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7"/>
  </p:notesMasterIdLst>
  <p:sldIdLst>
    <p:sldId id="257" r:id="rId5"/>
    <p:sldId id="547" r:id="rId6"/>
    <p:sldId id="581" r:id="rId7"/>
    <p:sldId id="702" r:id="rId8"/>
    <p:sldId id="582" r:id="rId9"/>
    <p:sldId id="583" r:id="rId10"/>
    <p:sldId id="584" r:id="rId11"/>
    <p:sldId id="585" r:id="rId12"/>
    <p:sldId id="586" r:id="rId13"/>
    <p:sldId id="548" r:id="rId14"/>
    <p:sldId id="669" r:id="rId15"/>
    <p:sldId id="588" r:id="rId16"/>
    <p:sldId id="670" r:id="rId17"/>
    <p:sldId id="671" r:id="rId18"/>
    <p:sldId id="650" r:id="rId19"/>
    <p:sldId id="560" r:id="rId20"/>
    <p:sldId id="651" r:id="rId21"/>
    <p:sldId id="652" r:id="rId22"/>
    <p:sldId id="653" r:id="rId23"/>
    <p:sldId id="587" r:id="rId24"/>
    <p:sldId id="654" r:id="rId25"/>
    <p:sldId id="655" r:id="rId26"/>
    <p:sldId id="656" r:id="rId27"/>
    <p:sldId id="657" r:id="rId28"/>
    <p:sldId id="562" r:id="rId29"/>
    <p:sldId id="673" r:id="rId30"/>
    <p:sldId id="698" r:id="rId31"/>
    <p:sldId id="600" r:id="rId32"/>
    <p:sldId id="668" r:id="rId33"/>
    <p:sldId id="667" r:id="rId34"/>
    <p:sldId id="660" r:id="rId35"/>
    <p:sldId id="661" r:id="rId36"/>
    <p:sldId id="358" r:id="rId37"/>
    <p:sldId id="556" r:id="rId38"/>
    <p:sldId id="699" r:id="rId39"/>
    <p:sldId id="700" r:id="rId40"/>
    <p:sldId id="701" r:id="rId41"/>
    <p:sldId id="672" r:id="rId42"/>
    <p:sldId id="662" r:id="rId43"/>
    <p:sldId id="664" r:id="rId44"/>
    <p:sldId id="674" r:id="rId45"/>
    <p:sldId id="70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C6225-A06E-4CED-BAB3-90689BA37C0C}" v="230" dt="2023-08-08T14:45:42.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22" d="100"/>
          <a:sy n="122" d="100"/>
        </p:scale>
        <p:origin x="114"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6A97B-9285-48E7-8A38-F34DA14F9FE9}" type="datetimeFigureOut">
              <a:rPr lang="en-GB" smtClean="0"/>
              <a:t>29/08/2023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CC3B-4C93-4EDB-A8B2-999321B34A16}" type="slidenum">
              <a:rPr lang="en-GB" smtClean="0"/>
              <a:t>‹#›</a:t>
            </a:fld>
            <a:endParaRPr lang="en-GB"/>
          </a:p>
        </p:txBody>
      </p:sp>
    </p:spTree>
    <p:extLst>
      <p:ext uri="{BB962C8B-B14F-4D97-AF65-F5344CB8AC3E}">
        <p14:creationId xmlns:p14="http://schemas.microsoft.com/office/powerpoint/2010/main" val="222972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A978FD3-7391-42B9-A856-5D381A14C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C580AFF-8959-4F0A-B7DC-7B498DCB7D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1" dirty="0"/>
          </a:p>
        </p:txBody>
      </p:sp>
      <p:sp>
        <p:nvSpPr>
          <p:cNvPr id="6148" name="Slide Number Placeholder 3">
            <a:extLst>
              <a:ext uri="{FF2B5EF4-FFF2-40B4-BE49-F238E27FC236}">
                <a16:creationId xmlns:a16="http://schemas.microsoft.com/office/drawing/2014/main" id="{6DDBE03D-D498-48DC-9373-E5D78F7EFC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861C3E-217C-466D-8470-41DB8C65485F}" type="slidenum">
              <a:rPr lang="en-US" altLang="en-US" smtClean="0"/>
              <a:pPr fontAlgn="base">
                <a:spcBef>
                  <a:spcPct val="0"/>
                </a:spcBef>
                <a:spcAft>
                  <a:spcPct val="0"/>
                </a:spcAft>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382839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13</a:t>
            </a:fld>
            <a:endParaRPr lang="en-GB" altLang="en-US"/>
          </a:p>
        </p:txBody>
      </p:sp>
    </p:spTree>
    <p:extLst>
      <p:ext uri="{BB962C8B-B14F-4D97-AF65-F5344CB8AC3E}">
        <p14:creationId xmlns:p14="http://schemas.microsoft.com/office/powerpoint/2010/main" val="32454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14</a:t>
            </a:fld>
            <a:endParaRPr lang="en-GB" altLang="en-US"/>
          </a:p>
        </p:txBody>
      </p:sp>
    </p:spTree>
    <p:extLst>
      <p:ext uri="{BB962C8B-B14F-4D97-AF65-F5344CB8AC3E}">
        <p14:creationId xmlns:p14="http://schemas.microsoft.com/office/powerpoint/2010/main" val="172742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15</a:t>
            </a:fld>
            <a:endParaRPr lang="en-GB" altLang="en-US"/>
          </a:p>
        </p:txBody>
      </p:sp>
    </p:spTree>
    <p:extLst>
      <p:ext uri="{BB962C8B-B14F-4D97-AF65-F5344CB8AC3E}">
        <p14:creationId xmlns:p14="http://schemas.microsoft.com/office/powerpoint/2010/main" val="407110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17</a:t>
            </a:fld>
            <a:endParaRPr lang="en-GB" altLang="en-US"/>
          </a:p>
        </p:txBody>
      </p:sp>
    </p:spTree>
    <p:extLst>
      <p:ext uri="{BB962C8B-B14F-4D97-AF65-F5344CB8AC3E}">
        <p14:creationId xmlns:p14="http://schemas.microsoft.com/office/powerpoint/2010/main" val="474123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338246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83143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359969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330795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241790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74251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24</a:t>
            </a:fld>
            <a:endParaRPr lang="en-GB" altLang="en-US"/>
          </a:p>
        </p:txBody>
      </p:sp>
    </p:spTree>
    <p:extLst>
      <p:ext uri="{BB962C8B-B14F-4D97-AF65-F5344CB8AC3E}">
        <p14:creationId xmlns:p14="http://schemas.microsoft.com/office/powerpoint/2010/main" val="65194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none" dirty="0"/>
              <a:t>Based on the Gwent Police Perceptions Survey for Wave (Quarter) 4 2022-23, conducted by </a:t>
            </a:r>
            <a:r>
              <a:rPr lang="en-GB" sz="1000" b="1" u="none" dirty="0" err="1"/>
              <a:t>SMSR</a:t>
            </a:r>
            <a:r>
              <a:rPr lang="en-GB" sz="1000" b="1" u="none" dirty="0"/>
              <a:t>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dirty="0">
                <a:solidFill>
                  <a:schemeClr val="tx1">
                    <a:lumMod val="75000"/>
                    <a:lumOff val="25000"/>
                  </a:schemeClr>
                </a:solidFill>
              </a:rPr>
              <a:t>Between October 2020 and March 2023, 6,004 residents across all 5 police districts were interviewed using random quota sampling designed to accurately represent the population size and demographics of Gwent</a:t>
            </a:r>
            <a:r>
              <a:rPr lang="en-GB" sz="1000" b="0" i="0" u="none" dirty="0">
                <a:solidFill>
                  <a:schemeClr val="tx1">
                    <a:lumMod val="75000"/>
                    <a:lumOff val="25000"/>
                  </a:schemeClr>
                </a:solidFill>
              </a:rPr>
              <a:t>. These slides highlight the main points from the latest results.</a:t>
            </a:r>
            <a:endParaRPr lang="en-GB" sz="1000" i="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877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a:t>Victim Satisfaction Survey</a:t>
            </a:r>
          </a:p>
          <a:p>
            <a:endParaRPr lang="en-GB" sz="1000"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Notes (07/07/2023)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FFFFFF"/>
                </a:solidFill>
                <a:effectLst/>
                <a:latin typeface="Arial" panose="020B0604020202020204" pitchFamily="34" charset="0"/>
                <a:cs typeface="Arial" panose="020B0604020202020204" pitchFamily="34" charset="0"/>
              </a:rPr>
              <a:t>No measure rose or fell by more than 2% this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FFFFFF"/>
                </a:solidFill>
                <a:effectLst/>
                <a:latin typeface="Arial" panose="020B0604020202020204" pitchFamily="34" charset="0"/>
                <a:cs typeface="Arial" panose="020B0604020202020204" pitchFamily="34" charset="0"/>
              </a:rPr>
              <a:t>A total of 26 responses were received this month.</a:t>
            </a:r>
            <a:endParaRPr lang="en-GB" sz="10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a:t>General Crime		- </a:t>
            </a:r>
            <a:r>
              <a:rPr lang="en-GB" sz="1000" b="0" u="none" strike="noStrike">
                <a:effectLst/>
                <a:latin typeface="Arial" panose="020B0604020202020204" pitchFamily="34" charset="0"/>
                <a:cs typeface="Arial" panose="020B0604020202020204" pitchFamily="34" charset="0"/>
              </a:rPr>
              <a:t>Satisfied with Follow Up &amp; Investigation fell from 56% to 54%.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strike="noStrike">
                <a:effectLst/>
                <a:latin typeface="Arial" panose="020B0604020202020204" pitchFamily="34" charset="0"/>
                <a:cs typeface="Arial" panose="020B0604020202020204" pitchFamily="34" charset="0"/>
              </a:rPr>
              <a:t>		- Satisfied with the service from the </a:t>
            </a:r>
            <a:r>
              <a:rPr lang="en-GB" sz="1000" b="0" u="none" strike="noStrike" err="1">
                <a:effectLst/>
                <a:latin typeface="Arial" panose="020B0604020202020204" pitchFamily="34" charset="0"/>
                <a:cs typeface="Arial" panose="020B0604020202020204" pitchFamily="34" charset="0"/>
              </a:rPr>
              <a:t>VCO</a:t>
            </a:r>
            <a:r>
              <a:rPr lang="en-GB" sz="1000" b="0" u="none" strike="noStrike">
                <a:effectLst/>
                <a:latin typeface="Arial" panose="020B0604020202020204" pitchFamily="34" charset="0"/>
                <a:cs typeface="Arial" panose="020B0604020202020204" pitchFamily="34" charset="0"/>
              </a:rPr>
              <a:t> rose from 85% to 86%.</a:t>
            </a:r>
            <a:endParaRPr lang="en-GB" sz="1000" b="0" i="0" u="none" strike="noStrike">
              <a:solidFill>
                <a:srgbClr val="FFFFFF"/>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a:t>		- </a:t>
            </a:r>
            <a:r>
              <a:rPr lang="en-GB" sz="1000" b="0" u="none" strike="noStrike">
                <a:effectLst/>
                <a:latin typeface="Arial" panose="020B0604020202020204" pitchFamily="34" charset="0"/>
                <a:cs typeface="Arial" panose="020B0604020202020204" pitchFamily="34" charset="0"/>
              </a:rPr>
              <a:t>Satisfied with being kept informed about your case fell from 78% to 76%</a:t>
            </a:r>
            <a:endParaRPr lang="en-GB" sz="1000" b="0" i="0" u="none" strike="noStrike">
              <a:solidFill>
                <a:srgbClr val="FFFFFF"/>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a:t>	</a:t>
            </a:r>
          </a:p>
          <a:p>
            <a:r>
              <a:rPr lang="en-GB" sz="1000" b="0" u="none"/>
              <a:t>Domestic Violence 	– Satisfied with Initial Contact rose from 74% to 76%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a:t>		- </a:t>
            </a:r>
            <a:r>
              <a:rPr lang="en-GB" sz="1000" b="0" u="none" strike="noStrike">
                <a:effectLst/>
                <a:latin typeface="Arial" panose="020B0604020202020204" pitchFamily="34" charset="0"/>
                <a:cs typeface="Arial" panose="020B0604020202020204" pitchFamily="34" charset="0"/>
              </a:rPr>
              <a:t>Satisfied with Follow Up &amp; Investigation rose from 80% to 81%</a:t>
            </a:r>
            <a:endParaRPr lang="en-GB" sz="1000" b="0" i="0" u="none" strike="noStrike">
              <a:solidFill>
                <a:srgbClr val="FFFFFF"/>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a:t>		- </a:t>
            </a:r>
            <a:r>
              <a:rPr lang="en-GB" sz="1000" b="0" u="none" strike="noStrike">
                <a:effectLst/>
                <a:latin typeface="Arial" panose="020B0604020202020204" pitchFamily="34" charset="0"/>
                <a:cs typeface="Arial" panose="020B0604020202020204" pitchFamily="34" charset="0"/>
              </a:rPr>
              <a:t>Satisfied with the service from the officer dealing with your case rose from 83% to 84%</a:t>
            </a:r>
          </a:p>
          <a:p>
            <a:r>
              <a:rPr lang="en-GB" sz="1000" b="0" u="none"/>
              <a:t>		</a:t>
            </a:r>
          </a:p>
          <a:p>
            <a:endParaRPr lang="en-GB" sz="1000" b="0" u="none"/>
          </a:p>
        </p:txBody>
      </p:sp>
      <p:sp>
        <p:nvSpPr>
          <p:cNvPr id="4" name="Slide Number Placeholder 3"/>
          <p:cNvSpPr>
            <a:spLocks noGrp="1"/>
          </p:cNvSpPr>
          <p:nvPr>
            <p:ph type="sldNum" sz="quarter" idx="5"/>
          </p:nvPr>
        </p:nvSpPr>
        <p:spPr/>
        <p:txBody>
          <a:bodyPr/>
          <a:lstStyle/>
          <a:p>
            <a:fld id="{0A225D74-1004-4A6A-B85B-6B259FE65739}" type="slidenum">
              <a:rPr lang="en-GB" smtClean="0"/>
              <a:t>27</a:t>
            </a:fld>
            <a:endParaRPr lang="en-GB"/>
          </a:p>
        </p:txBody>
      </p:sp>
    </p:spTree>
    <p:extLst>
      <p:ext uri="{BB962C8B-B14F-4D97-AF65-F5344CB8AC3E}">
        <p14:creationId xmlns:p14="http://schemas.microsoft.com/office/powerpoint/2010/main" val="2448493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29</a:t>
            </a:fld>
            <a:endParaRPr lang="en-GB" altLang="en-US"/>
          </a:p>
        </p:txBody>
      </p:sp>
    </p:spTree>
    <p:extLst>
      <p:ext uri="{BB962C8B-B14F-4D97-AF65-F5344CB8AC3E}">
        <p14:creationId xmlns:p14="http://schemas.microsoft.com/office/powerpoint/2010/main" val="1803779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30</a:t>
            </a:fld>
            <a:endParaRPr lang="en-GB" altLang="en-US"/>
          </a:p>
        </p:txBody>
      </p:sp>
    </p:spTree>
    <p:extLst>
      <p:ext uri="{BB962C8B-B14F-4D97-AF65-F5344CB8AC3E}">
        <p14:creationId xmlns:p14="http://schemas.microsoft.com/office/powerpoint/2010/main" val="2084298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31</a:t>
            </a:fld>
            <a:endParaRPr lang="en-GB" altLang="en-US"/>
          </a:p>
        </p:txBody>
      </p:sp>
    </p:spTree>
    <p:extLst>
      <p:ext uri="{BB962C8B-B14F-4D97-AF65-F5344CB8AC3E}">
        <p14:creationId xmlns:p14="http://schemas.microsoft.com/office/powerpoint/2010/main" val="2709308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32</a:t>
            </a:fld>
            <a:endParaRPr lang="en-GB" altLang="en-US"/>
          </a:p>
        </p:txBody>
      </p:sp>
    </p:spTree>
    <p:extLst>
      <p:ext uri="{BB962C8B-B14F-4D97-AF65-F5344CB8AC3E}">
        <p14:creationId xmlns:p14="http://schemas.microsoft.com/office/powerpoint/2010/main" val="1074253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000" b="1" u="sng" kern="1200">
                <a:solidFill>
                  <a:schemeClr val="tx1"/>
                </a:solidFill>
                <a:effectLst/>
                <a:latin typeface="+mn-lt"/>
                <a:ea typeface="+mn-ea"/>
                <a:cs typeface="+mn-cs"/>
              </a:rPr>
              <a:t>Additional Demands</a:t>
            </a:r>
          </a:p>
          <a:p>
            <a:pPr lvl="0"/>
            <a:endParaRPr lang="en-GB" sz="1000" b="1" u="sng" kern="1200">
              <a:solidFill>
                <a:schemeClr val="tx1"/>
              </a:solidFill>
              <a:effectLst/>
              <a:latin typeface="+mn-lt"/>
              <a:ea typeface="+mn-ea"/>
              <a:cs typeface="+mn-cs"/>
            </a:endParaRPr>
          </a:p>
          <a:p>
            <a:pPr lvl="0"/>
            <a:r>
              <a:rPr lang="en-GB" sz="1000" b="1" u="none" kern="1200">
                <a:solidFill>
                  <a:schemeClr val="tx1"/>
                </a:solidFill>
                <a:effectLst/>
                <a:latin typeface="+mn-lt"/>
                <a:ea typeface="+mn-ea"/>
                <a:cs typeface="+mn-cs"/>
              </a:rPr>
              <a:t>Next slide – Emergency and Priority Call Performance</a:t>
            </a:r>
          </a:p>
        </p:txBody>
      </p:sp>
      <p:sp>
        <p:nvSpPr>
          <p:cNvPr id="4" name="Slide Number Placeholder 3"/>
          <p:cNvSpPr>
            <a:spLocks noGrp="1"/>
          </p:cNvSpPr>
          <p:nvPr>
            <p:ph type="sldNum" sz="quarter" idx="5"/>
          </p:nvPr>
        </p:nvSpPr>
        <p:spPr/>
        <p:txBody>
          <a:bodyPr/>
          <a:lstStyle/>
          <a:p>
            <a:fld id="{7250F5FC-E147-40D2-8896-859AAE52C314}" type="slidenum">
              <a:rPr lang="en-GB" smtClean="0"/>
              <a:t>33</a:t>
            </a:fld>
            <a:endParaRPr lang="en-GB"/>
          </a:p>
        </p:txBody>
      </p:sp>
    </p:spTree>
    <p:extLst>
      <p:ext uri="{BB962C8B-B14F-4D97-AF65-F5344CB8AC3E}">
        <p14:creationId xmlns:p14="http://schemas.microsoft.com/office/powerpoint/2010/main" val="1535185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36</a:t>
            </a:fld>
            <a:endParaRPr lang="en-GB" altLang="en-US"/>
          </a:p>
        </p:txBody>
      </p:sp>
    </p:spTree>
    <p:extLst>
      <p:ext uri="{BB962C8B-B14F-4D97-AF65-F5344CB8AC3E}">
        <p14:creationId xmlns:p14="http://schemas.microsoft.com/office/powerpoint/2010/main" val="330795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37</a:t>
            </a:fld>
            <a:endParaRPr lang="en-GB" altLang="en-US"/>
          </a:p>
        </p:txBody>
      </p:sp>
    </p:spTree>
    <p:extLst>
      <p:ext uri="{BB962C8B-B14F-4D97-AF65-F5344CB8AC3E}">
        <p14:creationId xmlns:p14="http://schemas.microsoft.com/office/powerpoint/2010/main" val="2709308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38</a:t>
            </a:fld>
            <a:endParaRPr lang="en-GB" altLang="en-US"/>
          </a:p>
        </p:txBody>
      </p:sp>
    </p:spTree>
    <p:extLst>
      <p:ext uri="{BB962C8B-B14F-4D97-AF65-F5344CB8AC3E}">
        <p14:creationId xmlns:p14="http://schemas.microsoft.com/office/powerpoint/2010/main" val="437209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39</a:t>
            </a:fld>
            <a:endParaRPr lang="en-GB" altLang="en-US"/>
          </a:p>
        </p:txBody>
      </p:sp>
    </p:spTree>
    <p:extLst>
      <p:ext uri="{BB962C8B-B14F-4D97-AF65-F5344CB8AC3E}">
        <p14:creationId xmlns:p14="http://schemas.microsoft.com/office/powerpoint/2010/main" val="315730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40</a:t>
            </a:fld>
            <a:endParaRPr lang="en-GB" altLang="en-US"/>
          </a:p>
        </p:txBody>
      </p:sp>
    </p:spTree>
    <p:extLst>
      <p:ext uri="{BB962C8B-B14F-4D97-AF65-F5344CB8AC3E}">
        <p14:creationId xmlns:p14="http://schemas.microsoft.com/office/powerpoint/2010/main" val="3118347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41</a:t>
            </a:fld>
            <a:endParaRPr lang="en-GB" altLang="en-US"/>
          </a:p>
        </p:txBody>
      </p:sp>
    </p:spTree>
    <p:extLst>
      <p:ext uri="{BB962C8B-B14F-4D97-AF65-F5344CB8AC3E}">
        <p14:creationId xmlns:p14="http://schemas.microsoft.com/office/powerpoint/2010/main" val="298364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a:p>
        </p:txBody>
      </p:sp>
    </p:spTree>
    <p:extLst>
      <p:ext uri="{BB962C8B-B14F-4D97-AF65-F5344CB8AC3E}">
        <p14:creationId xmlns:p14="http://schemas.microsoft.com/office/powerpoint/2010/main" val="216317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Neighbourhood crime consists of personal robbery, residential burglary, theft from a vehicle, theft of a vehicle and theft from the person offences combined</a:t>
            </a:r>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a:p>
        </p:txBody>
      </p:sp>
    </p:spTree>
    <p:extLst>
      <p:ext uri="{BB962C8B-B14F-4D97-AF65-F5344CB8AC3E}">
        <p14:creationId xmlns:p14="http://schemas.microsoft.com/office/powerpoint/2010/main" val="296231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a:p>
        </p:txBody>
      </p:sp>
    </p:spTree>
    <p:extLst>
      <p:ext uri="{BB962C8B-B14F-4D97-AF65-F5344CB8AC3E}">
        <p14:creationId xmlns:p14="http://schemas.microsoft.com/office/powerpoint/2010/main" val="213309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a:p>
        </p:txBody>
      </p:sp>
    </p:spTree>
    <p:extLst>
      <p:ext uri="{BB962C8B-B14F-4D97-AF65-F5344CB8AC3E}">
        <p14:creationId xmlns:p14="http://schemas.microsoft.com/office/powerpoint/2010/main" val="4074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46552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11</a:t>
            </a:fld>
            <a:endParaRPr lang="en-GB" altLang="en-US"/>
          </a:p>
        </p:txBody>
      </p:sp>
    </p:spTree>
    <p:extLst>
      <p:ext uri="{BB962C8B-B14F-4D97-AF65-F5344CB8AC3E}">
        <p14:creationId xmlns:p14="http://schemas.microsoft.com/office/powerpoint/2010/main" val="116577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83F1-AA52-051F-3014-362F8DCAA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391B50-0FE3-CA21-F451-A1BC4A6FC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AA57ED-DDF6-BA5F-C393-2E7AFEDD2AD6}"/>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033AC20B-CCF4-E5C7-4AF6-84113DC6A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881F3D-7FF9-9803-93FF-192AF3588649}"/>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24032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81BF-614D-8A47-B6E3-40BFC42C36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82DEA5-6A29-F4FB-14BC-443D4BACF0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73E75C-9B72-6FE8-BF19-67FEC84E0F04}"/>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613D8C22-E2B6-3EF4-59C1-25B72AF754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EDA067-9480-5B0A-B459-88DCE0544ABA}"/>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8457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315E1-ADE5-70A0-4EC1-50617ABDB6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A7A80B-AF0D-497B-3C63-A547D7F87D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96CAC-DE27-38A5-50A1-732EDF499935}"/>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EA55693D-3960-A77E-169D-0C3B9BBA9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A39F7-2538-A9F6-DA5F-D11C5535907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1296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descr="Surface chart&#10;&#10;Description automatically generated">
            <a:extLst>
              <a:ext uri="{FF2B5EF4-FFF2-40B4-BE49-F238E27FC236}">
                <a16:creationId xmlns:a16="http://schemas.microsoft.com/office/drawing/2014/main" id="{962AC62F-3576-4056-A115-9E6B672D84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0" y="-33338"/>
            <a:ext cx="122428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US"/>
              <a:t>Click to edit Master title style</a:t>
            </a:r>
          </a:p>
        </p:txBody>
      </p:sp>
      <p:sp>
        <p:nvSpPr>
          <p:cNvPr id="24" name="Text Placeholder 23"/>
          <p:cNvSpPr>
            <a:spLocks noGrp="1"/>
          </p:cNvSpPr>
          <p:nvPr>
            <p:ph type="body" sz="quarter" idx="10"/>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77898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913E-6B16-D244-5118-AFAF99C3C2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FF59B3-FBB9-BBF5-0B03-D53865340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51ECF1-7FDE-3509-904C-2668A4793E4A}"/>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AAD2B7D6-E37C-6C1C-43E5-52A31BC502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777D9-4DC6-2D4A-FC5A-58263941A3F7}"/>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69219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D5E0-3E9E-6C79-8F34-12F110720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52284D-A6C8-1948-BFFD-5AA7AE688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E03EF-A3BC-A6B4-B4C6-23358A2CCE39}"/>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96D8458C-6A3D-272E-54D7-00601EC19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AB4725-0DD9-A0A9-B59F-93B3558AE2B8}"/>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353699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72DE-85F9-69D5-7517-B5849ED27A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45CC7B-BF39-8958-6076-DC7D2367AA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003F53-4363-ED17-4609-E176A6818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E7F8C6-A125-CD97-31DF-3AF302707FD1}"/>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6" name="Footer Placeholder 5">
            <a:extLst>
              <a:ext uri="{FF2B5EF4-FFF2-40B4-BE49-F238E27FC236}">
                <a16:creationId xmlns:a16="http://schemas.microsoft.com/office/drawing/2014/main" id="{0E331235-8F20-B6A5-3CE1-6F3992735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A7F169-E46E-288A-10F2-351FC49A5BA3}"/>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9494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CF6-5B01-5C4D-4E61-9687C2D439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E6E1C7-62A3-37F2-C4A1-1A2B2B1B4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8B8642-0A08-C205-7E4A-DAE3A319D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2B7C19-277D-8034-F847-68207DCA9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75C048-B5DF-8BE5-1A22-93047881C1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704DB3-FF18-4CCD-0C58-F28B3703BA94}"/>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8" name="Footer Placeholder 7">
            <a:extLst>
              <a:ext uri="{FF2B5EF4-FFF2-40B4-BE49-F238E27FC236}">
                <a16:creationId xmlns:a16="http://schemas.microsoft.com/office/drawing/2014/main" id="{9A2970BE-034A-3E4C-F43F-1E920823CA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0C2F62-3016-C205-5298-99D41F40D86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26245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8EB3-4C34-220B-3A9E-2143F03725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E113F4-85FA-165D-E364-34745AF22430}"/>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4" name="Footer Placeholder 3">
            <a:extLst>
              <a:ext uri="{FF2B5EF4-FFF2-40B4-BE49-F238E27FC236}">
                <a16:creationId xmlns:a16="http://schemas.microsoft.com/office/drawing/2014/main" id="{A0C55233-ACF3-F114-4A52-FCCA72844F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B5AC5D-B029-EB57-2455-550C37D3A11C}"/>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47033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3ED04-2138-7028-D53C-B267D46B65E5}"/>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3" name="Footer Placeholder 2">
            <a:extLst>
              <a:ext uri="{FF2B5EF4-FFF2-40B4-BE49-F238E27FC236}">
                <a16:creationId xmlns:a16="http://schemas.microsoft.com/office/drawing/2014/main" id="{0E463A64-8195-03CC-B887-AF5DFB6533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E48C94-BDF9-4035-D28B-4618F71B0B6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15887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02C6-5CA5-F1CE-15F2-C06CF851C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C19D81-2D14-7FB8-D7EE-48BCA3A31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AD5571-18D2-E5B3-6629-71533C8C8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248C2-630D-B0C7-91B2-BA05006D2C7A}"/>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6" name="Footer Placeholder 5">
            <a:extLst>
              <a:ext uri="{FF2B5EF4-FFF2-40B4-BE49-F238E27FC236}">
                <a16:creationId xmlns:a16="http://schemas.microsoft.com/office/drawing/2014/main" id="{A769CFA3-718A-F9DC-AB3F-FD98157CE3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D9DB4E-5CA1-539C-4D63-C51526EA8D1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1914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0903-94BC-4539-4E99-88A2BB774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E15BBE-1D9E-4437-F598-B9924603CE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499390-38B6-31DE-1D28-36FC25EE7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E0CDB-C914-5699-4052-62097101ECCA}"/>
              </a:ext>
            </a:extLst>
          </p:cNvPr>
          <p:cNvSpPr>
            <a:spLocks noGrp="1"/>
          </p:cNvSpPr>
          <p:nvPr>
            <p:ph type="dt" sz="half" idx="10"/>
          </p:nvPr>
        </p:nvSpPr>
        <p:spPr/>
        <p:txBody>
          <a:bodyPr/>
          <a:lstStyle/>
          <a:p>
            <a:fld id="{576541AB-D370-49A3-B7A5-21173E863D60}" type="datetimeFigureOut">
              <a:rPr lang="en-GB" smtClean="0"/>
              <a:t>29/08/2023</a:t>
            </a:fld>
            <a:endParaRPr lang="en-GB"/>
          </a:p>
        </p:txBody>
      </p:sp>
      <p:sp>
        <p:nvSpPr>
          <p:cNvPr id="6" name="Footer Placeholder 5">
            <a:extLst>
              <a:ext uri="{FF2B5EF4-FFF2-40B4-BE49-F238E27FC236}">
                <a16:creationId xmlns:a16="http://schemas.microsoft.com/office/drawing/2014/main" id="{E03E9A5F-BFAE-B570-C85D-9DE5168EE1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FE760E-5C13-89D2-649B-660900766F5F}"/>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329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F8B50-6D44-87ED-142A-048262B7D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139FC7-361D-067C-D9EF-D6E842F6E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96473-A2EE-F977-E8C4-D5885A12B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541AB-D370-49A3-B7A5-21173E863D60}" type="datetimeFigureOut">
              <a:rPr lang="en-GB" smtClean="0"/>
              <a:t>29/08/2023</a:t>
            </a:fld>
            <a:endParaRPr lang="en-GB"/>
          </a:p>
        </p:txBody>
      </p:sp>
      <p:sp>
        <p:nvSpPr>
          <p:cNvPr id="5" name="Footer Placeholder 4">
            <a:extLst>
              <a:ext uri="{FF2B5EF4-FFF2-40B4-BE49-F238E27FC236}">
                <a16:creationId xmlns:a16="http://schemas.microsoft.com/office/drawing/2014/main" id="{BCDA3AEA-8652-3CE0-6E40-041B61522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1C6DF-1E27-C6C8-D34D-DEE5D8B3B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03DF4-51B1-488B-AE00-ED611880E2B8}" type="slidenum">
              <a:rPr lang="en-GB" smtClean="0"/>
              <a:t>‹#›</a:t>
            </a:fld>
            <a:endParaRPr lang="en-GB"/>
          </a:p>
        </p:txBody>
      </p:sp>
    </p:spTree>
    <p:extLst>
      <p:ext uri="{BB962C8B-B14F-4D97-AF65-F5344CB8AC3E}">
        <p14:creationId xmlns:p14="http://schemas.microsoft.com/office/powerpoint/2010/main" val="241754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8.svg"/><Relationship Id="rId11" Type="http://schemas.openxmlformats.org/officeDocument/2006/relationships/image" Target="../media/image73.sv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13.png"/></Relationships>
</file>

<file path=ppt/slides/_rels/slide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4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F07AF44-BDD1-4323-845F-34CCC3A0E985}"/>
              </a:ext>
            </a:extLst>
          </p:cNvPr>
          <p:cNvSpPr>
            <a:spLocks noGrp="1" noChangeArrowheads="1"/>
          </p:cNvSpPr>
          <p:nvPr>
            <p:ph type="title"/>
          </p:nvPr>
        </p:nvSpPr>
        <p:spPr>
          <a:xfrm>
            <a:off x="328613" y="2336800"/>
            <a:ext cx="7319962" cy="1987550"/>
          </a:xfrm>
        </p:spPr>
        <p:txBody>
          <a:bodyPr/>
          <a:lstStyle/>
          <a:p>
            <a:pPr eaLnBrk="1" hangingPunct="1"/>
            <a:r>
              <a:rPr lang="en-US" altLang="en-US" sz="3200"/>
              <a:t>Strategy and Performance </a:t>
            </a:r>
            <a:r>
              <a:rPr lang="en-US" altLang="en-US" sz="3200" dirty="0"/>
              <a:t>Board</a:t>
            </a:r>
            <a:br>
              <a:rPr lang="en-US" altLang="en-US" sz="3200" dirty="0"/>
            </a:br>
            <a:endParaRPr lang="en-US" altLang="en-US" sz="3200" dirty="0"/>
          </a:p>
        </p:txBody>
      </p:sp>
      <p:sp>
        <p:nvSpPr>
          <p:cNvPr id="5123" name="Text Placeholder 2">
            <a:extLst>
              <a:ext uri="{FF2B5EF4-FFF2-40B4-BE49-F238E27FC236}">
                <a16:creationId xmlns:a16="http://schemas.microsoft.com/office/drawing/2014/main" id="{757AB14C-FB20-4043-AAF2-6318AA23F66D}"/>
              </a:ext>
            </a:extLst>
          </p:cNvPr>
          <p:cNvSpPr>
            <a:spLocks noGrp="1" noChangeArrowheads="1"/>
          </p:cNvSpPr>
          <p:nvPr>
            <p:ph type="body" sz="quarter" idx="10"/>
          </p:nvPr>
        </p:nvSpPr>
        <p:spPr>
          <a:xfrm>
            <a:off x="328613" y="5137150"/>
            <a:ext cx="4011612" cy="411163"/>
          </a:xfrm>
        </p:spPr>
        <p:txBody>
          <a:bodyPr/>
          <a:lstStyle/>
          <a:p>
            <a:pPr eaLnBrk="1" hangingPunct="1"/>
            <a:r>
              <a:rPr lang="en-US" altLang="en-US" dirty="0"/>
              <a:t>Quarter 1 2023-24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GB" sz="3200" dirty="0"/>
              <a:t>Combat Serious Crime</a:t>
            </a:r>
          </a:p>
        </p:txBody>
      </p:sp>
      <p:sp>
        <p:nvSpPr>
          <p:cNvPr id="3" name="TextBox 2">
            <a:extLst>
              <a:ext uri="{FF2B5EF4-FFF2-40B4-BE49-F238E27FC236}">
                <a16:creationId xmlns:a16="http://schemas.microsoft.com/office/drawing/2014/main" id="{D945F615-5C9C-43A5-A78E-B90B9AA15130}"/>
              </a:ext>
            </a:extLst>
          </p:cNvPr>
          <p:cNvSpPr txBox="1"/>
          <p:nvPr/>
        </p:nvSpPr>
        <p:spPr>
          <a:xfrm>
            <a:off x="472591" y="1163490"/>
            <a:ext cx="9638398" cy="1169551"/>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Most Serious Violence</a:t>
            </a:r>
          </a:p>
          <a:p>
            <a:pPr marL="342900" indent="-342900" eaLnBrk="1" fontAlgn="auto" hangingPunct="1">
              <a:spcBef>
                <a:spcPts val="0"/>
              </a:spcBef>
              <a:spcAft>
                <a:spcPts val="0"/>
              </a:spcAft>
              <a:buFont typeface="+mj-lt"/>
              <a:buAutoNum type="arabicPeriod"/>
              <a:defRPr/>
            </a:pPr>
            <a:r>
              <a:rPr lang="en-GB" sz="1400" dirty="0">
                <a:latin typeface="+mn-lt"/>
              </a:rPr>
              <a:t>Serious Violence </a:t>
            </a:r>
          </a:p>
          <a:p>
            <a:pPr marL="342900" indent="-342900" eaLnBrk="1" fontAlgn="auto" hangingPunct="1">
              <a:spcBef>
                <a:spcPts val="0"/>
              </a:spcBef>
              <a:spcAft>
                <a:spcPts val="0"/>
              </a:spcAft>
              <a:buFont typeface="+mj-lt"/>
              <a:buAutoNum type="arabicPeriod"/>
              <a:defRPr/>
            </a:pPr>
            <a:r>
              <a:rPr lang="en-GB" sz="1400" dirty="0">
                <a:latin typeface="+mn-lt"/>
              </a:rPr>
              <a:t>VAWG Domestic Priority Offences</a:t>
            </a:r>
          </a:p>
          <a:p>
            <a:pPr marL="342900" indent="-342900" eaLnBrk="1" fontAlgn="auto" hangingPunct="1">
              <a:spcBef>
                <a:spcPts val="0"/>
              </a:spcBef>
              <a:spcAft>
                <a:spcPts val="0"/>
              </a:spcAft>
              <a:buFont typeface="+mj-lt"/>
              <a:buAutoNum type="arabicPeriod"/>
              <a:defRPr/>
            </a:pPr>
            <a:r>
              <a:rPr lang="en-GB" sz="1400" dirty="0"/>
              <a:t>VAWG Non Domestic Priority Offences</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Drug Supply and Organised Crime</a:t>
            </a: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0E97476F-FE95-4661-8566-CD87B35E9A31}"/>
              </a:ext>
            </a:extLst>
          </p:cNvPr>
          <p:cNvSpPr txBox="1"/>
          <p:nvPr/>
        </p:nvSpPr>
        <p:spPr>
          <a:xfrm>
            <a:off x="472591" y="2826575"/>
            <a:ext cx="10802213" cy="1446550"/>
          </a:xfrm>
          <a:prstGeom prst="rect">
            <a:avLst/>
          </a:prstGeom>
          <a:noFill/>
        </p:spPr>
        <p:txBody>
          <a:bodyPr wrap="square" rtlCol="0">
            <a:spAutoFit/>
          </a:bodyPr>
          <a:lstStyle/>
          <a:p>
            <a:pPr algn="just"/>
            <a:r>
              <a:rPr lang="en-GB" sz="1400" b="1" dirty="0">
                <a:effectLst/>
                <a:latin typeface="+mn-lt"/>
                <a:ea typeface="Calibri" panose="020F0502020204030204" pitchFamily="34" charset="0"/>
              </a:rPr>
              <a:t>Key Commitments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Reduce the number of repeat victims of child criminal and sexual exploitation.</a:t>
            </a:r>
          </a:p>
          <a:p>
            <a:pPr marL="285750" indent="-285750" algn="just">
              <a:buFont typeface="Arial" panose="020B0604020202020204" pitchFamily="34" charset="0"/>
              <a:buChar char="•"/>
            </a:pPr>
            <a:r>
              <a:rPr lang="en-GB" sz="1400" dirty="0">
                <a:ea typeface="Calibri" panose="020F0502020204030204" pitchFamily="34" charset="0"/>
              </a:rPr>
              <a:t>I</a:t>
            </a:r>
            <a:r>
              <a:rPr lang="en-GB" sz="1400" dirty="0">
                <a:effectLst/>
                <a:latin typeface="+mn-lt"/>
                <a:ea typeface="Calibri" panose="020F0502020204030204" pitchFamily="34" charset="0"/>
              </a:rPr>
              <a:t>ncrease disruption of serious organised crime, and reinvest assets seized back into communities.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Improve the overall criminal justice response to violence against women, domestic abuse and sexual violence.</a:t>
            </a:r>
          </a:p>
          <a:p>
            <a:pPr marL="285750" indent="-285750" algn="just">
              <a:buFont typeface="Arial" panose="020B0604020202020204" pitchFamily="34" charset="0"/>
              <a:buChar char="•"/>
            </a:pPr>
            <a:r>
              <a:rPr lang="en-GB" sz="1400" dirty="0">
                <a:effectLst/>
                <a:latin typeface="+mn-lt"/>
                <a:ea typeface="Calibri" panose="020F0502020204030204" pitchFamily="34" charset="0"/>
              </a:rPr>
              <a:t>Commission and invest in services that work with perpetrators of serious crime to prevent and reduce re-offending.</a:t>
            </a:r>
          </a:p>
          <a:p>
            <a:endParaRPr lang="en-GB" dirty="0"/>
          </a:p>
        </p:txBody>
      </p:sp>
      <p:sp>
        <p:nvSpPr>
          <p:cNvPr id="5" name="Rectangle 4">
            <a:extLst>
              <a:ext uri="{FF2B5EF4-FFF2-40B4-BE49-F238E27FC236}">
                <a16:creationId xmlns:a16="http://schemas.microsoft.com/office/drawing/2014/main" id="{BADD854E-FFFA-4E49-9003-4781B468E77E}"/>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Combat Serious Crime</a:t>
            </a:r>
          </a:p>
        </p:txBody>
      </p:sp>
    </p:spTree>
    <p:extLst>
      <p:ext uri="{BB962C8B-B14F-4D97-AF65-F5344CB8AC3E}">
        <p14:creationId xmlns:p14="http://schemas.microsoft.com/office/powerpoint/2010/main" val="57124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5213CCA0-B0B3-D1AC-BF36-077A3E3073F1}"/>
              </a:ext>
            </a:extLst>
          </p:cNvPr>
          <p:cNvSpPr txBox="1">
            <a:spLocks noChangeArrowheads="1"/>
          </p:cNvSpPr>
          <p:nvPr/>
        </p:nvSpPr>
        <p:spPr bwMode="auto">
          <a:xfrm>
            <a:off x="617068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Most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6" cy="243143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defRPr/>
            </a:pPr>
            <a:r>
              <a:rPr lang="en-GB" altLang="en-US" sz="1100" dirty="0">
                <a:latin typeface="Arial"/>
                <a:cs typeface="Arial"/>
              </a:rPr>
              <a:t>Most Serious Violence offences consist of Homicide, Grievous Bodily Harm with Intent, and Causing Death by Dangerous Driving. Q1 2023-24 saw these offences increase in volume by 24.5% (24 additional offences to 122) when compared to the quarter prior, disrupting the downward trend in offence volume observed following Q2 2022-23. Grievous Bodily Harm with Intent offences account for 93.4% of this total, with 114 crimes recorded during Q1 2023-24. Despite this short-term increase, a </a:t>
            </a:r>
            <a:r>
              <a:rPr lang="en-GB" altLang="en-US" sz="1100" dirty="0">
                <a:latin typeface="Arial" panose="020B0604020202020204" pitchFamily="34" charset="0"/>
                <a:cs typeface="Arial" panose="020B0604020202020204" pitchFamily="34" charset="0"/>
              </a:rPr>
              <a:t>reduction of 10.3% (14 fewer offences) can be observed when comparing offence volume for the current FYTD against FYTD 2022-23.</a:t>
            </a: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altLang="en-US" sz="600" dirty="0">
              <a:solidFill>
                <a:srgbClr val="FF0000"/>
              </a:solidFill>
              <a:latin typeface="+mn-lt"/>
              <a:cs typeface="Arial"/>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When compared to the previous quarter, the solved rate for Most Serious Violence has fallen by 2.2 percentage points to 21.3%. Conversely, the number of solved crimes has risen by 13.0% (three additional solved </a:t>
            </a:r>
            <a:r>
              <a:rPr lang="en-GB" altLang="en-US" sz="1100" dirty="0">
                <a:latin typeface="Arial"/>
                <a:cs typeface="Arial"/>
              </a:rPr>
              <a:t>crimes </a:t>
            </a:r>
            <a:r>
              <a:rPr kumimoji="0" lang="en-GB" altLang="en-US" sz="1100" b="0" i="0" u="none" strike="noStrike" kern="1200" cap="none" spc="0" normalizeH="0" baseline="0" noProof="0" dirty="0">
                <a:ln>
                  <a:noFill/>
                </a:ln>
                <a:effectLst/>
                <a:uLnTx/>
                <a:uFillTx/>
                <a:latin typeface="Arial"/>
                <a:ea typeface="+mn-ea"/>
                <a:cs typeface="Arial"/>
              </a:rPr>
              <a:t>to 26), continuing the </a:t>
            </a:r>
            <a:r>
              <a:rPr lang="en-GB" altLang="en-US" sz="1100" dirty="0">
                <a:latin typeface="Arial"/>
                <a:cs typeface="Arial"/>
              </a:rPr>
              <a:t>upward trend observed following Q3 2022-23. </a:t>
            </a:r>
            <a:r>
              <a:rPr lang="en-GB" altLang="en-US" sz="1100" dirty="0">
                <a:latin typeface="Arial" panose="020B0604020202020204" pitchFamily="34" charset="0"/>
                <a:cs typeface="Arial" panose="020B0604020202020204" pitchFamily="34" charset="0"/>
              </a:rPr>
              <a:t>The solved rate for the current FYTD is 7.3 percentage points higher than that observed during FYTD 2022-23.</a:t>
            </a:r>
          </a:p>
          <a:p>
            <a:pPr algn="just">
              <a:lnSpc>
                <a:spcPct val="100000"/>
              </a:lnSpc>
              <a:spcBef>
                <a:spcPct val="0"/>
              </a:spcBef>
              <a:buNone/>
              <a:defRPr/>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defRPr/>
            </a:pPr>
            <a:r>
              <a:rPr lang="en-GB" altLang="en-US" sz="1100" dirty="0">
                <a:latin typeface="Arial" panose="020B0604020202020204" pitchFamily="34" charset="0"/>
                <a:cs typeface="Arial" panose="020B0604020202020204" pitchFamily="34" charset="0"/>
              </a:rPr>
              <a:t>Over the past three months the following investigations have been heard in court:</a:t>
            </a:r>
          </a:p>
          <a:p>
            <a:pPr algn="just">
              <a:lnSpc>
                <a:spcPct val="100000"/>
              </a:lnSpc>
              <a:spcBef>
                <a:spcPct val="0"/>
              </a:spcBef>
              <a:buNone/>
              <a:defRPr/>
            </a:pPr>
            <a:r>
              <a:rPr lang="en-GB" altLang="en-US" sz="1100" dirty="0">
                <a:latin typeface="Arial" panose="020B0604020202020204" pitchFamily="34" charset="0"/>
                <a:cs typeface="Arial" panose="020B0604020202020204" pitchFamily="34" charset="0"/>
              </a:rPr>
              <a:t>Rex v Webster, which relates to the death of Benjamin Lloyd. The defendant was sentenced to five years on the 6</a:t>
            </a:r>
            <a:r>
              <a:rPr lang="en-GB" altLang="en-US" sz="1100" baseline="30000" dirty="0">
                <a:latin typeface="Arial" panose="020B0604020202020204" pitchFamily="34" charset="0"/>
                <a:cs typeface="Arial" panose="020B0604020202020204" pitchFamily="34" charset="0"/>
              </a:rPr>
              <a:t>th</a:t>
            </a:r>
            <a:r>
              <a:rPr lang="en-GB" altLang="en-US" sz="1100" dirty="0">
                <a:latin typeface="Arial" panose="020B0604020202020204" pitchFamily="34" charset="0"/>
                <a:cs typeface="Arial" panose="020B0604020202020204" pitchFamily="34" charset="0"/>
              </a:rPr>
              <a:t> of June</a:t>
            </a:r>
          </a:p>
          <a:p>
            <a:pPr algn="just">
              <a:lnSpc>
                <a:spcPct val="100000"/>
              </a:lnSpc>
              <a:spcBef>
                <a:spcPct val="0"/>
              </a:spcBef>
              <a:buNone/>
              <a:defRPr/>
            </a:pPr>
            <a:r>
              <a:rPr lang="en-GB" altLang="en-US" sz="1100" dirty="0">
                <a:latin typeface="Arial" panose="020B0604020202020204" pitchFamily="34" charset="0"/>
                <a:cs typeface="Arial" panose="020B0604020202020204" pitchFamily="34" charset="0"/>
              </a:rPr>
              <a:t>Rex v </a:t>
            </a:r>
            <a:r>
              <a:rPr lang="en-GB" altLang="en-US" sz="1100" dirty="0" err="1">
                <a:latin typeface="Arial" panose="020B0604020202020204" pitchFamily="34" charset="0"/>
                <a:cs typeface="Arial" panose="020B0604020202020204" pitchFamily="34" charset="0"/>
              </a:rPr>
              <a:t>Silcox</a:t>
            </a:r>
            <a:r>
              <a:rPr lang="en-GB" altLang="en-US" sz="1100" dirty="0">
                <a:latin typeface="Arial" panose="020B0604020202020204" pitchFamily="34" charset="0"/>
                <a:cs typeface="Arial" panose="020B0604020202020204" pitchFamily="34" charset="0"/>
              </a:rPr>
              <a:t>, which relates to the murder of </a:t>
            </a:r>
            <a:r>
              <a:rPr lang="en-GB" altLang="en-US" sz="1100" dirty="0" err="1">
                <a:latin typeface="Arial" panose="020B0604020202020204" pitchFamily="34" charset="0"/>
                <a:cs typeface="Arial" panose="020B0604020202020204" pitchFamily="34" charset="0"/>
              </a:rPr>
              <a:t>Adell</a:t>
            </a:r>
            <a:r>
              <a:rPr lang="en-GB" altLang="en-US" sz="1100" dirty="0">
                <a:latin typeface="Arial" panose="020B0604020202020204" pitchFamily="34" charset="0"/>
                <a:cs typeface="Arial" panose="020B0604020202020204" pitchFamily="34" charset="0"/>
              </a:rPr>
              <a:t> Cowan. The defendant entered a guilty plea and was sentenced to life with a minimum of 25 years on the 7</a:t>
            </a:r>
            <a:r>
              <a:rPr lang="en-GB" altLang="en-US" sz="1100" baseline="30000" dirty="0">
                <a:latin typeface="Arial" panose="020B0604020202020204" pitchFamily="34" charset="0"/>
                <a:cs typeface="Arial" panose="020B0604020202020204" pitchFamily="34" charset="0"/>
              </a:rPr>
              <a:t>th</a:t>
            </a:r>
            <a:r>
              <a:rPr lang="en-GB" altLang="en-US" sz="1100" dirty="0">
                <a:latin typeface="Arial" panose="020B0604020202020204" pitchFamily="34" charset="0"/>
                <a:cs typeface="Arial" panose="020B0604020202020204" pitchFamily="34" charset="0"/>
              </a:rPr>
              <a:t> of July.</a:t>
            </a:r>
          </a:p>
          <a:p>
            <a:pPr algn="just">
              <a:lnSpc>
                <a:spcPct val="100000"/>
              </a:lnSpc>
              <a:spcBef>
                <a:spcPct val="0"/>
              </a:spcBef>
              <a:buNone/>
              <a:defRPr/>
            </a:pPr>
            <a:r>
              <a:rPr lang="en-GB" altLang="en-US" sz="1100" dirty="0">
                <a:latin typeface="Arial" panose="020B0604020202020204" pitchFamily="34" charset="0"/>
                <a:cs typeface="Arial" panose="020B0604020202020204" pitchFamily="34" charset="0"/>
              </a:rPr>
              <a:t>Rex v Southwood, which relates to the murder of Carl Ball. The defendant entered a guilty plea and was sentenced to life with a minimum of 20 years on the 20</a:t>
            </a:r>
            <a:r>
              <a:rPr lang="en-GB" altLang="en-US" sz="1100" baseline="30000" dirty="0">
                <a:latin typeface="Arial" panose="020B0604020202020204" pitchFamily="34" charset="0"/>
                <a:cs typeface="Arial" panose="020B0604020202020204" pitchFamily="34" charset="0"/>
              </a:rPr>
              <a:t>th</a:t>
            </a:r>
            <a:r>
              <a:rPr lang="en-GB" altLang="en-US" sz="1100" dirty="0">
                <a:latin typeface="Arial" panose="020B0604020202020204" pitchFamily="34" charset="0"/>
                <a:cs typeface="Arial" panose="020B0604020202020204" pitchFamily="34" charset="0"/>
              </a:rPr>
              <a:t> of July. </a:t>
            </a:r>
          </a:p>
        </p:txBody>
      </p:sp>
      <p:pic>
        <p:nvPicPr>
          <p:cNvPr id="2" name="Picture 1">
            <a:extLst>
              <a:ext uri="{FF2B5EF4-FFF2-40B4-BE49-F238E27FC236}">
                <a16:creationId xmlns:a16="http://schemas.microsoft.com/office/drawing/2014/main" id="{76ED6E74-AE86-90BB-3050-EC69FB6208C0}"/>
              </a:ext>
            </a:extLst>
          </p:cNvPr>
          <p:cNvPicPr>
            <a:picLocks/>
          </p:cNvPicPr>
          <p:nvPr/>
        </p:nvPicPr>
        <p:blipFill>
          <a:blip r:embed="rId3"/>
          <a:stretch>
            <a:fillRect/>
          </a:stretch>
        </p:blipFill>
        <p:spPr>
          <a:xfrm>
            <a:off x="375530" y="850527"/>
            <a:ext cx="5400000" cy="2433600"/>
          </a:xfrm>
          <a:prstGeom prst="rect">
            <a:avLst/>
          </a:prstGeom>
        </p:spPr>
      </p:pic>
      <p:pic>
        <p:nvPicPr>
          <p:cNvPr id="6" name="Picture 5">
            <a:extLst>
              <a:ext uri="{FF2B5EF4-FFF2-40B4-BE49-F238E27FC236}">
                <a16:creationId xmlns:a16="http://schemas.microsoft.com/office/drawing/2014/main" id="{32000BC9-B33A-4221-A4A4-CFA3AA2A06B3}"/>
              </a:ext>
            </a:extLst>
          </p:cNvPr>
          <p:cNvPicPr>
            <a:picLocks noChangeAspect="1"/>
          </p:cNvPicPr>
          <p:nvPr/>
        </p:nvPicPr>
        <p:blipFill>
          <a:blip r:embed="rId4"/>
          <a:stretch>
            <a:fillRect/>
          </a:stretch>
        </p:blipFill>
        <p:spPr>
          <a:xfrm>
            <a:off x="1797381" y="3292516"/>
            <a:ext cx="2560000" cy="720000"/>
          </a:xfrm>
          <a:prstGeom prst="rect">
            <a:avLst/>
          </a:prstGeom>
        </p:spPr>
      </p:pic>
      <p:pic>
        <p:nvPicPr>
          <p:cNvPr id="13" name="Picture 12">
            <a:extLst>
              <a:ext uri="{FF2B5EF4-FFF2-40B4-BE49-F238E27FC236}">
                <a16:creationId xmlns:a16="http://schemas.microsoft.com/office/drawing/2014/main" id="{99235478-1A73-D5C7-F0F4-00A9C8A181CB}"/>
              </a:ext>
            </a:extLst>
          </p:cNvPr>
          <p:cNvPicPr>
            <a:picLocks noChangeAspect="1"/>
          </p:cNvPicPr>
          <p:nvPr/>
        </p:nvPicPr>
        <p:blipFill>
          <a:blip r:embed="rId5"/>
          <a:stretch>
            <a:fillRect/>
          </a:stretch>
        </p:blipFill>
        <p:spPr>
          <a:xfrm>
            <a:off x="7845708" y="3292516"/>
            <a:ext cx="2560000" cy="720000"/>
          </a:xfrm>
          <a:prstGeom prst="rect">
            <a:avLst/>
          </a:prstGeom>
        </p:spPr>
      </p:pic>
      <p:pic>
        <p:nvPicPr>
          <p:cNvPr id="14" name="Picture 13">
            <a:extLst>
              <a:ext uri="{FF2B5EF4-FFF2-40B4-BE49-F238E27FC236}">
                <a16:creationId xmlns:a16="http://schemas.microsoft.com/office/drawing/2014/main" id="{8199E5D8-2DC9-7133-BFA4-6BCA3AB6ACC0}"/>
              </a:ext>
            </a:extLst>
          </p:cNvPr>
          <p:cNvPicPr>
            <a:picLocks/>
          </p:cNvPicPr>
          <p:nvPr/>
        </p:nvPicPr>
        <p:blipFill>
          <a:blip r:embed="rId6"/>
          <a:stretch>
            <a:fillRect/>
          </a:stretch>
        </p:blipFill>
        <p:spPr>
          <a:xfrm>
            <a:off x="6416470" y="850527"/>
            <a:ext cx="5400000" cy="2433600"/>
          </a:xfrm>
          <a:prstGeom prst="rect">
            <a:avLst/>
          </a:prstGeom>
        </p:spPr>
      </p:pic>
    </p:spTree>
    <p:extLst>
      <p:ext uri="{BB962C8B-B14F-4D97-AF65-F5344CB8AC3E}">
        <p14:creationId xmlns:p14="http://schemas.microsoft.com/office/powerpoint/2010/main" val="29728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463FBDDB-F420-A757-03F5-61089D135511}"/>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4" cy="132343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kumimoji="0" lang="en-GB" altLang="en-US" sz="1100" b="0" i="0" u="none" strike="noStrike" kern="1200" cap="none" spc="0" normalizeH="0" baseline="0" noProof="0" dirty="0">
                <a:ln>
                  <a:noFill/>
                </a:ln>
                <a:effectLst/>
                <a:uLnTx/>
                <a:uFillTx/>
                <a:latin typeface="Arial"/>
                <a:ea typeface="+mn-ea"/>
                <a:cs typeface="Arial"/>
              </a:rPr>
              <a:t>Serious Violence </a:t>
            </a:r>
            <a:r>
              <a:rPr lang="en-GB" altLang="en-US" sz="1100" dirty="0">
                <a:latin typeface="Arial"/>
                <a:cs typeface="Arial"/>
              </a:rPr>
              <a:t>crimes</a:t>
            </a:r>
            <a:r>
              <a:rPr kumimoji="0" lang="en-GB" altLang="en-US" sz="1100" b="0" i="0" u="none" strike="noStrike" kern="1200" cap="none" spc="0" normalizeH="0" baseline="0" noProof="0" dirty="0">
                <a:ln>
                  <a:noFill/>
                </a:ln>
                <a:effectLst/>
                <a:uLnTx/>
                <a:uFillTx/>
                <a:latin typeface="Arial"/>
                <a:ea typeface="+mn-ea"/>
                <a:cs typeface="Arial"/>
              </a:rPr>
              <a:t> consist of </a:t>
            </a:r>
            <a:r>
              <a:rPr kumimoji="0" lang="en-GB" altLang="en-US" sz="1100" b="0" u="none" strike="noStrike" kern="1200" cap="none" spc="0" normalizeH="0" baseline="0" noProof="0" dirty="0">
                <a:ln>
                  <a:noFill/>
                </a:ln>
                <a:effectLst/>
                <a:uLnTx/>
                <a:uFillTx/>
                <a:latin typeface="Arial"/>
                <a:ea typeface="+mn-ea"/>
                <a:cs typeface="Arial"/>
              </a:rPr>
              <a:t>Section 18 Grievous Bodily Harm with Intent</a:t>
            </a:r>
            <a:r>
              <a:rPr kumimoji="0" lang="en-GB" altLang="en-US" sz="1100" b="0" i="0" u="none" strike="noStrike" kern="1200" cap="none" spc="0" normalizeH="0" baseline="0" noProof="0" dirty="0">
                <a:ln>
                  <a:noFill/>
                </a:ln>
                <a:effectLst/>
                <a:uLnTx/>
                <a:uFillTx/>
                <a:latin typeface="Arial"/>
                <a:ea typeface="+mn-ea"/>
                <a:cs typeface="Arial"/>
              </a:rPr>
              <a:t>, </a:t>
            </a:r>
            <a:r>
              <a:rPr kumimoji="0" lang="en-GB" altLang="en-US" sz="1100" b="0" u="none" strike="noStrike" kern="1200" cap="none" spc="0" normalizeH="0" baseline="0" noProof="0" dirty="0">
                <a:ln>
                  <a:noFill/>
                </a:ln>
                <a:effectLst/>
                <a:uLnTx/>
                <a:uFillTx/>
                <a:latin typeface="Arial"/>
                <a:ea typeface="+mn-ea"/>
                <a:cs typeface="Arial"/>
              </a:rPr>
              <a:t>Section 20 Malicious Wounding without Intent</a:t>
            </a:r>
            <a:r>
              <a:rPr kumimoji="0" lang="en-GB" altLang="en-US" sz="1100" b="0" i="0" u="none" strike="noStrike" kern="1200" cap="none" spc="0" normalizeH="0" baseline="0" noProof="0" dirty="0">
                <a:ln>
                  <a:noFill/>
                </a:ln>
                <a:effectLst/>
                <a:uLnTx/>
                <a:uFillTx/>
                <a:latin typeface="Arial"/>
                <a:ea typeface="+mn-ea"/>
                <a:cs typeface="Arial"/>
              </a:rPr>
              <a:t>, and </a:t>
            </a:r>
            <a:r>
              <a:rPr kumimoji="0" lang="en-GB" altLang="en-US" sz="1100" b="0" u="none" strike="noStrike" kern="1200" cap="none" spc="0" normalizeH="0" baseline="0" noProof="0" dirty="0">
                <a:ln>
                  <a:noFill/>
                </a:ln>
                <a:effectLst/>
                <a:uLnTx/>
                <a:uFillTx/>
                <a:latin typeface="Arial"/>
                <a:ea typeface="+mn-ea"/>
                <a:cs typeface="Arial"/>
              </a:rPr>
              <a:t>Personal Robbery </a:t>
            </a:r>
            <a:r>
              <a:rPr kumimoji="0" lang="en-GB" altLang="en-US" sz="1100" b="0" i="0" u="none" strike="noStrike" kern="1200" cap="none" spc="0" normalizeH="0" baseline="0" noProof="0" dirty="0">
                <a:ln>
                  <a:noFill/>
                </a:ln>
                <a:effectLst/>
                <a:uLnTx/>
                <a:uFillTx/>
                <a:latin typeface="Arial"/>
                <a:ea typeface="+mn-ea"/>
                <a:cs typeface="Arial"/>
              </a:rPr>
              <a:t>offences. Q1 2023-24 saw the volume of these offences increase by 3.8% (seven additional offences) when compared to the quarter prior, </a:t>
            </a:r>
            <a:r>
              <a:rPr lang="en-GB" altLang="en-US" sz="1100" dirty="0">
                <a:latin typeface="Arial"/>
                <a:cs typeface="Arial"/>
              </a:rPr>
              <a:t>with 191 crimes recorded. Conversely, </a:t>
            </a:r>
            <a:r>
              <a:rPr lang="en-GB" altLang="en-US" sz="1100" dirty="0">
                <a:latin typeface="Arial" panose="020B0604020202020204" pitchFamily="34" charset="0"/>
                <a:cs typeface="Arial" panose="020B0604020202020204" pitchFamily="34" charset="0"/>
              </a:rPr>
              <a:t>a reduction of 10.3% (22 fewer offences) can be observed when comparing the current FYTD against FYTD 2022-23.</a:t>
            </a:r>
          </a:p>
          <a:p>
            <a:pPr algn="just" eaLnBrk="1" hangingPunct="1">
              <a:lnSpc>
                <a:spcPct val="100000"/>
              </a:lnSpc>
              <a:spcBef>
                <a:spcPct val="0"/>
              </a:spcBef>
              <a:buFontTx/>
              <a:buNone/>
            </a:pPr>
            <a:endParaRPr lang="en-GB" altLang="en-US" sz="600" dirty="0">
              <a:solidFill>
                <a:srgbClr val="FF0000"/>
              </a:solidFill>
              <a:latin typeface="+mn-lt"/>
              <a:cs typeface="Arial"/>
            </a:endParaRP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1100" b="0" i="0" u="none" strike="noStrike" kern="1200" cap="none" spc="0" normalizeH="0" baseline="0" noProof="0" dirty="0">
                <a:ln>
                  <a:noFill/>
                </a:ln>
                <a:effectLst/>
                <a:uLnTx/>
                <a:uFillTx/>
                <a:latin typeface="Arial"/>
                <a:ea typeface="+mn-ea"/>
                <a:cs typeface="Arial"/>
              </a:rPr>
              <a:t>When compared to the previous quarter, the solved rate for Serious Violence offences has increased by 2.5 percentage points to 18.8%. The number of solved crimes has also increased, rising by 20.0% (up six offences to 36). A more prominent increase of 7.1 percentage points can be observed when comparing the solved rate for the current FYTD against FYTD 2022-23.</a:t>
            </a:r>
          </a:p>
        </p:txBody>
      </p:sp>
      <p:pic>
        <p:nvPicPr>
          <p:cNvPr id="6" name="Picture 5">
            <a:extLst>
              <a:ext uri="{FF2B5EF4-FFF2-40B4-BE49-F238E27FC236}">
                <a16:creationId xmlns:a16="http://schemas.microsoft.com/office/drawing/2014/main" id="{FDEF350C-8E65-932A-4492-B73C45FBFA43}"/>
              </a:ext>
            </a:extLst>
          </p:cNvPr>
          <p:cNvPicPr>
            <a:picLocks/>
          </p:cNvPicPr>
          <p:nvPr/>
        </p:nvPicPr>
        <p:blipFill>
          <a:blip r:embed="rId3"/>
          <a:stretch>
            <a:fillRect/>
          </a:stretch>
        </p:blipFill>
        <p:spPr>
          <a:xfrm>
            <a:off x="371619" y="847213"/>
            <a:ext cx="5400000" cy="2433600"/>
          </a:xfrm>
          <a:prstGeom prst="rect">
            <a:avLst/>
          </a:prstGeom>
        </p:spPr>
      </p:pic>
      <p:pic>
        <p:nvPicPr>
          <p:cNvPr id="7" name="Picture 6">
            <a:extLst>
              <a:ext uri="{FF2B5EF4-FFF2-40B4-BE49-F238E27FC236}">
                <a16:creationId xmlns:a16="http://schemas.microsoft.com/office/drawing/2014/main" id="{F129E1EA-F58E-2B16-5246-23CD0064FA91}"/>
              </a:ext>
            </a:extLst>
          </p:cNvPr>
          <p:cNvPicPr>
            <a:picLocks/>
          </p:cNvPicPr>
          <p:nvPr/>
        </p:nvPicPr>
        <p:blipFill>
          <a:blip r:embed="rId4"/>
          <a:stretch>
            <a:fillRect/>
          </a:stretch>
        </p:blipFill>
        <p:spPr>
          <a:xfrm>
            <a:off x="6416470" y="848763"/>
            <a:ext cx="5400000" cy="2433600"/>
          </a:xfrm>
          <a:prstGeom prst="rect">
            <a:avLst/>
          </a:prstGeom>
        </p:spPr>
      </p:pic>
      <p:pic>
        <p:nvPicPr>
          <p:cNvPr id="11" name="Picture 10">
            <a:extLst>
              <a:ext uri="{FF2B5EF4-FFF2-40B4-BE49-F238E27FC236}">
                <a16:creationId xmlns:a16="http://schemas.microsoft.com/office/drawing/2014/main" id="{7DBB5754-E7E0-ACA9-981B-7FB0B17E7D3F}"/>
              </a:ext>
            </a:extLst>
          </p:cNvPr>
          <p:cNvPicPr>
            <a:picLocks noChangeAspect="1"/>
          </p:cNvPicPr>
          <p:nvPr/>
        </p:nvPicPr>
        <p:blipFill>
          <a:blip r:embed="rId5"/>
          <a:stretch>
            <a:fillRect/>
          </a:stretch>
        </p:blipFill>
        <p:spPr>
          <a:xfrm>
            <a:off x="1791619" y="3290049"/>
            <a:ext cx="2560000" cy="720000"/>
          </a:xfrm>
          <a:prstGeom prst="rect">
            <a:avLst/>
          </a:prstGeom>
        </p:spPr>
      </p:pic>
      <p:pic>
        <p:nvPicPr>
          <p:cNvPr id="14" name="Picture 13">
            <a:extLst>
              <a:ext uri="{FF2B5EF4-FFF2-40B4-BE49-F238E27FC236}">
                <a16:creationId xmlns:a16="http://schemas.microsoft.com/office/drawing/2014/main" id="{2EC434DD-67A2-37E2-E636-C3F704F6A49E}"/>
              </a:ext>
            </a:extLst>
          </p:cNvPr>
          <p:cNvPicPr>
            <a:picLocks noChangeAspect="1"/>
          </p:cNvPicPr>
          <p:nvPr/>
        </p:nvPicPr>
        <p:blipFill>
          <a:blip r:embed="rId6"/>
          <a:stretch>
            <a:fillRect/>
          </a:stretch>
        </p:blipFill>
        <p:spPr>
          <a:xfrm>
            <a:off x="7845706" y="3290049"/>
            <a:ext cx="2560000" cy="720000"/>
          </a:xfrm>
          <a:prstGeom prst="rect">
            <a:avLst/>
          </a:prstGeom>
        </p:spPr>
      </p:pic>
    </p:spTree>
    <p:extLst>
      <p:ext uri="{BB962C8B-B14F-4D97-AF65-F5344CB8AC3E}">
        <p14:creationId xmlns:p14="http://schemas.microsoft.com/office/powerpoint/2010/main" val="262651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solidFill>
                  <a:prstClr val="white"/>
                </a:solidFill>
                <a:latin typeface="Arial" panose="020B0604020202020204"/>
              </a:rPr>
              <a:t>3</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VAWG 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4154984"/>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solidFill>
                <a:srgbClr val="FF0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The adjacent chart displays the number of combined Violence against Women and Girls (VAWG) priority offences with a domestic abuse qualifier, and which have at least one female victim linked</a:t>
            </a:r>
            <a:r>
              <a:rPr lang="en-GB" sz="1100" dirty="0">
                <a:latin typeface="Arial" panose="020B0604020202020204" pitchFamily="34" charset="0"/>
                <a:cs typeface="Arial" panose="020B0604020202020204" pitchFamily="34" charset="0"/>
              </a:rPr>
              <a:t>.*</a:t>
            </a:r>
            <a:endPar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During Q1 2023-24, 1,164 of these offences were recorded</a:t>
            </a:r>
            <a:r>
              <a:rPr lang="en-GB" sz="1100" dirty="0">
                <a:cs typeface="Arial" panose="020B0604020202020204" pitchFamily="34" charset="0"/>
              </a:rPr>
              <a:t>. This represents</a:t>
            </a:r>
            <a:r>
              <a:rPr kumimoji="0" lang="en-GB" sz="1100" strike="noStrike" kern="1200" cap="none" spc="0" normalizeH="0" baseline="0" noProof="0" dirty="0">
                <a:ln>
                  <a:noFill/>
                </a:ln>
                <a:effectLst/>
                <a:uLnTx/>
                <a:uFillTx/>
                <a:latin typeface="+mn-lt"/>
                <a:cs typeface="Arial" panose="020B0604020202020204" pitchFamily="34" charset="0"/>
              </a:rPr>
              <a:t> an increase of </a:t>
            </a:r>
            <a:r>
              <a:rPr lang="en-GB" sz="1100" dirty="0">
                <a:latin typeface="+mn-lt"/>
                <a:cs typeface="Arial" panose="020B0604020202020204" pitchFamily="34" charset="0"/>
              </a:rPr>
              <a:t>7.4</a:t>
            </a:r>
            <a:r>
              <a:rPr kumimoji="0" lang="en-GB" sz="1100" strike="noStrike" kern="1200" cap="none" spc="0" normalizeH="0" baseline="0" noProof="0" dirty="0">
                <a:ln>
                  <a:noFill/>
                </a:ln>
                <a:effectLst/>
                <a:uLnTx/>
                <a:uFillTx/>
                <a:latin typeface="+mn-lt"/>
                <a:cs typeface="Arial" panose="020B0604020202020204" pitchFamily="34" charset="0"/>
              </a:rPr>
              <a:t>% (80 additional offences) when compared to the quarter prior.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srgbClr val="FF0000"/>
              </a:solidFill>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dirty="0">
                <a:latin typeface="+mn-lt"/>
                <a:cs typeface="Arial" panose="020B0604020202020204" pitchFamily="34" charset="0"/>
              </a:rPr>
              <a:t>The current FYTD </a:t>
            </a:r>
            <a:r>
              <a:rPr lang="en-GB" sz="1100" dirty="0">
                <a:cs typeface="Arial" panose="020B0604020202020204" pitchFamily="34" charset="0"/>
              </a:rPr>
              <a:t>saw </a:t>
            </a:r>
            <a:r>
              <a:rPr lang="en-GB" sz="1100" dirty="0">
                <a:latin typeface="+mn-lt"/>
                <a:cs typeface="Arial" panose="020B0604020202020204" pitchFamily="34" charset="0"/>
              </a:rPr>
              <a:t>an increase of 12.9% (133 additional offences) when compared to FYTD 2022-23.  </a:t>
            </a:r>
            <a:endParaRPr lang="en-GB" sz="6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srgbClr val="FF0000"/>
              </a:solidFill>
              <a:latin typeface="Arial" panose="020B0604020202020204" pitchFamily="34" charset="0"/>
              <a:cs typeface="Arial" panose="020B0604020202020204" pitchFamily="34" charset="0"/>
            </a:endParaRPr>
          </a:p>
          <a:p>
            <a:pPr algn="just" eaLnBrk="1" fontAlgn="auto" hangingPunct="1">
              <a:lnSpc>
                <a:spcPct val="100000"/>
              </a:lnSpc>
              <a:spcBef>
                <a:spcPts val="0"/>
              </a:spcBef>
              <a:spcAft>
                <a:spcPts val="0"/>
              </a:spcAft>
              <a:buNone/>
              <a:defRPr/>
            </a:pPr>
            <a:r>
              <a:rPr lang="en-GB" sz="1100" dirty="0">
                <a:solidFill>
                  <a:prstClr val="black"/>
                </a:solidFill>
                <a:latin typeface="+mn-lt"/>
                <a:cs typeface="Arial" panose="020B0604020202020204" pitchFamily="34" charset="0"/>
              </a:rPr>
              <a:t>851</a:t>
            </a:r>
            <a:r>
              <a:rPr kumimoji="0" lang="en-GB" sz="1100" b="0" i="0" u="none" strike="noStrike" kern="1200" cap="none" spc="0" normalizeH="0" baseline="0" noProof="0" dirty="0">
                <a:ln>
                  <a:noFill/>
                </a:ln>
                <a:solidFill>
                  <a:prstClr val="black"/>
                </a:solidFill>
                <a:effectLst/>
                <a:uLnTx/>
                <a:uFillTx/>
                <a:latin typeface="+mn-lt"/>
                <a:cs typeface="Arial" panose="020B0604020202020204" pitchFamily="34" charset="0"/>
              </a:rPr>
              <a:t> females have been a victim of more than one VAWG domestic priority offence in the last 12 months </a:t>
            </a:r>
            <a:r>
              <a:rPr lang="en-GB" sz="1100" dirty="0">
                <a:solidFill>
                  <a:prstClr val="black"/>
                </a:solidFill>
                <a:latin typeface="+mn-lt"/>
                <a:cs typeface="Arial" panose="020B0604020202020204" pitchFamily="34" charset="0"/>
              </a:rPr>
              <a:t>(</a:t>
            </a:r>
            <a:r>
              <a:rPr kumimoji="0" lang="en-GB" sz="1100" b="0" i="0" u="none" strike="noStrike" kern="1200" cap="none" spc="0" normalizeH="0" baseline="0" noProof="0" dirty="0">
                <a:ln>
                  <a:noFill/>
                </a:ln>
                <a:solidFill>
                  <a:prstClr val="black"/>
                </a:solidFill>
                <a:effectLst/>
                <a:uLnTx/>
                <a:uFillTx/>
                <a:latin typeface="+mn-lt"/>
                <a:cs typeface="Arial" panose="020B0604020202020204" pitchFamily="34" charset="0"/>
              </a:rPr>
              <a:t>up to the end of Q1 2023-24). </a:t>
            </a:r>
            <a:r>
              <a:rPr lang="en-GB" sz="1100" dirty="0">
                <a:solidFill>
                  <a:prstClr val="black"/>
                </a:solidFill>
                <a:latin typeface="+mn-lt"/>
                <a:cs typeface="Arial" panose="020B0604020202020204" pitchFamily="34" charset="0"/>
              </a:rPr>
              <a:t>27</a:t>
            </a:r>
            <a:r>
              <a:rPr kumimoji="0" lang="en-GB" sz="1100" b="0" i="0" u="none" strike="noStrike" kern="1200" cap="none" spc="0" normalizeH="0" baseline="0" noProof="0" dirty="0">
                <a:ln>
                  <a:noFill/>
                </a:ln>
                <a:solidFill>
                  <a:prstClr val="black"/>
                </a:solidFill>
                <a:effectLst/>
                <a:uLnTx/>
                <a:uFillTx/>
                <a:latin typeface="+mn-lt"/>
                <a:cs typeface="Arial" panose="020B0604020202020204" pitchFamily="34" charset="0"/>
              </a:rPr>
              <a:t> women and girls have been the victim in more than five separate offences. </a:t>
            </a:r>
            <a:endParaRPr kumimoji="0" lang="en-GB" sz="1100" b="0" i="0" u="none" strike="noStrike" kern="1200" cap="none" spc="0" normalizeH="0" baseline="0" noProof="0" dirty="0">
              <a:ln>
                <a:noFill/>
              </a:ln>
              <a:solidFill>
                <a:srgbClr val="FF0000"/>
              </a:solidFill>
              <a:effectLst/>
              <a:uLnTx/>
              <a:uFillTx/>
              <a:latin typeface="+mn-lt"/>
              <a:cs typeface="Arial" panose="020B0604020202020204" pitchFamily="34" charset="0"/>
            </a:endParaRPr>
          </a:p>
          <a:p>
            <a:pPr algn="ju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mn-lt"/>
                <a:cs typeface="Arial" panose="020B0604020202020204" pitchFamily="34" charset="0"/>
              </a:rPr>
              <a:t>In the last 12 months, there were 424 female offenders linked to domestic priority offences against females, 20.5% of which (87 individuals) are repeat offenders.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cs typeface="Arial" panose="020B0604020202020204" pitchFamily="34" charset="0"/>
              </a:rPr>
              <a:t>During the same period there were 2,616 male offenders linked to domestic priority crimes against females, 30.6% of which (801 individuals) are repeat offenders. 32 males were linked as the offender in more than five of these offences during the most recent 12 month period. </a:t>
            </a:r>
          </a:p>
          <a:p>
            <a:pPr algn="ju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defRPr/>
            </a:pPr>
            <a:r>
              <a:rPr lang="en-GB" sz="1100" i="1" dirty="0">
                <a:latin typeface="Arial" panose="020B0604020202020204" pitchFamily="34" charset="0"/>
                <a:cs typeface="Arial" panose="020B0604020202020204" pitchFamily="34" charset="0"/>
              </a:rPr>
              <a:t>*</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Domestic priority </a:t>
            </a:r>
            <a:r>
              <a:rPr lang="en-GB" sz="1100" i="1" dirty="0">
                <a:latin typeface="Arial" panose="020B0604020202020204" pitchFamily="34" charset="0"/>
                <a:cs typeface="Arial" panose="020B0604020202020204" pitchFamily="34" charset="0"/>
              </a:rPr>
              <a:t>areas</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combined</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cover Homicide, Violence with Injury, Stalking and Harassment, Public Fear , Alarm or Distress, Rape, Other Sexual Offences, and Modern Slavery.</a:t>
            </a:r>
          </a:p>
        </p:txBody>
      </p:sp>
      <p:pic>
        <p:nvPicPr>
          <p:cNvPr id="2" name="Picture 1">
            <a:extLst>
              <a:ext uri="{FF2B5EF4-FFF2-40B4-BE49-F238E27FC236}">
                <a16:creationId xmlns:a16="http://schemas.microsoft.com/office/drawing/2014/main" id="{E1437F0D-B6A3-F5A7-7F22-5950E907B1F6}"/>
              </a:ext>
            </a:extLst>
          </p:cNvPr>
          <p:cNvPicPr>
            <a:picLocks/>
          </p:cNvPicPr>
          <p:nvPr/>
        </p:nvPicPr>
        <p:blipFill>
          <a:blip r:embed="rId3"/>
          <a:stretch>
            <a:fillRect/>
          </a:stretch>
        </p:blipFill>
        <p:spPr>
          <a:xfrm>
            <a:off x="372999" y="850881"/>
            <a:ext cx="5400000" cy="2433600"/>
          </a:xfrm>
          <a:prstGeom prst="rect">
            <a:avLst/>
          </a:prstGeom>
        </p:spPr>
      </p:pic>
      <p:pic>
        <p:nvPicPr>
          <p:cNvPr id="5" name="Picture 4">
            <a:extLst>
              <a:ext uri="{FF2B5EF4-FFF2-40B4-BE49-F238E27FC236}">
                <a16:creationId xmlns:a16="http://schemas.microsoft.com/office/drawing/2014/main" id="{761F6347-F0D0-9827-31F0-5AC32850F14C}"/>
              </a:ext>
            </a:extLst>
          </p:cNvPr>
          <p:cNvPicPr>
            <a:picLocks noChangeAspect="1"/>
          </p:cNvPicPr>
          <p:nvPr/>
        </p:nvPicPr>
        <p:blipFill>
          <a:blip r:embed="rId4"/>
          <a:stretch>
            <a:fillRect/>
          </a:stretch>
        </p:blipFill>
        <p:spPr>
          <a:xfrm>
            <a:off x="1792999" y="3284481"/>
            <a:ext cx="2560000" cy="720000"/>
          </a:xfrm>
          <a:prstGeom prst="rect">
            <a:avLst/>
          </a:prstGeom>
        </p:spPr>
      </p:pic>
    </p:spTree>
    <p:extLst>
      <p:ext uri="{BB962C8B-B14F-4D97-AF65-F5344CB8AC3E}">
        <p14:creationId xmlns:p14="http://schemas.microsoft.com/office/powerpoint/2010/main" val="10957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4.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VAWG</a:t>
            </a:r>
            <a:r>
              <a:rPr kumimoji="0" lang="en-GB" sz="3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Non</a:t>
            </a:r>
            <a:r>
              <a:rPr kumimoji="0" lang="en-GB" sz="3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4324261"/>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The adjacent chart shows the number of combined VAWG priority offences that do not have a domestic abuse qualifier, and which have at least one female victim linked.*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During </a:t>
            </a:r>
            <a:r>
              <a:rPr lang="en-GB" sz="1100" dirty="0">
                <a:latin typeface="+mn-lt"/>
                <a:cs typeface="Arial" panose="020B0604020202020204" pitchFamily="34" charset="0"/>
              </a:rPr>
              <a:t>Q1 </a:t>
            </a:r>
            <a:r>
              <a:rPr kumimoji="0" lang="en-GB" sz="1100" strike="noStrike" kern="1200" cap="none" spc="0" normalizeH="0" baseline="0" noProof="0" dirty="0">
                <a:ln>
                  <a:noFill/>
                </a:ln>
                <a:effectLst/>
                <a:uLnTx/>
                <a:uFillTx/>
                <a:latin typeface="+mn-lt"/>
                <a:cs typeface="Arial" panose="020B0604020202020204" pitchFamily="34" charset="0"/>
              </a:rPr>
              <a:t>2023-24, 2,906 of these offences were recorded</a:t>
            </a:r>
            <a:r>
              <a:rPr lang="en-GB" sz="1100" dirty="0">
                <a:cs typeface="Arial" panose="020B0604020202020204" pitchFamily="34" charset="0"/>
              </a:rPr>
              <a:t>. This represents</a:t>
            </a:r>
            <a:r>
              <a:rPr kumimoji="0" lang="en-GB" sz="1100" strike="noStrike" kern="1200" cap="none" spc="0" normalizeH="0" baseline="0" noProof="0" dirty="0">
                <a:ln>
                  <a:noFill/>
                </a:ln>
                <a:effectLst/>
                <a:uLnTx/>
                <a:uFillTx/>
                <a:latin typeface="+mn-lt"/>
                <a:cs typeface="Arial" panose="020B0604020202020204" pitchFamily="34" charset="0"/>
              </a:rPr>
              <a:t> an increase of 1.9% (</a:t>
            </a:r>
            <a:r>
              <a:rPr lang="en-GB" sz="1100" dirty="0">
                <a:latin typeface="+mn-lt"/>
                <a:cs typeface="Arial" panose="020B0604020202020204" pitchFamily="34" charset="0"/>
              </a:rPr>
              <a:t>55 additional offences</a:t>
            </a:r>
            <a:r>
              <a:rPr kumimoji="0" lang="en-GB" sz="1100" strike="noStrike" kern="1200" cap="none" spc="0" normalizeH="0" baseline="0" noProof="0" dirty="0">
                <a:ln>
                  <a:noFill/>
                </a:ln>
                <a:effectLst/>
                <a:uLnTx/>
                <a:uFillTx/>
                <a:latin typeface="+mn-lt"/>
                <a:cs typeface="Arial" panose="020B0604020202020204" pitchFamily="34" charset="0"/>
              </a:rPr>
              <a:t>) when compared to the quarter prior.</a:t>
            </a:r>
            <a:br>
              <a:rPr kumimoji="0" lang="en-GB" sz="60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endParaRPr kumimoji="0" lang="en-GB" sz="60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defRPr/>
            </a:pPr>
            <a:r>
              <a:rPr lang="en-GB" sz="1100" dirty="0">
                <a:latin typeface="+mn-lt"/>
                <a:cs typeface="Arial" panose="020B0604020202020204" pitchFamily="34" charset="0"/>
              </a:rPr>
              <a:t>The current FYTD saw an increase of 5.2% (143 additional offences) when compared to FYTD 2022-23.  </a:t>
            </a:r>
            <a:endPar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eaLnBrk="1" fontAlgn="auto" hangingPunct="1">
              <a:lnSpc>
                <a:spcPct val="100000"/>
              </a:lnSpc>
              <a:spcBef>
                <a:spcPts val="0"/>
              </a:spcBef>
              <a:spcAft>
                <a:spcPts val="0"/>
              </a:spcAft>
              <a:buNone/>
              <a:defRPr/>
            </a:pPr>
            <a:endParaRPr lang="en-GB" sz="600" i="1" dirty="0">
              <a:solidFill>
                <a:srgbClr val="FF0000"/>
              </a:solidFill>
              <a:latin typeface="Arial" panose="020B0604020202020204" pitchFamily="34" charset="0"/>
              <a:cs typeface="Arial" panose="020B0604020202020204" pitchFamily="34" charset="0"/>
            </a:endParaRPr>
          </a:p>
          <a:p>
            <a:pPr>
              <a:defRPr/>
            </a:pPr>
            <a:r>
              <a:rPr kumimoji="0" lang="en-GB" sz="1100" b="0" i="0" u="none" strike="noStrike" kern="1200" cap="none" spc="0" normalizeH="0" baseline="0" noProof="0" dirty="0">
                <a:ln>
                  <a:noFill/>
                </a:ln>
                <a:effectLst/>
                <a:uLnTx/>
                <a:uFillTx/>
                <a:latin typeface="+mn-lt"/>
                <a:cs typeface="Arial" panose="020B0604020202020204" pitchFamily="34" charset="0"/>
              </a:rPr>
              <a:t>1,833 females have been a victim of more than one VAWG non-</a:t>
            </a:r>
            <a:r>
              <a:rPr lang="en-GB" sz="1100" dirty="0">
                <a:latin typeface="+mn-lt"/>
                <a:cs typeface="Arial" panose="020B0604020202020204" pitchFamily="34" charset="0"/>
              </a:rPr>
              <a:t>domestic</a:t>
            </a:r>
            <a:r>
              <a:rPr kumimoji="0" lang="en-GB" sz="1100" b="0" i="0" u="none" strike="noStrike" kern="1200" cap="none" spc="0" normalizeH="0" baseline="0" noProof="0" dirty="0">
                <a:ln>
                  <a:noFill/>
                </a:ln>
                <a:effectLst/>
                <a:uLnTx/>
                <a:uFillTx/>
                <a:latin typeface="+mn-lt"/>
                <a:cs typeface="Arial" panose="020B0604020202020204" pitchFamily="34" charset="0"/>
              </a:rPr>
              <a:t> priority offence in the last 12 months (up to the end of Q1 2023-24). </a:t>
            </a:r>
            <a:r>
              <a:rPr lang="en-GB" sz="1100" dirty="0">
                <a:latin typeface="+mn-lt"/>
                <a:cs typeface="Arial" panose="020B0604020202020204" pitchFamily="34" charset="0"/>
              </a:rPr>
              <a:t>97</a:t>
            </a:r>
            <a:r>
              <a:rPr kumimoji="0" lang="en-GB" sz="1100" b="0" i="0" u="none" strike="noStrike" kern="1200" cap="none" spc="0" normalizeH="0" baseline="0" noProof="0" dirty="0">
                <a:ln>
                  <a:noFill/>
                </a:ln>
                <a:effectLst/>
                <a:uLnTx/>
                <a:uFillTx/>
                <a:latin typeface="+mn-lt"/>
                <a:cs typeface="Arial" panose="020B0604020202020204" pitchFamily="34" charset="0"/>
              </a:rPr>
              <a:t> women and girls have been the victim in five or more separate offences</a:t>
            </a:r>
          </a:p>
          <a:p>
            <a:pPr>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mn-lt"/>
                <a:cs typeface="Arial" panose="020B0604020202020204" pitchFamily="34" charset="0"/>
              </a:rPr>
              <a:t>In the last 12 months, there were 2,562 female offenders linked to non-domestic priority offences against females, </a:t>
            </a:r>
            <a:r>
              <a:rPr lang="en-GB" sz="1100" dirty="0">
                <a:latin typeface="+mn-lt"/>
                <a:cs typeface="Arial" panose="020B0604020202020204" pitchFamily="34" charset="0"/>
              </a:rPr>
              <a:t>30.1</a:t>
            </a:r>
            <a:r>
              <a:rPr lang="en-GB" sz="1100" dirty="0">
                <a:cs typeface="Arial" panose="020B0604020202020204" pitchFamily="34" charset="0"/>
              </a:rPr>
              <a:t>% of which (</a:t>
            </a:r>
            <a:r>
              <a:rPr lang="en-GB" sz="1100" dirty="0">
                <a:latin typeface="+mn-lt"/>
                <a:cs typeface="Arial" panose="020B0604020202020204" pitchFamily="34" charset="0"/>
              </a:rPr>
              <a:t>771</a:t>
            </a:r>
            <a:r>
              <a:rPr kumimoji="0" lang="en-GB" sz="1100" b="0" i="0" u="none" strike="noStrike" kern="1200" cap="none" spc="0" normalizeH="0" baseline="0" noProof="0" dirty="0">
                <a:ln>
                  <a:noFill/>
                </a:ln>
                <a:effectLst/>
                <a:uLnTx/>
                <a:uFillTx/>
                <a:latin typeface="+mn-lt"/>
                <a:cs typeface="Arial" panose="020B0604020202020204" pitchFamily="34" charset="0"/>
              </a:rPr>
              <a:t> individuals</a:t>
            </a:r>
            <a:r>
              <a:rPr lang="en-GB" sz="1100" dirty="0">
                <a:latin typeface="+mn-lt"/>
                <a:cs typeface="Arial" panose="020B0604020202020204" pitchFamily="34" charset="0"/>
              </a:rPr>
              <a:t>)</a:t>
            </a:r>
            <a:r>
              <a:rPr kumimoji="0" lang="en-GB" sz="1100" b="0" i="0" u="none" strike="noStrike" kern="1200" cap="none" spc="0" normalizeH="0" baseline="0" noProof="0" dirty="0">
                <a:ln>
                  <a:noFill/>
                </a:ln>
                <a:effectLst/>
                <a:uLnTx/>
                <a:uFillTx/>
                <a:latin typeface="+mn-lt"/>
                <a:cs typeface="Arial" panose="020B0604020202020204" pitchFamily="34" charset="0"/>
              </a:rPr>
              <a:t> are repeat offenders. </a:t>
            </a:r>
            <a:r>
              <a:rPr lang="en-GB" sz="1100" dirty="0">
                <a:latin typeface="+mn-lt"/>
                <a:cs typeface="Arial" panose="020B0604020202020204" pitchFamily="34" charset="0"/>
              </a:rPr>
              <a:t>47 females </a:t>
            </a:r>
            <a:r>
              <a:rPr kumimoji="0" lang="en-GB" sz="1100" b="0" i="0" u="none" strike="noStrike" kern="1200" cap="none" spc="0" normalizeH="0" baseline="0" noProof="0" dirty="0">
                <a:ln>
                  <a:noFill/>
                </a:ln>
                <a:effectLst/>
                <a:uLnTx/>
                <a:uFillTx/>
                <a:latin typeface="+mn-lt"/>
                <a:cs typeface="Arial" panose="020B0604020202020204" pitchFamily="34" charset="0"/>
              </a:rPr>
              <a:t>were linked as the offender in more than five of these offences</a:t>
            </a:r>
            <a:r>
              <a:rPr lang="en-GB" sz="1100" dirty="0">
                <a:cs typeface="Arial" panose="020B0604020202020204" pitchFamily="34" charset="0"/>
              </a:rPr>
              <a:t> </a:t>
            </a:r>
            <a:r>
              <a:rPr lang="en-GB" sz="1100" dirty="0">
                <a:solidFill>
                  <a:prstClr val="black"/>
                </a:solidFill>
                <a:latin typeface="+mn-lt"/>
                <a:cs typeface="Arial" panose="020B0604020202020204" pitchFamily="34" charset="0"/>
              </a:rPr>
              <a:t>during the most recent 12 month period. </a:t>
            </a:r>
            <a:endParaRPr kumimoji="0" lang="en-GB" sz="1100" b="0" i="0" u="none" strike="noStrike" kern="1200" cap="none" spc="0" normalizeH="0" baseline="0" noProof="0" dirty="0">
              <a:ln>
                <a:noFill/>
              </a:ln>
              <a:effectLst/>
              <a:uLnTx/>
              <a:uFillTx/>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cs typeface="Arial" panose="020B0604020202020204" pitchFamily="34" charset="0"/>
              </a:rPr>
              <a:t>During the same period there were </a:t>
            </a:r>
            <a:r>
              <a:rPr lang="en-GB" sz="1100" dirty="0">
                <a:solidFill>
                  <a:prstClr val="black"/>
                </a:solidFill>
                <a:latin typeface="+mn-lt"/>
                <a:cs typeface="Arial" panose="020B0604020202020204" pitchFamily="34" charset="0"/>
              </a:rPr>
              <a:t>3,493 male offenders linked to non-domestic priority offences against females, 23.9% of which (836</a:t>
            </a:r>
            <a:r>
              <a:rPr kumimoji="0" lang="en-GB" sz="1100" b="0" i="0" u="none" strike="noStrike" kern="1200" cap="none" spc="0" normalizeH="0" baseline="0" noProof="0" dirty="0">
                <a:ln>
                  <a:noFill/>
                </a:ln>
                <a:effectLst/>
                <a:uLnTx/>
                <a:uFillTx/>
                <a:latin typeface="+mn-lt"/>
                <a:cs typeface="Arial" panose="020B0604020202020204" pitchFamily="34" charset="0"/>
              </a:rPr>
              <a:t> individuals</a:t>
            </a:r>
            <a:r>
              <a:rPr lang="en-GB" sz="1100" dirty="0">
                <a:solidFill>
                  <a:prstClr val="black"/>
                </a:solidFill>
                <a:latin typeface="+mn-lt"/>
                <a:cs typeface="Arial" panose="020B0604020202020204" pitchFamily="34" charset="0"/>
              </a:rPr>
              <a:t>) are repeat offenders. 42 males were linked as the offender in more than five of these offences during the most recent 12 month period. </a:t>
            </a:r>
            <a:endParaRPr lang="en-GB" sz="1100" dirty="0">
              <a:solidFill>
                <a:srgbClr val="FF0000"/>
              </a:solidFill>
              <a:latin typeface="+mn-lt"/>
              <a:cs typeface="Arial" panose="020B0604020202020204" pitchFamily="34" charset="0"/>
            </a:endParaRPr>
          </a:p>
          <a:p>
            <a:pPr eaLnBrk="1" fontAlgn="auto" hangingPunct="1">
              <a:lnSpc>
                <a:spcPct val="100000"/>
              </a:lnSpc>
              <a:spcBef>
                <a:spcPts val="0"/>
              </a:spcBef>
              <a:spcAft>
                <a:spcPts val="0"/>
              </a:spcAft>
              <a:buNone/>
              <a:defRPr/>
            </a:pPr>
            <a:r>
              <a:rPr lang="en-GB" sz="600" dirty="0">
                <a:solidFill>
                  <a:srgbClr val="FF0000"/>
                </a:solidFill>
                <a:latin typeface="Arial" panose="020B0604020202020204" pitchFamily="34" charset="0"/>
                <a:cs typeface="Arial" panose="020B0604020202020204" pitchFamily="34" charset="0"/>
              </a:rPr>
              <a:t> </a:t>
            </a:r>
            <a:br>
              <a:rPr lang="en-GB" sz="1100" dirty="0">
                <a:solidFill>
                  <a:srgbClr val="FF0000"/>
                </a:solidFill>
                <a:latin typeface="Arial" panose="020B0604020202020204" pitchFamily="34" charset="0"/>
                <a:cs typeface="Arial" panose="020B0604020202020204" pitchFamily="34" charset="0"/>
              </a:rPr>
            </a:br>
            <a:r>
              <a:rPr lang="en-GB" sz="1100" i="1" dirty="0">
                <a:latin typeface="Arial" panose="020B0604020202020204" pitchFamily="34" charset="0"/>
                <a:cs typeface="Arial" panose="020B0604020202020204" pitchFamily="34" charset="0"/>
              </a:rPr>
              <a:t>*</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Non-domestic priority areas combined cover Homicide, Violence with Injury, Stalking and Harassment, Public Fear , Alarm or Distress, Rape, Other Sexual Offences, Modern Slavery, and Exploitation of Prostitution.</a:t>
            </a:r>
            <a:endParaRPr kumimoji="0" lang="en-GB" sz="1100" i="1"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151A005-497D-4C86-62BE-7EB117184C40}"/>
              </a:ext>
            </a:extLst>
          </p:cNvPr>
          <p:cNvPicPr>
            <a:picLocks/>
          </p:cNvPicPr>
          <p:nvPr/>
        </p:nvPicPr>
        <p:blipFill>
          <a:blip r:embed="rId3"/>
          <a:stretch>
            <a:fillRect/>
          </a:stretch>
        </p:blipFill>
        <p:spPr>
          <a:xfrm>
            <a:off x="372999" y="853345"/>
            <a:ext cx="5400000" cy="2433600"/>
          </a:xfrm>
          <a:prstGeom prst="rect">
            <a:avLst/>
          </a:prstGeom>
        </p:spPr>
      </p:pic>
      <p:pic>
        <p:nvPicPr>
          <p:cNvPr id="7" name="Picture 6">
            <a:extLst>
              <a:ext uri="{FF2B5EF4-FFF2-40B4-BE49-F238E27FC236}">
                <a16:creationId xmlns:a16="http://schemas.microsoft.com/office/drawing/2014/main" id="{168381CC-1A48-968B-ADD5-B92E0C930D20}"/>
              </a:ext>
            </a:extLst>
          </p:cNvPr>
          <p:cNvPicPr>
            <a:picLocks/>
          </p:cNvPicPr>
          <p:nvPr/>
        </p:nvPicPr>
        <p:blipFill>
          <a:blip r:embed="rId4"/>
          <a:stretch>
            <a:fillRect/>
          </a:stretch>
        </p:blipFill>
        <p:spPr>
          <a:xfrm>
            <a:off x="1792999" y="3286945"/>
            <a:ext cx="2560000" cy="720000"/>
          </a:xfrm>
          <a:prstGeom prst="rect">
            <a:avLst/>
          </a:prstGeom>
        </p:spPr>
      </p:pic>
    </p:spTree>
    <p:extLst>
      <p:ext uri="{BB962C8B-B14F-4D97-AF65-F5344CB8AC3E}">
        <p14:creationId xmlns:p14="http://schemas.microsoft.com/office/powerpoint/2010/main" val="224110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5. </a:t>
            </a:r>
            <a:r>
              <a:rPr lang="en-GB" sz="3200" dirty="0">
                <a:cs typeface="Calibri" panose="020F0502020204030204" pitchFamily="34" charset="0"/>
              </a:rPr>
              <a:t>Drug Supply &amp; Organised Crime </a:t>
            </a:r>
            <a:endParaRPr lang="en-GB" sz="3200" dirty="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1831271"/>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solidFill>
                <a:schemeClr val="accent6"/>
              </a:solidFill>
            </a:endParaRPr>
          </a:p>
          <a:p>
            <a:pPr algn="just" eaLnBrk="1" hangingPunct="1">
              <a:lnSpc>
                <a:spcPct val="100000"/>
              </a:lnSpc>
              <a:spcBef>
                <a:spcPts val="0"/>
              </a:spcBef>
              <a:buNone/>
            </a:pPr>
            <a:r>
              <a:rPr lang="en-GB" altLang="en-US" sz="1100" dirty="0">
                <a:cs typeface="Calibri"/>
              </a:rPr>
              <a:t>A slight increase of 0.8% (one additional offence to 129) has been recorded for Drug Trafficking and Supply offences during Q1 2023-24 when compared to the quarter prior. </a:t>
            </a:r>
            <a:r>
              <a:rPr lang="en-GB" sz="1100" dirty="0">
                <a:cs typeface="Calibri"/>
              </a:rPr>
              <a:t>When comparing the current FYTD against FYTD 2022-23, a more prominent increase of 4.0% (five additional offences) has been recorded.</a:t>
            </a:r>
          </a:p>
          <a:p>
            <a:pPr algn="just" eaLnBrk="1" hangingPunct="1">
              <a:lnSpc>
                <a:spcPct val="100000"/>
              </a:lnSpc>
              <a:spcBef>
                <a:spcPts val="0"/>
              </a:spcBef>
              <a:buNone/>
            </a:pPr>
            <a:endParaRPr kumimoji="0" lang="en-GB" sz="600" b="1" u="none" strike="noStrike" kern="1200" cap="none" spc="0" normalizeH="0" baseline="0" noProof="0" dirty="0">
              <a:ln>
                <a:noFill/>
              </a:ln>
              <a:solidFill>
                <a:srgbClr val="FF0000"/>
              </a:solidFill>
              <a:effectLst/>
              <a:uLnTx/>
              <a:uFillTx/>
              <a:cs typeface="Calibri" panose="020F0502020204030204" pitchFamily="34" charset="0"/>
            </a:endParaRPr>
          </a:p>
          <a:p>
            <a:pPr marL="0" marR="0" lvl="0" indent="0" algn="just" defTabSz="914400" rtl="0" eaLnBrk="1" fontAlgn="auto" latinLnBrk="0" hangingPunct="1">
              <a:lnSpc>
                <a:spcPct val="100000"/>
              </a:lnSpc>
              <a:buClrTx/>
              <a:buSzTx/>
              <a:buFontTx/>
              <a:buNone/>
              <a:tabLst/>
              <a:defRPr/>
            </a:pPr>
            <a:r>
              <a:rPr kumimoji="0" lang="en-GB" sz="1100" u="none" strike="noStrike" kern="1200" cap="none" spc="0" normalizeH="0" baseline="0" noProof="0" dirty="0">
                <a:ln>
                  <a:noFill/>
                </a:ln>
                <a:effectLst/>
                <a:uLnTx/>
                <a:uFillTx/>
                <a:cs typeface="Calibri" panose="020F0502020204030204" pitchFamily="34" charset="0"/>
              </a:rPr>
              <a:t>1,584 Drug Supply and Dealing intelligence logs were submitted during Q1 2023-24. This is an increase of 13.1% (183 additional logs) when compared to the quarter prior, which saw 1,401 logs submitted. An increase of 3.1% (47 additional logs) can be </a:t>
            </a:r>
            <a:r>
              <a:rPr lang="en-GB" sz="1100" dirty="0">
                <a:cs typeface="Calibri" panose="020F0502020204030204" pitchFamily="34" charset="0"/>
              </a:rPr>
              <a:t>observed</a:t>
            </a:r>
            <a:r>
              <a:rPr kumimoji="0" lang="en-GB" sz="1100" u="none" strike="noStrike" kern="1200" cap="none" spc="0" normalizeH="0" baseline="0" noProof="0" dirty="0">
                <a:ln>
                  <a:noFill/>
                </a:ln>
                <a:effectLst/>
                <a:uLnTx/>
                <a:uFillTx/>
                <a:cs typeface="Calibri" panose="020F0502020204030204" pitchFamily="34" charset="0"/>
              </a:rPr>
              <a:t> when comparing the current FYTD against FYTD 2022-23, </a:t>
            </a:r>
            <a:r>
              <a:rPr lang="en-GB" sz="1100" dirty="0">
                <a:cs typeface="Calibri" panose="020F0502020204030204" pitchFamily="34" charset="0"/>
              </a:rPr>
              <a:t>which saw 1,537 logs submitted.</a:t>
            </a:r>
          </a:p>
        </p:txBody>
      </p:sp>
      <p:sp>
        <p:nvSpPr>
          <p:cNvPr id="3" name="TextBox 2">
            <a:extLst>
              <a:ext uri="{FF2B5EF4-FFF2-40B4-BE49-F238E27FC236}">
                <a16:creationId xmlns:a16="http://schemas.microsoft.com/office/drawing/2014/main" id="{183E53ED-D139-9C70-48AF-9C6873276D5D}"/>
              </a:ext>
            </a:extLst>
          </p:cNvPr>
          <p:cNvSpPr txBox="1"/>
          <p:nvPr/>
        </p:nvSpPr>
        <p:spPr>
          <a:xfrm>
            <a:off x="120506" y="4121972"/>
            <a:ext cx="11950988" cy="1892826"/>
          </a:xfrm>
          <a:prstGeom prst="rect">
            <a:avLst/>
          </a:prstGeom>
          <a:noFill/>
          <a:ln w="19050">
            <a:solidFill>
              <a:schemeClr val="accent1"/>
            </a:solidFill>
          </a:ln>
        </p:spPr>
        <p:txBody>
          <a:bodyPr wrap="square" rtlCol="0">
            <a:spAutoFit/>
          </a:bodyPr>
          <a:lstStyle/>
          <a:p>
            <a:pPr algn="just"/>
            <a:r>
              <a:rPr lang="en-GB" sz="1100" dirty="0">
                <a:cs typeface="Calibri" panose="020F0502020204030204" pitchFamily="34" charset="0"/>
              </a:rPr>
              <a:t>Thanks to the actions of the Blaenau Gwent NPT, three individuals have been sentenced to a total of 11 years for supplying Class A drugs throughout Abertillery and Tredegar.</a:t>
            </a:r>
          </a:p>
          <a:p>
            <a:pPr algn="just"/>
            <a:endParaRPr lang="en-GB" sz="600" dirty="0">
              <a:cs typeface="Calibri" panose="020F0502020204030204" pitchFamily="34" charset="0"/>
            </a:endParaRPr>
          </a:p>
          <a:p>
            <a:pPr algn="just"/>
            <a:r>
              <a:rPr lang="en-GB" sz="1100" dirty="0">
                <a:cs typeface="Calibri" panose="020F0502020204030204" pitchFamily="34" charset="0"/>
              </a:rPr>
              <a:t>Over the last three months the Organised Crime Unit have arrested nine suspects, seizing 4.5 kg of Cocaine, 40 kg of Paracetamol, and MDMA tablets worth over £25,000. Cash amounting to £100,000 was also seized.</a:t>
            </a:r>
          </a:p>
          <a:p>
            <a:pPr algn="just"/>
            <a:endParaRPr lang="en-GB" sz="600" dirty="0">
              <a:cs typeface="Calibri" panose="020F0502020204030204" pitchFamily="34" charset="0"/>
            </a:endParaRPr>
          </a:p>
          <a:p>
            <a:pPr algn="just"/>
            <a:r>
              <a:rPr lang="en-GB" sz="1100" dirty="0">
                <a:cs typeface="Calibri" panose="020F0502020204030204" pitchFamily="34" charset="0"/>
              </a:rPr>
              <a:t>During the same period the Newport Serious Organised Crime Team have charged seven people with drugs related offences. They have also seized items which include: £7,500 in cash; 1.6 kg of Class A drugs; three ‘Sur-Ron’ bikes; and high-value items valued in excess of £110,000. </a:t>
            </a:r>
          </a:p>
          <a:p>
            <a:pPr algn="just"/>
            <a:endParaRPr lang="en-GB" sz="600" dirty="0">
              <a:cs typeface="Calibri" panose="020F0502020204030204" pitchFamily="34" charset="0"/>
            </a:endParaRPr>
          </a:p>
          <a:p>
            <a:pPr algn="just"/>
            <a:r>
              <a:rPr lang="en-GB" sz="1100" dirty="0">
                <a:cs typeface="Calibri" panose="020F0502020204030204" pitchFamily="34" charset="0"/>
              </a:rPr>
              <a:t>An investigation was commenced after it became known that children within local schools had been hospitalised following their use of vapes. As a result of a robust multi-agency investigation, three suspects were identified and arrested. A total of approximately £6,000 was seized and 712 vapes were identified as being illegal in the UK (although not classified as prohibited drugs). Furthermore, another 1,200 boxes containing a combined total of 12,000 legal vapes were seized and are being treated as criminal property. All suspects have been bailed pending further enquiries. To date no further reports of concern have been identified following these disruption activities. </a:t>
            </a:r>
          </a:p>
        </p:txBody>
      </p:sp>
      <p:pic>
        <p:nvPicPr>
          <p:cNvPr id="2" name="Picture 1">
            <a:extLst>
              <a:ext uri="{FF2B5EF4-FFF2-40B4-BE49-F238E27FC236}">
                <a16:creationId xmlns:a16="http://schemas.microsoft.com/office/drawing/2014/main" id="{B7E9B909-AFCF-5E8F-00B2-30258F0B9F98}"/>
              </a:ext>
            </a:extLst>
          </p:cNvPr>
          <p:cNvPicPr>
            <a:picLocks/>
          </p:cNvPicPr>
          <p:nvPr/>
        </p:nvPicPr>
        <p:blipFill>
          <a:blip r:embed="rId3"/>
          <a:stretch>
            <a:fillRect/>
          </a:stretch>
        </p:blipFill>
        <p:spPr>
          <a:xfrm>
            <a:off x="372999" y="851518"/>
            <a:ext cx="5400000" cy="2433600"/>
          </a:xfrm>
          <a:prstGeom prst="rect">
            <a:avLst/>
          </a:prstGeom>
        </p:spPr>
      </p:pic>
      <p:pic>
        <p:nvPicPr>
          <p:cNvPr id="8" name="Picture 7">
            <a:extLst>
              <a:ext uri="{FF2B5EF4-FFF2-40B4-BE49-F238E27FC236}">
                <a16:creationId xmlns:a16="http://schemas.microsoft.com/office/drawing/2014/main" id="{8592CB9B-DBF5-2C61-1067-1BE00B759C20}"/>
              </a:ext>
            </a:extLst>
          </p:cNvPr>
          <p:cNvPicPr>
            <a:picLocks noChangeAspect="1"/>
          </p:cNvPicPr>
          <p:nvPr/>
        </p:nvPicPr>
        <p:blipFill>
          <a:blip r:embed="rId4"/>
          <a:stretch>
            <a:fillRect/>
          </a:stretch>
        </p:blipFill>
        <p:spPr>
          <a:xfrm>
            <a:off x="1792999" y="3285118"/>
            <a:ext cx="2560000" cy="720000"/>
          </a:xfrm>
          <a:prstGeom prst="rect">
            <a:avLst/>
          </a:prstGeom>
        </p:spPr>
      </p:pic>
    </p:spTree>
    <p:extLst>
      <p:ext uri="{BB962C8B-B14F-4D97-AF65-F5344CB8AC3E}">
        <p14:creationId xmlns:p14="http://schemas.microsoft.com/office/powerpoint/2010/main" val="179596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Support Victims and Protect the Vulnerable</a:t>
            </a:r>
          </a:p>
        </p:txBody>
      </p:sp>
      <p:sp>
        <p:nvSpPr>
          <p:cNvPr id="3" name="TextBox 2">
            <a:extLst>
              <a:ext uri="{FF2B5EF4-FFF2-40B4-BE49-F238E27FC236}">
                <a16:creationId xmlns:a16="http://schemas.microsoft.com/office/drawing/2014/main" id="{D945F615-5C9C-43A5-A78E-B90B9AA15130}"/>
              </a:ext>
            </a:extLst>
          </p:cNvPr>
          <p:cNvSpPr txBox="1"/>
          <p:nvPr/>
        </p:nvSpPr>
        <p:spPr>
          <a:xfrm>
            <a:off x="470333" y="1152813"/>
            <a:ext cx="10426965" cy="2462213"/>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Hate Crime </a:t>
            </a:r>
          </a:p>
          <a:p>
            <a:pPr marL="342900" indent="-342900" eaLnBrk="1" fontAlgn="auto" hangingPunct="1">
              <a:spcBef>
                <a:spcPts val="0"/>
              </a:spcBef>
              <a:spcAft>
                <a:spcPts val="0"/>
              </a:spcAft>
              <a:buFont typeface="+mj-lt"/>
              <a:buAutoNum type="arabicPeriod"/>
              <a:defRPr/>
            </a:pPr>
            <a:r>
              <a:rPr lang="en-GB" sz="1400" dirty="0">
                <a:latin typeface="+mn-lt"/>
              </a:rPr>
              <a:t>Rape</a:t>
            </a:r>
          </a:p>
          <a:p>
            <a:pPr marL="342900" indent="-342900" eaLnBrk="1" fontAlgn="auto" hangingPunct="1">
              <a:spcBef>
                <a:spcPts val="0"/>
              </a:spcBef>
              <a:spcAft>
                <a:spcPts val="0"/>
              </a:spcAft>
              <a:buFont typeface="+mj-lt"/>
              <a:buAutoNum type="arabicPeriod"/>
              <a:defRPr/>
            </a:pPr>
            <a:r>
              <a:rPr lang="en-GB" sz="1400" dirty="0">
                <a:latin typeface="+mn-lt"/>
              </a:rPr>
              <a:t>Domestic Related Crime </a:t>
            </a:r>
          </a:p>
          <a:p>
            <a:pPr marL="342900" indent="-342900" eaLnBrk="1" fontAlgn="auto" hangingPunct="1">
              <a:spcBef>
                <a:spcPts val="0"/>
              </a:spcBef>
              <a:spcAft>
                <a:spcPts val="0"/>
              </a:spcAft>
              <a:buFont typeface="+mj-lt"/>
              <a:buAutoNum type="arabicPeriod"/>
              <a:defRPr/>
            </a:pPr>
            <a:r>
              <a:rPr lang="en-GB" sz="1400" dirty="0">
                <a:latin typeface="+mn-lt"/>
              </a:rPr>
              <a:t>Domestic Abuse Repeat Victims/Offenders</a:t>
            </a:r>
          </a:p>
          <a:p>
            <a:pPr marL="342900" indent="-342900" eaLnBrk="1" fontAlgn="auto" hangingPunct="1">
              <a:spcBef>
                <a:spcPts val="0"/>
              </a:spcBef>
              <a:spcAft>
                <a:spcPts val="0"/>
              </a:spcAft>
              <a:buFont typeface="+mj-lt"/>
              <a:buAutoNum type="arabicPeriod"/>
              <a:defRPr/>
            </a:pPr>
            <a:r>
              <a:rPr lang="en-GB" sz="1400" dirty="0">
                <a:latin typeface="+mn-lt"/>
              </a:rPr>
              <a:t>Modern Day Slavery and Human Trafficking</a:t>
            </a:r>
          </a:p>
          <a:p>
            <a:pPr marL="342900" indent="-342900" eaLnBrk="1" fontAlgn="auto" hangingPunct="1">
              <a:spcBef>
                <a:spcPts val="0"/>
              </a:spcBef>
              <a:spcAft>
                <a:spcPts val="0"/>
              </a:spcAft>
              <a:buFont typeface="+mj-lt"/>
              <a:buAutoNum type="arabicPeriod"/>
              <a:defRPr/>
            </a:pPr>
            <a:r>
              <a:rPr lang="en-GB" sz="1400" dirty="0"/>
              <a:t>Child Sexual Exploitation/Child Criminal Exploitation</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Cyber Fraud </a:t>
            </a:r>
          </a:p>
          <a:p>
            <a:pPr marL="342900" indent="-342900" eaLnBrk="1" fontAlgn="auto" hangingPunct="1">
              <a:spcBef>
                <a:spcPts val="0"/>
              </a:spcBef>
              <a:spcAft>
                <a:spcPts val="0"/>
              </a:spcAft>
              <a:buFont typeface="+mj-lt"/>
              <a:buAutoNum type="arabicPeriod"/>
              <a:defRPr/>
            </a:pPr>
            <a:r>
              <a:rPr lang="en-GB" sz="1400" dirty="0">
                <a:latin typeface="+mn-lt"/>
              </a:rPr>
              <a:t>Victim Support/Repeat Victims</a:t>
            </a:r>
          </a:p>
          <a:p>
            <a:pPr eaLnBrk="1" fontAlgn="auto" hangingPunct="1">
              <a:spcBef>
                <a:spcPts val="0"/>
              </a:spcBef>
              <a:spcAft>
                <a:spcPts val="0"/>
              </a:spcAft>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8DCC388D-BFEA-4D6D-8AB1-61F6790104E8}"/>
              </a:ext>
            </a:extLst>
          </p:cNvPr>
          <p:cNvSpPr txBox="1"/>
          <p:nvPr/>
        </p:nvSpPr>
        <p:spPr>
          <a:xfrm>
            <a:off x="470333" y="3429000"/>
            <a:ext cx="11005806" cy="1661993"/>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Improve victim services and ensure that the needs of victims are identified and responded to appropriately through Connect Gwent and the Victim Care Unit.</a:t>
            </a:r>
          </a:p>
          <a:p>
            <a:pPr marL="285750" indent="-285750" algn="just">
              <a:buFont typeface="Arial" panose="020B0604020202020204" pitchFamily="34" charset="0"/>
              <a:buChar char="•"/>
            </a:pPr>
            <a:r>
              <a:rPr lang="en-GB" sz="1400" dirty="0">
                <a:effectLst/>
                <a:ea typeface="Calibri" panose="020F0502020204030204" pitchFamily="34" charset="0"/>
              </a:rPr>
              <a:t>Further improve our work with partners to protect those most vulnerable.</a:t>
            </a:r>
          </a:p>
          <a:p>
            <a:pPr marL="285750" indent="-285750" algn="just">
              <a:buFont typeface="Arial" panose="020B0604020202020204" pitchFamily="34" charset="0"/>
              <a:buChar char="•"/>
            </a:pPr>
            <a:r>
              <a:rPr lang="en-GB" sz="1400" dirty="0">
                <a:effectLst/>
                <a:ea typeface="Calibri" panose="020F0502020204030204" pitchFamily="34" charset="0"/>
              </a:rPr>
              <a:t>Increase the timeliness of police investigation updates provided to victims.</a:t>
            </a:r>
          </a:p>
          <a:p>
            <a:pPr marL="285750" indent="-285750" algn="just">
              <a:buFont typeface="Arial" panose="020B0604020202020204" pitchFamily="34" charset="0"/>
              <a:buChar char="•"/>
            </a:pPr>
            <a:r>
              <a:rPr lang="en-GB" sz="1400" dirty="0">
                <a:effectLst/>
                <a:ea typeface="Calibri" panose="020F0502020204030204" pitchFamily="34" charset="0"/>
              </a:rPr>
              <a:t>Commission and invest in specialist services to support victims throughout the criminal justice process.</a:t>
            </a:r>
          </a:p>
          <a:p>
            <a:endParaRPr lang="en-GB" dirty="0"/>
          </a:p>
        </p:txBody>
      </p:sp>
    </p:spTree>
    <p:extLst>
      <p:ext uri="{BB962C8B-B14F-4D97-AF65-F5344CB8AC3E}">
        <p14:creationId xmlns:p14="http://schemas.microsoft.com/office/powerpoint/2010/main" val="84153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1. </a:t>
            </a:r>
            <a:r>
              <a:rPr lang="en-GB" sz="3200">
                <a:latin typeface="Arial" panose="020B0604020202020204" pitchFamily="34" charset="0"/>
                <a:cs typeface="Arial" panose="020B0604020202020204" pitchFamily="34" charset="0"/>
              </a:rPr>
              <a:t>Hate Crime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252376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cs typeface="Arial"/>
              </a:rPr>
              <a:t>The volume of recorded hate crime offences increased by 7.4% (25 additional offences) during Q1 2023-24 when compared to the quarter prior, for a total of 364 offences. This may suggest that victims are increasingly confident in reporting these crimes. A slight reduction of 0.5% (two fewer offences) can be observed when comparing the current FYTD against FYTD 2022-23. </a:t>
            </a:r>
            <a:endParaRPr lang="en-GB" altLang="en-US" sz="1100" dirty="0">
              <a:latin typeface="+mn-lt"/>
              <a:cs typeface="Arial" panose="020B0604020202020204" pitchFamily="34" charset="0"/>
            </a:endParaRPr>
          </a:p>
          <a:p>
            <a:pPr algn="just" eaLnBrk="1" hangingPunct="1">
              <a:lnSpc>
                <a:spcPct val="100000"/>
              </a:lnSpc>
              <a:spcBef>
                <a:spcPts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cs typeface="Arial"/>
              </a:rPr>
              <a:t>The number of offences containing the disability hate strand rose to 93, an 35 additional offences when compared to the quarter prior. This is the highest quarterly figure within the timeframe.</a:t>
            </a:r>
          </a:p>
          <a:p>
            <a:pPr algn="just">
              <a:lnSpc>
                <a:spcPct val="100000"/>
              </a:lnSpc>
              <a:spcBef>
                <a:spcPts val="0"/>
              </a:spcBef>
              <a:buNone/>
            </a:pPr>
            <a:r>
              <a:rPr lang="en-GB" sz="1100" dirty="0">
                <a:latin typeface="+mn-lt"/>
                <a:cs typeface="Arial"/>
              </a:rPr>
              <a:t>The number of offences containing the homophobic hate strand increased by 13 to 56 this quarter. Despite this increase, it represents the second lowest quarterly figure within the timeframe.</a:t>
            </a:r>
          </a:p>
          <a:p>
            <a:pPr algn="just">
              <a:lnSpc>
                <a:spcPct val="100000"/>
              </a:lnSpc>
              <a:spcBef>
                <a:spcPts val="0"/>
              </a:spcBef>
              <a:buNone/>
            </a:pPr>
            <a:r>
              <a:rPr lang="en-GB" sz="1100" dirty="0">
                <a:latin typeface="+mn-lt"/>
                <a:cs typeface="Arial"/>
              </a:rPr>
              <a:t>The number of offences containing the racial hate strand has decreased to 195, 24 fewer offences than the quarter prior.</a:t>
            </a:r>
          </a:p>
          <a:p>
            <a:pPr algn="just">
              <a:lnSpc>
                <a:spcPct val="100000"/>
              </a:lnSpc>
              <a:spcBef>
                <a:spcPts val="0"/>
              </a:spcBef>
              <a:buNone/>
            </a:pPr>
            <a:r>
              <a:rPr lang="en-GB" sz="1100" dirty="0">
                <a:latin typeface="+mn-lt"/>
                <a:cs typeface="Arial"/>
              </a:rPr>
              <a:t>The number of offences containing the religious hate strand increased by six when compared to the previous quarter, for a total of nine.</a:t>
            </a:r>
          </a:p>
          <a:p>
            <a:pPr algn="just">
              <a:lnSpc>
                <a:spcPct val="100000"/>
              </a:lnSpc>
              <a:spcBef>
                <a:spcPts val="0"/>
              </a:spcBef>
              <a:buNone/>
            </a:pPr>
            <a:r>
              <a:rPr lang="en-GB" sz="1100" dirty="0">
                <a:latin typeface="+mn-lt"/>
                <a:cs typeface="Arial"/>
              </a:rPr>
              <a:t>The number of offences containing the transphobic hate strand fell to 16, a reduction of six when compared to the previous quarter and the joint lowest quarterly figure within the timeframe.</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None/>
            </a:pPr>
            <a:r>
              <a:rPr lang="en-GB" sz="1100" dirty="0">
                <a:latin typeface="Arial"/>
                <a:cs typeface="Arial"/>
              </a:rPr>
              <a:t>The solved rate for hate crime offences has fallen by 0.7 percentage points to 12.9% when compared to quarter prior, although it remains substantially higher than during the first three quarters of 2022-23. When comparing the current FYTD against FYTD 2022-23, the solved rate has risen by 6.3 percentage points.</a:t>
            </a:r>
          </a:p>
          <a:p>
            <a:pPr algn="just" eaLnBrk="1" hangingPunct="1">
              <a:lnSpc>
                <a:spcPct val="100000"/>
              </a:lnSpc>
              <a:spcBef>
                <a:spcPct val="0"/>
              </a:spcBef>
              <a:buNone/>
            </a:pPr>
            <a:endParaRPr lang="en-GB" sz="600" dirty="0">
              <a:latin typeface="Arial"/>
              <a:cs typeface="Arial"/>
            </a:endParaRPr>
          </a:p>
          <a:p>
            <a:pPr algn="just">
              <a:lnSpc>
                <a:spcPct val="100000"/>
              </a:lnSpc>
              <a:spcBef>
                <a:spcPct val="0"/>
              </a:spcBef>
              <a:buNone/>
            </a:pPr>
            <a:r>
              <a:rPr lang="en-GB" altLang="en-US" sz="1100" i="1" dirty="0">
                <a:latin typeface="+mn-lt"/>
                <a:cs typeface="Arial"/>
              </a:rPr>
              <a:t>Please note that one crime can have multiple hate strands. The overall hate crime trend is based on recorded crimes, whilst the breakdown by hate strand is based on the volume of each individual strand.</a:t>
            </a:r>
          </a:p>
        </p:txBody>
      </p:sp>
      <p:pic>
        <p:nvPicPr>
          <p:cNvPr id="3" name="Picture 2">
            <a:extLst>
              <a:ext uri="{FF2B5EF4-FFF2-40B4-BE49-F238E27FC236}">
                <a16:creationId xmlns:a16="http://schemas.microsoft.com/office/drawing/2014/main" id="{7582E236-C0E3-92A9-EFCF-986ABEE46806}"/>
              </a:ext>
            </a:extLst>
          </p:cNvPr>
          <p:cNvPicPr>
            <a:picLocks/>
          </p:cNvPicPr>
          <p:nvPr/>
        </p:nvPicPr>
        <p:blipFill>
          <a:blip r:embed="rId3"/>
          <a:stretch>
            <a:fillRect/>
          </a:stretch>
        </p:blipFill>
        <p:spPr>
          <a:xfrm>
            <a:off x="372999" y="849746"/>
            <a:ext cx="5400000" cy="2433600"/>
          </a:xfrm>
          <a:prstGeom prst="rect">
            <a:avLst/>
          </a:prstGeom>
        </p:spPr>
      </p:pic>
      <p:pic>
        <p:nvPicPr>
          <p:cNvPr id="6" name="Picture 5">
            <a:extLst>
              <a:ext uri="{FF2B5EF4-FFF2-40B4-BE49-F238E27FC236}">
                <a16:creationId xmlns:a16="http://schemas.microsoft.com/office/drawing/2014/main" id="{B5053DBC-AF58-9EC6-1AC0-8817F45B332C}"/>
              </a:ext>
            </a:extLst>
          </p:cNvPr>
          <p:cNvPicPr>
            <a:picLocks/>
          </p:cNvPicPr>
          <p:nvPr/>
        </p:nvPicPr>
        <p:blipFill>
          <a:blip r:embed="rId4"/>
          <a:stretch>
            <a:fillRect/>
          </a:stretch>
        </p:blipFill>
        <p:spPr>
          <a:xfrm>
            <a:off x="6416470" y="849990"/>
            <a:ext cx="5400000" cy="2433600"/>
          </a:xfrm>
          <a:prstGeom prst="rect">
            <a:avLst/>
          </a:prstGeom>
        </p:spPr>
      </p:pic>
      <p:pic>
        <p:nvPicPr>
          <p:cNvPr id="8" name="Picture 7">
            <a:extLst>
              <a:ext uri="{FF2B5EF4-FFF2-40B4-BE49-F238E27FC236}">
                <a16:creationId xmlns:a16="http://schemas.microsoft.com/office/drawing/2014/main" id="{93F1CF33-0D11-DACD-2F34-4F2C689E0CC8}"/>
              </a:ext>
            </a:extLst>
          </p:cNvPr>
          <p:cNvPicPr>
            <a:picLocks noChangeAspect="1"/>
          </p:cNvPicPr>
          <p:nvPr/>
        </p:nvPicPr>
        <p:blipFill>
          <a:blip r:embed="rId5"/>
          <a:stretch>
            <a:fillRect/>
          </a:stretch>
        </p:blipFill>
        <p:spPr>
          <a:xfrm>
            <a:off x="1795530" y="3289797"/>
            <a:ext cx="2560000" cy="720000"/>
          </a:xfrm>
          <a:prstGeom prst="rect">
            <a:avLst/>
          </a:prstGeom>
        </p:spPr>
      </p:pic>
      <p:pic>
        <p:nvPicPr>
          <p:cNvPr id="14" name="Picture 13">
            <a:extLst>
              <a:ext uri="{FF2B5EF4-FFF2-40B4-BE49-F238E27FC236}">
                <a16:creationId xmlns:a16="http://schemas.microsoft.com/office/drawing/2014/main" id="{3863D9B1-0853-1B7E-277F-2BD83AC9220D}"/>
              </a:ext>
            </a:extLst>
          </p:cNvPr>
          <p:cNvPicPr>
            <a:picLocks noChangeAspect="1"/>
          </p:cNvPicPr>
          <p:nvPr/>
        </p:nvPicPr>
        <p:blipFill>
          <a:blip r:embed="rId6"/>
          <a:stretch>
            <a:fillRect/>
          </a:stretch>
        </p:blipFill>
        <p:spPr>
          <a:xfrm>
            <a:off x="7844859" y="3291735"/>
            <a:ext cx="2560000" cy="720000"/>
          </a:xfrm>
          <a:prstGeom prst="rect">
            <a:avLst/>
          </a:prstGeom>
        </p:spPr>
      </p:pic>
      <p:sp>
        <p:nvSpPr>
          <p:cNvPr id="16" name="TextBox 14">
            <a:extLst>
              <a:ext uri="{FF2B5EF4-FFF2-40B4-BE49-F238E27FC236}">
                <a16:creationId xmlns:a16="http://schemas.microsoft.com/office/drawing/2014/main" id="{C4C3CD22-277A-D762-6367-1CB7DD5461A9}"/>
              </a:ext>
            </a:extLst>
          </p:cNvPr>
          <p:cNvSpPr txBox="1">
            <a:spLocks noChangeArrowheads="1"/>
          </p:cNvSpPr>
          <p:nvPr/>
        </p:nvSpPr>
        <p:spPr bwMode="auto">
          <a:xfrm>
            <a:off x="617822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Tree>
    <p:extLst>
      <p:ext uri="{BB962C8B-B14F-4D97-AF65-F5344CB8AC3E}">
        <p14:creationId xmlns:p14="http://schemas.microsoft.com/office/powerpoint/2010/main" val="26715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C003783D-EA51-53E8-9432-DB5007EABFFE}"/>
              </a:ext>
            </a:extLst>
          </p:cNvPr>
          <p:cNvSpPr txBox="1">
            <a:spLocks noChangeArrowheads="1"/>
          </p:cNvSpPr>
          <p:nvPr/>
        </p:nvSpPr>
        <p:spPr bwMode="auto">
          <a:xfrm>
            <a:off x="617822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2. </a:t>
            </a:r>
            <a:r>
              <a:rPr lang="en-GB" sz="3200">
                <a:latin typeface="Arial" panose="020B0604020202020204" pitchFamily="34" charset="0"/>
                <a:cs typeface="Arial" panose="020B0604020202020204" pitchFamily="34" charset="0"/>
              </a:rPr>
              <a:t>Rape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132343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mn-lt"/>
                <a:cs typeface="Arial"/>
              </a:rPr>
              <a:t>The volume of recorded</a:t>
            </a:r>
            <a:r>
              <a:rPr lang="en-GB" altLang="en-US" sz="1100" dirty="0">
                <a:latin typeface="+mn-lt"/>
                <a:cs typeface="Arial" panose="020B0604020202020204" pitchFamily="34" charset="0"/>
              </a:rPr>
              <a:t> Rape offences increased by 4.3% (six additional offences) during Q1 2023-24 when compared to the quarter prior, disrupting the downward trend in offence volume observed following Q1 2022-23. </a:t>
            </a:r>
            <a:r>
              <a:rPr lang="en-GB" sz="1100" dirty="0">
                <a:latin typeface="+mn-lt"/>
                <a:cs typeface="Arial"/>
              </a:rPr>
              <a:t>This rise is line with the increased reporting required as part of the government’s Beating Crime Plan, and consistent with the local priority to actively increase reporting for this historically under-reported offence category. </a:t>
            </a:r>
            <a:r>
              <a:rPr lang="en-GB" altLang="en-US" sz="1100" dirty="0">
                <a:latin typeface="+mn-lt"/>
                <a:cs typeface="Arial" panose="020B0604020202020204" pitchFamily="34" charset="0"/>
              </a:rPr>
              <a:t>When comparing the current FYTD against FYTD 2022-23, a reduction of 18.0% (32 fewer offences) can be observed. </a:t>
            </a:r>
            <a:endParaRPr lang="en-GB" sz="600" dirty="0">
              <a:solidFill>
                <a:srgbClr val="FF0000"/>
              </a:solidFill>
              <a:latin typeface="+mn-lt"/>
              <a:cs typeface="Arial"/>
            </a:endParaRP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a:lnSpc>
                <a:spcPct val="100000"/>
              </a:lnSpc>
              <a:spcBef>
                <a:spcPct val="0"/>
              </a:spcBef>
              <a:buNone/>
            </a:pPr>
            <a:r>
              <a:rPr lang="en-GB" altLang="en-US" sz="1100" dirty="0">
                <a:latin typeface="+mj-lt"/>
                <a:cs typeface="Arial"/>
              </a:rPr>
              <a:t>The solved rate for Rape offences during Q1 2023-24 stands at 6.2%, a reduction of 0.9 percentage points when compared to the quarter prior. This continues the downward trend in solved rate observed following Q3 2022-23. Conversely, the solved rate has increased by 1.7 percentage points when comparing the current FYTD against FYTD 2022-23.</a:t>
            </a:r>
          </a:p>
        </p:txBody>
      </p:sp>
      <p:pic>
        <p:nvPicPr>
          <p:cNvPr id="3" name="Picture 2">
            <a:extLst>
              <a:ext uri="{FF2B5EF4-FFF2-40B4-BE49-F238E27FC236}">
                <a16:creationId xmlns:a16="http://schemas.microsoft.com/office/drawing/2014/main" id="{99C27911-13B8-1CDB-28B2-653D44F6D716}"/>
              </a:ext>
            </a:extLst>
          </p:cNvPr>
          <p:cNvPicPr>
            <a:picLocks/>
          </p:cNvPicPr>
          <p:nvPr/>
        </p:nvPicPr>
        <p:blipFill>
          <a:blip r:embed="rId3"/>
          <a:stretch>
            <a:fillRect/>
          </a:stretch>
        </p:blipFill>
        <p:spPr>
          <a:xfrm>
            <a:off x="555530" y="846262"/>
            <a:ext cx="5040000" cy="2433600"/>
          </a:xfrm>
          <a:prstGeom prst="rect">
            <a:avLst/>
          </a:prstGeom>
        </p:spPr>
      </p:pic>
      <p:pic>
        <p:nvPicPr>
          <p:cNvPr id="10" name="Picture 9">
            <a:extLst>
              <a:ext uri="{FF2B5EF4-FFF2-40B4-BE49-F238E27FC236}">
                <a16:creationId xmlns:a16="http://schemas.microsoft.com/office/drawing/2014/main" id="{9882B320-41EC-47B0-4BFB-C1586DBD0352}"/>
              </a:ext>
            </a:extLst>
          </p:cNvPr>
          <p:cNvPicPr>
            <a:picLocks/>
          </p:cNvPicPr>
          <p:nvPr/>
        </p:nvPicPr>
        <p:blipFill>
          <a:blip r:embed="rId4"/>
          <a:stretch>
            <a:fillRect/>
          </a:stretch>
        </p:blipFill>
        <p:spPr>
          <a:xfrm>
            <a:off x="6416470" y="846262"/>
            <a:ext cx="5400000" cy="2433600"/>
          </a:xfrm>
          <a:prstGeom prst="rect">
            <a:avLst/>
          </a:prstGeom>
        </p:spPr>
      </p:pic>
      <p:pic>
        <p:nvPicPr>
          <p:cNvPr id="13" name="Picture 12">
            <a:extLst>
              <a:ext uri="{FF2B5EF4-FFF2-40B4-BE49-F238E27FC236}">
                <a16:creationId xmlns:a16="http://schemas.microsoft.com/office/drawing/2014/main" id="{6D9ADC62-E991-CDE8-4001-209221FD1C23}"/>
              </a:ext>
            </a:extLst>
          </p:cNvPr>
          <p:cNvPicPr>
            <a:picLocks noChangeAspect="1"/>
          </p:cNvPicPr>
          <p:nvPr/>
        </p:nvPicPr>
        <p:blipFill>
          <a:blip r:embed="rId5"/>
          <a:stretch>
            <a:fillRect/>
          </a:stretch>
        </p:blipFill>
        <p:spPr>
          <a:xfrm>
            <a:off x="1795530" y="3286074"/>
            <a:ext cx="2560000" cy="720000"/>
          </a:xfrm>
          <a:prstGeom prst="rect">
            <a:avLst/>
          </a:prstGeom>
        </p:spPr>
      </p:pic>
      <p:pic>
        <p:nvPicPr>
          <p:cNvPr id="17" name="Picture 16">
            <a:extLst>
              <a:ext uri="{FF2B5EF4-FFF2-40B4-BE49-F238E27FC236}">
                <a16:creationId xmlns:a16="http://schemas.microsoft.com/office/drawing/2014/main" id="{A8FFF4D8-D55B-1D11-6460-8D6A9D49B40F}"/>
              </a:ext>
            </a:extLst>
          </p:cNvPr>
          <p:cNvPicPr>
            <a:picLocks noChangeAspect="1"/>
          </p:cNvPicPr>
          <p:nvPr/>
        </p:nvPicPr>
        <p:blipFill>
          <a:blip r:embed="rId6"/>
          <a:stretch>
            <a:fillRect/>
          </a:stretch>
        </p:blipFill>
        <p:spPr>
          <a:xfrm>
            <a:off x="7848829" y="3294783"/>
            <a:ext cx="2560000" cy="720000"/>
          </a:xfrm>
          <a:prstGeom prst="rect">
            <a:avLst/>
          </a:prstGeom>
        </p:spPr>
      </p:pic>
    </p:spTree>
    <p:extLst>
      <p:ext uri="{BB962C8B-B14F-4D97-AF65-F5344CB8AC3E}">
        <p14:creationId xmlns:p14="http://schemas.microsoft.com/office/powerpoint/2010/main" val="426111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8735A130-F3D6-7E4B-5938-83FD29E57E2F}"/>
              </a:ext>
            </a:extLst>
          </p:cNvPr>
          <p:cNvSpPr txBox="1">
            <a:spLocks noChangeArrowheads="1"/>
          </p:cNvSpPr>
          <p:nvPr/>
        </p:nvSpPr>
        <p:spPr bwMode="auto">
          <a:xfrm>
            <a:off x="6178224" y="773364"/>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3. Domestic Related Crime </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115416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600" b="1" i="1" dirty="0">
              <a:latin typeface="+mn-lt"/>
              <a:cs typeface="Arial"/>
            </a:endParaRPr>
          </a:p>
          <a:p>
            <a:pPr algn="just">
              <a:lnSpc>
                <a:spcPct val="100000"/>
              </a:lnSpc>
              <a:spcBef>
                <a:spcPct val="0"/>
              </a:spcBef>
              <a:buNone/>
            </a:pPr>
            <a:r>
              <a:rPr lang="en-GB" altLang="en-US" sz="1100" dirty="0">
                <a:latin typeface="+mn-lt"/>
                <a:cs typeface="Arial" panose="020B0604020202020204" pitchFamily="34" charset="0"/>
              </a:rPr>
              <a:t>Domestic related offences have increased 4.4% (107 additional offences) when compared to the quarter prior, and currently stand at 2,544. When comparing the current FYTD against FYTD 2022-23, the volume of domestic related offences has increased by 13.6% (304 additional offences). These increases may be influenced by ongoing improvements to crime data integrity.</a:t>
            </a:r>
          </a:p>
          <a:p>
            <a:pPr algn="just" eaLnBrk="1" hangingPunct="1">
              <a:lnSpc>
                <a:spcPct val="100000"/>
              </a:lnSpc>
              <a:spcBef>
                <a:spcPct val="0"/>
              </a:spcBef>
              <a:buFontTx/>
              <a:buNone/>
            </a:pPr>
            <a:endParaRPr lang="en-GB" altLang="en-US" sz="600" b="1" i="1" dirty="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The solved rate for domestic related crime has increased by 0.1 percentage points when compared to the quarter prior, and currently stands at 10.1%. This represents the second consecutive increase in solved rate since Q3 2022-23.</a:t>
            </a:r>
            <a:r>
              <a:rPr lang="en-GB" altLang="en-US" sz="1100" b="1" i="1" dirty="0">
                <a:latin typeface="+mn-lt"/>
                <a:cs typeface="Arial" panose="020B0604020202020204" pitchFamily="34" charset="0"/>
              </a:rPr>
              <a:t> </a:t>
            </a:r>
            <a:r>
              <a:rPr lang="en-GB" altLang="en-US" sz="1100" dirty="0">
                <a:latin typeface="+mn-lt"/>
                <a:cs typeface="Arial" panose="020B0604020202020204" pitchFamily="34" charset="0"/>
              </a:rPr>
              <a:t>When comparing the current FYTD against FYTD 2022-23, the solved rate has risen by 1.1 percentage points.</a:t>
            </a:r>
          </a:p>
        </p:txBody>
      </p:sp>
      <p:pic>
        <p:nvPicPr>
          <p:cNvPr id="8" name="Picture 7">
            <a:extLst>
              <a:ext uri="{FF2B5EF4-FFF2-40B4-BE49-F238E27FC236}">
                <a16:creationId xmlns:a16="http://schemas.microsoft.com/office/drawing/2014/main" id="{8E585468-5AB6-7E65-B26F-6E27665EE8A0}"/>
              </a:ext>
            </a:extLst>
          </p:cNvPr>
          <p:cNvPicPr>
            <a:picLocks/>
          </p:cNvPicPr>
          <p:nvPr/>
        </p:nvPicPr>
        <p:blipFill>
          <a:blip r:embed="rId3"/>
          <a:stretch>
            <a:fillRect/>
          </a:stretch>
        </p:blipFill>
        <p:spPr>
          <a:xfrm>
            <a:off x="465530" y="848222"/>
            <a:ext cx="5220000" cy="2433600"/>
          </a:xfrm>
          <a:prstGeom prst="rect">
            <a:avLst/>
          </a:prstGeom>
        </p:spPr>
      </p:pic>
      <p:pic>
        <p:nvPicPr>
          <p:cNvPr id="11" name="Picture 10">
            <a:extLst>
              <a:ext uri="{FF2B5EF4-FFF2-40B4-BE49-F238E27FC236}">
                <a16:creationId xmlns:a16="http://schemas.microsoft.com/office/drawing/2014/main" id="{C9B7F37E-1361-B92C-F3C3-D1C23F23092B}"/>
              </a:ext>
            </a:extLst>
          </p:cNvPr>
          <p:cNvPicPr>
            <a:picLocks/>
          </p:cNvPicPr>
          <p:nvPr/>
        </p:nvPicPr>
        <p:blipFill>
          <a:blip r:embed="rId4"/>
          <a:stretch>
            <a:fillRect/>
          </a:stretch>
        </p:blipFill>
        <p:spPr>
          <a:xfrm>
            <a:off x="6416470" y="848222"/>
            <a:ext cx="5400000" cy="2433600"/>
          </a:xfrm>
          <a:prstGeom prst="rect">
            <a:avLst/>
          </a:prstGeom>
        </p:spPr>
      </p:pic>
      <p:pic>
        <p:nvPicPr>
          <p:cNvPr id="13" name="Picture 12">
            <a:extLst>
              <a:ext uri="{FF2B5EF4-FFF2-40B4-BE49-F238E27FC236}">
                <a16:creationId xmlns:a16="http://schemas.microsoft.com/office/drawing/2014/main" id="{1EF30E95-A370-8B95-4057-C8FDC83D8B22}"/>
              </a:ext>
            </a:extLst>
          </p:cNvPr>
          <p:cNvPicPr>
            <a:picLocks noChangeAspect="1"/>
          </p:cNvPicPr>
          <p:nvPr/>
        </p:nvPicPr>
        <p:blipFill>
          <a:blip r:embed="rId5"/>
          <a:stretch>
            <a:fillRect/>
          </a:stretch>
        </p:blipFill>
        <p:spPr>
          <a:xfrm>
            <a:off x="1795530" y="3290211"/>
            <a:ext cx="2560000" cy="720000"/>
          </a:xfrm>
          <a:prstGeom prst="rect">
            <a:avLst/>
          </a:prstGeom>
        </p:spPr>
      </p:pic>
      <p:pic>
        <p:nvPicPr>
          <p:cNvPr id="15" name="Picture 14">
            <a:extLst>
              <a:ext uri="{FF2B5EF4-FFF2-40B4-BE49-F238E27FC236}">
                <a16:creationId xmlns:a16="http://schemas.microsoft.com/office/drawing/2014/main" id="{286A2CED-7C13-D3CF-0CEE-1CA41FC237EE}"/>
              </a:ext>
            </a:extLst>
          </p:cNvPr>
          <p:cNvPicPr>
            <a:picLocks noChangeAspect="1"/>
          </p:cNvPicPr>
          <p:nvPr/>
        </p:nvPicPr>
        <p:blipFill>
          <a:blip r:embed="rId6"/>
          <a:stretch>
            <a:fillRect/>
          </a:stretch>
        </p:blipFill>
        <p:spPr>
          <a:xfrm>
            <a:off x="7844859" y="3290004"/>
            <a:ext cx="2560000" cy="720000"/>
          </a:xfrm>
          <a:prstGeom prst="rect">
            <a:avLst/>
          </a:prstGeom>
        </p:spPr>
      </p:pic>
    </p:spTree>
    <p:extLst>
      <p:ext uri="{BB962C8B-B14F-4D97-AF65-F5344CB8AC3E}">
        <p14:creationId xmlns:p14="http://schemas.microsoft.com/office/powerpoint/2010/main" val="254757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Keeping Neighbourhoods Safe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1458" y="1160675"/>
            <a:ext cx="5561350" cy="1938992"/>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All Crime </a:t>
            </a:r>
          </a:p>
          <a:p>
            <a:pPr marL="342900" indent="-342900" eaLnBrk="1" fontAlgn="auto" hangingPunct="1">
              <a:spcBef>
                <a:spcPts val="0"/>
              </a:spcBef>
              <a:spcAft>
                <a:spcPts val="0"/>
              </a:spcAft>
              <a:buFont typeface="+mj-lt"/>
              <a:buAutoNum type="arabicPeriod"/>
              <a:defRPr/>
            </a:pPr>
            <a:r>
              <a:rPr lang="en-GB" sz="1400" dirty="0"/>
              <a:t>Beating Crime Plan</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Residential Burglary</a:t>
            </a:r>
          </a:p>
          <a:p>
            <a:pPr marL="342900" indent="-342900" eaLnBrk="1" fontAlgn="auto" hangingPunct="1">
              <a:spcBef>
                <a:spcPts val="0"/>
              </a:spcBef>
              <a:spcAft>
                <a:spcPts val="0"/>
              </a:spcAft>
              <a:buFont typeface="+mj-lt"/>
              <a:buAutoNum type="arabicPeriod"/>
              <a:defRPr/>
            </a:pPr>
            <a:r>
              <a:rPr lang="en-GB" sz="1400" dirty="0">
                <a:latin typeface="+mn-lt"/>
              </a:rPr>
              <a:t>Neighbourhood Crime</a:t>
            </a:r>
          </a:p>
          <a:p>
            <a:pPr marL="342900" indent="-342900" eaLnBrk="1" fontAlgn="auto" hangingPunct="1">
              <a:spcBef>
                <a:spcPts val="0"/>
              </a:spcBef>
              <a:spcAft>
                <a:spcPts val="0"/>
              </a:spcAft>
              <a:buFont typeface="+mj-lt"/>
              <a:buAutoNum type="arabicPeriod"/>
              <a:defRPr/>
            </a:pPr>
            <a:r>
              <a:rPr lang="en-GB" sz="1400" dirty="0">
                <a:latin typeface="+mn-lt"/>
              </a:rPr>
              <a:t>Public Order </a:t>
            </a:r>
          </a:p>
          <a:p>
            <a:pPr marL="342900" indent="-342900" eaLnBrk="1" fontAlgn="auto" hangingPunct="1">
              <a:spcBef>
                <a:spcPts val="0"/>
              </a:spcBef>
              <a:spcAft>
                <a:spcPts val="0"/>
              </a:spcAft>
              <a:buFont typeface="+mj-lt"/>
              <a:buAutoNum type="arabicPeriod"/>
              <a:defRPr/>
            </a:pPr>
            <a:r>
              <a:rPr lang="en-GB" sz="1400" dirty="0">
                <a:latin typeface="+mn-lt"/>
              </a:rPr>
              <a:t>ASB </a:t>
            </a:r>
          </a:p>
          <a:p>
            <a:pPr marL="342900" indent="-342900" eaLnBrk="1" fontAlgn="auto" hangingPunct="1">
              <a:spcBef>
                <a:spcPts val="0"/>
              </a:spcBef>
              <a:spcAft>
                <a:spcPts val="0"/>
              </a:spcAft>
              <a:buFont typeface="+mj-lt"/>
              <a:buAutoNum type="arabicPeriod"/>
              <a:defRPr/>
            </a:pPr>
            <a:r>
              <a:rPr lang="en-GB" sz="1400" dirty="0">
                <a:latin typeface="+mn-lt"/>
              </a:rPr>
              <a:t>Roads Policing</a:t>
            </a: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48F7BACD-7433-4878-82D5-7FCC60EFA73A}"/>
              </a:ext>
            </a:extLst>
          </p:cNvPr>
          <p:cNvSpPr txBox="1"/>
          <p:nvPr/>
        </p:nvSpPr>
        <p:spPr>
          <a:xfrm>
            <a:off x="461458" y="3241144"/>
            <a:ext cx="11048237" cy="1446550"/>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Reduce public order offences and anti-social behaviour, and the number of people who repeatedly carry out these acts.</a:t>
            </a:r>
          </a:p>
          <a:p>
            <a:pPr marL="285750" indent="-285750" algn="just">
              <a:buFont typeface="Arial" panose="020B0604020202020204" pitchFamily="34" charset="0"/>
              <a:buChar char="•"/>
            </a:pPr>
            <a:r>
              <a:rPr lang="en-GB" sz="1400" dirty="0">
                <a:effectLst/>
                <a:ea typeface="Calibri" panose="020F0502020204030204" pitchFamily="34" charset="0"/>
              </a:rPr>
              <a:t>Reduce acquisitive crime and repeat offenders.</a:t>
            </a:r>
          </a:p>
          <a:p>
            <a:pPr marL="285750" indent="-285750" algn="just">
              <a:buFont typeface="Arial" panose="020B0604020202020204" pitchFamily="34" charset="0"/>
              <a:buChar char="•"/>
            </a:pPr>
            <a:r>
              <a:rPr lang="en-GB" sz="1400" dirty="0">
                <a:effectLst/>
                <a:ea typeface="Calibri" panose="020F0502020204030204" pitchFamily="34" charset="0"/>
              </a:rPr>
              <a:t>Improve the safety of roads throughout Gwent.</a:t>
            </a:r>
          </a:p>
          <a:p>
            <a:pPr marL="285750" indent="-285750" algn="just">
              <a:buFont typeface="Arial" panose="020B0604020202020204" pitchFamily="34" charset="0"/>
              <a:buChar char="•"/>
            </a:pPr>
            <a:r>
              <a:rPr lang="en-GB" sz="1400" dirty="0">
                <a:effectLst/>
                <a:ea typeface="Calibri" panose="020F0502020204030204" pitchFamily="34" charset="0"/>
              </a:rPr>
              <a:t>Commission and invest in effective crime prevention initiatives.</a:t>
            </a:r>
          </a:p>
          <a:p>
            <a:endParaRPr lang="en-GB" dirty="0"/>
          </a:p>
        </p:txBody>
      </p:sp>
    </p:spTree>
    <p:extLst>
      <p:ext uri="{BB962C8B-B14F-4D97-AF65-F5344CB8AC3E}">
        <p14:creationId xmlns:p14="http://schemas.microsoft.com/office/powerpoint/2010/main" val="289403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a:extLst>
              <a:ext uri="{FF2B5EF4-FFF2-40B4-BE49-F238E27FC236}">
                <a16:creationId xmlns:a16="http://schemas.microsoft.com/office/drawing/2014/main" id="{9255185B-0DDB-71BA-0E50-7E51C37283FD}"/>
              </a:ext>
            </a:extLst>
          </p:cNvPr>
          <p:cNvSpPr txBox="1">
            <a:spLocks noChangeArrowheads="1"/>
          </p:cNvSpPr>
          <p:nvPr/>
        </p:nvSpPr>
        <p:spPr bwMode="auto">
          <a:xfrm>
            <a:off x="6178713" y="770952"/>
            <a:ext cx="5910011"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Domestic Abuse Repeat Victims/Offenders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226215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Repeat Victims Overview</a:t>
            </a:r>
          </a:p>
          <a:p>
            <a:pPr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victims* has increased by 2.7% (47 additional repeat victims to 1,815) when compared to the quarter prior. When comparing the current FYTD against FYTD 2022-23, a less prominent increase of 1.2% (21 additional repeat victims) can be observed.</a:t>
            </a:r>
          </a:p>
          <a:p>
            <a:pPr algn="just">
              <a:lnSpc>
                <a:spcPct val="100000"/>
              </a:lnSpc>
              <a:spcBef>
                <a:spcPct val="0"/>
              </a:spcBef>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It may be that improvements to crime data integrity have contributed to the increase seen during this quarter. This rise may also indicate that victims of domestic abuse are increasingly willing to report subsequent offences, implying a certain level of victim satisfaction following their initial contact with Gwent Police.</a:t>
            </a:r>
          </a:p>
          <a:p>
            <a:pPr algn="just" eaLnBrk="1" hangingPunct="1">
              <a:lnSpc>
                <a:spcPct val="100000"/>
              </a:lnSpc>
              <a:spcBef>
                <a:spcPct val="0"/>
              </a:spcBef>
              <a:buFontTx/>
              <a:buNone/>
            </a:pPr>
            <a:endParaRPr lang="en-GB" altLang="en-US" sz="600" dirty="0">
              <a:solidFill>
                <a:srgbClr val="FF0000"/>
              </a:solidFill>
              <a:latin typeface="+mn-lt"/>
              <a:cs typeface="Arial"/>
            </a:endParaRPr>
          </a:p>
          <a:p>
            <a:pPr algn="just">
              <a:lnSpc>
                <a:spcPct val="100000"/>
              </a:lnSpc>
              <a:spcBef>
                <a:spcPct val="0"/>
              </a:spcBef>
              <a:buNone/>
            </a:pPr>
            <a:r>
              <a:rPr lang="en-GB" altLang="en-US" sz="1100" i="1" dirty="0">
                <a:latin typeface="+mn-lt"/>
                <a:cs typeface="Arial" panose="020B0604020202020204" pitchFamily="34" charset="0"/>
              </a:rPr>
              <a:t>*Based on rolling 12 months to the end of each quarter, where persons are linked to two or more crimes within this period.</a:t>
            </a:r>
          </a:p>
        </p:txBody>
      </p:sp>
      <p:sp>
        <p:nvSpPr>
          <p:cNvPr id="3" name="TextBox 13">
            <a:extLst>
              <a:ext uri="{FF2B5EF4-FFF2-40B4-BE49-F238E27FC236}">
                <a16:creationId xmlns:a16="http://schemas.microsoft.com/office/drawing/2014/main" id="{7607771A-F922-0FB4-3113-D54B4212E73A}"/>
              </a:ext>
            </a:extLst>
          </p:cNvPr>
          <p:cNvSpPr txBox="1">
            <a:spLocks noChangeArrowheads="1"/>
          </p:cNvSpPr>
          <p:nvPr/>
        </p:nvSpPr>
        <p:spPr bwMode="auto">
          <a:xfrm>
            <a:off x="6170324" y="4116802"/>
            <a:ext cx="5918400" cy="226215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0"/>
              </a:spcBef>
              <a:buFontTx/>
              <a:buNone/>
            </a:pPr>
            <a:r>
              <a:rPr lang="en-GB" altLang="en-US" sz="1300" b="1" i="1" dirty="0">
                <a:latin typeface="+mn-lt"/>
                <a:cs typeface="Arial"/>
              </a:rPr>
              <a:t>Repeat Offenders Overview</a:t>
            </a:r>
          </a:p>
          <a:p>
            <a:pPr eaLnBrk="1" hangingPunct="1">
              <a:lnSpc>
                <a:spcPct val="100000"/>
              </a:lnSpc>
              <a:spcBef>
                <a:spcPts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offenders* has decreased by 3.4% (64 fewer repeat offenders to 1,818) when compared to the quarter prior. This contrasts with the rise in repeat victims observed during the same period. When comparing the current FYTD against FYTD 2022-23, the number of repeat offenders has fallen by 4.6% (87 fewer repeat offenders).</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There is a Multi-Agency Tasking and Coordination (</a:t>
            </a:r>
            <a:r>
              <a:rPr lang="en-GB" altLang="en-US" sz="1100" dirty="0" err="1">
                <a:latin typeface="+mn-lt"/>
                <a:cs typeface="Arial" panose="020B0604020202020204" pitchFamily="34" charset="0"/>
              </a:rPr>
              <a:t>MATAC</a:t>
            </a:r>
            <a:r>
              <a:rPr lang="en-GB" altLang="en-US" sz="1100" dirty="0">
                <a:latin typeface="+mn-lt"/>
                <a:cs typeface="Arial" panose="020B0604020202020204" pitchFamily="34" charset="0"/>
              </a:rPr>
              <a:t>) process in place which focuses on identifying serial perpetrators of domestic abuse, in order to limit the risk of them reoffending. A range of interventions can be delivered via </a:t>
            </a:r>
            <a:r>
              <a:rPr lang="en-GB" altLang="en-US" sz="1100" dirty="0" err="1">
                <a:latin typeface="+mn-lt"/>
                <a:cs typeface="Arial" panose="020B0604020202020204" pitchFamily="34" charset="0"/>
              </a:rPr>
              <a:t>MATAC</a:t>
            </a:r>
            <a:r>
              <a:rPr lang="en-GB" altLang="en-US" sz="1100" dirty="0">
                <a:latin typeface="+mn-lt"/>
                <a:cs typeface="Arial" panose="020B0604020202020204" pitchFamily="34" charset="0"/>
              </a:rPr>
              <a:t> to safeguard victims and families, including support, prevention, diversion, disruption, and enforcement.</a:t>
            </a:r>
          </a:p>
          <a:p>
            <a:pPr algn="just" eaLnBrk="1" hangingPunct="1">
              <a:lnSpc>
                <a:spcPct val="100000"/>
              </a:lnSpc>
              <a:spcBef>
                <a:spcPts val="0"/>
              </a:spcBef>
              <a:buNone/>
            </a:pPr>
            <a:endParaRPr lang="en-GB" sz="600" dirty="0">
              <a:latin typeface="+mn-lt"/>
              <a:ea typeface="Calibri" panose="020F0502020204030204" pitchFamily="34" charset="0"/>
              <a:cs typeface="Arial"/>
            </a:endParaRPr>
          </a:p>
          <a:p>
            <a:pPr algn="just">
              <a:lnSpc>
                <a:spcPct val="100000"/>
              </a:lnSpc>
              <a:spcBef>
                <a:spcPts val="0"/>
              </a:spcBef>
              <a:buNone/>
            </a:pPr>
            <a:r>
              <a:rPr lang="en-GB" altLang="en-US" sz="1100" i="1" dirty="0">
                <a:latin typeface="+mn-lt"/>
                <a:cs typeface="Arial" panose="020B0604020202020204" pitchFamily="34" charset="0"/>
              </a:rPr>
              <a:t>*Based on rolling 12 months to the end of each quarter, where persons are linked to two or more crimes within this period.</a:t>
            </a:r>
            <a:endParaRPr lang="en-GB" altLang="en-US" sz="1100" dirty="0">
              <a:latin typeface="+mn-lt"/>
              <a:cs typeface="Arial" panose="020B0604020202020204" pitchFamily="34" charset="0"/>
            </a:endParaRPr>
          </a:p>
        </p:txBody>
      </p:sp>
      <p:pic>
        <p:nvPicPr>
          <p:cNvPr id="2" name="Picture 1">
            <a:extLst>
              <a:ext uri="{FF2B5EF4-FFF2-40B4-BE49-F238E27FC236}">
                <a16:creationId xmlns:a16="http://schemas.microsoft.com/office/drawing/2014/main" id="{23F75A07-FB35-F6C8-CDEA-A8DDB74B5C33}"/>
              </a:ext>
            </a:extLst>
          </p:cNvPr>
          <p:cNvPicPr>
            <a:picLocks/>
          </p:cNvPicPr>
          <p:nvPr/>
        </p:nvPicPr>
        <p:blipFill>
          <a:blip r:embed="rId3"/>
          <a:stretch>
            <a:fillRect/>
          </a:stretch>
        </p:blipFill>
        <p:spPr>
          <a:xfrm>
            <a:off x="375530" y="848658"/>
            <a:ext cx="5400000" cy="2433600"/>
          </a:xfrm>
          <a:prstGeom prst="rect">
            <a:avLst/>
          </a:prstGeom>
        </p:spPr>
      </p:pic>
      <p:pic>
        <p:nvPicPr>
          <p:cNvPr id="5" name="Picture 4">
            <a:extLst>
              <a:ext uri="{FF2B5EF4-FFF2-40B4-BE49-F238E27FC236}">
                <a16:creationId xmlns:a16="http://schemas.microsoft.com/office/drawing/2014/main" id="{A43A2E0A-FFBB-AED2-AD42-B99AB3A836A7}"/>
              </a:ext>
            </a:extLst>
          </p:cNvPr>
          <p:cNvPicPr>
            <a:picLocks/>
          </p:cNvPicPr>
          <p:nvPr/>
        </p:nvPicPr>
        <p:blipFill>
          <a:blip r:embed="rId4"/>
          <a:stretch>
            <a:fillRect/>
          </a:stretch>
        </p:blipFill>
        <p:spPr>
          <a:xfrm>
            <a:off x="6416470" y="848658"/>
            <a:ext cx="5400000" cy="2433600"/>
          </a:xfrm>
          <a:prstGeom prst="rect">
            <a:avLst/>
          </a:prstGeom>
        </p:spPr>
      </p:pic>
      <p:pic>
        <p:nvPicPr>
          <p:cNvPr id="10" name="Picture 9">
            <a:extLst>
              <a:ext uri="{FF2B5EF4-FFF2-40B4-BE49-F238E27FC236}">
                <a16:creationId xmlns:a16="http://schemas.microsoft.com/office/drawing/2014/main" id="{76BA0EBE-3EA5-85A1-8638-2A3037941B34}"/>
              </a:ext>
            </a:extLst>
          </p:cNvPr>
          <p:cNvPicPr>
            <a:picLocks noChangeAspect="1"/>
          </p:cNvPicPr>
          <p:nvPr/>
        </p:nvPicPr>
        <p:blipFill>
          <a:blip r:embed="rId5"/>
          <a:stretch>
            <a:fillRect/>
          </a:stretch>
        </p:blipFill>
        <p:spPr>
          <a:xfrm>
            <a:off x="7841135" y="3289016"/>
            <a:ext cx="2560000" cy="720000"/>
          </a:xfrm>
          <a:prstGeom prst="rect">
            <a:avLst/>
          </a:prstGeom>
        </p:spPr>
      </p:pic>
      <p:pic>
        <p:nvPicPr>
          <p:cNvPr id="13" name="Picture 12">
            <a:extLst>
              <a:ext uri="{FF2B5EF4-FFF2-40B4-BE49-F238E27FC236}">
                <a16:creationId xmlns:a16="http://schemas.microsoft.com/office/drawing/2014/main" id="{1876207C-A63D-88BC-BCE0-BBA28C2EC8FC}"/>
              </a:ext>
            </a:extLst>
          </p:cNvPr>
          <p:cNvPicPr>
            <a:picLocks noChangeAspect="1"/>
          </p:cNvPicPr>
          <p:nvPr/>
        </p:nvPicPr>
        <p:blipFill>
          <a:blip r:embed="rId6"/>
          <a:stretch>
            <a:fillRect/>
          </a:stretch>
        </p:blipFill>
        <p:spPr>
          <a:xfrm>
            <a:off x="1795530" y="3290647"/>
            <a:ext cx="2560000" cy="720000"/>
          </a:xfrm>
          <a:prstGeom prst="rect">
            <a:avLst/>
          </a:prstGeom>
        </p:spPr>
      </p:pic>
    </p:spTree>
    <p:extLst>
      <p:ext uri="{BB962C8B-B14F-4D97-AF65-F5344CB8AC3E}">
        <p14:creationId xmlns:p14="http://schemas.microsoft.com/office/powerpoint/2010/main" val="91441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5. Modern Day Slavery and Human Trafficking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1661993"/>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Modern Day Slavery and Human Trafficking (</a:t>
            </a:r>
            <a:r>
              <a:rPr lang="en-GB" altLang="en-US" sz="1100" dirty="0" err="1">
                <a:latin typeface="+mn-lt"/>
                <a:cs typeface="Arial" panose="020B0604020202020204" pitchFamily="34" charset="0"/>
              </a:rPr>
              <a:t>MDSHT</a:t>
            </a:r>
            <a:r>
              <a:rPr lang="en-GB" altLang="en-US" sz="1100" dirty="0">
                <a:latin typeface="+mn-lt"/>
                <a:cs typeface="Arial" panose="020B0604020202020204" pitchFamily="34" charset="0"/>
              </a:rPr>
              <a:t>) offences have seen a reduction of 20.7% (six fewer offences to 23) during Q1 2023-24 when compared to the quarter prior. A less prominent reduction of 11.5% (</a:t>
            </a:r>
            <a:r>
              <a:rPr lang="en-GB" altLang="en-US" sz="1100" dirty="0">
                <a:cs typeface="Arial" panose="020B0604020202020204" pitchFamily="34" charset="0"/>
              </a:rPr>
              <a:t>three</a:t>
            </a:r>
            <a:r>
              <a:rPr lang="en-GB" altLang="en-US" sz="1100" dirty="0">
                <a:latin typeface="+mn-lt"/>
                <a:cs typeface="Arial" panose="020B0604020202020204" pitchFamily="34" charset="0"/>
              </a:rPr>
              <a:t> fewer offences) can be observed when comparing the current FYTD against FYTD 2022-23.</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dirty="0">
                <a:cs typeface="Arial" panose="020B0604020202020204" pitchFamily="34" charset="0"/>
              </a:rPr>
              <a:t>C</a:t>
            </a:r>
            <a:r>
              <a:rPr lang="en-GB" altLang="en-US" sz="1100" dirty="0">
                <a:latin typeface="+mn-lt"/>
                <a:cs typeface="Arial" panose="020B0604020202020204" pitchFamily="34" charset="0"/>
              </a:rPr>
              <a:t>ontinued awareness training has been delivered to new starters, new Community Support Officers (</a:t>
            </a:r>
            <a:r>
              <a:rPr lang="en-GB" altLang="en-US" sz="1100" dirty="0" err="1">
                <a:latin typeface="+mn-lt"/>
                <a:cs typeface="Arial" panose="020B0604020202020204" pitchFamily="34" charset="0"/>
              </a:rPr>
              <a:t>CSOs</a:t>
            </a:r>
            <a:r>
              <a:rPr lang="en-GB" altLang="en-US" sz="1100" dirty="0">
                <a:latin typeface="+mn-lt"/>
                <a:cs typeface="Arial" panose="020B0604020202020204" pitchFamily="34" charset="0"/>
              </a:rPr>
              <a:t>), and trainee detectives. The number of National Referral Mechanisms submitted has also continued to increase.</a:t>
            </a:r>
          </a:p>
        </p:txBody>
      </p:sp>
      <p:pic>
        <p:nvPicPr>
          <p:cNvPr id="2" name="Picture 1">
            <a:extLst>
              <a:ext uri="{FF2B5EF4-FFF2-40B4-BE49-F238E27FC236}">
                <a16:creationId xmlns:a16="http://schemas.microsoft.com/office/drawing/2014/main" id="{6F6ADCB2-AAE7-5618-B9B5-830F5360A6A7}"/>
              </a:ext>
            </a:extLst>
          </p:cNvPr>
          <p:cNvPicPr>
            <a:picLocks/>
          </p:cNvPicPr>
          <p:nvPr/>
        </p:nvPicPr>
        <p:blipFill>
          <a:blip r:embed="rId3"/>
          <a:stretch>
            <a:fillRect/>
          </a:stretch>
        </p:blipFill>
        <p:spPr>
          <a:xfrm>
            <a:off x="382235" y="850978"/>
            <a:ext cx="5400000" cy="2433600"/>
          </a:xfrm>
          <a:prstGeom prst="rect">
            <a:avLst/>
          </a:prstGeom>
        </p:spPr>
      </p:pic>
      <p:pic>
        <p:nvPicPr>
          <p:cNvPr id="7" name="Picture 6">
            <a:extLst>
              <a:ext uri="{FF2B5EF4-FFF2-40B4-BE49-F238E27FC236}">
                <a16:creationId xmlns:a16="http://schemas.microsoft.com/office/drawing/2014/main" id="{47655F14-672A-BCAA-5EDC-BE030D30C6B4}"/>
              </a:ext>
            </a:extLst>
          </p:cNvPr>
          <p:cNvPicPr>
            <a:picLocks/>
          </p:cNvPicPr>
          <p:nvPr/>
        </p:nvPicPr>
        <p:blipFill>
          <a:blip r:embed="rId4"/>
          <a:stretch>
            <a:fillRect/>
          </a:stretch>
        </p:blipFill>
        <p:spPr>
          <a:xfrm>
            <a:off x="1795530" y="3292120"/>
            <a:ext cx="2560000" cy="720000"/>
          </a:xfrm>
          <a:prstGeom prst="rect">
            <a:avLst/>
          </a:prstGeom>
        </p:spPr>
      </p:pic>
    </p:spTree>
    <p:extLst>
      <p:ext uri="{BB962C8B-B14F-4D97-AF65-F5344CB8AC3E}">
        <p14:creationId xmlns:p14="http://schemas.microsoft.com/office/powerpoint/2010/main" val="119878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a:t>
            </a:r>
            <a:r>
              <a:rPr lang="en-GB" sz="3200"/>
              <a:t>6. Child Sexual Exploitation/Child Criminal Exploitation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2431435"/>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eaLnBrk="1" hangingPunct="1">
              <a:lnSpc>
                <a:spcPct val="100000"/>
              </a:lnSpc>
              <a:spcBef>
                <a:spcPts val="0"/>
              </a:spcBef>
              <a:buNone/>
            </a:pPr>
            <a:r>
              <a:rPr lang="en-GB" altLang="en-US" sz="1100" dirty="0">
                <a:cs typeface="Calibri"/>
              </a:rPr>
              <a:t>The number of crimes assigned a Child Sexual Exploitation (CSE) local qualifier has decreased by 17.1% (six fewer crimes) during Q1 2023-24 when compared to the quarter prior, and currently stands at 29. A more </a:t>
            </a:r>
            <a:r>
              <a:rPr lang="en-GB" sz="1100" dirty="0">
                <a:cs typeface="Calibri"/>
              </a:rPr>
              <a:t>prominent reduction of 38.3% (18 fewer crimes) can be observed when comparing the current FYTD against FYTD 2022-23.</a:t>
            </a:r>
          </a:p>
          <a:p>
            <a:pPr algn="just" eaLnBrk="1" hangingPunct="1">
              <a:lnSpc>
                <a:spcPct val="100000"/>
              </a:lnSpc>
              <a:spcBef>
                <a:spcPct val="0"/>
              </a:spcBef>
              <a:buFontTx/>
              <a:buNone/>
            </a:pPr>
            <a:endParaRPr lang="en-GB" sz="600" dirty="0">
              <a:solidFill>
                <a:srgbClr val="FF0000"/>
              </a:solidFill>
              <a:effectLst/>
              <a:ea typeface="Calibri" panose="020F0502020204030204" pitchFamily="34" charset="0"/>
              <a:cs typeface="Arial"/>
            </a:endParaRPr>
          </a:p>
          <a:p>
            <a:pPr algn="just">
              <a:spcAft>
                <a:spcPts val="0"/>
              </a:spcAft>
            </a:pPr>
            <a:r>
              <a:rPr lang="en-GB" sz="1100" dirty="0">
                <a:cs typeface="Calibri"/>
              </a:rPr>
              <a:t>The offence most commonly assigned a CSE local qualifier during Q1 2023-24 was ‘Take/make indecent photographs/pseudo-photographs of children’, with 14 instances. This accounts for 48.3% of all crimes assigned a CSE local qualifier.</a:t>
            </a:r>
          </a:p>
          <a:p>
            <a:pPr algn="just">
              <a:spcAft>
                <a:spcPts val="0"/>
              </a:spcAft>
            </a:pPr>
            <a:endParaRPr lang="en-GB" sz="600" dirty="0">
              <a:cs typeface="Calibri"/>
            </a:endParaRPr>
          </a:p>
          <a:p>
            <a:pPr algn="just">
              <a:spcAft>
                <a:spcPts val="0"/>
              </a:spcAft>
            </a:pPr>
            <a:r>
              <a:rPr lang="en-GB" sz="1100" dirty="0">
                <a:cs typeface="Calibri"/>
              </a:rPr>
              <a:t>As a result of Operation </a:t>
            </a:r>
            <a:r>
              <a:rPr lang="en-GB" sz="1100" dirty="0" err="1">
                <a:cs typeface="Calibri"/>
              </a:rPr>
              <a:t>Hayburn</a:t>
            </a:r>
            <a:r>
              <a:rPr lang="en-GB" sz="1100" dirty="0">
                <a:cs typeface="Calibri"/>
              </a:rPr>
              <a:t>, Joel Gillard pleaded guilty to 12 sexual offences, with six children identified as victims. Gillard entered a guilty plea in court, and was sentenced to extended licence period, nine years and six months in prison, and a Sexual Harm Prevention Order that will last for 25 years. </a:t>
            </a:r>
          </a:p>
        </p:txBody>
      </p:sp>
      <p:pic>
        <p:nvPicPr>
          <p:cNvPr id="2" name="Picture 1">
            <a:extLst>
              <a:ext uri="{FF2B5EF4-FFF2-40B4-BE49-F238E27FC236}">
                <a16:creationId xmlns:a16="http://schemas.microsoft.com/office/drawing/2014/main" id="{86B451F9-9868-269C-C113-00DC7D71CBDB}"/>
              </a:ext>
            </a:extLst>
          </p:cNvPr>
          <p:cNvPicPr>
            <a:picLocks/>
          </p:cNvPicPr>
          <p:nvPr/>
        </p:nvPicPr>
        <p:blipFill>
          <a:blip r:embed="rId3"/>
          <a:stretch>
            <a:fillRect/>
          </a:stretch>
        </p:blipFill>
        <p:spPr>
          <a:xfrm>
            <a:off x="372999" y="853474"/>
            <a:ext cx="5400000" cy="2433600"/>
          </a:xfrm>
          <a:prstGeom prst="rect">
            <a:avLst/>
          </a:prstGeom>
        </p:spPr>
      </p:pic>
      <p:pic>
        <p:nvPicPr>
          <p:cNvPr id="10" name="Picture 9">
            <a:extLst>
              <a:ext uri="{FF2B5EF4-FFF2-40B4-BE49-F238E27FC236}">
                <a16:creationId xmlns:a16="http://schemas.microsoft.com/office/drawing/2014/main" id="{62447DF5-BCD5-C009-5FAC-8EA7EEBAB876}"/>
              </a:ext>
            </a:extLst>
          </p:cNvPr>
          <p:cNvPicPr>
            <a:picLocks noChangeAspect="1"/>
          </p:cNvPicPr>
          <p:nvPr/>
        </p:nvPicPr>
        <p:blipFill>
          <a:blip r:embed="rId4"/>
          <a:stretch>
            <a:fillRect/>
          </a:stretch>
        </p:blipFill>
        <p:spPr>
          <a:xfrm>
            <a:off x="1792999" y="3291220"/>
            <a:ext cx="2560000" cy="720000"/>
          </a:xfrm>
          <a:prstGeom prst="rect">
            <a:avLst/>
          </a:prstGeom>
        </p:spPr>
      </p:pic>
    </p:spTree>
    <p:extLst>
      <p:ext uri="{BB962C8B-B14F-4D97-AF65-F5344CB8AC3E}">
        <p14:creationId xmlns:p14="http://schemas.microsoft.com/office/powerpoint/2010/main" val="212636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7. Cyber Fraud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1923604"/>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endParaRPr lang="en-GB" sz="600" b="1" i="1" dirty="0">
              <a:latin typeface="Arial" panose="020B0604020202020204" pitchFamily="34" charset="0"/>
              <a:cs typeface="Arial" panose="020B0604020202020204" pitchFamily="34" charset="0"/>
            </a:endParaRPr>
          </a:p>
          <a:p>
            <a:pPr algn="just"/>
            <a:endParaRPr lang="en-GB" sz="600" b="1" i="1" dirty="0">
              <a:latin typeface="Arial" panose="020B0604020202020204" pitchFamily="34" charset="0"/>
              <a:cs typeface="Arial" panose="020B0604020202020204" pitchFamily="34" charset="0"/>
            </a:endParaRPr>
          </a:p>
          <a:p>
            <a:pPr algn="just"/>
            <a:r>
              <a:rPr lang="en-GB" sz="1100" dirty="0"/>
              <a:t>Of the 1,072 fraud occurrences under 50/N recorded since Q1 2022-23, 47.3% (507 occurrences) have been assigned a cyber-enabled local qualifier.</a:t>
            </a:r>
          </a:p>
          <a:p>
            <a:pPr algn="just"/>
            <a:endParaRPr lang="en-GB" sz="600" dirty="0"/>
          </a:p>
          <a:p>
            <a:pPr algn="just"/>
            <a:r>
              <a:rPr lang="en-GB" sz="1100" dirty="0"/>
              <a:t>Q1 2023-24 saw 98 50/N fraud occurrences assigned a cyber-enabled local qualifier, a reduction of 1.0% (one fewer occurrence) when compared to the quarter prior. This continues to downward trend observed following Q3 2022-23, with Q3 2022-23 itself standing as something of an outlier in this respect.</a:t>
            </a:r>
          </a:p>
          <a:p>
            <a:pPr algn="just"/>
            <a:endParaRPr lang="en-GB" sz="600" dirty="0"/>
          </a:p>
          <a:p>
            <a:pPr algn="just"/>
            <a:r>
              <a:rPr lang="en-GB" sz="1100" dirty="0"/>
              <a:t>When comparing the FYTD against the FYTD 2022-23, an increase of 14.0% (12 additional occurrences) has been recorded.</a:t>
            </a:r>
            <a:endParaRPr lang="en-GB" sz="600" dirty="0"/>
          </a:p>
        </p:txBody>
      </p:sp>
      <p:pic>
        <p:nvPicPr>
          <p:cNvPr id="7" name="Picture 6">
            <a:extLst>
              <a:ext uri="{FF2B5EF4-FFF2-40B4-BE49-F238E27FC236}">
                <a16:creationId xmlns:a16="http://schemas.microsoft.com/office/drawing/2014/main" id="{700CEAE9-93AE-4048-05CD-B496940F34D5}"/>
              </a:ext>
            </a:extLst>
          </p:cNvPr>
          <p:cNvPicPr>
            <a:picLocks/>
          </p:cNvPicPr>
          <p:nvPr/>
        </p:nvPicPr>
        <p:blipFill>
          <a:blip r:embed="rId3"/>
          <a:stretch>
            <a:fillRect/>
          </a:stretch>
        </p:blipFill>
        <p:spPr>
          <a:xfrm>
            <a:off x="372999" y="850309"/>
            <a:ext cx="5400000" cy="2433600"/>
          </a:xfrm>
          <a:prstGeom prst="rect">
            <a:avLst/>
          </a:prstGeom>
        </p:spPr>
      </p:pic>
      <p:pic>
        <p:nvPicPr>
          <p:cNvPr id="9" name="Picture 8">
            <a:extLst>
              <a:ext uri="{FF2B5EF4-FFF2-40B4-BE49-F238E27FC236}">
                <a16:creationId xmlns:a16="http://schemas.microsoft.com/office/drawing/2014/main" id="{8B3B8CDF-FCF8-6725-761C-FD022BE2959D}"/>
              </a:ext>
            </a:extLst>
          </p:cNvPr>
          <p:cNvPicPr>
            <a:picLocks noChangeAspect="1"/>
          </p:cNvPicPr>
          <p:nvPr/>
        </p:nvPicPr>
        <p:blipFill>
          <a:blip r:embed="rId4"/>
          <a:stretch>
            <a:fillRect/>
          </a:stretch>
        </p:blipFill>
        <p:spPr>
          <a:xfrm>
            <a:off x="1792999" y="3288909"/>
            <a:ext cx="2560000" cy="720000"/>
          </a:xfrm>
          <a:prstGeom prst="rect">
            <a:avLst/>
          </a:prstGeom>
        </p:spPr>
      </p:pic>
    </p:spTree>
    <p:extLst>
      <p:ext uri="{BB962C8B-B14F-4D97-AF65-F5344CB8AC3E}">
        <p14:creationId xmlns:p14="http://schemas.microsoft.com/office/powerpoint/2010/main" val="255036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8. </a:t>
            </a:r>
            <a:r>
              <a:rPr lang="en-GB" sz="3200" dirty="0">
                <a:latin typeface="Arial" panose="020B0604020202020204" pitchFamily="34" charset="0"/>
                <a:cs typeface="Arial" panose="020B0604020202020204" pitchFamily="34" charset="0"/>
              </a:rPr>
              <a:t>Victim Support/Repeat Victims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2"/>
            <a:ext cx="5911200" cy="3123932"/>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ct val="0"/>
              </a:spcBef>
              <a:buFontTx/>
              <a:buNone/>
            </a:pPr>
            <a:r>
              <a:rPr lang="en-GB" altLang="en-US" sz="1100" dirty="0">
                <a:latin typeface="+mn-lt"/>
                <a:cs typeface="Arial" panose="020B0604020202020204" pitchFamily="34" charset="0"/>
              </a:rPr>
              <a:t>In this context, a repeat crime victim refers to an individual who has been linked as a victim in two or more crimes within a 12-month rolling period. </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The number of repeat crime victims has increased by 1.1% (95 additional repeat victims) during Q1 2023-24* when compared to the quarter prior, and currently stands at 8,681. This is the highest level recorded within the timeframe, and continues the upward trend observed throughout. </a:t>
            </a:r>
            <a:r>
              <a:rPr lang="en-GB" altLang="en-US" sz="1100" dirty="0">
                <a:latin typeface="+mn-lt"/>
                <a:cs typeface="Arial" panose="020B0604020202020204" pitchFamily="34" charset="0"/>
              </a:rPr>
              <a:t>A more prominent increase of </a:t>
            </a:r>
            <a:r>
              <a:rPr lang="en-GB" altLang="en-US" sz="1100" dirty="0">
                <a:latin typeface="Arial" panose="020B0604020202020204" pitchFamily="34" charset="0"/>
                <a:cs typeface="Arial" panose="020B0604020202020204" pitchFamily="34" charset="0"/>
              </a:rPr>
              <a:t>12.2% (947 additional repeat victims) has been recorded when comparing the current FYTD against FYTD 2022-23.</a:t>
            </a:r>
          </a:p>
          <a:p>
            <a:pPr algn="just">
              <a:spcBef>
                <a:spcPct val="0"/>
              </a:spcBef>
            </a:pPr>
            <a:endParaRPr lang="en-GB" altLang="en-US" sz="600" dirty="0">
              <a:solidFill>
                <a:srgbClr val="FF0000"/>
              </a:solidFill>
              <a:latin typeface="Arial" panose="020B0604020202020204" pitchFamily="34" charset="0"/>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The number of repeat crime victims has risen consistently throughout the timeframe, despite the fact that overall crime levels have fluctuated during this period. This may indicate that improvements to the process of identifying repeat victims (and to crime data integrity as a whole) are the primary contributors to this upward trend, rather than raw crime </a:t>
            </a:r>
            <a:r>
              <a:rPr lang="en-GB" altLang="en-US" sz="1100" dirty="0">
                <a:cs typeface="Arial" panose="020B0604020202020204" pitchFamily="34" charset="0"/>
              </a:rPr>
              <a:t>volume.</a:t>
            </a:r>
          </a:p>
          <a:p>
            <a:pPr algn="just">
              <a:spcBef>
                <a:spcPct val="0"/>
              </a:spcBef>
            </a:pPr>
            <a:br>
              <a:rPr lang="en-GB" altLang="en-US" sz="600" dirty="0">
                <a:cs typeface="Arial" panose="020B0604020202020204" pitchFamily="34" charset="0"/>
              </a:rPr>
            </a:br>
            <a:r>
              <a:rPr lang="en-GB" sz="1100" dirty="0">
                <a:effectLst/>
                <a:ea typeface="Calibri" panose="020F0502020204030204" pitchFamily="34" charset="0"/>
              </a:rPr>
              <a:t>PC Robbie Higgins was recognised for outstanding victim support in response to a dog attack, resulting in the conviction of an offender who is awaiting sentencing.</a:t>
            </a:r>
          </a:p>
          <a:p>
            <a:pPr algn="just" eaLnBrk="1" hangingPunct="1">
              <a:lnSpc>
                <a:spcPct val="100000"/>
              </a:lnSpc>
              <a:spcBef>
                <a:spcPct val="0"/>
              </a:spcBef>
              <a:buFontTx/>
              <a:buNone/>
            </a:pPr>
            <a:br>
              <a:rPr lang="en-GB" sz="600" dirty="0">
                <a:solidFill>
                  <a:srgbClr val="FF0000"/>
                </a:solidFill>
                <a:effectLst/>
                <a:ea typeface="Calibri" panose="020F0502020204030204" pitchFamily="34" charset="0"/>
                <a:cs typeface="Times New Roman" panose="02020603050405020304" pitchFamily="18" charset="0"/>
              </a:rPr>
            </a:br>
            <a:r>
              <a:rPr lang="en-GB" altLang="en-US" sz="1100" i="1" dirty="0">
                <a:latin typeface="+mn-lt"/>
                <a:cs typeface="Arial" panose="020B0604020202020204" pitchFamily="34" charset="0"/>
              </a:rPr>
              <a:t>*Based on the rolling 12 months to the end of the quarter.</a:t>
            </a:r>
          </a:p>
        </p:txBody>
      </p:sp>
      <p:pic>
        <p:nvPicPr>
          <p:cNvPr id="2" name="Picture 1">
            <a:extLst>
              <a:ext uri="{FF2B5EF4-FFF2-40B4-BE49-F238E27FC236}">
                <a16:creationId xmlns:a16="http://schemas.microsoft.com/office/drawing/2014/main" id="{51E410D2-06BF-EBFD-D549-56BF1960F890}"/>
              </a:ext>
            </a:extLst>
          </p:cNvPr>
          <p:cNvPicPr>
            <a:picLocks/>
          </p:cNvPicPr>
          <p:nvPr/>
        </p:nvPicPr>
        <p:blipFill>
          <a:blip r:embed="rId3"/>
          <a:stretch>
            <a:fillRect/>
          </a:stretch>
        </p:blipFill>
        <p:spPr>
          <a:xfrm>
            <a:off x="372999" y="854341"/>
            <a:ext cx="5400000" cy="2433600"/>
          </a:xfrm>
          <a:prstGeom prst="rect">
            <a:avLst/>
          </a:prstGeom>
        </p:spPr>
      </p:pic>
      <p:pic>
        <p:nvPicPr>
          <p:cNvPr id="9" name="Picture 8">
            <a:extLst>
              <a:ext uri="{FF2B5EF4-FFF2-40B4-BE49-F238E27FC236}">
                <a16:creationId xmlns:a16="http://schemas.microsoft.com/office/drawing/2014/main" id="{86E7DECD-B32B-FFDB-89A0-CB516E7C1DE9}"/>
              </a:ext>
            </a:extLst>
          </p:cNvPr>
          <p:cNvPicPr>
            <a:picLocks noChangeAspect="1"/>
          </p:cNvPicPr>
          <p:nvPr/>
        </p:nvPicPr>
        <p:blipFill>
          <a:blip r:embed="rId4"/>
          <a:stretch>
            <a:fillRect/>
          </a:stretch>
        </p:blipFill>
        <p:spPr>
          <a:xfrm>
            <a:off x="1792999" y="3287941"/>
            <a:ext cx="2560000" cy="720000"/>
          </a:xfrm>
          <a:prstGeom prst="rect">
            <a:avLst/>
          </a:prstGeom>
        </p:spPr>
      </p:pic>
    </p:spTree>
    <p:extLst>
      <p:ext uri="{BB962C8B-B14F-4D97-AF65-F5344CB8AC3E}">
        <p14:creationId xmlns:p14="http://schemas.microsoft.com/office/powerpoint/2010/main" val="3363216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Increase Community Confidence in Policing</a:t>
            </a:r>
          </a:p>
        </p:txBody>
      </p:sp>
      <p:sp>
        <p:nvSpPr>
          <p:cNvPr id="2" name="TextBox 1">
            <a:extLst>
              <a:ext uri="{FF2B5EF4-FFF2-40B4-BE49-F238E27FC236}">
                <a16:creationId xmlns:a16="http://schemas.microsoft.com/office/drawing/2014/main" id="{D374D7F8-BD87-4E5D-9B45-E9FB9505A929}"/>
              </a:ext>
            </a:extLst>
          </p:cNvPr>
          <p:cNvSpPr txBox="1"/>
          <p:nvPr/>
        </p:nvSpPr>
        <p:spPr>
          <a:xfrm>
            <a:off x="466569" y="3612889"/>
            <a:ext cx="11258862" cy="1384995"/>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Increase the effectiveness of officer and staff engagement with residents in their communities, and community confidence and trust in Gwent Police.</a:t>
            </a:r>
          </a:p>
          <a:p>
            <a:pPr marL="285750" indent="-285750" algn="just">
              <a:buFont typeface="Arial" panose="020B0604020202020204" pitchFamily="34" charset="0"/>
              <a:buChar char="•"/>
            </a:pPr>
            <a:r>
              <a:rPr lang="en-GB" sz="1400" dirty="0">
                <a:effectLst/>
                <a:ea typeface="Calibri" panose="020F0502020204030204" pitchFamily="34" charset="0"/>
              </a:rPr>
              <a:t>Improve the accessibility of neighbourhood police teams through a variety of contact channels that meet the needs of the public.</a:t>
            </a:r>
          </a:p>
          <a:p>
            <a:pPr marL="285750" indent="-285750" algn="just">
              <a:buFont typeface="Arial" panose="020B0604020202020204" pitchFamily="34" charset="0"/>
              <a:buChar char="•"/>
            </a:pPr>
            <a:r>
              <a:rPr lang="en-GB" sz="1400" dirty="0">
                <a:effectLst/>
                <a:ea typeface="Calibri" panose="020F0502020204030204" pitchFamily="34" charset="0"/>
              </a:rPr>
              <a:t>Increase reporting of crime by communities that are less likely to engage with the police.</a:t>
            </a:r>
          </a:p>
          <a:p>
            <a:pPr marL="285750" indent="-285750" algn="just">
              <a:buFont typeface="Arial" panose="020B0604020202020204" pitchFamily="34" charset="0"/>
              <a:buChar char="•"/>
            </a:pPr>
            <a:r>
              <a:rPr lang="en-GB" sz="1400" dirty="0">
                <a:effectLst/>
                <a:ea typeface="Calibri" panose="020F0502020204030204" pitchFamily="34" charset="0"/>
              </a:rPr>
              <a:t>Further increase officer and staff diversity to ensure our police service reflects the communities that we serve.</a:t>
            </a:r>
          </a:p>
        </p:txBody>
      </p:sp>
      <p:sp>
        <p:nvSpPr>
          <p:cNvPr id="5" name="TextBox 4">
            <a:extLst>
              <a:ext uri="{FF2B5EF4-FFF2-40B4-BE49-F238E27FC236}">
                <a16:creationId xmlns:a16="http://schemas.microsoft.com/office/drawing/2014/main" id="{C83DA6D1-8BBB-41D7-BBB0-6A3DCC16069B}"/>
              </a:ext>
            </a:extLst>
          </p:cNvPr>
          <p:cNvSpPr txBox="1"/>
          <p:nvPr/>
        </p:nvSpPr>
        <p:spPr>
          <a:xfrm>
            <a:off x="466569" y="1150676"/>
            <a:ext cx="4843810" cy="2462213"/>
          </a:xfrm>
          <a:prstGeom prst="rect">
            <a:avLst/>
          </a:prstGeom>
          <a:noFill/>
        </p:spPr>
        <p:txBody>
          <a:bodyPr wrap="square" rtlCol="0">
            <a:spAutoFit/>
          </a:bodyPr>
          <a:lstStyle/>
          <a:p>
            <a:pPr marL="342900" indent="-342900">
              <a:buAutoNum type="arabicPeriod"/>
            </a:pPr>
            <a:r>
              <a:rPr lang="en-GB" sz="1400" dirty="0"/>
              <a:t>Perceptions Survey: Local Concerns and Overall</a:t>
            </a:r>
          </a:p>
          <a:p>
            <a:pPr marL="342900" indent="-342900">
              <a:buAutoNum type="arabicPeriod"/>
            </a:pPr>
            <a:r>
              <a:rPr lang="en-GB" sz="1400" dirty="0"/>
              <a:t>Victim Satisfaction</a:t>
            </a:r>
          </a:p>
          <a:p>
            <a:pPr marL="342900" indent="-342900">
              <a:buAutoNum type="arabicPeriod"/>
            </a:pPr>
            <a:r>
              <a:rPr lang="en-GB" sz="1400" dirty="0"/>
              <a:t>Representative Workforce</a:t>
            </a:r>
          </a:p>
          <a:p>
            <a:pPr marL="342900" indent="-342900">
              <a:buAutoNum type="arabicPeriod"/>
            </a:pPr>
            <a:r>
              <a:rPr lang="en-GB" sz="1400" dirty="0"/>
              <a:t>Investigation Timeliness</a:t>
            </a:r>
          </a:p>
          <a:p>
            <a:pPr marL="342900" indent="-342900">
              <a:buAutoNum type="arabicPeriod"/>
            </a:pPr>
            <a:r>
              <a:rPr lang="en-GB" sz="1400" dirty="0"/>
              <a:t>Response Rates</a:t>
            </a:r>
          </a:p>
          <a:p>
            <a:pPr marL="342900" indent="-342900">
              <a:buAutoNum type="arabicPeriod"/>
            </a:pPr>
            <a:r>
              <a:rPr lang="en-GB" sz="1400" dirty="0"/>
              <a:t>999 Demand</a:t>
            </a:r>
          </a:p>
          <a:p>
            <a:pPr marL="342900" indent="-342900">
              <a:buAutoNum type="arabicPeriod"/>
            </a:pPr>
            <a:r>
              <a:rPr lang="en-GB" sz="1400" dirty="0"/>
              <a:t>101 Demand</a:t>
            </a:r>
          </a:p>
          <a:p>
            <a:pPr marL="342900" indent="-342900">
              <a:buAutoNum type="arabicPeriod"/>
            </a:pPr>
            <a:r>
              <a:rPr lang="en-GB" sz="1400" dirty="0"/>
              <a:t>Social Media and Single Online Home</a:t>
            </a:r>
          </a:p>
          <a:p>
            <a:pPr marL="342900" indent="-342900">
              <a:buAutoNum type="arabicPeriod"/>
            </a:pPr>
            <a:r>
              <a:rPr lang="en-GB" sz="1400" dirty="0"/>
              <a:t>Initiatives &amp; Events</a:t>
            </a:r>
          </a:p>
          <a:p>
            <a:pPr marL="342900" indent="-342900">
              <a:buAutoNum type="arabicPeriod"/>
            </a:pPr>
            <a:endParaRPr lang="en-GB" sz="1400" dirty="0"/>
          </a:p>
          <a:p>
            <a:pPr marL="342900" indent="-342900">
              <a:buAutoNum type="arabicPeriod"/>
            </a:pPr>
            <a:endParaRPr lang="en-GB" sz="1400" dirty="0"/>
          </a:p>
        </p:txBody>
      </p:sp>
    </p:spTree>
    <p:extLst>
      <p:ext uri="{BB962C8B-B14F-4D97-AF65-F5344CB8AC3E}">
        <p14:creationId xmlns:p14="http://schemas.microsoft.com/office/powerpoint/2010/main" val="291773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D10B5B-6007-B4BB-69AF-025677484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75184" y="2349590"/>
            <a:ext cx="3510156" cy="1372753"/>
          </a:xfrm>
          <a:prstGeom prst="rect">
            <a:avLst/>
          </a:prstGeom>
        </p:spPr>
      </p:pic>
      <p:pic>
        <p:nvPicPr>
          <p:cNvPr id="22" name="Picture 21">
            <a:extLst>
              <a:ext uri="{FF2B5EF4-FFF2-40B4-BE49-F238E27FC236}">
                <a16:creationId xmlns:a16="http://schemas.microsoft.com/office/drawing/2014/main" id="{D18233D4-DAD5-03E5-F48D-B39A5BE41B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68489" y="3681241"/>
            <a:ext cx="2598087" cy="2324138"/>
          </a:xfrm>
          <a:prstGeom prst="rect">
            <a:avLst/>
          </a:prstGeom>
        </p:spPr>
      </p:pic>
      <p:pic>
        <p:nvPicPr>
          <p:cNvPr id="13" name="Picture 12">
            <a:extLst>
              <a:ext uri="{FF2B5EF4-FFF2-40B4-BE49-F238E27FC236}">
                <a16:creationId xmlns:a16="http://schemas.microsoft.com/office/drawing/2014/main" id="{4EBC6AC3-E4D5-88F9-FE2A-9C6D4A67816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67005" y="2598736"/>
            <a:ext cx="1255859" cy="1731048"/>
          </a:xfrm>
          <a:prstGeom prst="rect">
            <a:avLst/>
          </a:prstGeom>
        </p:spPr>
      </p:pic>
      <p:pic>
        <p:nvPicPr>
          <p:cNvPr id="5" name="Picture 4">
            <a:extLst>
              <a:ext uri="{FF2B5EF4-FFF2-40B4-BE49-F238E27FC236}">
                <a16:creationId xmlns:a16="http://schemas.microsoft.com/office/drawing/2014/main" id="{D2452EF7-517E-4655-87BE-C42E2D635473}"/>
              </a:ext>
            </a:extLst>
          </p:cNvPr>
          <p:cNvPicPr>
            <a:picLocks noChangeAspect="1"/>
          </p:cNvPicPr>
          <p:nvPr/>
        </p:nvPicPr>
        <p:blipFill>
          <a:blip r:embed="rId8"/>
          <a:stretch>
            <a:fillRect/>
          </a:stretch>
        </p:blipFill>
        <p:spPr>
          <a:xfrm>
            <a:off x="863537" y="2644897"/>
            <a:ext cx="759000" cy="442750"/>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2"/>
            <a:ext cx="12066138" cy="608536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Arial" panose="020B0604020202020204"/>
                <a:ea typeface="+mn-ea"/>
                <a:cs typeface="+mn-cs"/>
              </a:rPr>
              <a:t>	1. Perceptions Survey: Local Concerns and Overall </a:t>
            </a:r>
          </a:p>
        </p:txBody>
      </p:sp>
      <p:sp>
        <p:nvSpPr>
          <p:cNvPr id="7" name="TextBox 6">
            <a:extLst>
              <a:ext uri="{FF2B5EF4-FFF2-40B4-BE49-F238E27FC236}">
                <a16:creationId xmlns:a16="http://schemas.microsoft.com/office/drawing/2014/main" id="{EFD9330C-DB9F-4A5F-8D02-C8EF506DEEFB}"/>
              </a:ext>
            </a:extLst>
          </p:cNvPr>
          <p:cNvSpPr txBox="1"/>
          <p:nvPr/>
        </p:nvSpPr>
        <p:spPr>
          <a:xfrm>
            <a:off x="6218197" y="1126671"/>
            <a:ext cx="3569008" cy="115416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dirty="0">
                <a:ln>
                  <a:noFill/>
                </a:ln>
                <a:effectLst/>
                <a:uLnTx/>
                <a:uFillTx/>
                <a:latin typeface="Arial" panose="020B0604020202020204"/>
                <a:ea typeface="+mn-ea"/>
                <a:cs typeface="+mn-cs"/>
              </a:rPr>
              <a:t>More than half</a:t>
            </a:r>
            <a:r>
              <a:rPr kumimoji="0" lang="en-GB" sz="1150" b="0" i="0" u="none" strike="noStrike" kern="1200" cap="none" spc="0" normalizeH="0" baseline="0" noProof="0" dirty="0">
                <a:ln>
                  <a:noFill/>
                </a:ln>
                <a:effectLst/>
                <a:uLnTx/>
                <a:uFillTx/>
                <a:latin typeface="Arial" panose="020B0604020202020204"/>
                <a:ea typeface="+mn-ea"/>
                <a:cs typeface="+mn-cs"/>
              </a:rPr>
              <a:t> </a:t>
            </a:r>
            <a:r>
              <a:rPr kumimoji="0" lang="en-GB" sz="1150" b="1" i="0" u="none" strike="noStrike" kern="1200" cap="none" spc="0" normalizeH="0" baseline="0" noProof="0" dirty="0">
                <a:ln>
                  <a:noFill/>
                </a:ln>
                <a:effectLst/>
                <a:uLnTx/>
                <a:uFillTx/>
                <a:latin typeface="Arial" panose="020B0604020202020204"/>
                <a:ea typeface="+mn-ea"/>
                <a:cs typeface="+mn-cs"/>
              </a:rPr>
              <a:t>(55%) </a:t>
            </a:r>
            <a:r>
              <a:rPr kumimoji="0" lang="en-GB" sz="1150" b="0" i="0" u="none" strike="noStrike" kern="1200" cap="none" spc="0" normalizeH="0" baseline="0" noProof="0" dirty="0">
                <a:ln>
                  <a:noFill/>
                </a:ln>
                <a:effectLst/>
                <a:uLnTx/>
                <a:uFillTx/>
                <a:latin typeface="Arial" panose="020B0604020202020204"/>
                <a:ea typeface="+mn-ea"/>
                <a:cs typeface="+mn-cs"/>
              </a:rPr>
              <a:t>feel that crime and ASB are a problem in their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effectLst/>
                <a:uLnTx/>
                <a:uFillTx/>
                <a:latin typeface="Arial" panose="020B0604020202020204"/>
                <a:ea typeface="+mn-ea"/>
                <a:cs typeface="+mn-cs"/>
              </a:rPr>
              <a:t>This metric remains high, having risen by 16.0 pp in the previous two quarters. </a:t>
            </a:r>
            <a:r>
              <a:rPr kumimoji="0" lang="en-GB" sz="1150" b="1" i="0" u="none" strike="noStrike" kern="1200" cap="none" spc="0" normalizeH="0" baseline="0" noProof="0" dirty="0">
                <a:ln>
                  <a:noFill/>
                </a:ln>
                <a:effectLst/>
                <a:uLnTx/>
                <a:uFillTx/>
                <a:latin typeface="Arial" panose="020B0604020202020204"/>
                <a:ea typeface="+mn-ea"/>
                <a:cs typeface="+mn-cs"/>
              </a:rPr>
              <a:t>Newport (67%) </a:t>
            </a:r>
            <a:r>
              <a:rPr kumimoji="0" lang="en-GB" sz="1150" b="0" i="0" u="none" strike="noStrike" kern="1200" cap="none" spc="0" normalizeH="0" baseline="0" noProof="0" dirty="0">
                <a:ln>
                  <a:noFill/>
                </a:ln>
                <a:effectLst/>
                <a:uLnTx/>
                <a:uFillTx/>
                <a:latin typeface="Arial" panose="020B0604020202020204"/>
                <a:ea typeface="+mn-ea"/>
                <a:cs typeface="+mn-cs"/>
              </a:rPr>
              <a:t>is the area of highest concern whereas </a:t>
            </a:r>
            <a:r>
              <a:rPr kumimoji="0" lang="en-GB" sz="1150" b="1" i="0" u="none" strike="noStrike" kern="1200" cap="none" spc="0" normalizeH="0" baseline="0" noProof="0" dirty="0">
                <a:ln>
                  <a:noFill/>
                </a:ln>
                <a:effectLst/>
                <a:uLnTx/>
                <a:uFillTx/>
                <a:latin typeface="Arial" panose="020B0604020202020204"/>
                <a:ea typeface="+mn-ea"/>
                <a:cs typeface="+mn-cs"/>
              </a:rPr>
              <a:t>Monmouthshire (25%)</a:t>
            </a:r>
            <a:r>
              <a:rPr kumimoji="0" lang="en-GB" sz="1150" b="0" i="0" u="none" strike="noStrike" kern="1200" cap="none" spc="0" normalizeH="0" baseline="0" noProof="0" dirty="0">
                <a:ln>
                  <a:noFill/>
                </a:ln>
                <a:effectLst/>
                <a:uLnTx/>
                <a:uFillTx/>
                <a:latin typeface="Arial" panose="020B0604020202020204"/>
                <a:ea typeface="+mn-ea"/>
                <a:cs typeface="+mn-cs"/>
              </a:rPr>
              <a:t> has the lowest perceived concern.</a:t>
            </a:r>
          </a:p>
        </p:txBody>
      </p:sp>
      <p:sp>
        <p:nvSpPr>
          <p:cNvPr id="12" name="TextBox 11">
            <a:extLst>
              <a:ext uri="{FF2B5EF4-FFF2-40B4-BE49-F238E27FC236}">
                <a16:creationId xmlns:a16="http://schemas.microsoft.com/office/drawing/2014/main" id="{FE25C12E-C51F-42B9-94BC-948C3BFBC825}"/>
              </a:ext>
            </a:extLst>
          </p:cNvPr>
          <p:cNvSpPr txBox="1"/>
          <p:nvPr/>
        </p:nvSpPr>
        <p:spPr>
          <a:xfrm>
            <a:off x="6235482" y="3619039"/>
            <a:ext cx="3681052" cy="80021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50" dirty="0">
                <a:latin typeface="Arial" panose="020B0604020202020204"/>
              </a:rPr>
              <a:t>There is a sustained rise in feeling unsafe at night, particularly in Newport (37%). Monmouthshire (14%) felt the safest.  </a:t>
            </a:r>
            <a:r>
              <a:rPr lang="en-GB" sz="1150" b="1" dirty="0">
                <a:latin typeface="Arial" panose="020B0604020202020204"/>
              </a:rPr>
              <a:t>This trend follows the above trend relating to ASB and Crime in their area.</a:t>
            </a:r>
            <a:endParaRPr kumimoji="0" lang="en-GB" sz="1150" b="1" i="0" u="none" strike="noStrike" kern="1200" cap="none" spc="0" normalizeH="0" baseline="0" noProof="0" dirty="0">
              <a:ln>
                <a:noFill/>
              </a:ln>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AE51D9EF-5ECF-450F-8137-A887003220E4}"/>
              </a:ext>
            </a:extLst>
          </p:cNvPr>
          <p:cNvSpPr txBox="1"/>
          <p:nvPr/>
        </p:nvSpPr>
        <p:spPr>
          <a:xfrm>
            <a:off x="3472437" y="2725582"/>
            <a:ext cx="2725298" cy="97719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dirty="0">
                <a:ln>
                  <a:noFill/>
                </a:ln>
                <a:effectLst/>
                <a:uLnTx/>
                <a:uFillTx/>
                <a:latin typeface="Arial" panose="020B0604020202020204"/>
                <a:ea typeface="+mn-ea"/>
                <a:cs typeface="+mn-cs"/>
              </a:rPr>
              <a:t>Two-</a:t>
            </a:r>
            <a:r>
              <a:rPr lang="en-GB" sz="1150" b="1" dirty="0">
                <a:latin typeface="Arial" panose="020B0604020202020204"/>
              </a:rPr>
              <a:t>thirds </a:t>
            </a:r>
            <a:r>
              <a:rPr kumimoji="0" lang="en-GB" sz="1150" b="0" i="0" u="none" strike="noStrike" kern="1200" cap="none" spc="0" normalizeH="0" baseline="0" noProof="0" dirty="0">
                <a:ln>
                  <a:noFill/>
                </a:ln>
                <a:effectLst/>
                <a:uLnTx/>
                <a:uFillTx/>
                <a:latin typeface="Arial" panose="020B0604020202020204"/>
                <a:ea typeface="+mn-ea"/>
                <a:cs typeface="+mn-cs"/>
              </a:rPr>
              <a:t>of</a:t>
            </a:r>
            <a:r>
              <a:rPr kumimoji="0" lang="en-GB" sz="1150" b="1" i="0" u="none" strike="noStrike" kern="1200" cap="none" spc="0" normalizeH="0" baseline="0" noProof="0" dirty="0">
                <a:ln>
                  <a:noFill/>
                </a:ln>
                <a:effectLst/>
                <a:uLnTx/>
                <a:uFillTx/>
                <a:latin typeface="Arial" panose="020B0604020202020204"/>
                <a:ea typeface="+mn-ea"/>
                <a:cs typeface="+mn-cs"/>
              </a:rPr>
              <a:t> </a:t>
            </a:r>
            <a:r>
              <a:rPr kumimoji="0" lang="en-GB" sz="1150" b="0" i="0" u="none" strike="noStrike" kern="1200" cap="none" spc="0" normalizeH="0" baseline="0" noProof="0" dirty="0">
                <a:ln>
                  <a:noFill/>
                </a:ln>
                <a:effectLst/>
                <a:uLnTx/>
                <a:uFillTx/>
                <a:latin typeface="Arial" panose="020B0604020202020204"/>
                <a:ea typeface="+mn-ea"/>
                <a:cs typeface="+mn-cs"/>
              </a:rPr>
              <a:t>residents are confident they could easily speak to police in their area, however this has reduced over the previous four quarters </a:t>
            </a:r>
            <a:r>
              <a:rPr lang="en-GB" sz="1150" dirty="0">
                <a:latin typeface="Arial" panose="020B0604020202020204"/>
              </a:rPr>
              <a:t>(</a:t>
            </a:r>
            <a:r>
              <a:rPr kumimoji="0" lang="en-GB" sz="1150" b="0" i="0" u="none" strike="noStrike" kern="1200" cap="none" spc="0" normalizeH="0" baseline="0" noProof="0" dirty="0">
                <a:ln>
                  <a:noFill/>
                </a:ln>
                <a:effectLst/>
                <a:uLnTx/>
                <a:uFillTx/>
                <a:latin typeface="Arial" panose="020B0604020202020204"/>
                <a:ea typeface="+mn-ea"/>
                <a:cs typeface="+mn-cs"/>
              </a:rPr>
              <a:t>67% in Q4 2022-23</a:t>
            </a:r>
            <a:r>
              <a:rPr lang="en-GB" sz="1150" dirty="0">
                <a:latin typeface="Arial" panose="020B0604020202020204"/>
              </a:rPr>
              <a:t>).</a:t>
            </a:r>
            <a:endParaRPr kumimoji="0" lang="en-GB" sz="1150" b="0" i="0" u="none" strike="noStrike" kern="1200" cap="none" spc="0" normalizeH="0" baseline="0" noProof="0" dirty="0">
              <a:ln>
                <a:noFill/>
              </a:ln>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B4048DEA-1848-4B2A-897E-F3481E0E438A}"/>
              </a:ext>
            </a:extLst>
          </p:cNvPr>
          <p:cNvSpPr/>
          <p:nvPr/>
        </p:nvSpPr>
        <p:spPr>
          <a:xfrm>
            <a:off x="9893947" y="722572"/>
            <a:ext cx="2229210" cy="5341512"/>
          </a:xfrm>
          <a:prstGeom prst="rect">
            <a:avLst/>
          </a:prstGeom>
          <a:solidFill>
            <a:srgbClr val="102B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FA3F73A8-D8A9-46A1-A103-382E8B708828}"/>
              </a:ext>
            </a:extLst>
          </p:cNvPr>
          <p:cNvSpPr txBox="1"/>
          <p:nvPr/>
        </p:nvSpPr>
        <p:spPr>
          <a:xfrm>
            <a:off x="1563379" y="1112525"/>
            <a:ext cx="1955538" cy="1331134"/>
          </a:xfrm>
          <a:prstGeom prst="rect">
            <a:avLst/>
          </a:prstGeom>
          <a:noFill/>
        </p:spPr>
        <p:txBody>
          <a:bodyPr wrap="square" lIns="91440" tIns="45720" rIns="91440" bIns="45720" anchor="t">
            <a:spAutoFit/>
          </a:bodyPr>
          <a:lstStyle/>
          <a:p>
            <a:pPr algn="r">
              <a:defRPr/>
            </a:pPr>
            <a:r>
              <a:rPr lang="en-GB" sz="1150" dirty="0">
                <a:latin typeface="Arial" panose="020B0604020202020204"/>
              </a:rPr>
              <a:t>Nearly two thirds </a:t>
            </a:r>
            <a:r>
              <a:rPr kumimoji="0" lang="en-GB" sz="1150" b="1" i="0" u="none" strike="noStrike" kern="1200" cap="none" spc="0" normalizeH="0" baseline="0" noProof="0" dirty="0">
                <a:ln>
                  <a:noFill/>
                </a:ln>
                <a:effectLst/>
                <a:uLnTx/>
                <a:uFillTx/>
                <a:latin typeface="Arial" panose="020B0604020202020204"/>
                <a:ea typeface="+mn-ea"/>
                <a:cs typeface="+mn-cs"/>
              </a:rPr>
              <a:t>(64%) </a:t>
            </a:r>
            <a:r>
              <a:rPr kumimoji="0" lang="en-GB" sz="1150" i="0" u="none" strike="noStrike" kern="1200" cap="none" spc="0" normalizeH="0" baseline="0" noProof="0" dirty="0">
                <a:ln>
                  <a:noFill/>
                </a:ln>
                <a:effectLst/>
                <a:uLnTx/>
                <a:uFillTx/>
                <a:latin typeface="Arial" panose="020B0604020202020204"/>
                <a:ea typeface="+mn-ea"/>
                <a:cs typeface="+mn-cs"/>
              </a:rPr>
              <a:t>of</a:t>
            </a:r>
            <a:r>
              <a:rPr kumimoji="0" lang="en-GB" sz="1150" b="0" i="0" u="none" strike="noStrike" kern="1200" cap="none" spc="0" normalizeH="0" baseline="0" noProof="0" dirty="0">
                <a:ln>
                  <a:noFill/>
                </a:ln>
                <a:effectLst/>
                <a:uLnTx/>
                <a:uFillTx/>
                <a:latin typeface="Arial" panose="020B0604020202020204"/>
                <a:ea typeface="+mn-ea"/>
                <a:cs typeface="+mn-cs"/>
              </a:rPr>
              <a:t> people agree they have confidence in the police in their area. This is lowest in </a:t>
            </a:r>
            <a:r>
              <a:rPr kumimoji="0" lang="en-GB" sz="1150" b="1" i="0" u="none" strike="noStrike" kern="1200" cap="none" spc="0" normalizeH="0" baseline="0" noProof="0" dirty="0">
                <a:ln>
                  <a:noFill/>
                </a:ln>
                <a:effectLst/>
                <a:uLnTx/>
                <a:uFillTx/>
                <a:latin typeface="Arial" panose="020B0604020202020204"/>
                <a:ea typeface="+mn-ea"/>
                <a:cs typeface="+mn-cs"/>
              </a:rPr>
              <a:t>Blaenau Gwent (54%) </a:t>
            </a:r>
            <a:r>
              <a:rPr kumimoji="0" lang="en-GB" sz="1150" b="0" i="0" u="none" strike="noStrike" kern="1200" cap="none" spc="0" normalizeH="0" baseline="0" noProof="0" dirty="0">
                <a:ln>
                  <a:noFill/>
                </a:ln>
                <a:effectLst/>
                <a:uLnTx/>
                <a:uFillTx/>
                <a:latin typeface="Arial" panose="020B0604020202020204"/>
                <a:ea typeface="+mn-ea"/>
                <a:cs typeface="+mn-cs"/>
              </a:rPr>
              <a:t>and highest in </a:t>
            </a:r>
            <a:r>
              <a:rPr lang="en-GB" sz="1150" b="1" dirty="0">
                <a:latin typeface="Arial" panose="020B0604020202020204"/>
              </a:rPr>
              <a:t>Monmouthshire</a:t>
            </a:r>
            <a:r>
              <a:rPr kumimoji="0" lang="en-GB" sz="1150" b="1" i="0" u="none" strike="noStrike" kern="1200" cap="none" spc="0" normalizeH="0" baseline="0" noProof="0" dirty="0">
                <a:ln>
                  <a:noFill/>
                </a:ln>
                <a:effectLst/>
                <a:uLnTx/>
                <a:uFillTx/>
                <a:latin typeface="Arial" panose="020B0604020202020204"/>
                <a:ea typeface="+mn-ea"/>
                <a:cs typeface="+mn-cs"/>
              </a:rPr>
              <a:t> (71%).</a:t>
            </a:r>
          </a:p>
        </p:txBody>
      </p:sp>
      <p:sp>
        <p:nvSpPr>
          <p:cNvPr id="23" name="TextBox 22">
            <a:extLst>
              <a:ext uri="{FF2B5EF4-FFF2-40B4-BE49-F238E27FC236}">
                <a16:creationId xmlns:a16="http://schemas.microsoft.com/office/drawing/2014/main" id="{A3D20513-E006-4AFB-9255-6098C9079728}"/>
              </a:ext>
            </a:extLst>
          </p:cNvPr>
          <p:cNvSpPr txBox="1"/>
          <p:nvPr/>
        </p:nvSpPr>
        <p:spPr>
          <a:xfrm>
            <a:off x="6242386" y="6121565"/>
            <a:ext cx="3699068"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dirty="0">
                <a:ln>
                  <a:noFill/>
                </a:ln>
                <a:effectLst/>
                <a:uLnTx/>
                <a:uFillTx/>
                <a:latin typeface="Arial" panose="020B0604020202020204"/>
                <a:ea typeface="+mn-ea"/>
                <a:cs typeface="+mn-cs"/>
              </a:rPr>
              <a:t>3.0%</a:t>
            </a:r>
            <a:r>
              <a:rPr kumimoji="0" lang="en-GB" sz="1150" b="0" i="0" u="none" strike="noStrike" kern="1200" cap="none" spc="0" normalizeH="0" baseline="0" noProof="0" dirty="0">
                <a:ln>
                  <a:noFill/>
                </a:ln>
                <a:effectLst/>
                <a:uLnTx/>
                <a:uFillTx/>
                <a:latin typeface="Arial" panose="020B0604020202020204"/>
                <a:ea typeface="+mn-ea"/>
                <a:cs typeface="+mn-cs"/>
              </a:rPr>
              <a:t> have been a victim of a crime and did not report it to Gwent Police. Applying this to the population of Gwent, this would equate to </a:t>
            </a:r>
            <a:r>
              <a:rPr kumimoji="0" lang="en-GB" sz="1150" b="1" i="0" u="none" strike="noStrike" kern="1200" cap="none" spc="0" normalizeH="0" baseline="0" noProof="0" dirty="0">
                <a:ln>
                  <a:noFill/>
                </a:ln>
                <a:effectLst/>
                <a:uLnTx/>
                <a:uFillTx/>
                <a:latin typeface="Arial" panose="020B0604020202020204"/>
                <a:ea typeface="+mn-ea"/>
                <a:cs typeface="+mn-cs"/>
              </a:rPr>
              <a:t>17,631</a:t>
            </a:r>
            <a:r>
              <a:rPr kumimoji="0" lang="en-GB" sz="1150" b="0" i="0" u="none" strike="noStrike" kern="1200" cap="none" spc="0" normalizeH="0" baseline="0" noProof="0" dirty="0">
                <a:ln>
                  <a:noFill/>
                </a:ln>
                <a:effectLst/>
                <a:uLnTx/>
                <a:uFillTx/>
                <a:latin typeface="Arial" panose="020B0604020202020204"/>
                <a:ea typeface="+mn-ea"/>
                <a:cs typeface="+mn-cs"/>
              </a:rPr>
              <a:t> individuals.</a:t>
            </a:r>
          </a:p>
        </p:txBody>
      </p:sp>
      <p:pic>
        <p:nvPicPr>
          <p:cNvPr id="9" name="Picture 8">
            <a:extLst>
              <a:ext uri="{FF2B5EF4-FFF2-40B4-BE49-F238E27FC236}">
                <a16:creationId xmlns:a16="http://schemas.microsoft.com/office/drawing/2014/main" id="{1B214370-C7ED-460C-8086-2C249B2AA0E1}"/>
              </a:ext>
            </a:extLst>
          </p:cNvPr>
          <p:cNvPicPr>
            <a:picLocks noChangeAspect="1"/>
          </p:cNvPicPr>
          <p:nvPr/>
        </p:nvPicPr>
        <p:blipFill>
          <a:blip r:embed="rId9"/>
          <a:stretch>
            <a:fillRect/>
          </a:stretch>
        </p:blipFill>
        <p:spPr>
          <a:xfrm>
            <a:off x="148753" y="2626145"/>
            <a:ext cx="759000" cy="452170"/>
          </a:xfrm>
          <a:prstGeom prst="rect">
            <a:avLst/>
          </a:prstGeom>
        </p:spPr>
      </p:pic>
      <p:sp>
        <p:nvSpPr>
          <p:cNvPr id="54" name="Rectangle 53">
            <a:extLst>
              <a:ext uri="{FF2B5EF4-FFF2-40B4-BE49-F238E27FC236}">
                <a16:creationId xmlns:a16="http://schemas.microsoft.com/office/drawing/2014/main" id="{6CD8CD33-2F34-4495-BC78-30AC8DC6A68A}"/>
              </a:ext>
            </a:extLst>
          </p:cNvPr>
          <p:cNvSpPr/>
          <p:nvPr/>
        </p:nvSpPr>
        <p:spPr>
          <a:xfrm>
            <a:off x="67016" y="717370"/>
            <a:ext cx="6134718" cy="6085361"/>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Title 1">
            <a:extLst>
              <a:ext uri="{FF2B5EF4-FFF2-40B4-BE49-F238E27FC236}">
                <a16:creationId xmlns:a16="http://schemas.microsoft.com/office/drawing/2014/main" id="{F55EBE1F-023A-4192-82F5-72DF0D717AAA}"/>
              </a:ext>
            </a:extLst>
          </p:cNvPr>
          <p:cNvSpPr txBox="1">
            <a:spLocks/>
          </p:cNvSpPr>
          <p:nvPr/>
        </p:nvSpPr>
        <p:spPr>
          <a:xfrm>
            <a:off x="77883" y="709958"/>
            <a:ext cx="6115118" cy="36256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sng" strike="noStrike" kern="1200" cap="none" spc="0" normalizeH="0" baseline="0" noProof="0">
                <a:ln>
                  <a:noFill/>
                </a:ln>
                <a:solidFill>
                  <a:prstClr val="black">
                    <a:lumMod val="65000"/>
                    <a:lumOff val="35000"/>
                  </a:prstClr>
                </a:solidFill>
                <a:effectLst/>
                <a:uLnTx/>
                <a:uFillTx/>
                <a:latin typeface="Arial" panose="020B0604020202020204"/>
                <a:ea typeface="+mj-ea"/>
                <a:cs typeface="+mj-cs"/>
              </a:rPr>
              <a:t>Overall Confidence in the Police</a:t>
            </a:r>
          </a:p>
        </p:txBody>
      </p:sp>
      <p:sp>
        <p:nvSpPr>
          <p:cNvPr id="43" name="TextBox 42">
            <a:extLst>
              <a:ext uri="{FF2B5EF4-FFF2-40B4-BE49-F238E27FC236}">
                <a16:creationId xmlns:a16="http://schemas.microsoft.com/office/drawing/2014/main" id="{3A29E8E0-B223-4377-AF79-BE1C5DDE070C}"/>
              </a:ext>
            </a:extLst>
          </p:cNvPr>
          <p:cNvSpPr txBox="1"/>
          <p:nvPr/>
        </p:nvSpPr>
        <p:spPr>
          <a:xfrm>
            <a:off x="123881" y="3221277"/>
            <a:ext cx="2121902" cy="9771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effectLst/>
                <a:uLnTx/>
                <a:uFillTx/>
                <a:latin typeface="Arial" panose="020B0604020202020204"/>
                <a:ea typeface="+mn-ea"/>
                <a:cs typeface="+mn-cs"/>
              </a:rPr>
              <a:t>Ethnic minority groups have less confidence in this statement, with </a:t>
            </a:r>
            <a:r>
              <a:rPr kumimoji="0" lang="en-GB" sz="1150" b="1" i="0" u="none" strike="noStrike" kern="1200" cap="none" spc="0" normalizeH="0" baseline="0" noProof="0" dirty="0">
                <a:ln>
                  <a:noFill/>
                </a:ln>
                <a:effectLst/>
                <a:uLnTx/>
                <a:uFillTx/>
                <a:latin typeface="Arial" panose="020B0604020202020204"/>
                <a:ea typeface="+mn-ea"/>
                <a:cs typeface="+mn-cs"/>
              </a:rPr>
              <a:t>58%</a:t>
            </a:r>
            <a:r>
              <a:rPr kumimoji="0" lang="en-GB" sz="1150" b="0" i="0" u="none" strike="noStrike" kern="1200" cap="none" spc="0" normalizeH="0" baseline="0" noProof="0" dirty="0">
                <a:ln>
                  <a:noFill/>
                </a:ln>
                <a:effectLst/>
                <a:uLnTx/>
                <a:uFillTx/>
                <a:latin typeface="Arial" panose="020B0604020202020204"/>
                <a:ea typeface="+mn-ea"/>
                <a:cs typeface="+mn-cs"/>
              </a:rPr>
              <a:t> agreeing they have confidence in police in their area.</a:t>
            </a:r>
          </a:p>
        </p:txBody>
      </p:sp>
      <p:sp>
        <p:nvSpPr>
          <p:cNvPr id="47" name="TextBox 46">
            <a:extLst>
              <a:ext uri="{FF2B5EF4-FFF2-40B4-BE49-F238E27FC236}">
                <a16:creationId xmlns:a16="http://schemas.microsoft.com/office/drawing/2014/main" id="{50B6A1F2-47FD-4E0E-B0BE-ED2E5723A4D6}"/>
              </a:ext>
            </a:extLst>
          </p:cNvPr>
          <p:cNvSpPr txBox="1"/>
          <p:nvPr/>
        </p:nvSpPr>
        <p:spPr>
          <a:xfrm>
            <a:off x="-89320" y="5841890"/>
            <a:ext cx="3657808" cy="977191"/>
          </a:xfrm>
          <a:prstGeom prst="rect">
            <a:avLst/>
          </a:prstGeom>
          <a:noFill/>
        </p:spPr>
        <p:txBody>
          <a:bodyPr wrap="square" lIns="91440" tIns="45720" rIns="91440" bIns="45720" anchor="t">
            <a:spAutoFit/>
          </a:bodyPr>
          <a:lstStyle/>
          <a:p>
            <a:pPr algn="ctr">
              <a:defRPr/>
            </a:pPr>
            <a:r>
              <a:rPr kumimoji="0" lang="en-GB" sz="1150" b="0" i="0" u="none" strike="noStrike" kern="1200" cap="none" spc="0" normalizeH="0" baseline="0" noProof="0" dirty="0">
                <a:ln>
                  <a:noFill/>
                </a:ln>
                <a:effectLst/>
                <a:uLnTx/>
                <a:uFillTx/>
                <a:latin typeface="Arial" panose="020B0604020202020204"/>
                <a:ea typeface="+mn-ea"/>
                <a:cs typeface="+mn-cs"/>
              </a:rPr>
              <a:t>A downward trend </a:t>
            </a:r>
            <a:r>
              <a:rPr lang="en-GB" sz="1150" dirty="0">
                <a:latin typeface="Arial" panose="020B0604020202020204"/>
              </a:rPr>
              <a:t>is apparent,</a:t>
            </a:r>
            <a:r>
              <a:rPr kumimoji="0" lang="en-GB" sz="1150" b="0" i="0" u="none" strike="noStrike" kern="1200" cap="none" spc="0" normalizeH="0" baseline="0" noProof="0" dirty="0">
                <a:ln>
                  <a:noFill/>
                </a:ln>
                <a:effectLst/>
                <a:uLnTx/>
                <a:uFillTx/>
                <a:latin typeface="Arial" panose="020B0604020202020204"/>
                <a:ea typeface="+mn-ea"/>
                <a:cs typeface="+mn-cs"/>
              </a:rPr>
              <a:t> with overall confidence dropping from </a:t>
            </a:r>
            <a:r>
              <a:rPr kumimoji="0" lang="en-GB" sz="1150" b="1" i="0" u="none" strike="noStrike" kern="1200" cap="none" spc="0" normalizeH="0" baseline="0" noProof="0" dirty="0">
                <a:ln>
                  <a:noFill/>
                </a:ln>
                <a:effectLst/>
                <a:uLnTx/>
                <a:uFillTx/>
                <a:latin typeface="Arial" panose="020B0604020202020204"/>
                <a:ea typeface="+mn-ea"/>
                <a:cs typeface="+mn-cs"/>
              </a:rPr>
              <a:t>79%</a:t>
            </a:r>
            <a:r>
              <a:rPr kumimoji="0" lang="en-GB" sz="1150" b="0" i="0" u="none" strike="noStrike" kern="1200" cap="none" spc="0" normalizeH="0" baseline="0" noProof="0" dirty="0">
                <a:ln>
                  <a:noFill/>
                </a:ln>
                <a:effectLst/>
                <a:uLnTx/>
                <a:uFillTx/>
                <a:latin typeface="Arial" panose="020B0604020202020204"/>
                <a:ea typeface="+mn-ea"/>
                <a:cs typeface="+mn-cs"/>
              </a:rPr>
              <a:t> in Q4 2021-22 through to </a:t>
            </a:r>
            <a:r>
              <a:rPr kumimoji="0" lang="en-GB" sz="1150" b="1" i="0" u="none" strike="noStrike" kern="1200" cap="none" spc="0" normalizeH="0" baseline="0" noProof="0" dirty="0">
                <a:ln>
                  <a:noFill/>
                </a:ln>
                <a:effectLst/>
                <a:uLnTx/>
                <a:uFillTx/>
                <a:latin typeface="Arial" panose="020B0604020202020204"/>
                <a:ea typeface="+mn-ea"/>
                <a:cs typeface="+mn-cs"/>
              </a:rPr>
              <a:t>61%</a:t>
            </a:r>
            <a:r>
              <a:rPr kumimoji="0" lang="en-GB" sz="1150" b="0" i="0" u="none" strike="noStrike" kern="1200" cap="none" spc="0" normalizeH="0" baseline="0" noProof="0" dirty="0">
                <a:ln>
                  <a:noFill/>
                </a:ln>
                <a:effectLst/>
                <a:uLnTx/>
                <a:uFillTx/>
                <a:latin typeface="Arial" panose="020B0604020202020204"/>
                <a:ea typeface="+mn-ea"/>
                <a:cs typeface="+mn-cs"/>
              </a:rPr>
              <a:t> in Q4 2022-23</a:t>
            </a:r>
            <a:r>
              <a:rPr lang="en-GB" sz="1150" dirty="0">
                <a:latin typeface="Arial" panose="020B060402020202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i="0" u="none" strike="noStrike" kern="1200" cap="none" spc="0" normalizeH="0" baseline="0" noProof="0" dirty="0">
                <a:ln>
                  <a:noFill/>
                </a:ln>
                <a:effectLst/>
                <a:uLnTx/>
                <a:uFillTx/>
                <a:latin typeface="Arial" panose="020B0604020202020204"/>
                <a:ea typeface="+mn-ea"/>
                <a:cs typeface="+mn-cs"/>
              </a:rPr>
              <a:t>An unsurpassed </a:t>
            </a:r>
            <a:r>
              <a:rPr kumimoji="0" lang="en-GB" sz="1150" b="1" i="0" u="none" strike="noStrike" kern="1200" cap="none" spc="0" normalizeH="0" baseline="0" noProof="0" dirty="0">
                <a:ln>
                  <a:noFill/>
                </a:ln>
                <a:effectLst/>
                <a:uLnTx/>
                <a:uFillTx/>
                <a:latin typeface="Arial" panose="020B0604020202020204"/>
                <a:ea typeface="+mn-ea"/>
                <a:cs typeface="+mn-cs"/>
              </a:rPr>
              <a:t>19% disagree that they have confidence in the police </a:t>
            </a:r>
            <a:r>
              <a:rPr kumimoji="0" lang="en-GB" sz="1150" b="0" i="0" u="none" strike="noStrike" kern="1200" cap="none" spc="0" normalizeH="0" baseline="0" noProof="0" dirty="0">
                <a:ln>
                  <a:noFill/>
                </a:ln>
                <a:effectLst/>
                <a:uLnTx/>
                <a:uFillTx/>
                <a:latin typeface="Arial" panose="020B0604020202020204"/>
                <a:ea typeface="+mn-ea"/>
                <a:cs typeface="+mn-cs"/>
              </a:rPr>
              <a:t>in their area.</a:t>
            </a:r>
          </a:p>
        </p:txBody>
      </p:sp>
      <p:sp>
        <p:nvSpPr>
          <p:cNvPr id="55" name="TextBox 54">
            <a:extLst>
              <a:ext uri="{FF2B5EF4-FFF2-40B4-BE49-F238E27FC236}">
                <a16:creationId xmlns:a16="http://schemas.microsoft.com/office/drawing/2014/main" id="{C9EE4752-4C63-4F53-96E3-D0A3123A1121}"/>
              </a:ext>
            </a:extLst>
          </p:cNvPr>
          <p:cNvSpPr txBox="1"/>
          <p:nvPr/>
        </p:nvSpPr>
        <p:spPr>
          <a:xfrm>
            <a:off x="3525166" y="5970009"/>
            <a:ext cx="2710971" cy="800219"/>
          </a:xfrm>
          <a:prstGeom prst="rect">
            <a:avLst/>
          </a:prstGeom>
          <a:noFill/>
        </p:spPr>
        <p:txBody>
          <a:bodyPr wrap="square" lIns="91440" tIns="45720" rIns="91440" bIns="45720" anchor="t">
            <a:spAutoFit/>
          </a:bodyPr>
          <a:lstStyle/>
          <a:p>
            <a:pPr algn="ctr">
              <a:defRPr/>
            </a:pPr>
            <a:r>
              <a:rPr lang="en-GB" sz="1150">
                <a:latin typeface="Arial" panose="020B0604020202020204"/>
              </a:rPr>
              <a:t>For the above statement, </a:t>
            </a:r>
            <a:r>
              <a:rPr lang="en-GB" sz="1150" b="1">
                <a:latin typeface="Arial" panose="020B0604020202020204"/>
              </a:rPr>
              <a:t>Blaenau</a:t>
            </a:r>
            <a:r>
              <a:rPr kumimoji="0" lang="en-GB" sz="1150" b="1" i="0" u="none" strike="noStrike" kern="1200" cap="none" spc="0" normalizeH="0" baseline="0" noProof="0">
                <a:ln>
                  <a:noFill/>
                </a:ln>
                <a:effectLst/>
                <a:uLnTx/>
                <a:uFillTx/>
                <a:latin typeface="Arial" panose="020B0604020202020204"/>
                <a:ea typeface="+mn-ea"/>
                <a:cs typeface="+mn-cs"/>
              </a:rPr>
              <a:t> Gwent </a:t>
            </a:r>
            <a:r>
              <a:rPr kumimoji="0" lang="en-GB" sz="1150" i="0" u="none" strike="noStrike" kern="1200" cap="none" spc="0" normalizeH="0" baseline="0" noProof="0">
                <a:ln>
                  <a:noFill/>
                </a:ln>
                <a:effectLst/>
                <a:uLnTx/>
                <a:uFillTx/>
                <a:latin typeface="Arial" panose="020B0604020202020204"/>
                <a:ea typeface="+mn-ea"/>
                <a:cs typeface="+mn-cs"/>
              </a:rPr>
              <a:t>had the</a:t>
            </a:r>
            <a:r>
              <a:rPr kumimoji="0" lang="en-GB" sz="1150" b="1" i="0" u="none" strike="noStrike" kern="1200" cap="none" spc="0" normalizeH="0" baseline="0" noProof="0">
                <a:ln>
                  <a:noFill/>
                </a:ln>
                <a:effectLst/>
                <a:uLnTx/>
                <a:uFillTx/>
                <a:latin typeface="Arial" panose="020B0604020202020204"/>
                <a:ea typeface="+mn-ea"/>
                <a:cs typeface="+mn-cs"/>
              </a:rPr>
              <a:t> lowest confidence</a:t>
            </a:r>
            <a:r>
              <a:rPr lang="en-GB" sz="1150" b="1">
                <a:latin typeface="Arial" panose="020B0604020202020204"/>
              </a:rPr>
              <a:t> </a:t>
            </a:r>
            <a:r>
              <a:rPr kumimoji="0" lang="en-GB" sz="1150" b="1" i="0" u="none" strike="noStrike" kern="1200" cap="none" spc="0" normalizeH="0" baseline="0" noProof="0">
                <a:ln>
                  <a:noFill/>
                </a:ln>
                <a:effectLst/>
                <a:uLnTx/>
                <a:uFillTx/>
                <a:latin typeface="Arial" panose="020B0604020202020204"/>
                <a:ea typeface="+mn-ea"/>
                <a:cs typeface="+mn-cs"/>
              </a:rPr>
              <a:t>(58</a:t>
            </a:r>
            <a:r>
              <a:rPr lang="en-GB" sz="1150" b="1">
                <a:latin typeface="Arial" panose="020B0604020202020204"/>
              </a:rPr>
              <a:t>%)</a:t>
            </a:r>
            <a:r>
              <a:rPr kumimoji="0" lang="en-GB" sz="1150" b="1" i="0" u="none" strike="noStrike" kern="1200" cap="none" spc="0" normalizeH="0" baseline="0" noProof="0">
                <a:ln>
                  <a:noFill/>
                </a:ln>
                <a:effectLst/>
                <a:uLnTx/>
                <a:uFillTx/>
                <a:latin typeface="Arial" panose="020B0604020202020204"/>
                <a:ea typeface="+mn-ea"/>
                <a:cs typeface="+mn-cs"/>
              </a:rPr>
              <a:t> </a:t>
            </a:r>
            <a:r>
              <a:rPr lang="en-GB" sz="1150">
                <a:latin typeface="Arial" panose="020B0604020202020204"/>
              </a:rPr>
              <a:t>whilst </a:t>
            </a:r>
            <a:r>
              <a:rPr lang="en-GB" sz="1150" b="1">
                <a:latin typeface="Arial" panose="020B0604020202020204"/>
              </a:rPr>
              <a:t>Caerphilly</a:t>
            </a:r>
            <a:r>
              <a:rPr kumimoji="0" lang="en-GB" sz="1150" b="1" i="0" u="none" strike="noStrike" kern="1200" cap="none" spc="0" normalizeH="0" baseline="0" noProof="0">
                <a:ln>
                  <a:noFill/>
                </a:ln>
                <a:effectLst/>
                <a:uLnTx/>
                <a:uFillTx/>
                <a:latin typeface="Arial" panose="020B0604020202020204"/>
                <a:ea typeface="+mn-ea"/>
                <a:cs typeface="+mn-cs"/>
              </a:rPr>
              <a:t> </a:t>
            </a:r>
            <a:r>
              <a:rPr kumimoji="0" lang="en-GB" sz="1150" i="0" u="none" strike="noStrike" kern="1200" cap="none" spc="0" normalizeH="0" baseline="0" noProof="0">
                <a:ln>
                  <a:noFill/>
                </a:ln>
                <a:effectLst/>
                <a:uLnTx/>
                <a:uFillTx/>
                <a:latin typeface="Arial" panose="020B0604020202020204"/>
                <a:ea typeface="+mn-ea"/>
                <a:cs typeface="+mn-cs"/>
              </a:rPr>
              <a:t>had the </a:t>
            </a:r>
            <a:r>
              <a:rPr kumimoji="0" lang="en-GB" sz="1150" b="1" i="0" u="none" strike="noStrike" kern="1200" cap="none" spc="0" normalizeH="0" baseline="0" noProof="0">
                <a:ln>
                  <a:noFill/>
                </a:ln>
                <a:effectLst/>
                <a:uLnTx/>
                <a:uFillTx/>
                <a:latin typeface="Arial" panose="020B0604020202020204"/>
                <a:ea typeface="+mn-ea"/>
                <a:cs typeface="+mn-cs"/>
              </a:rPr>
              <a:t>highest confidence (76%).</a:t>
            </a:r>
            <a:endParaRPr kumimoji="0" lang="en-GB" sz="1150" b="0" i="0" u="none" strike="noStrike" kern="1200" cap="none" spc="0" normalizeH="0" baseline="0" noProof="0">
              <a:ln>
                <a:noFill/>
              </a:ln>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98255BF9-4FC8-43FE-B244-360C8DA78DAC}"/>
              </a:ext>
            </a:extLst>
          </p:cNvPr>
          <p:cNvSpPr txBox="1"/>
          <p:nvPr/>
        </p:nvSpPr>
        <p:spPr>
          <a:xfrm>
            <a:off x="6224995" y="687600"/>
            <a:ext cx="327127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sng"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Local Concerns</a:t>
            </a:r>
          </a:p>
        </p:txBody>
      </p:sp>
      <p:sp>
        <p:nvSpPr>
          <p:cNvPr id="63" name="Speech Bubble: Rectangle 62">
            <a:extLst>
              <a:ext uri="{FF2B5EF4-FFF2-40B4-BE49-F238E27FC236}">
                <a16:creationId xmlns:a16="http://schemas.microsoft.com/office/drawing/2014/main" id="{E5F8BB5D-8F12-48D8-9B49-697C0A69CB0E}"/>
              </a:ext>
            </a:extLst>
          </p:cNvPr>
          <p:cNvSpPr/>
          <p:nvPr/>
        </p:nvSpPr>
        <p:spPr>
          <a:xfrm>
            <a:off x="9948494" y="753155"/>
            <a:ext cx="2103040" cy="2675845"/>
          </a:xfrm>
          <a:prstGeom prst="wedgeRectCallout">
            <a:avLst>
              <a:gd name="adj1" fmla="val -11889"/>
              <a:gd name="adj2" fmla="val 59154"/>
            </a:avLst>
          </a:prstGeom>
          <a:solidFill>
            <a:srgbClr val="92D050"/>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Positive Experiences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Calibri"/>
                <a:ea typeface="+mn-ea"/>
                <a:cs typeface="+mn-cs"/>
              </a:rPr>
              <a:t>“They were very sympathetic when we spoke to them, they seemed to appreciate that a lot of the people up our road are elderly and its very frightening having people kicking your door at night.”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Calibri"/>
                <a:ea typeface="+mn-ea"/>
                <a:cs typeface="+mn-cs"/>
              </a:rPr>
              <a:t>“We had one incident with someone jumping in the hedge, but nothing major that we had to call the police about. In the past when things have gone on in the village the police have sorted it as far as I know.”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0" cap="none" spc="0" normalizeH="0" baseline="0" noProof="0" dirty="0">
              <a:ln>
                <a:noFill/>
              </a:ln>
              <a:solidFill>
                <a:prstClr val="white"/>
              </a:solidFill>
              <a:effectLst/>
              <a:uLnTx/>
              <a:uFillTx/>
              <a:latin typeface="Calibri"/>
              <a:ea typeface="+mn-ea"/>
              <a:cs typeface="+mn-cs"/>
            </a:endParaRPr>
          </a:p>
        </p:txBody>
      </p:sp>
      <p:sp>
        <p:nvSpPr>
          <p:cNvPr id="64" name="Speech Bubble: Rectangle 63">
            <a:extLst>
              <a:ext uri="{FF2B5EF4-FFF2-40B4-BE49-F238E27FC236}">
                <a16:creationId xmlns:a16="http://schemas.microsoft.com/office/drawing/2014/main" id="{539EF522-2FF0-4B76-8336-8307AAACCC0C}"/>
              </a:ext>
            </a:extLst>
          </p:cNvPr>
          <p:cNvSpPr/>
          <p:nvPr/>
        </p:nvSpPr>
        <p:spPr>
          <a:xfrm>
            <a:off x="9948494" y="3501837"/>
            <a:ext cx="2182485" cy="2572392"/>
          </a:xfrm>
          <a:prstGeom prst="wedgeRectCallout">
            <a:avLst>
              <a:gd name="adj1" fmla="val 9060"/>
              <a:gd name="adj2" fmla="val 57945"/>
            </a:avLst>
          </a:prstGeom>
          <a:solidFill>
            <a:srgbClr val="FF7C80"/>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Lack of action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Calibri"/>
                <a:ea typeface="+mn-ea"/>
                <a:cs typeface="+mn-cs"/>
              </a:rPr>
              <a:t>“I can see in my local area that the anti-social </a:t>
            </a:r>
            <a:r>
              <a:rPr kumimoji="0" lang="en-US" sz="1000" b="0" i="1" u="none" strike="noStrike" kern="1200" cap="none" spc="0" normalizeH="0" baseline="0" noProof="0" dirty="0" err="1">
                <a:ln>
                  <a:noFill/>
                </a:ln>
                <a:solidFill>
                  <a:prstClr val="white"/>
                </a:solidFill>
                <a:effectLst/>
                <a:uLnTx/>
                <a:uFillTx/>
                <a:latin typeface="Calibri"/>
                <a:ea typeface="+mn-ea"/>
                <a:cs typeface="+mn-cs"/>
              </a:rPr>
              <a:t>behaviour</a:t>
            </a:r>
            <a:r>
              <a:rPr kumimoji="0" lang="en-US" sz="1000" b="0" i="1" u="none" strike="noStrike" kern="1200" cap="none" spc="0" normalizeH="0" baseline="0" noProof="0" dirty="0">
                <a:ln>
                  <a:noFill/>
                </a:ln>
                <a:solidFill>
                  <a:prstClr val="white"/>
                </a:solidFill>
                <a:effectLst/>
                <a:uLnTx/>
                <a:uFillTx/>
                <a:latin typeface="Calibri"/>
                <a:ea typeface="+mn-ea"/>
                <a:cs typeface="+mn-cs"/>
              </a:rPr>
              <a:t>, drug misuse, vandalism and littering is not taken care of.”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Calibri"/>
                <a:ea typeface="+mn-ea"/>
                <a:cs typeface="+mn-cs"/>
              </a:rPr>
              <a:t>“I think they have proven that they're never here when they're needed, it happens time and time again.”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Calibri"/>
                <a:ea typeface="+mn-ea"/>
                <a:cs typeface="+mn-cs"/>
              </a:rPr>
              <a:t>“I don't see them dealing with anti-social </a:t>
            </a:r>
            <a:r>
              <a:rPr kumimoji="0" lang="en-US" sz="1000" b="0" i="1" u="none" strike="noStrike" kern="1200" cap="none" spc="0" normalizeH="0" baseline="0" noProof="0" dirty="0" err="1">
                <a:ln>
                  <a:noFill/>
                </a:ln>
                <a:solidFill>
                  <a:prstClr val="white"/>
                </a:solidFill>
                <a:effectLst/>
                <a:uLnTx/>
                <a:uFillTx/>
                <a:latin typeface="Calibri"/>
                <a:ea typeface="+mn-ea"/>
                <a:cs typeface="+mn-cs"/>
              </a:rPr>
              <a:t>behaviour</a:t>
            </a:r>
            <a:r>
              <a:rPr kumimoji="0" lang="en-US" sz="1000" b="0" i="1" u="none" strike="noStrike" kern="1200" cap="none" spc="0" normalizeH="0" baseline="0" noProof="0" dirty="0">
                <a:ln>
                  <a:noFill/>
                </a:ln>
                <a:solidFill>
                  <a:prstClr val="white"/>
                </a:solidFill>
                <a:effectLst/>
                <a:uLnTx/>
                <a:uFillTx/>
                <a:latin typeface="Calibri"/>
                <a:ea typeface="+mn-ea"/>
                <a:cs typeface="+mn-cs"/>
              </a:rPr>
              <a:t> from young people and </a:t>
            </a:r>
            <a:r>
              <a:rPr kumimoji="0" lang="en-US" sz="1000" b="0" i="1" u="none" strike="noStrike" kern="1200" cap="none" spc="0" normalizeH="0" baseline="0" noProof="0" dirty="0" err="1">
                <a:ln>
                  <a:noFill/>
                </a:ln>
                <a:solidFill>
                  <a:prstClr val="white"/>
                </a:solidFill>
                <a:effectLst/>
                <a:uLnTx/>
                <a:uFillTx/>
                <a:latin typeface="Calibri"/>
                <a:ea typeface="+mn-ea"/>
                <a:cs typeface="+mn-cs"/>
              </a:rPr>
              <a:t>travellers</a:t>
            </a:r>
            <a:r>
              <a:rPr kumimoji="0" lang="en-US" sz="1000" b="0" i="1" u="none" strike="noStrike" kern="1200" cap="none" spc="0" normalizeH="0" baseline="0" noProof="0" dirty="0">
                <a:ln>
                  <a:noFill/>
                </a:ln>
                <a:solidFill>
                  <a:prstClr val="white"/>
                </a:solidFill>
                <a:effectLst/>
                <a:uLnTx/>
                <a:uFillTx/>
                <a:latin typeface="Calibri"/>
                <a:ea typeface="+mn-ea"/>
                <a:cs typeface="+mn-cs"/>
              </a:rPr>
              <a:t> in the area. It's an ongoing issue that they are aware of but ignore.”</a:t>
            </a:r>
            <a:endParaRPr kumimoji="0" lang="en-GB" sz="1000" b="0" i="1" u="none" strike="noStrike" kern="1200" cap="none" spc="0" normalizeH="0" baseline="0" noProof="0" dirty="0">
              <a:ln>
                <a:noFill/>
              </a:ln>
              <a:solidFill>
                <a:prstClr val="white"/>
              </a:solidFill>
              <a:effectLst/>
              <a:uLnTx/>
              <a:uFillTx/>
              <a:latin typeface="Calibri"/>
              <a:ea typeface="+mn-ea"/>
              <a:cs typeface="+mn-cs"/>
            </a:endParaRPr>
          </a:p>
          <a:p>
            <a:pPr algn="ctr"/>
            <a:endParaRPr lang="en-GB" sz="1050" i="1" dirty="0">
              <a:solidFill>
                <a:schemeClr val="bg1"/>
              </a:solidFill>
            </a:endParaRPr>
          </a:p>
        </p:txBody>
      </p:sp>
      <p:sp>
        <p:nvSpPr>
          <p:cNvPr id="62" name="Speech Bubble: Rectangle 61">
            <a:extLst>
              <a:ext uri="{FF2B5EF4-FFF2-40B4-BE49-F238E27FC236}">
                <a16:creationId xmlns:a16="http://schemas.microsoft.com/office/drawing/2014/main" id="{8DA1E098-5FCF-4CEE-B1C8-6D5D166AF9AE}"/>
              </a:ext>
            </a:extLst>
          </p:cNvPr>
          <p:cNvSpPr/>
          <p:nvPr/>
        </p:nvSpPr>
        <p:spPr>
          <a:xfrm>
            <a:off x="9934539" y="6139889"/>
            <a:ext cx="2177354" cy="512523"/>
          </a:xfrm>
          <a:prstGeom prst="wedgeRectCallout">
            <a:avLst>
              <a:gd name="adj1" fmla="val -11502"/>
              <a:gd name="adj2" fmla="val 67185"/>
            </a:avLst>
          </a:prstGeom>
          <a:solidFill>
            <a:srgbClr val="5AAAE6"/>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Calibri"/>
                <a:ea typeface="+mn-ea"/>
                <a:cs typeface="+mn-cs"/>
              </a:rPr>
              <a:t>“All they do is give you a crime number and say they'll look into it, but they never do.”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836EBBF7-E2FD-4A47-B8F5-789F802F42B7}"/>
              </a:ext>
            </a:extLst>
          </p:cNvPr>
          <p:cNvSpPr txBox="1"/>
          <p:nvPr/>
        </p:nvSpPr>
        <p:spPr>
          <a:xfrm>
            <a:off x="2831736" y="3896517"/>
            <a:ext cx="623088" cy="22313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Minority</a:t>
            </a:r>
          </a:p>
        </p:txBody>
      </p:sp>
      <p:pic>
        <p:nvPicPr>
          <p:cNvPr id="3" name="Picture 2">
            <a:extLst>
              <a:ext uri="{FF2B5EF4-FFF2-40B4-BE49-F238E27FC236}">
                <a16:creationId xmlns:a16="http://schemas.microsoft.com/office/drawing/2014/main" id="{C6857896-FDFF-59E6-4DDC-0705F2810A3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30836" y="4316234"/>
            <a:ext cx="3347336" cy="1561784"/>
          </a:xfrm>
          <a:prstGeom prst="rect">
            <a:avLst/>
          </a:prstGeom>
        </p:spPr>
      </p:pic>
      <p:pic>
        <p:nvPicPr>
          <p:cNvPr id="8" name="Picture 7">
            <a:extLst>
              <a:ext uri="{FF2B5EF4-FFF2-40B4-BE49-F238E27FC236}">
                <a16:creationId xmlns:a16="http://schemas.microsoft.com/office/drawing/2014/main" id="{BEF0A659-64D7-A00D-9F09-7C1C9C01459B}"/>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66710" y="1155002"/>
            <a:ext cx="1476394" cy="1459025"/>
          </a:xfrm>
          <a:prstGeom prst="rect">
            <a:avLst/>
          </a:prstGeom>
        </p:spPr>
      </p:pic>
      <p:pic>
        <p:nvPicPr>
          <p:cNvPr id="16" name="Picture 15">
            <a:extLst>
              <a:ext uri="{FF2B5EF4-FFF2-40B4-BE49-F238E27FC236}">
                <a16:creationId xmlns:a16="http://schemas.microsoft.com/office/drawing/2014/main" id="{DCB2B5BD-14AB-5AAC-C382-78B8ACF5802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233705" y="4492926"/>
            <a:ext cx="3645690" cy="1497336"/>
          </a:xfrm>
          <a:prstGeom prst="rect">
            <a:avLst/>
          </a:prstGeom>
        </p:spPr>
      </p:pic>
      <p:pic>
        <p:nvPicPr>
          <p:cNvPr id="20" name="Picture 19">
            <a:extLst>
              <a:ext uri="{FF2B5EF4-FFF2-40B4-BE49-F238E27FC236}">
                <a16:creationId xmlns:a16="http://schemas.microsoft.com/office/drawing/2014/main" id="{FC850C2A-4DE4-7A0B-7DB0-E34098ECBFD6}"/>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974500" y="1131002"/>
            <a:ext cx="1812230" cy="1602850"/>
          </a:xfrm>
          <a:prstGeom prst="rect">
            <a:avLst/>
          </a:prstGeom>
        </p:spPr>
      </p:pic>
      <p:cxnSp>
        <p:nvCxnSpPr>
          <p:cNvPr id="27" name="Straight Connector 26">
            <a:extLst>
              <a:ext uri="{FF2B5EF4-FFF2-40B4-BE49-F238E27FC236}">
                <a16:creationId xmlns:a16="http://schemas.microsoft.com/office/drawing/2014/main" id="{439375DE-DD28-CE34-6DDA-36D55D804D64}"/>
              </a:ext>
            </a:extLst>
          </p:cNvPr>
          <p:cNvCxnSpPr>
            <a:cxnSpLocks/>
          </p:cNvCxnSpPr>
          <p:nvPr/>
        </p:nvCxnSpPr>
        <p:spPr>
          <a:xfrm flipH="1">
            <a:off x="3510184" y="1118487"/>
            <a:ext cx="8733" cy="5684244"/>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FE5C9FD-E589-6F4D-7F52-5046F17960FD}"/>
              </a:ext>
            </a:extLst>
          </p:cNvPr>
          <p:cNvSpPr/>
          <p:nvPr/>
        </p:nvSpPr>
        <p:spPr>
          <a:xfrm>
            <a:off x="65314" y="716260"/>
            <a:ext cx="6136419" cy="36256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Rectangle 45">
            <a:extLst>
              <a:ext uri="{FF2B5EF4-FFF2-40B4-BE49-F238E27FC236}">
                <a16:creationId xmlns:a16="http://schemas.microsoft.com/office/drawing/2014/main" id="{A9BA7B09-E754-4361-A7B9-FBD786C45F5E}"/>
              </a:ext>
            </a:extLst>
          </p:cNvPr>
          <p:cNvSpPr/>
          <p:nvPr/>
        </p:nvSpPr>
        <p:spPr>
          <a:xfrm>
            <a:off x="6196298" y="6060986"/>
            <a:ext cx="5934681" cy="7417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319A6D26-5BAC-BBB7-4E21-B0B04A0F0765}"/>
              </a:ext>
            </a:extLst>
          </p:cNvPr>
          <p:cNvSpPr/>
          <p:nvPr/>
        </p:nvSpPr>
        <p:spPr>
          <a:xfrm>
            <a:off x="67015" y="717370"/>
            <a:ext cx="6134718" cy="608536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824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73D704-B643-4EE4-802B-9263C618DA6C}"/>
              </a:ext>
            </a:extLst>
          </p:cNvPr>
          <p:cNvSpPr/>
          <p:nvPr/>
        </p:nvSpPr>
        <p:spPr>
          <a:xfrm>
            <a:off x="0" y="-3551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2. Victim Satisfaction</a:t>
            </a:r>
          </a:p>
        </p:txBody>
      </p:sp>
      <p:graphicFrame>
        <p:nvGraphicFramePr>
          <p:cNvPr id="9" name="Table 8">
            <a:extLst>
              <a:ext uri="{FF2B5EF4-FFF2-40B4-BE49-F238E27FC236}">
                <a16:creationId xmlns:a16="http://schemas.microsoft.com/office/drawing/2014/main" id="{ED94FA1E-E5E9-475E-A999-F66329BBAE0B}"/>
              </a:ext>
            </a:extLst>
          </p:cNvPr>
          <p:cNvGraphicFramePr>
            <a:graphicFrameLocks noGrp="1"/>
          </p:cNvGraphicFramePr>
          <p:nvPr>
            <p:extLst>
              <p:ext uri="{D42A27DB-BD31-4B8C-83A1-F6EECF244321}">
                <p14:modId xmlns:p14="http://schemas.microsoft.com/office/powerpoint/2010/main" val="277136666"/>
              </p:ext>
            </p:extLst>
          </p:nvPr>
        </p:nvGraphicFramePr>
        <p:xfrm>
          <a:off x="161730" y="760193"/>
          <a:ext cx="11935195" cy="2970028"/>
        </p:xfrm>
        <a:graphic>
          <a:graphicData uri="http://schemas.openxmlformats.org/drawingml/2006/table">
            <a:tbl>
              <a:tblPr firstRow="1" bandRow="1">
                <a:tableStyleId>{5C22544A-7EE6-4342-B048-85BDC9FD1C3A}</a:tableStyleId>
              </a:tblPr>
              <a:tblGrid>
                <a:gridCol w="1396006">
                  <a:extLst>
                    <a:ext uri="{9D8B030D-6E8A-4147-A177-3AD203B41FA5}">
                      <a16:colId xmlns:a16="http://schemas.microsoft.com/office/drawing/2014/main" val="985102627"/>
                    </a:ext>
                  </a:extLst>
                </a:gridCol>
                <a:gridCol w="1978910">
                  <a:extLst>
                    <a:ext uri="{9D8B030D-6E8A-4147-A177-3AD203B41FA5}">
                      <a16:colId xmlns:a16="http://schemas.microsoft.com/office/drawing/2014/main" val="3844231711"/>
                    </a:ext>
                  </a:extLst>
                </a:gridCol>
                <a:gridCol w="1812653">
                  <a:extLst>
                    <a:ext uri="{9D8B030D-6E8A-4147-A177-3AD203B41FA5}">
                      <a16:colId xmlns:a16="http://schemas.microsoft.com/office/drawing/2014/main" val="4278318358"/>
                    </a:ext>
                  </a:extLst>
                </a:gridCol>
                <a:gridCol w="1632740">
                  <a:extLst>
                    <a:ext uri="{9D8B030D-6E8A-4147-A177-3AD203B41FA5}">
                      <a16:colId xmlns:a16="http://schemas.microsoft.com/office/drawing/2014/main" val="2271739646"/>
                    </a:ext>
                  </a:extLst>
                </a:gridCol>
                <a:gridCol w="2147132">
                  <a:extLst>
                    <a:ext uri="{9D8B030D-6E8A-4147-A177-3AD203B41FA5}">
                      <a16:colId xmlns:a16="http://schemas.microsoft.com/office/drawing/2014/main" val="2435579081"/>
                    </a:ext>
                  </a:extLst>
                </a:gridCol>
                <a:gridCol w="1654853">
                  <a:extLst>
                    <a:ext uri="{9D8B030D-6E8A-4147-A177-3AD203B41FA5}">
                      <a16:colId xmlns:a16="http://schemas.microsoft.com/office/drawing/2014/main" val="585127994"/>
                    </a:ext>
                  </a:extLst>
                </a:gridCol>
                <a:gridCol w="1312901">
                  <a:extLst>
                    <a:ext uri="{9D8B030D-6E8A-4147-A177-3AD203B41FA5}">
                      <a16:colId xmlns:a16="http://schemas.microsoft.com/office/drawing/2014/main" val="4186766172"/>
                    </a:ext>
                  </a:extLst>
                </a:gridCol>
              </a:tblGrid>
              <a:tr h="323738">
                <a:tc>
                  <a:txBody>
                    <a:bodyPr/>
                    <a:lstStyle/>
                    <a:p>
                      <a:pPr algn="ctr" fontAlgn="ctr"/>
                      <a:r>
                        <a:rPr lang="en-GB" sz="1100" u="none" strike="noStrike">
                          <a:effectLst/>
                          <a:latin typeface="Arial" panose="020B0604020202020204" pitchFamily="34" charset="0"/>
                          <a:cs typeface="Arial" panose="020B0604020202020204" pitchFamily="34" charset="0"/>
                        </a:rPr>
                        <a:t>Percentage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tc>
                <a:tc gridSpan="6">
                  <a:txBody>
                    <a:bodyPr/>
                    <a:lstStyle/>
                    <a:p>
                      <a:pPr algn="ctr" fontAlgn="ctr"/>
                      <a:r>
                        <a:rPr lang="en-GB" sz="1100" u="none" strike="noStrike">
                          <a:effectLst/>
                          <a:latin typeface="Arial" panose="020B0604020202020204" pitchFamily="34" charset="0"/>
                          <a:cs typeface="Arial" panose="020B0604020202020204" pitchFamily="34" charset="0"/>
                        </a:rPr>
                        <a:t>Measure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32827">
                <a:tc>
                  <a:txBody>
                    <a:bodyPr/>
                    <a:lstStyle/>
                    <a:p>
                      <a:pPr algn="ctr" fontAlgn="ctr"/>
                      <a:r>
                        <a:rPr lang="en-GB" sz="1100" b="1" u="none" strike="noStrike">
                          <a:effectLst/>
                          <a:latin typeface="Arial" panose="020B0604020202020204" pitchFamily="34" charset="0"/>
                          <a:cs typeface="Arial" panose="020B0604020202020204" pitchFamily="34" charset="0"/>
                        </a:rPr>
                        <a:t> Survey Number</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1" u="none" strike="noStrike">
                          <a:effectLst/>
                          <a:latin typeface="Arial" panose="020B0604020202020204" pitchFamily="34" charset="0"/>
                          <a:cs typeface="Arial" panose="020B0604020202020204" pitchFamily="34" charset="0"/>
                        </a:rPr>
                        <a:t>Survey One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31755">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Metric</a:t>
                      </a:r>
                    </a:p>
                  </a:txBody>
                  <a:tcPr marL="13988" marR="13988" marT="13988" marB="0" anchor="ctr" anchorCtr="1">
                    <a:solidFill>
                      <a:schemeClr val="bg1">
                        <a:lumMod val="95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Initial Contact</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Follow Up &amp; Investigation</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the service from the VCO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the service from the officer dealing with your case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being kept informed about your case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Post Charge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486976749"/>
                  </a:ext>
                </a:extLst>
              </a:tr>
              <a:tr h="388439">
                <a:tc>
                  <a:txBody>
                    <a:bodyPr/>
                    <a:lstStyle/>
                    <a:p>
                      <a:pPr algn="ctr" fontAlgn="b"/>
                      <a:r>
                        <a:rPr lang="en-GB" sz="1100" b="1" u="none" strike="noStrike">
                          <a:effectLst/>
                          <a:latin typeface="Arial" panose="020B0604020202020204" pitchFamily="34" charset="0"/>
                          <a:cs typeface="Arial" panose="020B0604020202020204" pitchFamily="34" charset="0"/>
                        </a:rPr>
                        <a:t>General Crime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59%</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54%</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86%</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77%</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76%</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40%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3785470133"/>
                  </a:ext>
                </a:extLst>
              </a:tr>
              <a:tr h="383945">
                <a:tc>
                  <a:txBody>
                    <a:bodyPr/>
                    <a:lstStyle/>
                    <a:p>
                      <a:pPr algn="ctr" fontAlgn="b"/>
                      <a:r>
                        <a:rPr lang="en-GB" sz="1100" b="1" u="none" strike="noStrike">
                          <a:effectLst/>
                          <a:latin typeface="Arial" panose="020B0604020202020204" pitchFamily="34" charset="0"/>
                          <a:cs typeface="Arial" panose="020B0604020202020204" pitchFamily="34" charset="0"/>
                        </a:rPr>
                        <a:t>Domestic Violence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76%</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81%</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96%</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84%</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82%</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Arial" panose="020B0604020202020204" pitchFamily="34" charset="0"/>
                          <a:cs typeface="Arial" panose="020B0604020202020204" pitchFamily="34" charset="0"/>
                        </a:rPr>
                        <a:t>100%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3766931693"/>
                  </a:ext>
                </a:extLst>
              </a:tr>
              <a:tr h="355149">
                <a:tc>
                  <a:txBody>
                    <a:bodyPr/>
                    <a:lstStyle/>
                    <a:p>
                      <a:pPr algn="ctr" fontAlgn="b"/>
                      <a:r>
                        <a:rPr lang="en-GB" sz="1100" b="1" u="none" strike="noStrike">
                          <a:effectLst/>
                          <a:latin typeface="Arial" panose="020B0604020202020204" pitchFamily="34" charset="0"/>
                          <a:cs typeface="Arial" panose="020B0604020202020204" pitchFamily="34" charset="0"/>
                        </a:rPr>
                        <a:t>Hate Crime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67%</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No Data</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214358048"/>
                  </a:ext>
                </a:extLst>
              </a:tr>
              <a:tr h="394264">
                <a:tc>
                  <a:txBody>
                    <a:bodyPr/>
                    <a:lstStyle/>
                    <a:p>
                      <a:pPr algn="ctr" fontAlgn="b"/>
                      <a:r>
                        <a:rPr lang="en-GB" sz="1100" b="1" u="none" strike="noStrike">
                          <a:effectLst/>
                          <a:latin typeface="Arial" panose="020B0604020202020204" pitchFamily="34" charset="0"/>
                          <a:cs typeface="Arial" panose="020B0604020202020204" pitchFamily="34" charset="0"/>
                        </a:rPr>
                        <a:t>Sexual Violence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No Data</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588611777"/>
                  </a:ext>
                </a:extLst>
              </a:tr>
              <a:tr h="259911">
                <a:tc>
                  <a:txBody>
                    <a:bodyPr/>
                    <a:lstStyle/>
                    <a:p>
                      <a:pPr algn="ctr" fontAlgn="b"/>
                      <a:r>
                        <a:rPr lang="en-GB" sz="1100" b="1" u="none" strike="noStrike">
                          <a:effectLst/>
                          <a:latin typeface="Arial" panose="020B0604020202020204" pitchFamily="34" charset="0"/>
                          <a:cs typeface="Arial" panose="020B0604020202020204" pitchFamily="34" charset="0"/>
                        </a:rPr>
                        <a:t>Baseline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5">
                        <a:lumMod val="20000"/>
                        <a:lumOff val="80000"/>
                      </a:schemeClr>
                    </a:solidFill>
                  </a:tcPr>
                </a:tc>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85%</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85%</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74%</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graphicFrame>
        <p:nvGraphicFramePr>
          <p:cNvPr id="10" name="Table 9">
            <a:extLst>
              <a:ext uri="{FF2B5EF4-FFF2-40B4-BE49-F238E27FC236}">
                <a16:creationId xmlns:a16="http://schemas.microsoft.com/office/drawing/2014/main" id="{2FE3A019-4B4A-4125-8ADF-7713B721FB5E}"/>
              </a:ext>
            </a:extLst>
          </p:cNvPr>
          <p:cNvGraphicFramePr>
            <a:graphicFrameLocks noGrp="1"/>
          </p:cNvGraphicFramePr>
          <p:nvPr>
            <p:extLst>
              <p:ext uri="{D42A27DB-BD31-4B8C-83A1-F6EECF244321}">
                <p14:modId xmlns:p14="http://schemas.microsoft.com/office/powerpoint/2010/main" val="98567247"/>
              </p:ext>
            </p:extLst>
          </p:nvPr>
        </p:nvGraphicFramePr>
        <p:xfrm>
          <a:off x="161730" y="3758796"/>
          <a:ext cx="11926806" cy="2987087"/>
        </p:xfrm>
        <a:graphic>
          <a:graphicData uri="http://schemas.openxmlformats.org/drawingml/2006/table">
            <a:tbl>
              <a:tblPr firstRow="1" bandRow="1">
                <a:tableStyleId>{5C22544A-7EE6-4342-B048-85BDC9FD1C3A}</a:tableStyleId>
              </a:tblPr>
              <a:tblGrid>
                <a:gridCol w="1392004">
                  <a:extLst>
                    <a:ext uri="{9D8B030D-6E8A-4147-A177-3AD203B41FA5}">
                      <a16:colId xmlns:a16="http://schemas.microsoft.com/office/drawing/2014/main" val="985102627"/>
                    </a:ext>
                  </a:extLst>
                </a:gridCol>
                <a:gridCol w="1973237">
                  <a:extLst>
                    <a:ext uri="{9D8B030D-6E8A-4147-A177-3AD203B41FA5}">
                      <a16:colId xmlns:a16="http://schemas.microsoft.com/office/drawing/2014/main" val="3844231711"/>
                    </a:ext>
                  </a:extLst>
                </a:gridCol>
                <a:gridCol w="1841576">
                  <a:extLst>
                    <a:ext uri="{9D8B030D-6E8A-4147-A177-3AD203B41FA5}">
                      <a16:colId xmlns:a16="http://schemas.microsoft.com/office/drawing/2014/main" val="4278318358"/>
                    </a:ext>
                  </a:extLst>
                </a:gridCol>
                <a:gridCol w="1628060">
                  <a:extLst>
                    <a:ext uri="{9D8B030D-6E8A-4147-A177-3AD203B41FA5}">
                      <a16:colId xmlns:a16="http://schemas.microsoft.com/office/drawing/2014/main" val="2271739646"/>
                    </a:ext>
                  </a:extLst>
                </a:gridCol>
                <a:gridCol w="2140978">
                  <a:extLst>
                    <a:ext uri="{9D8B030D-6E8A-4147-A177-3AD203B41FA5}">
                      <a16:colId xmlns:a16="http://schemas.microsoft.com/office/drawing/2014/main" val="2435579081"/>
                    </a:ext>
                  </a:extLst>
                </a:gridCol>
                <a:gridCol w="1650109">
                  <a:extLst>
                    <a:ext uri="{9D8B030D-6E8A-4147-A177-3AD203B41FA5}">
                      <a16:colId xmlns:a16="http://schemas.microsoft.com/office/drawing/2014/main" val="585127994"/>
                    </a:ext>
                  </a:extLst>
                </a:gridCol>
                <a:gridCol w="1300842">
                  <a:extLst>
                    <a:ext uri="{9D8B030D-6E8A-4147-A177-3AD203B41FA5}">
                      <a16:colId xmlns:a16="http://schemas.microsoft.com/office/drawing/2014/main" val="4186766172"/>
                    </a:ext>
                  </a:extLst>
                </a:gridCol>
              </a:tblGrid>
              <a:tr h="325938">
                <a:tc>
                  <a:txBody>
                    <a:bodyPr/>
                    <a:lstStyle/>
                    <a:p>
                      <a:pPr algn="ctr" fontAlgn="ctr"/>
                      <a:r>
                        <a:rPr lang="en-GB" sz="1100" b="1" i="0" u="none" strike="noStrike">
                          <a:solidFill>
                            <a:srgbClr val="FFFFFF"/>
                          </a:solidFill>
                          <a:effectLst/>
                          <a:latin typeface="Arial" panose="020B0604020202020204" pitchFamily="34" charset="0"/>
                          <a:cs typeface="Arial" panose="020B0604020202020204" pitchFamily="34" charset="0"/>
                        </a:rPr>
                        <a:t>Numeric</a:t>
                      </a:r>
                    </a:p>
                  </a:txBody>
                  <a:tcPr marL="9525" marR="9525" marT="9525" marB="0" anchor="ctr"/>
                </a:tc>
                <a:tc gridSpan="6">
                  <a:txBody>
                    <a:bodyPr/>
                    <a:lstStyle/>
                    <a:p>
                      <a:pPr algn="ctr" fontAlgn="b"/>
                      <a:r>
                        <a:rPr lang="en-GB" sz="1100" b="1" i="0" u="none" strike="noStrike">
                          <a:solidFill>
                            <a:srgbClr val="FFFFFF"/>
                          </a:solidFill>
                          <a:effectLst/>
                          <a:latin typeface="Arial" panose="020B0604020202020204" pitchFamily="34" charset="0"/>
                          <a:cs typeface="Arial" panose="020B0604020202020204" pitchFamily="34" charset="0"/>
                        </a:rPr>
                        <a:t>Measure</a:t>
                      </a: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35088">
                <a:tc>
                  <a:txBody>
                    <a:bodyPr/>
                    <a:lstStyle/>
                    <a:p>
                      <a:pPr algn="ctr" fontAlgn="ctr"/>
                      <a:r>
                        <a:rPr lang="en-GB" sz="1100" b="1" u="none" strike="noStrike">
                          <a:effectLst/>
                          <a:latin typeface="Arial" panose="020B0604020202020204" pitchFamily="34" charset="0"/>
                          <a:cs typeface="Arial" panose="020B0604020202020204" pitchFamily="34" charset="0"/>
                        </a:rPr>
                        <a:t> Survey Number</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1" u="none" strike="noStrike">
                          <a:effectLst/>
                          <a:latin typeface="Arial" panose="020B0604020202020204" pitchFamily="34" charset="0"/>
                          <a:cs typeface="Arial" panose="020B0604020202020204" pitchFamily="34" charset="0"/>
                        </a:rPr>
                        <a:t>Survey One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31512">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Metric</a:t>
                      </a:r>
                    </a:p>
                  </a:txBody>
                  <a:tcPr marL="9525" marR="9525" marT="9525" marB="0" anchor="ctr" anchorCtr="1">
                    <a:solidFill>
                      <a:schemeClr val="bg1">
                        <a:lumMod val="95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Initial Contact</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Follow Up &amp; Investigation</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the service from the VCO</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the service from the officer dealing with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being kept informed about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Satisfied with Post Charge</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486976749"/>
                  </a:ext>
                </a:extLst>
              </a:tr>
              <a:tr h="391078">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General Crime</a:t>
                      </a:r>
                    </a:p>
                  </a:txBody>
                  <a:tcPr marL="9525" marR="9525" marT="9525" marB="0" anchor="ctr" anchorCtr="1">
                    <a:solidFill>
                      <a:schemeClr val="bg1">
                        <a:lumMod val="95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517/881</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50/92</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42/49</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34/44</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35/46</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3785470133"/>
                  </a:ext>
                </a:extLst>
              </a:tr>
              <a:tr h="386553">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Domestic Violence</a:t>
                      </a:r>
                    </a:p>
                  </a:txBody>
                  <a:tcPr marL="9525" marR="9525" marT="9525" marB="0" anchor="ctr" anchorCtr="1">
                    <a:solidFill>
                      <a:schemeClr val="bg1">
                        <a:lumMod val="95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44/59</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25/31</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25/26</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21/25</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18/22</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3766931693"/>
                  </a:ext>
                </a:extLst>
              </a:tr>
              <a:tr h="357562">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Hate Crime</a:t>
                      </a:r>
                    </a:p>
                  </a:txBody>
                  <a:tcPr marL="9525" marR="9525" marT="9525" marB="0" anchor="ctr" anchorCtr="1">
                    <a:solidFill>
                      <a:schemeClr val="bg1">
                        <a:lumMod val="95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11/11</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214358048"/>
                  </a:ext>
                </a:extLst>
              </a:tr>
              <a:tr h="396943">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Sexual Violence</a:t>
                      </a:r>
                    </a:p>
                  </a:txBody>
                  <a:tcPr marL="9525" marR="9525" marT="9525" marB="0" anchor="ctr" anchorCtr="1">
                    <a:solidFill>
                      <a:schemeClr val="bg1">
                        <a:lumMod val="95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9/9</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588611777"/>
                  </a:ext>
                </a:extLst>
              </a:tr>
              <a:tr h="262413">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Sample Size</a:t>
                      </a:r>
                    </a:p>
                  </a:txBody>
                  <a:tcPr marL="9525" marR="9525" marT="9525" marB="0" anchor="ctr" anchorCtr="1">
                    <a:solidFill>
                      <a:schemeClr val="bg1">
                        <a:lumMod val="95000"/>
                      </a:schemeClr>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960</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131</a:t>
                      </a:r>
                    </a:p>
                  </a:txBody>
                  <a:tcPr marL="9525" marR="9525" marT="9525" marB="0" anchor="ctr" anchorCtr="1">
                    <a:solidFill>
                      <a:schemeClr val="accent2">
                        <a:lumMod val="20000"/>
                        <a:lumOff val="8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a:solidFill>
                            <a:srgbClr val="000000"/>
                          </a:solidFill>
                          <a:effectLst/>
                          <a:latin typeface="Arial" panose="020B0604020202020204" pitchFamily="34" charset="0"/>
                          <a:cs typeface="Arial" panose="020B0604020202020204" pitchFamily="34" charset="0"/>
                        </a:rPr>
                        <a:t>The above questions can be answered with ‘N/A’. These responses have been removed from both the percentage and numeric calculations. As a result, the sample size will differ from that for ‘</a:t>
                      </a:r>
                      <a:r>
                        <a:rPr lang="en-GB" sz="800" b="0" i="0" u="none" strike="noStrike">
                          <a:solidFill>
                            <a:schemeClr val="tx1"/>
                          </a:solidFill>
                          <a:effectLst/>
                          <a:latin typeface="Arial" panose="020B0604020202020204" pitchFamily="34" charset="0"/>
                          <a:cs typeface="Arial" panose="020B0604020202020204" pitchFamily="34" charset="0"/>
                        </a:rPr>
                        <a:t>Satisfied with Follow Up &amp; Investigation’.</a:t>
                      </a: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pic>
        <p:nvPicPr>
          <p:cNvPr id="7" name="Picture 6">
            <a:extLst>
              <a:ext uri="{FF2B5EF4-FFF2-40B4-BE49-F238E27FC236}">
                <a16:creationId xmlns:a16="http://schemas.microsoft.com/office/drawing/2014/main" id="{10CA0685-B913-2A67-EF75-9A93C214D248}"/>
              </a:ext>
            </a:extLst>
          </p:cNvPr>
          <p:cNvPicPr>
            <a:picLocks noChangeAspect="1"/>
          </p:cNvPicPr>
          <p:nvPr/>
        </p:nvPicPr>
        <p:blipFill>
          <a:blip r:embed="rId3"/>
          <a:stretch>
            <a:fillRect/>
          </a:stretch>
        </p:blipFill>
        <p:spPr>
          <a:xfrm>
            <a:off x="2704769" y="2423162"/>
            <a:ext cx="201185" cy="219475"/>
          </a:xfrm>
          <a:prstGeom prst="rect">
            <a:avLst/>
          </a:prstGeom>
        </p:spPr>
      </p:pic>
      <p:pic>
        <p:nvPicPr>
          <p:cNvPr id="8" name="Picture 7">
            <a:extLst>
              <a:ext uri="{FF2B5EF4-FFF2-40B4-BE49-F238E27FC236}">
                <a16:creationId xmlns:a16="http://schemas.microsoft.com/office/drawing/2014/main" id="{84FB7F99-F5CA-1C64-1613-D2F973F856CA}"/>
              </a:ext>
            </a:extLst>
          </p:cNvPr>
          <p:cNvPicPr>
            <a:picLocks noChangeAspect="1"/>
          </p:cNvPicPr>
          <p:nvPr/>
        </p:nvPicPr>
        <p:blipFill>
          <a:blip r:embed="rId4"/>
          <a:stretch>
            <a:fillRect/>
          </a:stretch>
        </p:blipFill>
        <p:spPr>
          <a:xfrm>
            <a:off x="4609739" y="2068144"/>
            <a:ext cx="201185" cy="219475"/>
          </a:xfrm>
          <a:prstGeom prst="rect">
            <a:avLst/>
          </a:prstGeom>
        </p:spPr>
      </p:pic>
      <p:pic>
        <p:nvPicPr>
          <p:cNvPr id="13" name="Picture 12">
            <a:extLst>
              <a:ext uri="{FF2B5EF4-FFF2-40B4-BE49-F238E27FC236}">
                <a16:creationId xmlns:a16="http://schemas.microsoft.com/office/drawing/2014/main" id="{25945ABB-6A10-3FAB-6DF7-C30A3929A6C1}"/>
              </a:ext>
            </a:extLst>
          </p:cNvPr>
          <p:cNvPicPr>
            <a:picLocks noChangeAspect="1"/>
          </p:cNvPicPr>
          <p:nvPr/>
        </p:nvPicPr>
        <p:blipFill>
          <a:blip r:embed="rId3"/>
          <a:stretch>
            <a:fillRect/>
          </a:stretch>
        </p:blipFill>
        <p:spPr>
          <a:xfrm>
            <a:off x="8210702" y="2423161"/>
            <a:ext cx="201185" cy="219475"/>
          </a:xfrm>
          <a:prstGeom prst="rect">
            <a:avLst/>
          </a:prstGeom>
        </p:spPr>
      </p:pic>
      <p:pic>
        <p:nvPicPr>
          <p:cNvPr id="14" name="Picture 13">
            <a:extLst>
              <a:ext uri="{FF2B5EF4-FFF2-40B4-BE49-F238E27FC236}">
                <a16:creationId xmlns:a16="http://schemas.microsoft.com/office/drawing/2014/main" id="{B90F9462-5472-FF9A-C85D-E587D0B89534}"/>
              </a:ext>
            </a:extLst>
          </p:cNvPr>
          <p:cNvPicPr>
            <a:picLocks noChangeAspect="1"/>
          </p:cNvPicPr>
          <p:nvPr/>
        </p:nvPicPr>
        <p:blipFill>
          <a:blip r:embed="rId4"/>
          <a:stretch>
            <a:fillRect/>
          </a:stretch>
        </p:blipFill>
        <p:spPr>
          <a:xfrm>
            <a:off x="10115069" y="2062522"/>
            <a:ext cx="201185" cy="219475"/>
          </a:xfrm>
          <a:prstGeom prst="rect">
            <a:avLst/>
          </a:prstGeom>
        </p:spPr>
      </p:pic>
      <p:pic>
        <p:nvPicPr>
          <p:cNvPr id="2" name="Picture 1">
            <a:extLst>
              <a:ext uri="{FF2B5EF4-FFF2-40B4-BE49-F238E27FC236}">
                <a16:creationId xmlns:a16="http://schemas.microsoft.com/office/drawing/2014/main" id="{4E6BD5CF-E687-D9FE-2F77-0A8818203949}"/>
              </a:ext>
            </a:extLst>
          </p:cNvPr>
          <p:cNvPicPr>
            <a:picLocks noChangeAspect="1"/>
          </p:cNvPicPr>
          <p:nvPr/>
        </p:nvPicPr>
        <p:blipFill>
          <a:blip r:embed="rId4"/>
          <a:stretch>
            <a:fillRect/>
          </a:stretch>
        </p:blipFill>
        <p:spPr>
          <a:xfrm>
            <a:off x="4605195" y="2423161"/>
            <a:ext cx="201185" cy="219475"/>
          </a:xfrm>
          <a:prstGeom prst="rect">
            <a:avLst/>
          </a:prstGeom>
        </p:spPr>
      </p:pic>
      <p:pic>
        <p:nvPicPr>
          <p:cNvPr id="3" name="Picture 2">
            <a:extLst>
              <a:ext uri="{FF2B5EF4-FFF2-40B4-BE49-F238E27FC236}">
                <a16:creationId xmlns:a16="http://schemas.microsoft.com/office/drawing/2014/main" id="{9393072D-2CEA-87DB-76C6-470D67A8459B}"/>
              </a:ext>
            </a:extLst>
          </p:cNvPr>
          <p:cNvPicPr>
            <a:picLocks noChangeAspect="1"/>
          </p:cNvPicPr>
          <p:nvPr/>
        </p:nvPicPr>
        <p:blipFill>
          <a:blip r:embed="rId4"/>
          <a:stretch>
            <a:fillRect/>
          </a:stretch>
        </p:blipFill>
        <p:spPr>
          <a:xfrm>
            <a:off x="6329220" y="2062522"/>
            <a:ext cx="201185" cy="219475"/>
          </a:xfrm>
          <a:prstGeom prst="rect">
            <a:avLst/>
          </a:prstGeom>
        </p:spPr>
      </p:pic>
      <p:pic>
        <p:nvPicPr>
          <p:cNvPr id="4" name="Picture 3">
            <a:extLst>
              <a:ext uri="{FF2B5EF4-FFF2-40B4-BE49-F238E27FC236}">
                <a16:creationId xmlns:a16="http://schemas.microsoft.com/office/drawing/2014/main" id="{8E56F94A-DC97-DCF9-B11C-1B7EAF978079}"/>
              </a:ext>
            </a:extLst>
          </p:cNvPr>
          <p:cNvPicPr>
            <a:picLocks noChangeAspect="1"/>
          </p:cNvPicPr>
          <p:nvPr/>
        </p:nvPicPr>
        <p:blipFill>
          <a:blip r:embed="rId4"/>
          <a:stretch>
            <a:fillRect/>
          </a:stretch>
        </p:blipFill>
        <p:spPr>
          <a:xfrm>
            <a:off x="8208827" y="2062522"/>
            <a:ext cx="201185" cy="219475"/>
          </a:xfrm>
          <a:prstGeom prst="rect">
            <a:avLst/>
          </a:prstGeom>
        </p:spPr>
      </p:pic>
      <p:pic>
        <p:nvPicPr>
          <p:cNvPr id="5" name="Picture 4">
            <a:extLst>
              <a:ext uri="{FF2B5EF4-FFF2-40B4-BE49-F238E27FC236}">
                <a16:creationId xmlns:a16="http://schemas.microsoft.com/office/drawing/2014/main" id="{37503745-2DB8-AF5A-BE71-2B71645E20E6}"/>
              </a:ext>
            </a:extLst>
          </p:cNvPr>
          <p:cNvPicPr>
            <a:picLocks noChangeAspect="1"/>
          </p:cNvPicPr>
          <p:nvPr/>
        </p:nvPicPr>
        <p:blipFill>
          <a:blip r:embed="rId4"/>
          <a:stretch>
            <a:fillRect/>
          </a:stretch>
        </p:blipFill>
        <p:spPr>
          <a:xfrm>
            <a:off x="10115068" y="2423161"/>
            <a:ext cx="201185" cy="219475"/>
          </a:xfrm>
          <a:prstGeom prst="rect">
            <a:avLst/>
          </a:prstGeom>
        </p:spPr>
      </p:pic>
    </p:spTree>
    <p:extLst>
      <p:ext uri="{BB962C8B-B14F-4D97-AF65-F5344CB8AC3E}">
        <p14:creationId xmlns:p14="http://schemas.microsoft.com/office/powerpoint/2010/main" val="1249495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43476-0023-42A2-B732-B84CD43AA48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3. </a:t>
            </a:r>
            <a:r>
              <a:rPr lang="en-GB" sz="3200">
                <a:latin typeface="Arial" panose="020B0604020202020204" pitchFamily="34" charset="0"/>
                <a:cs typeface="Arial" panose="020B0604020202020204" pitchFamily="34" charset="0"/>
              </a:rPr>
              <a:t>Representative Workforce</a:t>
            </a:r>
          </a:p>
        </p:txBody>
      </p:sp>
      <p:sp>
        <p:nvSpPr>
          <p:cNvPr id="53251" name="TextBox 5">
            <a:extLst>
              <a:ext uri="{FF2B5EF4-FFF2-40B4-BE49-F238E27FC236}">
                <a16:creationId xmlns:a16="http://schemas.microsoft.com/office/drawing/2014/main" id="{B54294B1-756E-4A8B-892F-C8D7502C1EBD}"/>
              </a:ext>
            </a:extLst>
          </p:cNvPr>
          <p:cNvSpPr txBox="1">
            <a:spLocks noChangeArrowheads="1"/>
          </p:cNvSpPr>
          <p:nvPr/>
        </p:nvSpPr>
        <p:spPr bwMode="auto">
          <a:xfrm>
            <a:off x="126274" y="3335862"/>
            <a:ext cx="11941901" cy="270843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mn-lt"/>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14 percentage points (females account for 51% of the population in Gwent based on 2021 Census). However, females are overrepresented in the staff workstream area by approximately 17 percentage points.</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also disparity in the minority ethnic representation within the workforce. In Census 2021, 8.6% of the Gwent population (5.6% in Census 2011) are from an ethnic minority background, which includes individuals in the following ethnic groups: Asian, black, mixed, other and white minorities. The above table groups this differently, with white including white minorities (Gypsy, Roma and Irish Traveller groups, Irish and any other white background). In Census 2021, 5.8% of the Gwent population (3.9% in Census 2011) are from an ethnic background other than white. For police officers, 3.6% are currently from an ethnic group other than white. Ethnic minority representation in staff is lower at 1.7%.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wellbeing team won the mental health category at the national Oscar Kilo awards, on account of their outstanding contribution to improving the mental health and wellbeing of colleagues.</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wellbeing specialists have increased their presence in stations to provide support and hold focus groups in order to better understand the causes of stress throughout the force. 23 departments and 160 individuals have been spoken to so far. From this, a recommendation report will be drafted and shared.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Stress management inputs were created by the wellbeing team lead and the mental health nurse, which will be delivered to the Criminal Investigation Department as a matter of priority.</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Discussions with </a:t>
            </a:r>
            <a:r>
              <a:rPr lang="en-GB" altLang="en-US" sz="1100" dirty="0" err="1">
                <a:latin typeface="Arial" panose="020B0604020202020204" pitchFamily="34" charset="0"/>
                <a:cs typeface="Arial" panose="020B0604020202020204" pitchFamily="34" charset="0"/>
              </a:rPr>
              <a:t>Biostress</a:t>
            </a:r>
            <a:r>
              <a:rPr lang="en-GB" altLang="en-US" sz="1100" dirty="0">
                <a:latin typeface="Arial" panose="020B0604020202020204" pitchFamily="34" charset="0"/>
                <a:cs typeface="Arial" panose="020B0604020202020204" pitchFamily="34" charset="0"/>
              </a:rPr>
              <a:t> have commenced, with the aim of using biometric data in the force control room to better understand the stresses faced by staff, and how to mitigate them.</a:t>
            </a:r>
          </a:p>
        </p:txBody>
      </p:sp>
      <p:sp>
        <p:nvSpPr>
          <p:cNvPr id="53252" name="TextBox 10">
            <a:extLst>
              <a:ext uri="{FF2B5EF4-FFF2-40B4-BE49-F238E27FC236}">
                <a16:creationId xmlns:a16="http://schemas.microsoft.com/office/drawing/2014/main" id="{CC7B30AE-B85B-47EC-A928-41F61486DAEF}"/>
              </a:ext>
            </a:extLst>
          </p:cNvPr>
          <p:cNvSpPr txBox="1">
            <a:spLocks noChangeArrowheads="1"/>
          </p:cNvSpPr>
          <p:nvPr/>
        </p:nvSpPr>
        <p:spPr bwMode="auto">
          <a:xfrm>
            <a:off x="152399" y="808091"/>
            <a:ext cx="117332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altLang="en-US" sz="1200" b="1" dirty="0">
                <a:latin typeface="Arial"/>
                <a:cs typeface="Arial"/>
              </a:rPr>
              <a:t>The following data is correct as of 30 June 2023</a:t>
            </a:r>
            <a:endParaRPr lang="en-GB" altLang="en-US" sz="1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A6D024B-BDB7-2BF6-35EE-A7900A55EF47}"/>
              </a:ext>
            </a:extLst>
          </p:cNvPr>
          <p:cNvPicPr>
            <a:picLocks noChangeAspect="1"/>
          </p:cNvPicPr>
          <p:nvPr/>
        </p:nvPicPr>
        <p:blipFill>
          <a:blip r:embed="rId2"/>
          <a:stretch>
            <a:fillRect/>
          </a:stretch>
        </p:blipFill>
        <p:spPr>
          <a:xfrm>
            <a:off x="170400" y="1085090"/>
            <a:ext cx="11851200" cy="215007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a:t>
            </a:r>
            <a:r>
              <a:rPr lang="en-GB" sz="3200"/>
              <a:t>Investigation Timeliness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919" y="773364"/>
            <a:ext cx="5911200" cy="3370153"/>
          </a:xfrm>
          <a:prstGeom prst="rect">
            <a:avLst/>
          </a:prstGeom>
          <a:noFill/>
          <a:ln w="19050">
            <a:solidFill>
              <a:schemeClr val="accent1"/>
            </a:solidFill>
          </a:ln>
        </p:spPr>
        <p:txBody>
          <a:bodyPr wrap="square" rtlCol="0">
            <a:spAutoFit/>
          </a:bodyPr>
          <a:lstStyle/>
          <a:p>
            <a:pPr algn="just"/>
            <a:r>
              <a:rPr lang="en-GB" sz="1300" b="1" i="1" dirty="0">
                <a:cs typeface="Arial"/>
              </a:rPr>
              <a:t>Overview</a:t>
            </a:r>
          </a:p>
          <a:p>
            <a:pPr algn="just"/>
            <a:endParaRPr lang="en-GB" sz="600" b="1" i="1" dirty="0">
              <a:solidFill>
                <a:srgbClr val="FF0000"/>
              </a:solidFill>
              <a:cs typeface="Arial" panose="020B0604020202020204" pitchFamily="34" charset="0"/>
            </a:endParaRPr>
          </a:p>
          <a:p>
            <a:pPr algn="just"/>
            <a:r>
              <a:rPr lang="en-GB" sz="1100" dirty="0">
                <a:latin typeface="Arial"/>
                <a:cs typeface="Arial"/>
              </a:rPr>
              <a:t>The median number of days within which an investigation is completed has continued to decline when compared to the previous quarter, falling by 24.0% (six fewer days) to 19. A consistent quarter-on-quarter improvement in median investigation timeliness has been recorded throughout the timeframe.</a:t>
            </a:r>
          </a:p>
          <a:p>
            <a:pPr algn="just" eaLnBrk="1" hangingPunct="1">
              <a:lnSpc>
                <a:spcPct val="100000"/>
              </a:lnSpc>
              <a:spcBef>
                <a:spcPts val="0"/>
              </a:spcBef>
              <a:buFontTx/>
              <a:buNone/>
            </a:pPr>
            <a:endParaRPr lang="en-GB" sz="600" dirty="0"/>
          </a:p>
          <a:p>
            <a:pPr algn="just"/>
            <a:r>
              <a:rPr lang="en-GB" sz="1100" dirty="0">
                <a:latin typeface="Arial"/>
                <a:cs typeface="Arial"/>
              </a:rPr>
              <a:t>The median investigation length has fallen by 73.2% (52 fewer days) when comparing the current FYTD against FYTD 2022-23. This is due to the elevated investigation times recorded during quarter one and quarter two of 2022-23, on account of a backlog of occurrences which were awaiting finalisation by Crime Management Unit (CMU). </a:t>
            </a:r>
            <a:endParaRPr lang="en-GB" altLang="en-US" sz="600" dirty="0">
              <a:solidFill>
                <a:srgbClr val="FF0000"/>
              </a:solidFill>
              <a:cs typeface="Arial" panose="020B0604020202020204" pitchFamily="34" charset="0"/>
            </a:endParaRPr>
          </a:p>
          <a:p>
            <a:pPr algn="just">
              <a:spcBef>
                <a:spcPct val="0"/>
              </a:spcBef>
            </a:pPr>
            <a:endParaRPr lang="en-GB" altLang="en-US" sz="600" dirty="0">
              <a:solidFill>
                <a:srgbClr val="FF0000"/>
              </a:solidFill>
              <a:cs typeface="Arial" panose="020B0604020202020204" pitchFamily="34" charset="0"/>
            </a:endParaRPr>
          </a:p>
          <a:p>
            <a:pPr>
              <a:spcBef>
                <a:spcPts val="0"/>
              </a:spcBef>
              <a:buNone/>
            </a:pPr>
            <a:r>
              <a:rPr lang="en-US" sz="1100" dirty="0">
                <a:latin typeface="+mn-lt"/>
                <a:cs typeface="Arial"/>
              </a:rPr>
              <a:t>There are currently 16,327 crimes open and unfinalised (excluding pending finalisation), compared to the 15,608 open crimes reported during Q4 2022-23. This represents an increase of 4.6%, or 719 crimes.</a:t>
            </a:r>
            <a:r>
              <a:rPr lang="en-US" sz="500" dirty="0">
                <a:cs typeface="Arial"/>
              </a:rPr>
              <a:t> </a:t>
            </a:r>
            <a:r>
              <a:rPr lang="en-US" sz="1100" dirty="0">
                <a:latin typeface="+mn-lt"/>
                <a:cs typeface="Arial"/>
              </a:rPr>
              <a:t>Of those currently unfinalised, 10,475 crimes have been open for less than six months, 3,612 have been open for between six and 12 months, and 2,240 have been for open for over 12 months. </a:t>
            </a:r>
          </a:p>
          <a:p>
            <a:pPr>
              <a:spcBef>
                <a:spcPts val="0"/>
              </a:spcBef>
              <a:buNone/>
            </a:pPr>
            <a:endParaRPr lang="en-US" sz="600" dirty="0">
              <a:latin typeface="+mn-lt"/>
              <a:cs typeface="Arial"/>
            </a:endParaRPr>
          </a:p>
          <a:p>
            <a:pPr>
              <a:spcBef>
                <a:spcPts val="0"/>
              </a:spcBef>
              <a:buNone/>
            </a:pPr>
            <a:r>
              <a:rPr lang="en-US" sz="1100" dirty="0">
                <a:cs typeface="Arial"/>
              </a:rPr>
              <a:t>Of </a:t>
            </a:r>
            <a:r>
              <a:rPr lang="en-US" sz="1100" dirty="0">
                <a:latin typeface="+mn-lt"/>
                <a:cs typeface="Arial"/>
              </a:rPr>
              <a:t>those crimes which have been for open for over 12 months, Violence without Injury offences are the most common, accounting for 23.8% of the total (533 crimes), followed by Rape offences, which account for 13.7% of the total (306 crimes).</a:t>
            </a:r>
          </a:p>
        </p:txBody>
      </p:sp>
      <p:pic>
        <p:nvPicPr>
          <p:cNvPr id="3" name="Picture 2">
            <a:extLst>
              <a:ext uri="{FF2B5EF4-FFF2-40B4-BE49-F238E27FC236}">
                <a16:creationId xmlns:a16="http://schemas.microsoft.com/office/drawing/2014/main" id="{864F53DF-7FA0-C478-7FF2-E601BA8ECC80}"/>
              </a:ext>
            </a:extLst>
          </p:cNvPr>
          <p:cNvPicPr>
            <a:picLocks/>
          </p:cNvPicPr>
          <p:nvPr/>
        </p:nvPicPr>
        <p:blipFill>
          <a:blip r:embed="rId3"/>
          <a:stretch>
            <a:fillRect/>
          </a:stretch>
        </p:blipFill>
        <p:spPr>
          <a:xfrm>
            <a:off x="372999" y="846614"/>
            <a:ext cx="5400000" cy="2433600"/>
          </a:xfrm>
          <a:prstGeom prst="rect">
            <a:avLst/>
          </a:prstGeom>
        </p:spPr>
      </p:pic>
      <p:pic>
        <p:nvPicPr>
          <p:cNvPr id="7" name="Picture 6">
            <a:extLst>
              <a:ext uri="{FF2B5EF4-FFF2-40B4-BE49-F238E27FC236}">
                <a16:creationId xmlns:a16="http://schemas.microsoft.com/office/drawing/2014/main" id="{283BF311-13E6-1C20-E790-ECD9DEB07222}"/>
              </a:ext>
            </a:extLst>
          </p:cNvPr>
          <p:cNvPicPr>
            <a:picLocks noChangeAspect="1"/>
          </p:cNvPicPr>
          <p:nvPr/>
        </p:nvPicPr>
        <p:blipFill>
          <a:blip r:embed="rId4"/>
          <a:stretch>
            <a:fillRect/>
          </a:stretch>
        </p:blipFill>
        <p:spPr>
          <a:xfrm>
            <a:off x="1792999" y="3289200"/>
            <a:ext cx="2560000" cy="720000"/>
          </a:xfrm>
          <a:prstGeom prst="rect">
            <a:avLst/>
          </a:prstGeom>
        </p:spPr>
      </p:pic>
    </p:spTree>
    <p:extLst>
      <p:ext uri="{BB962C8B-B14F-4D97-AF65-F5344CB8AC3E}">
        <p14:creationId xmlns:p14="http://schemas.microsoft.com/office/powerpoint/2010/main" val="398322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955CDFF6-EB1B-6296-2EA6-EC5D201B369C}"/>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 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35449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Overall crime levels have increased by 7.3% during quarter one (Q1) of 2023-24 when compared to the quarter prior, with 1,079 additional offences recorded for a total of 15,861. This is the highest quarterly total recorded within the timeframe. A less prominent increase of 5.8% (876 additional offences) can be observed when comparing the current financial year to date (FYTD) against FYTD 2022-23.</a:t>
            </a:r>
          </a:p>
          <a:p>
            <a:pPr algn="just" eaLnBrk="1" hangingPunct="1">
              <a:lnSpc>
                <a:spcPct val="100000"/>
              </a:lnSpc>
              <a:spcBef>
                <a:spcPts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100" dirty="0">
                <a:latin typeface="Arial" panose="020B0604020202020204" pitchFamily="34" charset="0"/>
                <a:cs typeface="Arial" panose="020B0604020202020204" pitchFamily="34" charset="0"/>
              </a:rPr>
              <a:t>The timeframe presented in this report has been limited to Q1 2022-23 onwards, excluding the financial years of 2020-21 and 2021-22 as they were anomalous due to the influence of COVID-19.</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When compared to the previous quarter, the overall solved rate has fallen by 0.1 percentage points to 10.7%. </a:t>
            </a:r>
            <a:r>
              <a:rPr lang="en-GB" altLang="en-US" sz="1100" dirty="0">
                <a:latin typeface="Arial" panose="020B0604020202020204" pitchFamily="34" charset="0"/>
                <a:cs typeface="Arial" panose="020B0604020202020204" pitchFamily="34" charset="0"/>
              </a:rPr>
              <a:t>This reduction, whilst minor, disrupts the upward trend which had been observed during the three quarters following Q1 2022-23. Whilst the solved rate has declined, the number of solved crimes has continued to increase, rising by 5.8% (92 additional solved crimes). This may indicate that the elevated volume of crime recorded during Q1 2023-24 has contributed to the decline in solved rate.</a:t>
            </a:r>
            <a:endParaRPr lang="en-GB" altLang="en-US" sz="1100" dirty="0">
              <a:solidFill>
                <a:srgbClr val="FF0000"/>
              </a:solidFill>
              <a:latin typeface="+mn-lt"/>
              <a:cs typeface="Arial" panose="020B0604020202020204" pitchFamily="34" charset="0"/>
            </a:endParaRPr>
          </a:p>
          <a:p>
            <a:pPr algn="just" eaLnBrk="1" hangingPunct="1">
              <a:lnSpc>
                <a:spcPct val="100000"/>
              </a:lnSpc>
              <a:spcBef>
                <a:spcPts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ts val="0"/>
              </a:spcBef>
              <a:buNone/>
            </a:pPr>
            <a:r>
              <a:rPr lang="en-GB" altLang="en-US" sz="1100" dirty="0">
                <a:latin typeface="Arial" panose="020B0604020202020204" pitchFamily="34" charset="0"/>
                <a:cs typeface="Arial" panose="020B0604020202020204" pitchFamily="34" charset="0"/>
              </a:rPr>
              <a:t>The solved rate for the current FYTD is 3.8 percentage points higher than that observed during FYTD 2022-23, although FYTD 2022-23 represents an outlier of poor performance in this regard.</a:t>
            </a:r>
          </a:p>
        </p:txBody>
      </p:sp>
      <p:pic>
        <p:nvPicPr>
          <p:cNvPr id="5" name="Picture 4">
            <a:extLst>
              <a:ext uri="{FF2B5EF4-FFF2-40B4-BE49-F238E27FC236}">
                <a16:creationId xmlns:a16="http://schemas.microsoft.com/office/drawing/2014/main" id="{A3EC9D27-68CA-31F8-F9F0-B55131D8F3E3}"/>
              </a:ext>
            </a:extLst>
          </p:cNvPr>
          <p:cNvPicPr>
            <a:picLocks/>
          </p:cNvPicPr>
          <p:nvPr/>
        </p:nvPicPr>
        <p:blipFill>
          <a:blip r:embed="rId3"/>
          <a:stretch>
            <a:fillRect/>
          </a:stretch>
        </p:blipFill>
        <p:spPr>
          <a:xfrm>
            <a:off x="375530" y="848882"/>
            <a:ext cx="5400000" cy="2433600"/>
          </a:xfrm>
          <a:prstGeom prst="rect">
            <a:avLst/>
          </a:prstGeom>
        </p:spPr>
      </p:pic>
      <p:pic>
        <p:nvPicPr>
          <p:cNvPr id="8" name="Picture 7">
            <a:extLst>
              <a:ext uri="{FF2B5EF4-FFF2-40B4-BE49-F238E27FC236}">
                <a16:creationId xmlns:a16="http://schemas.microsoft.com/office/drawing/2014/main" id="{98C0FBD4-8611-1C0B-FFB3-B98ECF740940}"/>
              </a:ext>
            </a:extLst>
          </p:cNvPr>
          <p:cNvPicPr>
            <a:picLocks/>
          </p:cNvPicPr>
          <p:nvPr/>
        </p:nvPicPr>
        <p:blipFill>
          <a:blip r:embed="rId4"/>
          <a:stretch>
            <a:fillRect/>
          </a:stretch>
        </p:blipFill>
        <p:spPr>
          <a:xfrm>
            <a:off x="6425706" y="848882"/>
            <a:ext cx="5400000" cy="2433600"/>
          </a:xfrm>
          <a:prstGeom prst="rect">
            <a:avLst/>
          </a:prstGeom>
        </p:spPr>
      </p:pic>
      <p:pic>
        <p:nvPicPr>
          <p:cNvPr id="13" name="Picture 12">
            <a:extLst>
              <a:ext uri="{FF2B5EF4-FFF2-40B4-BE49-F238E27FC236}">
                <a16:creationId xmlns:a16="http://schemas.microsoft.com/office/drawing/2014/main" id="{E19EB5F6-3BB3-FADD-80B4-45CCA759F332}"/>
              </a:ext>
            </a:extLst>
          </p:cNvPr>
          <p:cNvPicPr>
            <a:picLocks noChangeAspect="1"/>
          </p:cNvPicPr>
          <p:nvPr/>
        </p:nvPicPr>
        <p:blipFill>
          <a:blip r:embed="rId5"/>
          <a:stretch>
            <a:fillRect/>
          </a:stretch>
        </p:blipFill>
        <p:spPr>
          <a:xfrm>
            <a:off x="1795530" y="3291719"/>
            <a:ext cx="2556000" cy="718875"/>
          </a:xfrm>
          <a:prstGeom prst="rect">
            <a:avLst/>
          </a:prstGeom>
        </p:spPr>
      </p:pic>
      <p:pic>
        <p:nvPicPr>
          <p:cNvPr id="15" name="Picture 14">
            <a:extLst>
              <a:ext uri="{FF2B5EF4-FFF2-40B4-BE49-F238E27FC236}">
                <a16:creationId xmlns:a16="http://schemas.microsoft.com/office/drawing/2014/main" id="{3BE00BAA-99D5-69E8-827A-754A2A7E6206}"/>
              </a:ext>
            </a:extLst>
          </p:cNvPr>
          <p:cNvPicPr>
            <a:picLocks noChangeAspect="1"/>
          </p:cNvPicPr>
          <p:nvPr/>
        </p:nvPicPr>
        <p:blipFill>
          <a:blip r:embed="rId6"/>
          <a:stretch>
            <a:fillRect/>
          </a:stretch>
        </p:blipFill>
        <p:spPr>
          <a:xfrm>
            <a:off x="7845706" y="3291719"/>
            <a:ext cx="2556000" cy="718875"/>
          </a:xfrm>
          <a:prstGeom prst="rect">
            <a:avLst/>
          </a:prstGeom>
        </p:spPr>
      </p:pic>
    </p:spTree>
    <p:extLst>
      <p:ext uri="{BB962C8B-B14F-4D97-AF65-F5344CB8AC3E}">
        <p14:creationId xmlns:p14="http://schemas.microsoft.com/office/powerpoint/2010/main" val="110270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F404D0EB-EF13-F5B9-F5E9-8F62DF688CAF}"/>
              </a:ext>
            </a:extLst>
          </p:cNvPr>
          <p:cNvSpPr txBox="1">
            <a:spLocks noChangeArrowheads="1"/>
          </p:cNvSpPr>
          <p:nvPr/>
        </p:nvSpPr>
        <p:spPr bwMode="auto">
          <a:xfrm>
            <a:off x="6177455" y="773363"/>
            <a:ext cx="590242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5. Response Rates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46682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solidFill>
                <a:srgbClr val="FF0000"/>
              </a:solidFill>
              <a:latin typeface="+mn-lt"/>
              <a:cs typeface="Arial"/>
            </a:endParaRPr>
          </a:p>
          <a:p>
            <a:pPr algn="just">
              <a:lnSpc>
                <a:spcPct val="100000"/>
              </a:lnSpc>
              <a:spcBef>
                <a:spcPct val="0"/>
              </a:spcBef>
              <a:buNone/>
            </a:pPr>
            <a:r>
              <a:rPr lang="en-GB" sz="1100" dirty="0">
                <a:latin typeface="+mn-lt"/>
                <a:cs typeface="Arial" panose="020B0604020202020204" pitchFamily="34" charset="0"/>
              </a:rPr>
              <a:t>Based on the target arrival time of 15 minutes, emergency create to arrival compliance has increased by 2.4 percentage points during Q1 2023-24 when compared to the quarter prior, and currently stands at 51.4%. Seven of the nine Gwent sectors recorded improvements in compliance when compared to the previous quarter. Emergency response compliance has increased by 4.0 percentage points </a:t>
            </a:r>
            <a:r>
              <a:rPr lang="en-GB" altLang="en-US" sz="1100" dirty="0">
                <a:latin typeface="+mn-lt"/>
                <a:cs typeface="Arial" panose="020B0604020202020204" pitchFamily="34" charset="0"/>
              </a:rPr>
              <a:t>when comparing the current FYTD against FYTD 2022-23</a:t>
            </a:r>
            <a:r>
              <a:rPr lang="en-GB" sz="1100" dirty="0">
                <a:latin typeface="+mn-lt"/>
                <a:cs typeface="Arial" panose="020B0604020202020204" pitchFamily="34" charset="0"/>
              </a:rPr>
              <a:t>.</a:t>
            </a:r>
            <a:endParaRPr lang="en-GB" sz="1100" dirty="0">
              <a:solidFill>
                <a:srgbClr val="FF0000"/>
              </a:solidFill>
              <a:latin typeface="+mn-lt"/>
              <a:cs typeface="Arial" panose="020B0604020202020204" pitchFamily="34" charset="0"/>
            </a:endParaRPr>
          </a:p>
          <a:p>
            <a:pPr algn="just">
              <a:spcBef>
                <a:spcPts val="0"/>
              </a:spcBef>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latin typeface="+mn-lt"/>
                <a:cs typeface="Arial" panose="020B0604020202020204" pitchFamily="34" charset="0"/>
              </a:rPr>
              <a:t>The median create to arrival time for emergency graded incidents during Q1 2023-24 was 14 minutes and 43 seconds, an improvement when compared to the 15 minutes and 16 seconds recorded during the quarter prior. Timings also improved when comparing the current FYTD against FYTD 2022-23, during which they stood at 15 minutes and 36 seconds.</a:t>
            </a:r>
          </a:p>
          <a:p>
            <a:pPr algn="just">
              <a:spcBef>
                <a:spcPts val="0"/>
              </a:spcBef>
              <a:buNone/>
            </a:pPr>
            <a:endParaRPr lang="en-GB"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Based on the target arrival time of one hour, priority </a:t>
            </a:r>
            <a:r>
              <a:rPr lang="en-GB" sz="1100" dirty="0">
                <a:latin typeface="+mn-lt"/>
                <a:cs typeface="Arial" panose="020B0604020202020204" pitchFamily="34" charset="0"/>
              </a:rPr>
              <a:t>create to arrival compliance </a:t>
            </a:r>
            <a:r>
              <a:rPr lang="en-GB" sz="1100" dirty="0">
                <a:latin typeface="Arial" panose="020B0604020202020204" pitchFamily="34" charset="0"/>
                <a:cs typeface="Arial" panose="020B0604020202020204" pitchFamily="34" charset="0"/>
              </a:rPr>
              <a:t>has increased by 4.3 percentage points during Q1 2023-24 when compared to the quarter prior, and currently stands at 38.5%. All Gwent sectors recorded improvements in compliance when compared to the </a:t>
            </a:r>
            <a:r>
              <a:rPr lang="en-GB" sz="1100" dirty="0">
                <a:latin typeface="+mn-lt"/>
                <a:cs typeface="Arial" panose="020B0604020202020204" pitchFamily="34" charset="0"/>
              </a:rPr>
              <a:t>previous quarter</a:t>
            </a:r>
            <a:r>
              <a:rPr lang="en-GB" sz="1100" dirty="0">
                <a:latin typeface="Arial" panose="020B0604020202020204" pitchFamily="34" charset="0"/>
                <a:cs typeface="Arial" panose="020B0604020202020204" pitchFamily="34" charset="0"/>
              </a:rPr>
              <a:t>. </a:t>
            </a:r>
            <a:r>
              <a:rPr lang="en-GB" sz="1100" dirty="0">
                <a:latin typeface="+mn-lt"/>
                <a:cs typeface="Arial" panose="020B0604020202020204" pitchFamily="34" charset="0"/>
              </a:rPr>
              <a:t>Priority response compliance has increased by 7.1 percentage points when comparing the </a:t>
            </a:r>
            <a:r>
              <a:rPr lang="en-GB" altLang="en-US" sz="1100" dirty="0">
                <a:latin typeface="+mn-lt"/>
                <a:cs typeface="Arial" panose="020B0604020202020204" pitchFamily="34" charset="0"/>
              </a:rPr>
              <a:t>current FYTD against FYTD 2022-23.</a:t>
            </a:r>
            <a:endParaRPr lang="en-GB" sz="1100" dirty="0">
              <a:latin typeface="Arial" panose="020B0604020202020204" pitchFamily="34" charset="0"/>
              <a:cs typeface="Arial" panose="020B0604020202020204" pitchFamily="34" charset="0"/>
            </a:endParaRPr>
          </a:p>
          <a:p>
            <a:pPr algn="just">
              <a:spcBef>
                <a:spcPts val="0"/>
              </a:spcBef>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latin typeface="Arial" panose="020B0604020202020204" pitchFamily="34" charset="0"/>
                <a:cs typeface="Arial" panose="020B0604020202020204" pitchFamily="34" charset="0"/>
              </a:rPr>
              <a:t>The median create to arrival time for priority graded incidents during Q1 2023-24 was one hour, 23 minutes and 44 seconds, an improvement when compared to the one hour, 44 minutes and eight seconds recorded during the previous quarter. Timings also improved when </a:t>
            </a:r>
            <a:r>
              <a:rPr lang="en-GB" sz="1100" dirty="0">
                <a:latin typeface="+mn-lt"/>
                <a:cs typeface="Arial" panose="020B0604020202020204" pitchFamily="34" charset="0"/>
              </a:rPr>
              <a:t>comparing the current FYTD against FYTD 2022-23, </a:t>
            </a:r>
            <a:r>
              <a:rPr lang="en-GB" sz="1100" dirty="0">
                <a:latin typeface="Arial" panose="020B0604020202020204" pitchFamily="34" charset="0"/>
                <a:cs typeface="Arial" panose="020B0604020202020204" pitchFamily="34" charset="0"/>
              </a:rPr>
              <a:t>during which they stood at two hours, four minutes and 34 seconds.</a:t>
            </a:r>
          </a:p>
        </p:txBody>
      </p:sp>
      <p:pic>
        <p:nvPicPr>
          <p:cNvPr id="7" name="Picture 6">
            <a:extLst>
              <a:ext uri="{FF2B5EF4-FFF2-40B4-BE49-F238E27FC236}">
                <a16:creationId xmlns:a16="http://schemas.microsoft.com/office/drawing/2014/main" id="{FF24ECEC-50E9-5861-6372-BEA4705C0041}"/>
              </a:ext>
            </a:extLst>
          </p:cNvPr>
          <p:cNvPicPr>
            <a:picLocks noChangeAspect="1"/>
          </p:cNvPicPr>
          <p:nvPr/>
        </p:nvPicPr>
        <p:blipFill>
          <a:blip r:embed="rId3"/>
          <a:stretch>
            <a:fillRect/>
          </a:stretch>
        </p:blipFill>
        <p:spPr>
          <a:xfrm>
            <a:off x="1795530" y="3286448"/>
            <a:ext cx="2560000" cy="720000"/>
          </a:xfrm>
          <a:prstGeom prst="rect">
            <a:avLst/>
          </a:prstGeom>
        </p:spPr>
      </p:pic>
      <p:pic>
        <p:nvPicPr>
          <p:cNvPr id="13" name="Picture 12">
            <a:extLst>
              <a:ext uri="{FF2B5EF4-FFF2-40B4-BE49-F238E27FC236}">
                <a16:creationId xmlns:a16="http://schemas.microsoft.com/office/drawing/2014/main" id="{ED1AB941-BAC6-F4A0-7DB0-934DE876CC7D}"/>
              </a:ext>
            </a:extLst>
          </p:cNvPr>
          <p:cNvPicPr>
            <a:picLocks noChangeAspect="1"/>
          </p:cNvPicPr>
          <p:nvPr/>
        </p:nvPicPr>
        <p:blipFill>
          <a:blip r:embed="rId4"/>
          <a:stretch>
            <a:fillRect/>
          </a:stretch>
        </p:blipFill>
        <p:spPr>
          <a:xfrm>
            <a:off x="7836470" y="3286448"/>
            <a:ext cx="2560000" cy="720000"/>
          </a:xfrm>
          <a:prstGeom prst="rect">
            <a:avLst/>
          </a:prstGeom>
        </p:spPr>
      </p:pic>
      <p:pic>
        <p:nvPicPr>
          <p:cNvPr id="2" name="Picture 1">
            <a:extLst>
              <a:ext uri="{FF2B5EF4-FFF2-40B4-BE49-F238E27FC236}">
                <a16:creationId xmlns:a16="http://schemas.microsoft.com/office/drawing/2014/main" id="{DFE32A04-6158-CFF9-FDFB-FCCEC23F10CE}"/>
              </a:ext>
            </a:extLst>
          </p:cNvPr>
          <p:cNvPicPr>
            <a:picLocks/>
          </p:cNvPicPr>
          <p:nvPr/>
        </p:nvPicPr>
        <p:blipFill>
          <a:blip r:embed="rId5"/>
          <a:stretch>
            <a:fillRect/>
          </a:stretch>
        </p:blipFill>
        <p:spPr>
          <a:xfrm>
            <a:off x="375530" y="851904"/>
            <a:ext cx="5400000" cy="2433600"/>
          </a:xfrm>
          <a:prstGeom prst="rect">
            <a:avLst/>
          </a:prstGeom>
        </p:spPr>
      </p:pic>
      <p:pic>
        <p:nvPicPr>
          <p:cNvPr id="5" name="Picture 4">
            <a:extLst>
              <a:ext uri="{FF2B5EF4-FFF2-40B4-BE49-F238E27FC236}">
                <a16:creationId xmlns:a16="http://schemas.microsoft.com/office/drawing/2014/main" id="{80067ABB-E9B8-2994-4DBD-C14A084A514E}"/>
              </a:ext>
            </a:extLst>
          </p:cNvPr>
          <p:cNvPicPr>
            <a:picLocks/>
          </p:cNvPicPr>
          <p:nvPr/>
        </p:nvPicPr>
        <p:blipFill>
          <a:blip r:embed="rId6"/>
          <a:stretch>
            <a:fillRect/>
          </a:stretch>
        </p:blipFill>
        <p:spPr>
          <a:xfrm>
            <a:off x="6416470" y="851904"/>
            <a:ext cx="5400000" cy="2433600"/>
          </a:xfrm>
          <a:prstGeom prst="rect">
            <a:avLst/>
          </a:prstGeom>
        </p:spPr>
      </p:pic>
    </p:spTree>
    <p:extLst>
      <p:ext uri="{BB962C8B-B14F-4D97-AF65-F5344CB8AC3E}">
        <p14:creationId xmlns:p14="http://schemas.microsoft.com/office/powerpoint/2010/main" val="3826282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A1C26558-C8C4-31FB-90D0-9AB6192C196B}"/>
              </a:ext>
            </a:extLst>
          </p:cNvPr>
          <p:cNvSpPr txBox="1">
            <a:spLocks noChangeArrowheads="1"/>
          </p:cNvSpPr>
          <p:nvPr/>
        </p:nvSpPr>
        <p:spPr bwMode="auto">
          <a:xfrm>
            <a:off x="6178226"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6. 999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266380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dirty="0">
              <a:solidFill>
                <a:srgbClr val="FF0000"/>
              </a:solidFill>
              <a:latin typeface="+mn-lt"/>
              <a:cs typeface="Arial" panose="020B0604020202020204" pitchFamily="34" charset="0"/>
            </a:endParaRPr>
          </a:p>
          <a:p>
            <a:pPr algn="just">
              <a:lnSpc>
                <a:spcPct val="100000"/>
              </a:lnSpc>
              <a:spcBef>
                <a:spcPts val="0"/>
              </a:spcBef>
              <a:buNone/>
            </a:pPr>
            <a:r>
              <a:rPr lang="en-GB" sz="1100" dirty="0">
                <a:latin typeface="Arial" panose="020B0604020202020204" pitchFamily="34" charset="0"/>
                <a:cs typeface="Arial" panose="020B0604020202020204" pitchFamily="34" charset="0"/>
              </a:rPr>
              <a:t>999 demand increased significantly during Q1 2023-24 when compared to the quarter prior, rising by 26.7% (6,063 additional calls) to 28,737. This disrupts the downward trend in 999 call volume observed following Q2 2022-23, influenced by the elevated figures recorded during May and June. There has been a similar increase of 21.2% (5,017 additional calls) when comparing the </a:t>
            </a:r>
            <a:r>
              <a:rPr lang="en-GB" altLang="en-US" sz="1100" dirty="0">
                <a:latin typeface="+mn-lt"/>
                <a:cs typeface="Arial" panose="020B0604020202020204" pitchFamily="34" charset="0"/>
              </a:rPr>
              <a:t>current FYTD against FYTD 2022-23.</a:t>
            </a:r>
            <a:endParaRPr lang="en-GB" sz="11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500" dirty="0">
              <a:solidFill>
                <a:srgbClr val="FF0000"/>
              </a:solidFill>
              <a:latin typeface="+mn-lt"/>
              <a:cs typeface="Arial" panose="020B0604020202020204" pitchFamily="34" charset="0"/>
            </a:endParaRPr>
          </a:p>
          <a:p>
            <a:pPr algn="just" eaLnBrk="1" hangingPunct="1">
              <a:lnSpc>
                <a:spcPct val="100000"/>
              </a:lnSpc>
              <a:spcBef>
                <a:spcPts val="0"/>
              </a:spcBef>
              <a:buFontTx/>
              <a:buNone/>
            </a:pPr>
            <a:r>
              <a:rPr lang="en-GB" sz="1100" dirty="0">
                <a:latin typeface="+mn-lt"/>
                <a:cs typeface="Arial" panose="020B0604020202020204" pitchFamily="34" charset="0"/>
              </a:rPr>
              <a:t>999 service level (the percentage of calls answered within 10 seconds) deteriorated slightly during Q1 2023-24 when compared against the quarter prior, falling by 0.2 percentage points to 85.9%. A more prominent decline of 0.9 percentage points can be observed when comparing the current </a:t>
            </a:r>
            <a:r>
              <a:rPr lang="en-GB" altLang="en-US" sz="1100" dirty="0">
                <a:latin typeface="+mn-lt"/>
                <a:cs typeface="Arial" panose="020B0604020202020204" pitchFamily="34" charset="0"/>
              </a:rPr>
              <a:t>FYTD against FYTD 2022-23.</a:t>
            </a:r>
          </a:p>
          <a:p>
            <a:pPr algn="just" eaLnBrk="1" hangingPunct="1">
              <a:lnSpc>
                <a:spcPct val="100000"/>
              </a:lnSpc>
              <a:spcBef>
                <a:spcPts val="0"/>
              </a:spcBef>
              <a:buFontTx/>
              <a:buNone/>
            </a:pPr>
            <a:endParaRPr lang="en-GB" sz="500" dirty="0">
              <a:solidFill>
                <a:srgbClr val="FF0000"/>
              </a:solidFill>
              <a:latin typeface="+mn-lt"/>
              <a:cs typeface="Arial" panose="020B0604020202020204" pitchFamily="34" charset="0"/>
            </a:endParaRPr>
          </a:p>
          <a:p>
            <a:pPr algn="just" eaLnBrk="1" hangingPunct="1">
              <a:lnSpc>
                <a:spcPct val="100000"/>
              </a:lnSpc>
              <a:spcBef>
                <a:spcPts val="0"/>
              </a:spcBef>
              <a:buFontTx/>
              <a:buNone/>
            </a:pPr>
            <a:r>
              <a:rPr lang="en-GB" sz="1100" dirty="0">
                <a:latin typeface="+mn-lt"/>
                <a:cs typeface="Arial" panose="020B0604020202020204" pitchFamily="34" charset="0"/>
              </a:rPr>
              <a:t>The average answer speed for 999 calls has remained steady at 10 seconds during Q1 2023-24 when compared to the quarter prior, plateauing after the downward trend observed following Q1 2022-23. When comparing the </a:t>
            </a:r>
            <a:r>
              <a:rPr lang="en-GB" altLang="en-US" sz="1100" dirty="0">
                <a:latin typeface="+mn-lt"/>
                <a:cs typeface="Arial" panose="020B0604020202020204" pitchFamily="34" charset="0"/>
              </a:rPr>
              <a:t>current FYTD against FYTD 2022-23 </a:t>
            </a:r>
            <a:r>
              <a:rPr lang="en-GB" sz="1100" dirty="0">
                <a:latin typeface="+mn-lt"/>
                <a:cs typeface="Arial" panose="020B0604020202020204" pitchFamily="34" charset="0"/>
              </a:rPr>
              <a:t>the 999 average answer speed has improved by three seconds, down from 13.</a:t>
            </a:r>
          </a:p>
        </p:txBody>
      </p:sp>
      <p:pic>
        <p:nvPicPr>
          <p:cNvPr id="5" name="Picture 4">
            <a:extLst>
              <a:ext uri="{FF2B5EF4-FFF2-40B4-BE49-F238E27FC236}">
                <a16:creationId xmlns:a16="http://schemas.microsoft.com/office/drawing/2014/main" id="{F10573FA-CDC3-EAC0-5AFA-221A324EA067}"/>
              </a:ext>
            </a:extLst>
          </p:cNvPr>
          <p:cNvPicPr>
            <a:picLocks/>
          </p:cNvPicPr>
          <p:nvPr/>
        </p:nvPicPr>
        <p:blipFill>
          <a:blip r:embed="rId3"/>
          <a:stretch>
            <a:fillRect/>
          </a:stretch>
        </p:blipFill>
        <p:spPr>
          <a:xfrm>
            <a:off x="380831" y="854216"/>
            <a:ext cx="5400000" cy="2433600"/>
          </a:xfrm>
          <a:prstGeom prst="rect">
            <a:avLst/>
          </a:prstGeom>
        </p:spPr>
      </p:pic>
      <p:pic>
        <p:nvPicPr>
          <p:cNvPr id="13" name="Picture 12">
            <a:extLst>
              <a:ext uri="{FF2B5EF4-FFF2-40B4-BE49-F238E27FC236}">
                <a16:creationId xmlns:a16="http://schemas.microsoft.com/office/drawing/2014/main" id="{1D1D21CA-48CD-1D9C-08F3-198DC257DAA9}"/>
              </a:ext>
            </a:extLst>
          </p:cNvPr>
          <p:cNvPicPr>
            <a:picLocks noChangeAspect="1"/>
          </p:cNvPicPr>
          <p:nvPr/>
        </p:nvPicPr>
        <p:blipFill>
          <a:blip r:embed="rId4"/>
          <a:stretch>
            <a:fillRect/>
          </a:stretch>
        </p:blipFill>
        <p:spPr>
          <a:xfrm>
            <a:off x="1795530" y="3287571"/>
            <a:ext cx="2560000" cy="720000"/>
          </a:xfrm>
          <a:prstGeom prst="rect">
            <a:avLst/>
          </a:prstGeom>
        </p:spPr>
      </p:pic>
      <p:pic>
        <p:nvPicPr>
          <p:cNvPr id="15" name="Picture 14">
            <a:extLst>
              <a:ext uri="{FF2B5EF4-FFF2-40B4-BE49-F238E27FC236}">
                <a16:creationId xmlns:a16="http://schemas.microsoft.com/office/drawing/2014/main" id="{1C195CF3-A622-158A-1A17-0370D646CDDC}"/>
              </a:ext>
            </a:extLst>
          </p:cNvPr>
          <p:cNvPicPr>
            <a:picLocks noChangeAspect="1"/>
          </p:cNvPicPr>
          <p:nvPr/>
        </p:nvPicPr>
        <p:blipFill>
          <a:blip r:embed="rId5"/>
          <a:stretch>
            <a:fillRect/>
          </a:stretch>
        </p:blipFill>
        <p:spPr>
          <a:xfrm>
            <a:off x="7836470" y="3289772"/>
            <a:ext cx="2560000" cy="720000"/>
          </a:xfrm>
          <a:prstGeom prst="rect">
            <a:avLst/>
          </a:prstGeom>
        </p:spPr>
      </p:pic>
      <p:pic>
        <p:nvPicPr>
          <p:cNvPr id="3" name="Picture 2">
            <a:extLst>
              <a:ext uri="{FF2B5EF4-FFF2-40B4-BE49-F238E27FC236}">
                <a16:creationId xmlns:a16="http://schemas.microsoft.com/office/drawing/2014/main" id="{579100FD-A821-638B-6EC9-5016276731C3}"/>
              </a:ext>
            </a:extLst>
          </p:cNvPr>
          <p:cNvPicPr>
            <a:picLocks/>
          </p:cNvPicPr>
          <p:nvPr/>
        </p:nvPicPr>
        <p:blipFill>
          <a:blip r:embed="rId6"/>
          <a:stretch>
            <a:fillRect/>
          </a:stretch>
        </p:blipFill>
        <p:spPr>
          <a:xfrm>
            <a:off x="6416470" y="854216"/>
            <a:ext cx="5400000" cy="2433600"/>
          </a:xfrm>
          <a:prstGeom prst="rect">
            <a:avLst/>
          </a:prstGeom>
        </p:spPr>
      </p:pic>
      <p:sp>
        <p:nvSpPr>
          <p:cNvPr id="8" name="TextBox 14">
            <a:extLst>
              <a:ext uri="{FF2B5EF4-FFF2-40B4-BE49-F238E27FC236}">
                <a16:creationId xmlns:a16="http://schemas.microsoft.com/office/drawing/2014/main" id="{05B687B5-AA9E-A05F-3665-9DB013F1729D}"/>
              </a:ext>
            </a:extLst>
          </p:cNvPr>
          <p:cNvSpPr txBox="1">
            <a:spLocks noChangeArrowheads="1"/>
          </p:cNvSpPr>
          <p:nvPr/>
        </p:nvSpPr>
        <p:spPr bwMode="auto">
          <a:xfrm>
            <a:off x="6178224" y="4120126"/>
            <a:ext cx="5918022"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9" name="TextBox 8">
            <a:extLst>
              <a:ext uri="{FF2B5EF4-FFF2-40B4-BE49-F238E27FC236}">
                <a16:creationId xmlns:a16="http://schemas.microsoft.com/office/drawing/2014/main" id="{ECF6B71A-9280-DFF7-812A-E99AC4871B1C}"/>
              </a:ext>
            </a:extLst>
          </p:cNvPr>
          <p:cNvSpPr txBox="1"/>
          <p:nvPr/>
        </p:nvSpPr>
        <p:spPr>
          <a:xfrm>
            <a:off x="6449334" y="4276904"/>
            <a:ext cx="2521527" cy="461665"/>
          </a:xfrm>
          <a:prstGeom prst="rect">
            <a:avLst/>
          </a:prstGeom>
          <a:solidFill>
            <a:schemeClr val="bg1"/>
          </a:solidFill>
        </p:spPr>
        <p:txBody>
          <a:bodyPr wrap="square" rtlCol="0">
            <a:spAutoFit/>
          </a:bodyPr>
          <a:lstStyle/>
          <a:p>
            <a:pPr algn="ctr"/>
            <a:r>
              <a:rPr lang="en-GB" sz="1200" b="1" dirty="0"/>
              <a:t>999 Average Answer Speed </a:t>
            </a:r>
          </a:p>
          <a:p>
            <a:pPr algn="ctr"/>
            <a:r>
              <a:rPr lang="en-GB" sz="1200" b="1" dirty="0"/>
              <a:t>(Minutes/Seconds)</a:t>
            </a:r>
          </a:p>
        </p:txBody>
      </p:sp>
      <p:sp>
        <p:nvSpPr>
          <p:cNvPr id="11" name="TextBox 14">
            <a:extLst>
              <a:ext uri="{FF2B5EF4-FFF2-40B4-BE49-F238E27FC236}">
                <a16:creationId xmlns:a16="http://schemas.microsoft.com/office/drawing/2014/main" id="{20FE548B-2FBB-1019-829A-96166582094E}"/>
              </a:ext>
            </a:extLst>
          </p:cNvPr>
          <p:cNvSpPr txBox="1">
            <a:spLocks noChangeArrowheads="1"/>
          </p:cNvSpPr>
          <p:nvPr/>
        </p:nvSpPr>
        <p:spPr bwMode="auto">
          <a:xfrm>
            <a:off x="6170249" y="4977141"/>
            <a:ext cx="5934385" cy="144655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rPr>
              <a:t>Following a Victim Services Assessment conducted by His Majesty's Inspectorate of Constabulary and Fire &amp; Rescue Services (HMICFRS), a Threat, Harm, Risk, Investigation, Vulnerability and Engagement (THRIVE) script was introduced as a requirement for every call within the force. Since its introduction, THRIVE script performance and THRIVE compliance have improved significantly. At the end of Q1 2023-24 (June 2023), the percentage of eligible calls with a THRIVE script was 91.5%, and the THRIVE compliance rate stood at 89.9% (6,072 completed and 763 aborted). The THRIVE completion rate was positioned at 77.0%.</a:t>
            </a:r>
            <a:endParaRPr lang="en-GB" altLang="en-US" sz="1100" dirty="0">
              <a:latin typeface="+mn-lt"/>
              <a:cs typeface="Arial" panose="020B0604020202020204" pitchFamily="34" charset="0"/>
            </a:endParaRPr>
          </a:p>
        </p:txBody>
      </p:sp>
      <p:pic>
        <p:nvPicPr>
          <p:cNvPr id="17" name="Picture 16">
            <a:extLst>
              <a:ext uri="{FF2B5EF4-FFF2-40B4-BE49-F238E27FC236}">
                <a16:creationId xmlns:a16="http://schemas.microsoft.com/office/drawing/2014/main" id="{19237B6C-3172-ECE7-339E-C2F8F65FE8BC}"/>
              </a:ext>
            </a:extLst>
          </p:cNvPr>
          <p:cNvPicPr>
            <a:picLocks/>
          </p:cNvPicPr>
          <p:nvPr/>
        </p:nvPicPr>
        <p:blipFill>
          <a:blip r:embed="rId7"/>
          <a:stretch>
            <a:fillRect/>
          </a:stretch>
        </p:blipFill>
        <p:spPr>
          <a:xfrm>
            <a:off x="8959140" y="4164514"/>
            <a:ext cx="2566800" cy="720000"/>
          </a:xfrm>
          <a:prstGeom prst="rect">
            <a:avLst/>
          </a:prstGeom>
        </p:spPr>
      </p:pic>
    </p:spTree>
    <p:extLst>
      <p:ext uri="{BB962C8B-B14F-4D97-AF65-F5344CB8AC3E}">
        <p14:creationId xmlns:p14="http://schemas.microsoft.com/office/powerpoint/2010/main" val="269912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EAEE52FF-DEEE-0E33-ACDE-DDFB6532737E}"/>
              </a:ext>
            </a:extLst>
          </p:cNvPr>
          <p:cNvSpPr txBox="1">
            <a:spLocks noChangeArrowheads="1"/>
          </p:cNvSpPr>
          <p:nvPr/>
        </p:nvSpPr>
        <p:spPr bwMode="auto">
          <a:xfrm>
            <a:off x="6178224" y="4120126"/>
            <a:ext cx="5918022"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3" name="TextBox 14">
            <a:extLst>
              <a:ext uri="{FF2B5EF4-FFF2-40B4-BE49-F238E27FC236}">
                <a16:creationId xmlns:a16="http://schemas.microsoft.com/office/drawing/2014/main" id="{191D7A53-E680-B51E-3524-CA46E589EF76}"/>
              </a:ext>
            </a:extLst>
          </p:cNvPr>
          <p:cNvSpPr txBox="1">
            <a:spLocks noChangeArrowheads="1"/>
          </p:cNvSpPr>
          <p:nvPr/>
        </p:nvSpPr>
        <p:spPr bwMode="auto">
          <a:xfrm>
            <a:off x="6178224" y="770186"/>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101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20126"/>
            <a:ext cx="5909634" cy="246990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ct val="0"/>
              </a:spcBef>
              <a:buNone/>
            </a:pPr>
            <a:r>
              <a:rPr lang="en-GB" altLang="en-US" sz="1100" dirty="0">
                <a:latin typeface="+mn-lt"/>
                <a:cs typeface="Arial" panose="020B0604020202020204" pitchFamily="34" charset="0"/>
              </a:rPr>
              <a:t>101 demand (all connections) increased during Q1 2023-24 by 5.8% (3,170 additional calls) when compared to the quarter prior, for a total of 57,552. This rise was influenced by June 2023 recording the highest monthly 101 demand since August 2022. After decreasing during Q3 2022-23, demand has risen for the second consecutive quarter. Demand has also increased when comparing the current FYTD against FYTD 2022-23, by 1.2% (666 additional calls).</a:t>
            </a:r>
            <a:endParaRPr lang="en-GB" altLang="en-US" sz="1100" dirty="0">
              <a:solidFill>
                <a:srgbClr val="FF0000"/>
              </a:solidFill>
              <a:latin typeface="+mn-lt"/>
              <a:cs typeface="Arial" panose="020B0604020202020204" pitchFamily="34" charset="0"/>
            </a:endParaRPr>
          </a:p>
          <a:p>
            <a:pPr algn="just">
              <a:spcBef>
                <a:spcPts val="0"/>
              </a:spcBef>
              <a:buNone/>
            </a:pPr>
            <a:endParaRPr lang="en-GB" sz="600" dirty="0">
              <a:solidFill>
                <a:srgbClr val="FF0000"/>
              </a:solidFill>
              <a:latin typeface="+mn-lt"/>
              <a:cs typeface="Arial"/>
            </a:endParaRPr>
          </a:p>
          <a:p>
            <a:pPr algn="just" eaLnBrk="1" hangingPunct="1">
              <a:lnSpc>
                <a:spcPct val="100000"/>
              </a:lnSpc>
              <a:spcBef>
                <a:spcPct val="0"/>
              </a:spcBef>
              <a:buFontTx/>
              <a:buNone/>
            </a:pPr>
            <a:r>
              <a:rPr lang="en-GB" sz="1100" dirty="0">
                <a:latin typeface="+mn-lt"/>
                <a:cs typeface="Calibri" panose="020F0502020204030204" pitchFamily="34" charset="0"/>
              </a:rPr>
              <a:t>The 101 abandonment rate increased by 1.1 percentage points during Q1 2023-24 when compared to the quarter prior, and currently stands at 28.6%. This disrupts the downward trend observed for this metric following Q2 2022-23, influenced by a rise in 101 abandonment rate from 23.7% in April to 32.4% in June. However, 101 abandonment rate has improved significantly when comparing the </a:t>
            </a:r>
            <a:r>
              <a:rPr lang="en-GB" altLang="en-US" sz="1100" dirty="0">
                <a:latin typeface="+mn-lt"/>
                <a:cs typeface="Arial" panose="020B0604020202020204" pitchFamily="34" charset="0"/>
              </a:rPr>
              <a:t>current FYTD against FYTD 2022-23, having fallen by 11.6 percentage points.</a:t>
            </a:r>
            <a:endParaRPr lang="en-GB" sz="1100" dirty="0">
              <a:latin typeface="+mn-lt"/>
              <a:cs typeface="Calibri" panose="020F0502020204030204" pitchFamily="34" charset="0"/>
            </a:endParaRPr>
          </a:p>
        </p:txBody>
      </p:sp>
      <p:sp>
        <p:nvSpPr>
          <p:cNvPr id="7" name="TextBox 6">
            <a:extLst>
              <a:ext uri="{FF2B5EF4-FFF2-40B4-BE49-F238E27FC236}">
                <a16:creationId xmlns:a16="http://schemas.microsoft.com/office/drawing/2014/main" id="{4B87ADF7-4872-AD43-9621-7F8898F23C84}"/>
              </a:ext>
            </a:extLst>
          </p:cNvPr>
          <p:cNvSpPr txBox="1"/>
          <p:nvPr/>
        </p:nvSpPr>
        <p:spPr>
          <a:xfrm>
            <a:off x="6449334" y="4276904"/>
            <a:ext cx="2521527" cy="461665"/>
          </a:xfrm>
          <a:prstGeom prst="rect">
            <a:avLst/>
          </a:prstGeom>
          <a:solidFill>
            <a:schemeClr val="bg1"/>
          </a:solidFill>
        </p:spPr>
        <p:txBody>
          <a:bodyPr wrap="square" rtlCol="0">
            <a:spAutoFit/>
          </a:bodyPr>
          <a:lstStyle/>
          <a:p>
            <a:pPr algn="ctr"/>
            <a:r>
              <a:rPr lang="en-GB" sz="1200" b="1" dirty="0"/>
              <a:t>101 Average Answer Speed </a:t>
            </a:r>
          </a:p>
          <a:p>
            <a:pPr algn="ctr"/>
            <a:r>
              <a:rPr lang="en-GB" sz="1200" b="1" dirty="0"/>
              <a:t>(Minutes/Seconds)</a:t>
            </a:r>
          </a:p>
        </p:txBody>
      </p:sp>
      <p:pic>
        <p:nvPicPr>
          <p:cNvPr id="3" name="Picture 2">
            <a:extLst>
              <a:ext uri="{FF2B5EF4-FFF2-40B4-BE49-F238E27FC236}">
                <a16:creationId xmlns:a16="http://schemas.microsoft.com/office/drawing/2014/main" id="{CEECD56E-A219-4727-2265-A4359B765467}"/>
              </a:ext>
            </a:extLst>
          </p:cNvPr>
          <p:cNvPicPr>
            <a:picLocks/>
          </p:cNvPicPr>
          <p:nvPr/>
        </p:nvPicPr>
        <p:blipFill>
          <a:blip r:embed="rId3"/>
          <a:stretch>
            <a:fillRect/>
          </a:stretch>
        </p:blipFill>
        <p:spPr>
          <a:xfrm>
            <a:off x="369835" y="853379"/>
            <a:ext cx="5400000" cy="2433600"/>
          </a:xfrm>
          <a:prstGeom prst="rect">
            <a:avLst/>
          </a:prstGeom>
        </p:spPr>
      </p:pic>
      <p:pic>
        <p:nvPicPr>
          <p:cNvPr id="15" name="Picture 14">
            <a:extLst>
              <a:ext uri="{FF2B5EF4-FFF2-40B4-BE49-F238E27FC236}">
                <a16:creationId xmlns:a16="http://schemas.microsoft.com/office/drawing/2014/main" id="{B0D31DC2-6B00-3A3C-0ECD-A55D07E08F29}"/>
              </a:ext>
            </a:extLst>
          </p:cNvPr>
          <p:cNvPicPr>
            <a:picLocks/>
          </p:cNvPicPr>
          <p:nvPr/>
        </p:nvPicPr>
        <p:blipFill>
          <a:blip r:embed="rId4"/>
          <a:stretch>
            <a:fillRect/>
          </a:stretch>
        </p:blipFill>
        <p:spPr>
          <a:xfrm>
            <a:off x="1798224" y="3287320"/>
            <a:ext cx="2559600" cy="720000"/>
          </a:xfrm>
          <a:prstGeom prst="rect">
            <a:avLst/>
          </a:prstGeom>
        </p:spPr>
      </p:pic>
      <p:pic>
        <p:nvPicPr>
          <p:cNvPr id="20" name="Picture 19">
            <a:extLst>
              <a:ext uri="{FF2B5EF4-FFF2-40B4-BE49-F238E27FC236}">
                <a16:creationId xmlns:a16="http://schemas.microsoft.com/office/drawing/2014/main" id="{B69E3834-E441-FBB4-41D6-D2E003595F6E}"/>
              </a:ext>
            </a:extLst>
          </p:cNvPr>
          <p:cNvPicPr>
            <a:picLocks noChangeAspect="1"/>
          </p:cNvPicPr>
          <p:nvPr/>
        </p:nvPicPr>
        <p:blipFill>
          <a:blip r:embed="rId5"/>
          <a:stretch>
            <a:fillRect/>
          </a:stretch>
        </p:blipFill>
        <p:spPr>
          <a:xfrm>
            <a:off x="8962472" y="4164514"/>
            <a:ext cx="2560000" cy="720000"/>
          </a:xfrm>
          <a:prstGeom prst="rect">
            <a:avLst/>
          </a:prstGeom>
        </p:spPr>
      </p:pic>
      <p:sp>
        <p:nvSpPr>
          <p:cNvPr id="21" name="TextBox 14">
            <a:extLst>
              <a:ext uri="{FF2B5EF4-FFF2-40B4-BE49-F238E27FC236}">
                <a16:creationId xmlns:a16="http://schemas.microsoft.com/office/drawing/2014/main" id="{D9BB6E4F-1C34-454E-9CB7-386EB2DCEDA4}"/>
              </a:ext>
            </a:extLst>
          </p:cNvPr>
          <p:cNvSpPr txBox="1">
            <a:spLocks noChangeArrowheads="1"/>
          </p:cNvSpPr>
          <p:nvPr/>
        </p:nvSpPr>
        <p:spPr bwMode="auto">
          <a:xfrm>
            <a:off x="6170250" y="4985530"/>
            <a:ext cx="5918022" cy="143116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The average answer speed for 101 calls decreased by one minute and 18 seconds to six minutes and 29 seconds during Q1 2023-24 when compared to the quarter prior. This represents the second consecutive improvement in average answer speed performance.</a:t>
            </a:r>
          </a:p>
          <a:p>
            <a:pPr algn="just">
              <a:lnSpc>
                <a:spcPct val="100000"/>
              </a:lnSpc>
              <a:spcBef>
                <a:spcPct val="0"/>
              </a:spcBef>
              <a:buNone/>
            </a:pPr>
            <a:br>
              <a:rPr lang="en-GB" sz="600" dirty="0">
                <a:latin typeface="+mn-lt"/>
                <a:cs typeface="Arial" panose="020B0604020202020204" pitchFamily="34" charset="0"/>
              </a:rPr>
            </a:br>
            <a:r>
              <a:rPr lang="en-GB" sz="1100" dirty="0">
                <a:latin typeface="+mn-lt"/>
                <a:cs typeface="Arial" panose="020B0604020202020204" pitchFamily="34" charset="0"/>
              </a:rPr>
              <a:t>It is likely that the improvement observed during Q1 2023-24 was influenced by the average answer speed of five minutes and 20 seconds recorded during April 2023, which marked it as the best performing month within the last four quarters. The average speed of answer has also decreased when comparing the current FYTD against FYTD 2022-23, by 24 seconds.</a:t>
            </a:r>
            <a:endParaRPr lang="en-GB" sz="500" dirty="0">
              <a:latin typeface="+mn-lt"/>
              <a:cs typeface="Arial" panose="020B0604020202020204" pitchFamily="34" charset="0"/>
            </a:endParaRPr>
          </a:p>
          <a:p>
            <a:pPr algn="just">
              <a:lnSpc>
                <a:spcPct val="100000"/>
              </a:lnSpc>
              <a:spcBef>
                <a:spcPct val="0"/>
              </a:spcBef>
              <a:buNone/>
            </a:pPr>
            <a:endParaRPr lang="en-GB" sz="400"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F528CF50-8C92-858A-7774-42F56BAB1F88}"/>
              </a:ext>
            </a:extLst>
          </p:cNvPr>
          <p:cNvPicPr>
            <a:picLocks noChangeAspect="1"/>
          </p:cNvPicPr>
          <p:nvPr/>
        </p:nvPicPr>
        <p:blipFill>
          <a:blip r:embed="rId6"/>
          <a:stretch>
            <a:fillRect/>
          </a:stretch>
        </p:blipFill>
        <p:spPr>
          <a:xfrm>
            <a:off x="7832483" y="3287320"/>
            <a:ext cx="2560000" cy="720000"/>
          </a:xfrm>
          <a:prstGeom prst="rect">
            <a:avLst/>
          </a:prstGeom>
        </p:spPr>
      </p:pic>
      <p:pic>
        <p:nvPicPr>
          <p:cNvPr id="2" name="Picture 1">
            <a:extLst>
              <a:ext uri="{FF2B5EF4-FFF2-40B4-BE49-F238E27FC236}">
                <a16:creationId xmlns:a16="http://schemas.microsoft.com/office/drawing/2014/main" id="{5D4BFA65-7B40-0BF1-511D-C899B5A3F10A}"/>
              </a:ext>
            </a:extLst>
          </p:cNvPr>
          <p:cNvPicPr>
            <a:picLocks/>
          </p:cNvPicPr>
          <p:nvPr/>
        </p:nvPicPr>
        <p:blipFill>
          <a:blip r:embed="rId7"/>
          <a:stretch>
            <a:fillRect/>
          </a:stretch>
        </p:blipFill>
        <p:spPr>
          <a:xfrm>
            <a:off x="6419817" y="853379"/>
            <a:ext cx="5400000" cy="2433600"/>
          </a:xfrm>
          <a:prstGeom prst="rect">
            <a:avLst/>
          </a:prstGeom>
        </p:spPr>
      </p:pic>
    </p:spTree>
    <p:extLst>
      <p:ext uri="{BB962C8B-B14F-4D97-AF65-F5344CB8AC3E}">
        <p14:creationId xmlns:p14="http://schemas.microsoft.com/office/powerpoint/2010/main" val="2660188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E2F5-E89C-4F29-BCF3-474926DBAE34}"/>
              </a:ext>
            </a:extLst>
          </p:cNvPr>
          <p:cNvSpPr>
            <a:spLocks noGrp="1"/>
          </p:cNvSpPr>
          <p:nvPr>
            <p:ph type="title"/>
          </p:nvPr>
        </p:nvSpPr>
        <p:spPr>
          <a:xfrm>
            <a:off x="-2507" y="0"/>
            <a:ext cx="12192000" cy="676800"/>
          </a:xfrm>
          <a:solidFill>
            <a:srgbClr val="E62344"/>
          </a:solidFill>
        </p:spPr>
        <p:txBody>
          <a:bodyPr>
            <a:normAutofit fontScale="90000"/>
          </a:bodyPr>
          <a:lstStyle/>
          <a:p>
            <a:r>
              <a:rPr lang="en-GB" dirty="0"/>
              <a:t>      </a:t>
            </a:r>
            <a:r>
              <a:rPr lang="en-GB" sz="3600" dirty="0">
                <a:solidFill>
                  <a:schemeClr val="bg1"/>
                </a:solidFill>
              </a:rPr>
              <a:t>8. Social Media and Single Online Home</a:t>
            </a:r>
          </a:p>
        </p:txBody>
      </p:sp>
      <p:sp>
        <p:nvSpPr>
          <p:cNvPr id="6" name="Rectangle 5">
            <a:extLst>
              <a:ext uri="{FF2B5EF4-FFF2-40B4-BE49-F238E27FC236}">
                <a16:creationId xmlns:a16="http://schemas.microsoft.com/office/drawing/2014/main" id="{58852297-044D-4A59-BA07-2FFC506B809E}"/>
              </a:ext>
            </a:extLst>
          </p:cNvPr>
          <p:cNvSpPr/>
          <p:nvPr/>
        </p:nvSpPr>
        <p:spPr>
          <a:xfrm>
            <a:off x="116949" y="3902176"/>
            <a:ext cx="7671600" cy="28845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6A09834-89C6-01E0-EB3D-CC02FEEB9F0D}"/>
              </a:ext>
            </a:extLst>
          </p:cNvPr>
          <p:cNvPicPr>
            <a:picLocks noChangeAspect="1"/>
          </p:cNvPicPr>
          <p:nvPr/>
        </p:nvPicPr>
        <p:blipFill>
          <a:blip r:embed="rId3"/>
          <a:stretch>
            <a:fillRect/>
          </a:stretch>
        </p:blipFill>
        <p:spPr>
          <a:xfrm>
            <a:off x="4030466" y="923793"/>
            <a:ext cx="3654684" cy="2755356"/>
          </a:xfrm>
          <a:prstGeom prst="rect">
            <a:avLst/>
          </a:prstGeom>
        </p:spPr>
      </p:pic>
      <p:pic>
        <p:nvPicPr>
          <p:cNvPr id="7" name="Picture 6">
            <a:extLst>
              <a:ext uri="{FF2B5EF4-FFF2-40B4-BE49-F238E27FC236}">
                <a16:creationId xmlns:a16="http://schemas.microsoft.com/office/drawing/2014/main" id="{C4B9B67C-0121-D896-2489-066A0FF5C62E}"/>
              </a:ext>
            </a:extLst>
          </p:cNvPr>
          <p:cNvPicPr>
            <a:picLocks noChangeAspect="1"/>
          </p:cNvPicPr>
          <p:nvPr/>
        </p:nvPicPr>
        <p:blipFill>
          <a:blip r:embed="rId4"/>
          <a:stretch>
            <a:fillRect/>
          </a:stretch>
        </p:blipFill>
        <p:spPr>
          <a:xfrm>
            <a:off x="210220" y="3963050"/>
            <a:ext cx="7474930" cy="2749534"/>
          </a:xfrm>
          <a:prstGeom prst="rect">
            <a:avLst/>
          </a:prstGeom>
        </p:spPr>
      </p:pic>
      <p:pic>
        <p:nvPicPr>
          <p:cNvPr id="8" name="Picture 7">
            <a:extLst>
              <a:ext uri="{FF2B5EF4-FFF2-40B4-BE49-F238E27FC236}">
                <a16:creationId xmlns:a16="http://schemas.microsoft.com/office/drawing/2014/main" id="{11F54673-620D-AAF6-A602-78E5C8B4B654}"/>
              </a:ext>
            </a:extLst>
          </p:cNvPr>
          <p:cNvPicPr>
            <a:picLocks noChangeAspect="1"/>
          </p:cNvPicPr>
          <p:nvPr/>
        </p:nvPicPr>
        <p:blipFill>
          <a:blip r:embed="rId5"/>
          <a:stretch>
            <a:fillRect/>
          </a:stretch>
        </p:blipFill>
        <p:spPr>
          <a:xfrm>
            <a:off x="214792" y="923793"/>
            <a:ext cx="3654684" cy="2755355"/>
          </a:xfrm>
          <a:prstGeom prst="rect">
            <a:avLst/>
          </a:prstGeom>
        </p:spPr>
      </p:pic>
      <p:sp>
        <p:nvSpPr>
          <p:cNvPr id="9" name="Rectangle 8">
            <a:extLst>
              <a:ext uri="{FF2B5EF4-FFF2-40B4-BE49-F238E27FC236}">
                <a16:creationId xmlns:a16="http://schemas.microsoft.com/office/drawing/2014/main" id="{B3A0AF88-F55A-9C7F-5E9D-91DB0A25CE39}"/>
              </a:ext>
            </a:extLst>
          </p:cNvPr>
          <p:cNvSpPr/>
          <p:nvPr/>
        </p:nvSpPr>
        <p:spPr>
          <a:xfrm>
            <a:off x="116950" y="777563"/>
            <a:ext cx="7671600" cy="30478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14">
            <a:extLst>
              <a:ext uri="{FF2B5EF4-FFF2-40B4-BE49-F238E27FC236}">
                <a16:creationId xmlns:a16="http://schemas.microsoft.com/office/drawing/2014/main" id="{849DBF7B-9011-BD74-BFEB-D7200264B6C3}"/>
              </a:ext>
            </a:extLst>
          </p:cNvPr>
          <p:cNvSpPr txBox="1">
            <a:spLocks noChangeArrowheads="1"/>
          </p:cNvSpPr>
          <p:nvPr/>
        </p:nvSpPr>
        <p:spPr bwMode="auto">
          <a:xfrm>
            <a:off x="7925759" y="777563"/>
            <a:ext cx="4165200" cy="327782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300" b="1" i="1" dirty="0">
                <a:latin typeface="+mn-lt"/>
                <a:cs typeface="Arial" panose="020B0604020202020204" pitchFamily="34" charset="0"/>
              </a:rPr>
              <a:t>Overview</a:t>
            </a:r>
          </a:p>
          <a:p>
            <a:pPr algn="just">
              <a:lnSpc>
                <a:spcPct val="100000"/>
              </a:lnSpc>
              <a:spcBef>
                <a:spcPct val="0"/>
              </a:spcBef>
              <a:buNone/>
            </a:pPr>
            <a:endParaRPr lang="en-GB" sz="600" b="1" i="1"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Inbound private messages received via Gwent Police’s social media platforms increased by 16.2% (3,267 additional messages) during Q1 2023-24 when compared to the quarter prior, for a total of 23,400. In terms of inbound private message sources, 92.3% (21,593 messages) were received through Facebook platforms. Fridays saw the highest volume of inbound private messages (3,557 messages).</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Inbound public messages received via Gwent Police’s social media platforms decreased by 14.7% (1,541 fewer messages) during Q1 2023-24 when compared to the quarter prior, for a total of 8,937. In terms of inbound public message sources, 72.4% (6,467 messages) were received through Facebook platforms. Wednesdays saw the highest volume of inbound public messages (1,859 messages).</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i="1" dirty="0">
                <a:latin typeface="+mn-lt"/>
                <a:cs typeface="Arial" panose="020B0604020202020204" pitchFamily="34" charset="0"/>
              </a:rPr>
              <a:t>This digital contact data includes our English and Welsh Facebook and Twitter accounts.</a:t>
            </a:r>
          </a:p>
        </p:txBody>
      </p:sp>
      <p:sp>
        <p:nvSpPr>
          <p:cNvPr id="11" name="TextBox 14">
            <a:extLst>
              <a:ext uri="{FF2B5EF4-FFF2-40B4-BE49-F238E27FC236}">
                <a16:creationId xmlns:a16="http://schemas.microsoft.com/office/drawing/2014/main" id="{CE6E7B08-C7E3-1765-F260-98B453587560}"/>
              </a:ext>
            </a:extLst>
          </p:cNvPr>
          <p:cNvSpPr txBox="1">
            <a:spLocks noChangeArrowheads="1"/>
          </p:cNvSpPr>
          <p:nvPr/>
        </p:nvSpPr>
        <p:spPr bwMode="auto">
          <a:xfrm>
            <a:off x="7930191" y="4134391"/>
            <a:ext cx="4161600" cy="200054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300" b="1" i="1" dirty="0">
                <a:latin typeface="+mn-lt"/>
                <a:cs typeface="Arial" panose="020B0604020202020204" pitchFamily="34" charset="0"/>
              </a:rPr>
              <a:t>Overview</a:t>
            </a:r>
          </a:p>
          <a:p>
            <a:pPr algn="just">
              <a:lnSpc>
                <a:spcPct val="100000"/>
              </a:lnSpc>
              <a:spcBef>
                <a:spcPct val="0"/>
              </a:spcBef>
              <a:buNone/>
            </a:pPr>
            <a:br>
              <a:rPr lang="en-GB" sz="600" dirty="0">
                <a:latin typeface="+mn-lt"/>
                <a:cs typeface="Arial" panose="020B0604020202020204" pitchFamily="34" charset="0"/>
              </a:rPr>
            </a:br>
            <a:r>
              <a:rPr lang="en-GB" sz="1100" dirty="0">
                <a:latin typeface="+mn-lt"/>
                <a:cs typeface="Arial" panose="020B0604020202020204" pitchFamily="34" charset="0"/>
              </a:rPr>
              <a:t>3,548 Single Online Home (SOH) forms were submitted to Gwent during Q1 2023-24, a reduction of 3.3% (120 fewer forms) when compared to the quarter prior.</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adjacent chart presents these forms by category. The most numerous of these forms are crime reports (43.1% or 1,528 forms), followed by general ‘contact us’ messages (24.1% or 854 forms), and firearm licensing (11.7% or 416 forms). ‘Other’ includes forms with low volume, including events and processions, filming, fingerprints and IP licensing.</a:t>
            </a:r>
          </a:p>
        </p:txBody>
      </p:sp>
    </p:spTree>
    <p:extLst>
      <p:ext uri="{BB962C8B-B14F-4D97-AF65-F5344CB8AC3E}">
        <p14:creationId xmlns:p14="http://schemas.microsoft.com/office/powerpoint/2010/main" val="3418401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9. Initiatives &amp; Events</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37668" y="715237"/>
            <a:ext cx="11916664" cy="304698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300" b="1" i="1" dirty="0">
                <a:latin typeface="+mn-lt"/>
              </a:rPr>
              <a:t>Overview</a:t>
            </a:r>
          </a:p>
          <a:p>
            <a:pPr algn="just" eaLnBrk="1" hangingPunct="1">
              <a:lnSpc>
                <a:spcPct val="100000"/>
              </a:lnSpc>
              <a:spcBef>
                <a:spcPct val="0"/>
              </a:spcBef>
              <a:buNone/>
            </a:pPr>
            <a:endParaRPr lang="en-GB" altLang="en-US" sz="600" b="1" i="1" dirty="0">
              <a:latin typeface="+mn-lt"/>
            </a:endParaRPr>
          </a:p>
          <a:p>
            <a:pPr algn="just">
              <a:lnSpc>
                <a:spcPct val="100000"/>
              </a:lnSpc>
              <a:spcBef>
                <a:spcPct val="0"/>
              </a:spcBef>
              <a:buNone/>
            </a:pPr>
            <a:r>
              <a:rPr lang="en-GB" sz="1100" dirty="0">
                <a:effectLst/>
                <a:latin typeface="+mn-lt"/>
                <a:ea typeface="Times New Roman" panose="02020603050405020304" pitchFamily="18" charset="0"/>
              </a:rPr>
              <a:t>Operation Lead has been initiated in the Caerphilly Borough following engagement with local partners and elected officials. This project adopts national best practice to encourage responsible dog ownership, in order to minimise the harm caused by dangerous dogs.</a:t>
            </a:r>
          </a:p>
          <a:p>
            <a:pPr algn="just">
              <a:lnSpc>
                <a:spcPct val="100000"/>
              </a:lnSpc>
              <a:spcBef>
                <a:spcPct val="0"/>
              </a:spcBef>
              <a:buNone/>
            </a:pPr>
            <a:endParaRPr lang="en-GB" sz="600" dirty="0">
              <a:latin typeface="+mn-lt"/>
              <a:ea typeface="Times New Roman" panose="02020603050405020304" pitchFamily="18" charset="0"/>
            </a:endParaRPr>
          </a:p>
          <a:p>
            <a:pPr algn="just">
              <a:lnSpc>
                <a:spcPct val="100000"/>
              </a:lnSpc>
              <a:spcBef>
                <a:spcPct val="0"/>
              </a:spcBef>
              <a:buNone/>
            </a:pPr>
            <a:r>
              <a:rPr lang="en-GB" sz="1100" dirty="0">
                <a:effectLst/>
                <a:latin typeface="+mn-lt"/>
                <a:ea typeface="Times New Roman" panose="02020603050405020304" pitchFamily="18" charset="0"/>
              </a:rPr>
              <a:t>Our dangerous dog liaison officer will continue to provide inputs for all our local neighbourhood teams, upskilling our workforce in relation to dog related incidents involving suspected banned breeds and dangerous dogs (i.e. XL </a:t>
            </a:r>
            <a:r>
              <a:rPr lang="en-GB" sz="1100" dirty="0" err="1">
                <a:effectLst/>
                <a:latin typeface="+mn-lt"/>
                <a:ea typeface="Times New Roman" panose="02020603050405020304" pitchFamily="18" charset="0"/>
              </a:rPr>
              <a:t>Bullys</a:t>
            </a:r>
            <a:r>
              <a:rPr lang="en-GB" sz="1100" dirty="0">
                <a:effectLst/>
                <a:latin typeface="+mn-lt"/>
                <a:ea typeface="Times New Roman" panose="02020603050405020304" pitchFamily="18" charset="0"/>
              </a:rPr>
              <a:t>).  We will continue to reduce the opportunity of risk to the public and improve our range of tactics.</a:t>
            </a:r>
          </a:p>
          <a:p>
            <a:pPr algn="just">
              <a:lnSpc>
                <a:spcPct val="100000"/>
              </a:lnSpc>
              <a:spcBef>
                <a:spcPct val="0"/>
              </a:spcBef>
              <a:buNone/>
            </a:pPr>
            <a:endParaRPr lang="en-GB" sz="600" dirty="0">
              <a:latin typeface="+mn-lt"/>
              <a:ea typeface="Times New Roman" panose="02020603050405020304" pitchFamily="18" charset="0"/>
            </a:endParaRPr>
          </a:p>
          <a:p>
            <a:pPr algn="just">
              <a:lnSpc>
                <a:spcPct val="100000"/>
              </a:lnSpc>
              <a:spcBef>
                <a:spcPct val="0"/>
              </a:spcBef>
              <a:buNone/>
            </a:pPr>
            <a:r>
              <a:rPr lang="en-GB" sz="1100" dirty="0">
                <a:effectLst/>
                <a:latin typeface="+mn-lt"/>
                <a:ea typeface="Times New Roman" panose="02020603050405020304" pitchFamily="18" charset="0"/>
              </a:rPr>
              <a:t>The Gwent Community Link (a police messaging service) will launch on the 11</a:t>
            </a:r>
            <a:r>
              <a:rPr lang="en-GB" sz="1100" baseline="30000" dirty="0">
                <a:effectLst/>
                <a:latin typeface="+mn-lt"/>
                <a:ea typeface="Times New Roman" panose="02020603050405020304" pitchFamily="18" charset="0"/>
              </a:rPr>
              <a:t>th</a:t>
            </a:r>
            <a:r>
              <a:rPr lang="en-GB" sz="1100" dirty="0">
                <a:effectLst/>
                <a:latin typeface="+mn-lt"/>
                <a:ea typeface="Times New Roman" panose="02020603050405020304" pitchFamily="18" charset="0"/>
              </a:rPr>
              <a:t> of September.</a:t>
            </a:r>
          </a:p>
          <a:p>
            <a:pPr algn="just">
              <a:lnSpc>
                <a:spcPct val="100000"/>
              </a:lnSpc>
              <a:spcBef>
                <a:spcPct val="0"/>
              </a:spcBef>
              <a:buNone/>
            </a:pPr>
            <a:endParaRPr lang="en-GB" sz="600" dirty="0">
              <a:latin typeface="+mn-lt"/>
              <a:ea typeface="Times New Roman" panose="02020603050405020304" pitchFamily="18" charset="0"/>
            </a:endParaRPr>
          </a:p>
          <a:p>
            <a:pPr algn="just">
              <a:lnSpc>
                <a:spcPct val="100000"/>
              </a:lnSpc>
              <a:spcBef>
                <a:spcPct val="0"/>
              </a:spcBef>
              <a:buNone/>
            </a:pPr>
            <a:r>
              <a:rPr lang="en-GB" sz="1100" dirty="0">
                <a:effectLst/>
                <a:latin typeface="+mn-lt"/>
                <a:ea typeface="Times New Roman" panose="02020603050405020304" pitchFamily="18" charset="0"/>
              </a:rPr>
              <a:t>The </a:t>
            </a:r>
            <a:r>
              <a:rPr lang="en-GB" sz="1100" dirty="0" err="1">
                <a:effectLst/>
                <a:latin typeface="+mn-lt"/>
                <a:ea typeface="Times New Roman" panose="02020603050405020304" pitchFamily="18" charset="0"/>
              </a:rPr>
              <a:t>Maindee</a:t>
            </a:r>
            <a:r>
              <a:rPr lang="en-GB" sz="1100" dirty="0">
                <a:effectLst/>
                <a:latin typeface="+mn-lt"/>
                <a:ea typeface="Times New Roman" panose="02020603050405020304" pitchFamily="18" charset="0"/>
              </a:rPr>
              <a:t> NPT are working alongside the Ethnic Minorities and Youth Support Team (</a:t>
            </a:r>
            <a:r>
              <a:rPr lang="en-GB" sz="1100" dirty="0" err="1">
                <a:effectLst/>
                <a:latin typeface="+mn-lt"/>
                <a:ea typeface="Times New Roman" panose="02020603050405020304" pitchFamily="18" charset="0"/>
              </a:rPr>
              <a:t>EYST</a:t>
            </a:r>
            <a:r>
              <a:rPr lang="en-GB" sz="1100" dirty="0">
                <a:effectLst/>
                <a:latin typeface="+mn-lt"/>
                <a:ea typeface="Times New Roman" panose="02020603050405020304" pitchFamily="18" charset="0"/>
              </a:rPr>
              <a:t>). </a:t>
            </a:r>
            <a:r>
              <a:rPr lang="en-GB" sz="1100" dirty="0" err="1">
                <a:effectLst/>
                <a:latin typeface="+mn-lt"/>
                <a:ea typeface="Times New Roman" panose="02020603050405020304" pitchFamily="18" charset="0"/>
              </a:rPr>
              <a:t>EYST</a:t>
            </a:r>
            <a:r>
              <a:rPr lang="en-GB" sz="1100" dirty="0">
                <a:effectLst/>
                <a:latin typeface="+mn-lt"/>
                <a:ea typeface="Times New Roman" panose="02020603050405020304" pitchFamily="18" charset="0"/>
              </a:rPr>
              <a:t> currently hold weekly drop-in sessions for children and young adults at </a:t>
            </a:r>
            <a:r>
              <a:rPr lang="en-GB" sz="1100" dirty="0" err="1">
                <a:effectLst/>
                <a:latin typeface="+mn-lt"/>
                <a:ea typeface="Times New Roman" panose="02020603050405020304" pitchFamily="18" charset="0"/>
              </a:rPr>
              <a:t>Maindee</a:t>
            </a:r>
            <a:r>
              <a:rPr lang="en-GB" sz="1100" dirty="0">
                <a:effectLst/>
                <a:latin typeface="+mn-lt"/>
                <a:ea typeface="Times New Roman" panose="02020603050405020304" pitchFamily="18" charset="0"/>
              </a:rPr>
              <a:t> primary school, and are very keen for police to attend in order to break down barriers. These sessions have been successful, and further collaboration will be taking place in the new school year.</a:t>
            </a:r>
          </a:p>
          <a:p>
            <a:pPr algn="just">
              <a:lnSpc>
                <a:spcPct val="100000"/>
              </a:lnSpc>
              <a:spcBef>
                <a:spcPct val="0"/>
              </a:spcBef>
              <a:buNone/>
            </a:pPr>
            <a:endParaRPr lang="en-GB" sz="600" dirty="0">
              <a:latin typeface="+mn-lt"/>
              <a:ea typeface="Times New Roman" panose="02020603050405020304" pitchFamily="18" charset="0"/>
            </a:endParaRPr>
          </a:p>
          <a:p>
            <a:pPr algn="just">
              <a:lnSpc>
                <a:spcPct val="100000"/>
              </a:lnSpc>
              <a:spcBef>
                <a:spcPct val="0"/>
              </a:spcBef>
              <a:buNone/>
            </a:pPr>
            <a:r>
              <a:rPr lang="en-GB" sz="1100" dirty="0">
                <a:effectLst/>
                <a:latin typeface="+mn-lt"/>
                <a:ea typeface="Times New Roman" panose="02020603050405020304" pitchFamily="18" charset="0"/>
              </a:rPr>
              <a:t>A week-long Child Safety initiative took place at Glan Lyn primary school during June, arranged and organised by the NPT. This consisted of activities held at the school throughout the week, including a talk by </a:t>
            </a:r>
            <a:r>
              <a:rPr lang="en-GB" sz="1100" dirty="0" err="1">
                <a:effectLst/>
                <a:latin typeface="+mn-lt"/>
                <a:ea typeface="Times New Roman" panose="02020603050405020304" pitchFamily="18" charset="0"/>
              </a:rPr>
              <a:t>CSOs</a:t>
            </a:r>
            <a:r>
              <a:rPr lang="en-GB" sz="1100" dirty="0">
                <a:effectLst/>
                <a:latin typeface="+mn-lt"/>
                <a:ea typeface="Times New Roman" panose="02020603050405020304" pitchFamily="18" charset="0"/>
              </a:rPr>
              <a:t>, a community safety fair, and visit from the police dogs. There were also inputs from the fire service, as well as drug teams and cybercrime.</a:t>
            </a:r>
          </a:p>
          <a:p>
            <a:pPr algn="just">
              <a:lnSpc>
                <a:spcPct val="100000"/>
              </a:lnSpc>
              <a:spcBef>
                <a:spcPct val="0"/>
              </a:spcBef>
              <a:buNone/>
            </a:pPr>
            <a:br>
              <a:rPr lang="en-GB" sz="600" dirty="0">
                <a:effectLst/>
                <a:latin typeface="+mn-lt"/>
                <a:ea typeface="Times New Roman" panose="02020603050405020304" pitchFamily="18" charset="0"/>
              </a:rPr>
            </a:br>
            <a:r>
              <a:rPr lang="en-GB" sz="1100" dirty="0">
                <a:effectLst/>
                <a:latin typeface="+mn-lt"/>
                <a:ea typeface="Times New Roman" panose="02020603050405020304" pitchFamily="18" charset="0"/>
              </a:rPr>
              <a:t>Exercise Dollhouse took place on the 11</a:t>
            </a:r>
            <a:r>
              <a:rPr lang="en-GB" sz="1100" baseline="30000" dirty="0">
                <a:effectLst/>
                <a:latin typeface="+mn-lt"/>
                <a:ea typeface="Times New Roman" panose="02020603050405020304" pitchFamily="18" charset="0"/>
              </a:rPr>
              <a:t>th</a:t>
            </a:r>
            <a:r>
              <a:rPr lang="en-GB" sz="1100" dirty="0">
                <a:effectLst/>
                <a:latin typeface="+mn-lt"/>
                <a:ea typeface="Times New Roman" panose="02020603050405020304" pitchFamily="18" charset="0"/>
              </a:rPr>
              <a:t> and 12</a:t>
            </a:r>
            <a:r>
              <a:rPr lang="en-GB" sz="1100" baseline="30000" dirty="0">
                <a:effectLst/>
                <a:latin typeface="+mn-lt"/>
                <a:ea typeface="Times New Roman" panose="02020603050405020304" pitchFamily="18" charset="0"/>
              </a:rPr>
              <a:t>th</a:t>
            </a:r>
            <a:r>
              <a:rPr lang="en-GB" sz="1100" dirty="0">
                <a:effectLst/>
                <a:latin typeface="+mn-lt"/>
                <a:ea typeface="Times New Roman" panose="02020603050405020304" pitchFamily="18" charset="0"/>
              </a:rPr>
              <a:t> of July. This was a national Counter Terrorism (CT) exercise run in Gwent to test regional Disaster Victim Identification (DVI) structures and examine the CT elements of DVI. A full Strategic Co-ordination Group was implemented with elements of the Mass Fatality </a:t>
            </a:r>
            <a:r>
              <a:rPr lang="en-GB" sz="1100" dirty="0">
                <a:latin typeface="+mn-lt"/>
                <a:ea typeface="Times New Roman" panose="02020603050405020304" pitchFamily="18" charset="0"/>
              </a:rPr>
              <a:t>S</a:t>
            </a:r>
            <a:r>
              <a:rPr lang="en-GB" sz="1100" dirty="0">
                <a:effectLst/>
                <a:latin typeface="+mn-lt"/>
                <a:ea typeface="Times New Roman" panose="02020603050405020304" pitchFamily="18" charset="0"/>
              </a:rPr>
              <a:t>ubgroup of the Local Resilience Forum, which included the senior </a:t>
            </a:r>
            <a:r>
              <a:rPr lang="en-GB" sz="1100" dirty="0">
                <a:latin typeface="+mn-lt"/>
                <a:ea typeface="Times New Roman" panose="02020603050405020304" pitchFamily="18" charset="0"/>
              </a:rPr>
              <a:t>c</a:t>
            </a:r>
            <a:r>
              <a:rPr lang="en-GB" sz="1100" dirty="0">
                <a:effectLst/>
                <a:latin typeface="+mn-lt"/>
                <a:ea typeface="Times New Roman" panose="02020603050405020304" pitchFamily="18" charset="0"/>
              </a:rPr>
              <a:t>oroner for Gwent, forensic </a:t>
            </a:r>
            <a:r>
              <a:rPr lang="en-GB" sz="1100" dirty="0">
                <a:latin typeface="+mn-lt"/>
                <a:ea typeface="Times New Roman" panose="02020603050405020304" pitchFamily="18" charset="0"/>
              </a:rPr>
              <a:t>p</a:t>
            </a:r>
            <a:r>
              <a:rPr lang="en-GB" sz="1100" dirty="0">
                <a:effectLst/>
                <a:latin typeface="+mn-lt"/>
                <a:ea typeface="Times New Roman" panose="02020603050405020304" pitchFamily="18" charset="0"/>
              </a:rPr>
              <a:t>athologists, and other partners. </a:t>
            </a:r>
          </a:p>
        </p:txBody>
      </p:sp>
    </p:spTree>
    <p:extLst>
      <p:ext uri="{BB962C8B-B14F-4D97-AF65-F5344CB8AC3E}">
        <p14:creationId xmlns:p14="http://schemas.microsoft.com/office/powerpoint/2010/main" val="2136417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Professional Standards Department</a:t>
            </a:r>
          </a:p>
        </p:txBody>
      </p:sp>
      <p:sp>
        <p:nvSpPr>
          <p:cNvPr id="5" name="TextBox 4">
            <a:extLst>
              <a:ext uri="{FF2B5EF4-FFF2-40B4-BE49-F238E27FC236}">
                <a16:creationId xmlns:a16="http://schemas.microsoft.com/office/drawing/2014/main" id="{C83DA6D1-8BBB-41D7-BBB0-6A3DCC16069B}"/>
              </a:ext>
            </a:extLst>
          </p:cNvPr>
          <p:cNvSpPr txBox="1"/>
          <p:nvPr/>
        </p:nvSpPr>
        <p:spPr>
          <a:xfrm>
            <a:off x="466570" y="1159065"/>
            <a:ext cx="4928060" cy="1600438"/>
          </a:xfrm>
          <a:prstGeom prst="rect">
            <a:avLst/>
          </a:prstGeom>
          <a:noFill/>
        </p:spPr>
        <p:txBody>
          <a:bodyPr wrap="square" rtlCol="0">
            <a:spAutoFit/>
          </a:bodyPr>
          <a:lstStyle/>
          <a:p>
            <a:pPr marL="342900" indent="-342900">
              <a:buAutoNum type="arabicPeriod"/>
            </a:pPr>
            <a:r>
              <a:rPr lang="en-GB" sz="1400" dirty="0"/>
              <a:t>PSD Total Recorded Complaint Allegations</a:t>
            </a:r>
          </a:p>
          <a:p>
            <a:pPr marL="342900" indent="-342900">
              <a:buAutoNum type="arabicPeriod"/>
            </a:pPr>
            <a:r>
              <a:rPr lang="en-GB" sz="1400" dirty="0"/>
              <a:t>PSD Schedule 3/Non Schedule 3 Complaint Cases</a:t>
            </a:r>
          </a:p>
          <a:p>
            <a:pPr marL="342900" indent="-342900">
              <a:buAutoNum type="arabicPeriod"/>
            </a:pPr>
            <a:r>
              <a:rPr lang="en-GB" sz="1400" dirty="0"/>
              <a:t>PSD Misconduct Cases</a:t>
            </a:r>
          </a:p>
          <a:p>
            <a:pPr marL="342900" indent="-342900">
              <a:buAutoNum type="arabicPeriod"/>
            </a:pPr>
            <a:r>
              <a:rPr lang="en-GB" sz="1400" dirty="0" err="1"/>
              <a:t>IOPC</a:t>
            </a:r>
            <a:r>
              <a:rPr lang="en-GB" sz="1400" dirty="0"/>
              <a:t> Timeliness</a:t>
            </a:r>
          </a:p>
          <a:p>
            <a:pPr marL="342900" indent="-342900">
              <a:buAutoNum type="arabicPeriod"/>
            </a:pPr>
            <a:r>
              <a:rPr lang="en-GB" sz="1400" dirty="0" err="1"/>
              <a:t>IOPC</a:t>
            </a:r>
            <a:r>
              <a:rPr lang="en-GB" sz="1400" dirty="0"/>
              <a:t> Reviews</a:t>
            </a:r>
          </a:p>
          <a:p>
            <a:pPr marL="342900" indent="-342900">
              <a:buAutoNum type="arabicPeriod"/>
            </a:pPr>
            <a:r>
              <a:rPr lang="en-GB" sz="1400" dirty="0"/>
              <a:t>Vetting</a:t>
            </a:r>
          </a:p>
          <a:p>
            <a:pPr marL="342900" indent="-342900">
              <a:buAutoNum type="arabicPeriod"/>
            </a:pPr>
            <a:endParaRPr lang="en-GB" sz="1400" dirty="0"/>
          </a:p>
        </p:txBody>
      </p:sp>
      <p:sp>
        <p:nvSpPr>
          <p:cNvPr id="3" name="Slide Number Placeholder 2">
            <a:extLst>
              <a:ext uri="{FF2B5EF4-FFF2-40B4-BE49-F238E27FC236}">
                <a16:creationId xmlns:a16="http://schemas.microsoft.com/office/drawing/2014/main" id="{0D659ADD-2BF7-417A-B4F1-3620C7DFABCC}"/>
              </a:ext>
            </a:extLst>
          </p:cNvPr>
          <p:cNvSpPr>
            <a:spLocks noGrp="1"/>
          </p:cNvSpPr>
          <p:nvPr>
            <p:ph type="sldNum" sz="quarter" idx="12"/>
          </p:nvPr>
        </p:nvSpPr>
        <p:spPr/>
        <p:txBody>
          <a:bodyPr/>
          <a:lstStyle/>
          <a:p>
            <a:pPr>
              <a:defRPr/>
            </a:pPr>
            <a:fld id="{E10F5A08-06F6-4A77-9B0E-936CAC7C569E}" type="slidenum">
              <a:rPr lang="en-GB" smtClean="0"/>
              <a:pPr>
                <a:defRPr/>
              </a:pPr>
              <a:t>35</a:t>
            </a:fld>
            <a:endParaRPr lang="en-GB"/>
          </a:p>
        </p:txBody>
      </p:sp>
    </p:spTree>
    <p:extLst>
      <p:ext uri="{BB962C8B-B14F-4D97-AF65-F5344CB8AC3E}">
        <p14:creationId xmlns:p14="http://schemas.microsoft.com/office/powerpoint/2010/main" val="1921642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13270" y="773364"/>
            <a:ext cx="59184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a:t>
            </a:r>
            <a:r>
              <a:rPr lang="en-GB" sz="3200">
                <a:latin typeface="Arial" panose="020B0604020202020204" pitchFamily="34" charset="0"/>
                <a:cs typeface="Arial" panose="020B0604020202020204" pitchFamily="34" charset="0"/>
              </a:rPr>
              <a:t>1</a:t>
            </a:r>
            <a:r>
              <a:rPr lang="en-GB" sz="3200" b="0">
                <a:latin typeface="Arial" panose="020B0604020202020204" pitchFamily="34" charset="0"/>
                <a:cs typeface="Arial" panose="020B0604020202020204" pitchFamily="34" charset="0"/>
              </a:rPr>
              <a:t>. PSD Total Recorded Complaint Allegations</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8683" y="773364"/>
            <a:ext cx="5911200" cy="3370153"/>
          </a:xfrm>
          <a:prstGeom prst="rect">
            <a:avLst/>
          </a:prstGeom>
          <a:noFill/>
          <a:ln w="15875">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r>
              <a:rPr lang="en-GB" sz="1100" kern="1200" dirty="0">
                <a:solidFill>
                  <a:srgbClr val="000000"/>
                </a:solidFill>
                <a:effectLst/>
                <a:latin typeface="Arial" panose="020B0604020202020204" pitchFamily="34" charset="0"/>
                <a:ea typeface="Times New Roman" panose="02020603050405020304" pitchFamily="18" charset="0"/>
              </a:rPr>
              <a:t>There has been a</a:t>
            </a:r>
            <a:r>
              <a:rPr lang="en-GB" sz="1100" b="1" kern="1200" dirty="0">
                <a:solidFill>
                  <a:srgbClr val="000000"/>
                </a:solidFill>
                <a:effectLst/>
                <a:latin typeface="Arial" panose="020B0604020202020204" pitchFamily="34" charset="0"/>
                <a:ea typeface="Times New Roman" panose="02020603050405020304" pitchFamily="18" charset="0"/>
              </a:rPr>
              <a:t> </a:t>
            </a:r>
            <a:r>
              <a:rPr lang="en-GB" sz="1100" kern="1200" dirty="0">
                <a:solidFill>
                  <a:srgbClr val="000000"/>
                </a:solidFill>
                <a:effectLst/>
                <a:latin typeface="Arial" panose="020B0604020202020204" pitchFamily="34" charset="0"/>
                <a:ea typeface="Times New Roman" panose="02020603050405020304" pitchFamily="18" charset="0"/>
              </a:rPr>
              <a:t>3.0% increase in complaints received during Q1 2023-24 when compared to Q4 2022-23.</a:t>
            </a:r>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just"/>
            <a:r>
              <a:rPr lang="en-GB" sz="1100" kern="1200" dirty="0">
                <a:solidFill>
                  <a:srgbClr val="000000"/>
                </a:solidFill>
                <a:effectLst/>
                <a:latin typeface="Arial" panose="020B0604020202020204" pitchFamily="34" charset="0"/>
                <a:ea typeface="Times New Roman" panose="02020603050405020304" pitchFamily="18" charset="0"/>
              </a:rPr>
              <a:t>The three categories of complaint with the greatest volume remain as:</a:t>
            </a:r>
            <a:endParaRPr lang="en-GB" sz="1100" dirty="0">
              <a:effectLst/>
              <a:latin typeface="Times New Roman" panose="02020603050405020304" pitchFamily="18" charset="0"/>
              <a:ea typeface="Times New Roman" panose="02020603050405020304" pitchFamily="18" charset="0"/>
            </a:endParaRPr>
          </a:p>
          <a:p>
            <a:pPr algn="just"/>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57200" algn="l"/>
              </a:tabLst>
            </a:pPr>
            <a:r>
              <a:rPr lang="en-GB" sz="1100" b="1" kern="1200" dirty="0">
                <a:solidFill>
                  <a:srgbClr val="000000"/>
                </a:solidFill>
                <a:effectLst/>
                <a:latin typeface="Arial" panose="020B0604020202020204" pitchFamily="34" charset="0"/>
                <a:ea typeface="Times New Roman" panose="02020603050405020304" pitchFamily="18" charset="0"/>
              </a:rPr>
              <a:t>A1. Police action following contact	</a:t>
            </a:r>
            <a:r>
              <a:rPr lang="en-GB" sz="1100" b="1" dirty="0">
                <a:solidFill>
                  <a:srgbClr val="000000"/>
                </a:solidFill>
                <a:latin typeface="Arial" panose="020B0604020202020204" pitchFamily="34" charset="0"/>
                <a:ea typeface="Times New Roman" panose="02020603050405020304" pitchFamily="18" charset="0"/>
              </a:rPr>
              <a:t>		</a:t>
            </a:r>
            <a:r>
              <a:rPr lang="en-GB" sz="1100" b="1" kern="1200" dirty="0">
                <a:solidFill>
                  <a:srgbClr val="000000"/>
                </a:solidFill>
                <a:effectLst/>
                <a:latin typeface="Arial" panose="020B0604020202020204" pitchFamily="34" charset="0"/>
                <a:ea typeface="Times New Roman" panose="02020603050405020304" pitchFamily="18" charset="0"/>
              </a:rPr>
              <a:t>122</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57200" algn="l"/>
              </a:tabLst>
            </a:pPr>
            <a:r>
              <a:rPr lang="en-GB" sz="1100" b="1" kern="1200" dirty="0">
                <a:solidFill>
                  <a:srgbClr val="000000"/>
                </a:solidFill>
                <a:effectLst/>
                <a:latin typeface="Arial" panose="020B0604020202020204" pitchFamily="34" charset="0"/>
                <a:ea typeface="Times New Roman" panose="02020603050405020304" pitchFamily="18" charset="0"/>
              </a:rPr>
              <a:t>A4. General level of service	</a:t>
            </a:r>
            <a:r>
              <a:rPr lang="en-GB" sz="1100" b="1" dirty="0">
                <a:solidFill>
                  <a:srgbClr val="000000"/>
                </a:solidFill>
                <a:latin typeface="Arial" panose="020B0604020202020204" pitchFamily="34" charset="0"/>
                <a:ea typeface="Times New Roman" panose="02020603050405020304" pitchFamily="18" charset="0"/>
              </a:rPr>
              <a:t>		</a:t>
            </a:r>
            <a:r>
              <a:rPr lang="en-GB" sz="1100" b="1" kern="1200" dirty="0">
                <a:solidFill>
                  <a:srgbClr val="000000"/>
                </a:solidFill>
                <a:effectLst/>
                <a:latin typeface="Arial" panose="020B0604020202020204" pitchFamily="34" charset="0"/>
                <a:ea typeface="Times New Roman" panose="02020603050405020304" pitchFamily="18" charset="0"/>
              </a:rPr>
              <a:t>33</a:t>
            </a:r>
            <a:endParaRPr lang="en-GB" sz="11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57200" algn="l"/>
              </a:tabLst>
            </a:pPr>
            <a:r>
              <a:rPr lang="en-GB" sz="1100" b="1" kern="1200" dirty="0">
                <a:solidFill>
                  <a:srgbClr val="000000"/>
                </a:solidFill>
                <a:effectLst/>
                <a:latin typeface="Arial" panose="020B0604020202020204" pitchFamily="34" charset="0"/>
                <a:ea typeface="Times New Roman" panose="02020603050405020304" pitchFamily="18" charset="0"/>
              </a:rPr>
              <a:t>H3. Unprofessional attitude and disrespect	         	32</a:t>
            </a:r>
            <a:endParaRPr lang="en-GB" sz="1100" dirty="0">
              <a:effectLst/>
              <a:latin typeface="Times New Roman" panose="02020603050405020304" pitchFamily="18" charset="0"/>
              <a:ea typeface="Times New Roman" panose="02020603050405020304" pitchFamily="18" charset="0"/>
            </a:endParaRPr>
          </a:p>
          <a:p>
            <a:pPr marL="457200" algn="just"/>
            <a:r>
              <a:rPr lang="en-GB" sz="11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just"/>
            <a:r>
              <a:rPr lang="en-GB" sz="1100" kern="1200" dirty="0">
                <a:solidFill>
                  <a:srgbClr val="000000"/>
                </a:solidFill>
                <a:effectLst/>
                <a:latin typeface="Arial" panose="020B0604020202020204" pitchFamily="34" charset="0"/>
                <a:ea typeface="Times New Roman" panose="02020603050405020304" pitchFamily="18" charset="0"/>
              </a:rPr>
              <a:t>Within the sub categories notable increases and decreases compared to last Quarter are noted below;</a:t>
            </a:r>
            <a:endParaRPr lang="en-GB" sz="1100" dirty="0">
              <a:effectLst/>
              <a:latin typeface="Times New Roman" panose="02020603050405020304" pitchFamily="18" charset="0"/>
              <a:ea typeface="Times New Roman" panose="02020603050405020304" pitchFamily="18" charset="0"/>
            </a:endParaRPr>
          </a:p>
          <a:p>
            <a:pPr algn="just"/>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just"/>
            <a:r>
              <a:rPr lang="en-GB" sz="1100" b="1" kern="1200" dirty="0">
                <a:solidFill>
                  <a:srgbClr val="000000"/>
                </a:solidFill>
                <a:effectLst/>
                <a:latin typeface="Arial" panose="020B0604020202020204" pitchFamily="34" charset="0"/>
                <a:ea typeface="Times New Roman" panose="02020603050405020304" pitchFamily="18" charset="0"/>
              </a:rPr>
              <a:t>A1 Decrease in Police action following contact </a:t>
            </a:r>
            <a:r>
              <a:rPr lang="en-GB" sz="1100" kern="1200" dirty="0">
                <a:solidFill>
                  <a:srgbClr val="000000"/>
                </a:solidFill>
                <a:effectLst/>
                <a:latin typeface="Arial" panose="020B0604020202020204" pitchFamily="34" charset="0"/>
                <a:ea typeface="Times New Roman" panose="02020603050405020304" pitchFamily="18" charset="0"/>
              </a:rPr>
              <a:t>(n=</a:t>
            </a:r>
            <a:r>
              <a:rPr lang="en-GB" sz="1100" kern="1200" dirty="0">
                <a:solidFill>
                  <a:srgbClr val="FF0000"/>
                </a:solidFill>
                <a:effectLst/>
                <a:latin typeface="Arial" panose="020B0604020202020204" pitchFamily="34" charset="0"/>
                <a:ea typeface="Times New Roman" panose="02020603050405020304" pitchFamily="18" charset="0"/>
              </a:rPr>
              <a:t>122</a:t>
            </a:r>
            <a:r>
              <a:rPr lang="en-GB" sz="1100" kern="1200" dirty="0">
                <a:solidFill>
                  <a:srgbClr val="000000"/>
                </a:solidFill>
                <a:effectLst/>
                <a:latin typeface="Arial" panose="020B0604020202020204" pitchFamily="34" charset="0"/>
                <a:ea typeface="Times New Roman" panose="02020603050405020304" pitchFamily="18" charset="0"/>
              </a:rPr>
              <a:t>) compared with (Q4 n=</a:t>
            </a:r>
            <a:r>
              <a:rPr lang="en-GB" sz="1100" b="1" kern="1200" dirty="0">
                <a:solidFill>
                  <a:srgbClr val="000000"/>
                </a:solidFill>
                <a:effectLst/>
                <a:latin typeface="Arial" panose="020B0604020202020204" pitchFamily="34" charset="0"/>
                <a:ea typeface="Times New Roman" panose="02020603050405020304" pitchFamily="18" charset="0"/>
              </a:rPr>
              <a:t>142)</a:t>
            </a:r>
            <a:endParaRPr lang="en-GB" sz="1100" b="1" dirty="0">
              <a:effectLst/>
              <a:latin typeface="Times New Roman" panose="02020603050405020304" pitchFamily="18" charset="0"/>
              <a:ea typeface="Times New Roman" panose="02020603050405020304" pitchFamily="18" charset="0"/>
            </a:endParaRPr>
          </a:p>
          <a:p>
            <a:pPr algn="just"/>
            <a:r>
              <a:rPr lang="en-GB" sz="1100" b="1" kern="1200" dirty="0">
                <a:solidFill>
                  <a:srgbClr val="000000"/>
                </a:solidFill>
                <a:effectLst/>
                <a:latin typeface="Arial" panose="020B0604020202020204" pitchFamily="34" charset="0"/>
                <a:ea typeface="Times New Roman" panose="02020603050405020304" pitchFamily="18" charset="0"/>
              </a:rPr>
              <a:t>A4 Increase in General level of service </a:t>
            </a:r>
            <a:r>
              <a:rPr lang="en-GB" sz="1100" kern="1200" dirty="0">
                <a:solidFill>
                  <a:srgbClr val="000000"/>
                </a:solidFill>
                <a:effectLst/>
                <a:latin typeface="Arial" panose="020B0604020202020204" pitchFamily="34" charset="0"/>
                <a:ea typeface="Times New Roman" panose="02020603050405020304" pitchFamily="18" charset="0"/>
              </a:rPr>
              <a:t>(n=</a:t>
            </a:r>
            <a:r>
              <a:rPr lang="en-GB" sz="1100" kern="1200" dirty="0">
                <a:solidFill>
                  <a:srgbClr val="FF0000"/>
                </a:solidFill>
                <a:effectLst/>
                <a:latin typeface="Arial" panose="020B0604020202020204" pitchFamily="34" charset="0"/>
                <a:ea typeface="Times New Roman" panose="02020603050405020304" pitchFamily="18" charset="0"/>
              </a:rPr>
              <a:t>33</a:t>
            </a:r>
            <a:r>
              <a:rPr lang="en-GB" sz="1100" kern="1200" dirty="0">
                <a:solidFill>
                  <a:srgbClr val="000000"/>
                </a:solidFill>
                <a:effectLst/>
                <a:latin typeface="Arial" panose="020B0604020202020204" pitchFamily="34" charset="0"/>
                <a:ea typeface="Times New Roman" panose="02020603050405020304" pitchFamily="18" charset="0"/>
              </a:rPr>
              <a:t>) compared with Q4 (n=</a:t>
            </a:r>
            <a:r>
              <a:rPr lang="en-GB" sz="1100" b="1" kern="1200" dirty="0">
                <a:effectLst/>
                <a:latin typeface="Arial" panose="020B0604020202020204" pitchFamily="34" charset="0"/>
                <a:ea typeface="Times New Roman" panose="02020603050405020304" pitchFamily="18" charset="0"/>
              </a:rPr>
              <a:t>7</a:t>
            </a:r>
            <a:r>
              <a:rPr lang="en-GB" sz="1100" kern="1200" dirty="0">
                <a:solidFill>
                  <a:srgbClr val="000000"/>
                </a:solidFill>
                <a:effectLst/>
                <a:latin typeface="Arial" panose="020B0604020202020204" pitchFamily="34" charset="0"/>
                <a:ea typeface="Times New Roman" panose="02020603050405020304" pitchFamily="18" charset="0"/>
              </a:rPr>
              <a:t>) </a:t>
            </a:r>
            <a:r>
              <a:rPr lang="en-GB" sz="1100" i="1" kern="1200" dirty="0">
                <a:solidFill>
                  <a:srgbClr val="000000"/>
                </a:solidFill>
                <a:effectLst/>
                <a:latin typeface="Arial" panose="020B0604020202020204" pitchFamily="34" charset="0"/>
                <a:ea typeface="Times New Roman" panose="02020603050405020304" pitchFamily="18" charset="0"/>
              </a:rPr>
              <a:t>however this relates to the level of service provided where none of the other sub-categories apply</a:t>
            </a:r>
            <a:endParaRPr lang="en-GB" sz="1100" dirty="0">
              <a:effectLst/>
              <a:latin typeface="Times New Roman" panose="02020603050405020304" pitchFamily="18" charset="0"/>
              <a:ea typeface="Times New Roman" panose="02020603050405020304" pitchFamily="18" charset="0"/>
            </a:endParaRPr>
          </a:p>
          <a:p>
            <a:pPr algn="just"/>
            <a:r>
              <a:rPr lang="en-GB" sz="1100" b="1" kern="1200" dirty="0" err="1">
                <a:solidFill>
                  <a:srgbClr val="000000"/>
                </a:solidFill>
                <a:effectLst/>
                <a:latin typeface="Arial" panose="020B0604020202020204" pitchFamily="34" charset="0"/>
                <a:ea typeface="Times New Roman" panose="02020603050405020304" pitchFamily="18" charset="0"/>
              </a:rPr>
              <a:t>H3</a:t>
            </a:r>
            <a:r>
              <a:rPr lang="en-GB" sz="1100" b="1" kern="1200" dirty="0">
                <a:solidFill>
                  <a:srgbClr val="000000"/>
                </a:solidFill>
                <a:effectLst/>
                <a:latin typeface="Arial" panose="020B0604020202020204" pitchFamily="34" charset="0"/>
                <a:ea typeface="Times New Roman" panose="02020603050405020304" pitchFamily="18" charset="0"/>
              </a:rPr>
              <a:t> Increase in Unprofessional attitude and disrespect </a:t>
            </a:r>
            <a:r>
              <a:rPr lang="en-GB" sz="1100" kern="1200" dirty="0">
                <a:solidFill>
                  <a:srgbClr val="000000"/>
                </a:solidFill>
                <a:effectLst/>
                <a:latin typeface="Arial" panose="020B0604020202020204" pitchFamily="34" charset="0"/>
                <a:ea typeface="Times New Roman" panose="02020603050405020304" pitchFamily="18" charset="0"/>
              </a:rPr>
              <a:t>(n=</a:t>
            </a:r>
            <a:r>
              <a:rPr lang="en-GB" sz="1100" kern="1200" dirty="0">
                <a:solidFill>
                  <a:srgbClr val="FF0000"/>
                </a:solidFill>
                <a:effectLst/>
                <a:latin typeface="Arial" panose="020B0604020202020204" pitchFamily="34" charset="0"/>
                <a:ea typeface="Times New Roman" panose="02020603050405020304" pitchFamily="18" charset="0"/>
              </a:rPr>
              <a:t>32</a:t>
            </a:r>
            <a:r>
              <a:rPr lang="en-GB" sz="1100" kern="1200" dirty="0">
                <a:solidFill>
                  <a:srgbClr val="000000"/>
                </a:solidFill>
                <a:effectLst/>
                <a:latin typeface="Arial" panose="020B0604020202020204" pitchFamily="34" charset="0"/>
                <a:ea typeface="Times New Roman" panose="02020603050405020304" pitchFamily="18" charset="0"/>
              </a:rPr>
              <a:t>) compared with </a:t>
            </a:r>
            <a:r>
              <a:rPr lang="en-GB" sz="1100" dirty="0">
                <a:solidFill>
                  <a:srgbClr val="000000"/>
                </a:solidFill>
                <a:latin typeface="Arial" panose="020B0604020202020204" pitchFamily="34" charset="0"/>
                <a:ea typeface="Times New Roman" panose="02020603050405020304" pitchFamily="18" charset="0"/>
              </a:rPr>
              <a:t>Q4</a:t>
            </a:r>
            <a:r>
              <a:rPr lang="en-GB" sz="1100" kern="1200" dirty="0">
                <a:solidFill>
                  <a:srgbClr val="000000"/>
                </a:solidFill>
                <a:effectLst/>
                <a:latin typeface="Arial" panose="020B0604020202020204" pitchFamily="34" charset="0"/>
                <a:ea typeface="Times New Roman" panose="02020603050405020304" pitchFamily="18" charset="0"/>
              </a:rPr>
              <a:t> (n=</a:t>
            </a:r>
            <a:r>
              <a:rPr lang="en-GB" sz="1100" b="1" kern="1200" dirty="0">
                <a:solidFill>
                  <a:srgbClr val="000000"/>
                </a:solidFill>
                <a:effectLst/>
                <a:latin typeface="Arial" panose="020B0604020202020204" pitchFamily="34" charset="0"/>
                <a:ea typeface="Times New Roman" panose="02020603050405020304" pitchFamily="18" charset="0"/>
              </a:rPr>
              <a:t>19</a:t>
            </a:r>
            <a:r>
              <a:rPr lang="en-GB" sz="1100" kern="1200" dirty="0">
                <a:solidFill>
                  <a:srgbClr val="000000"/>
                </a:solidFill>
                <a:effectLst/>
                <a:latin typeface="Arial" panose="020B0604020202020204" pitchFamily="34" charset="0"/>
                <a:ea typeface="Times New Roman" panose="02020603050405020304" pitchFamily="18" charset="0"/>
              </a:rPr>
              <a:t>)</a:t>
            </a:r>
            <a:endParaRPr lang="en-GB" sz="1100" b="1" i="1" dirty="0">
              <a:latin typeface="Arial" panose="020B0604020202020204" pitchFamily="34" charset="0"/>
              <a:cs typeface="Arial" panose="020B0604020202020204" pitchFamily="34" charset="0"/>
            </a:endParaRPr>
          </a:p>
          <a:p>
            <a:pPr algn="just"/>
            <a:endParaRPr lang="en-GB" sz="1100" b="1" i="1" dirty="0">
              <a:latin typeface="Arial" panose="020B0604020202020204" pitchFamily="34" charset="0"/>
              <a:cs typeface="Arial" panose="020B0604020202020204" pitchFamily="34" charset="0"/>
            </a:endParaRPr>
          </a:p>
          <a:p>
            <a:pPr algn="just"/>
            <a:r>
              <a:rPr lang="en-GB" sz="1100" b="1" i="1" dirty="0">
                <a:latin typeface="Arial" panose="020B0604020202020204" pitchFamily="34" charset="0"/>
                <a:cs typeface="Arial" panose="020B0604020202020204" pitchFamily="34" charset="0"/>
              </a:rPr>
              <a:t>Please note that multiple allegations can be recorded by one complainant.</a:t>
            </a:r>
          </a:p>
        </p:txBody>
      </p:sp>
      <p:pic>
        <p:nvPicPr>
          <p:cNvPr id="2" name="Picture 1">
            <a:extLst>
              <a:ext uri="{FF2B5EF4-FFF2-40B4-BE49-F238E27FC236}">
                <a16:creationId xmlns:a16="http://schemas.microsoft.com/office/drawing/2014/main" id="{69D103BD-1DFF-E855-F590-7A0B16B27A75}"/>
              </a:ext>
            </a:extLst>
          </p:cNvPr>
          <p:cNvPicPr>
            <a:picLocks noChangeAspect="1"/>
          </p:cNvPicPr>
          <p:nvPr/>
        </p:nvPicPr>
        <p:blipFill>
          <a:blip r:embed="rId3"/>
          <a:stretch>
            <a:fillRect/>
          </a:stretch>
        </p:blipFill>
        <p:spPr>
          <a:xfrm>
            <a:off x="367532" y="850640"/>
            <a:ext cx="5401524" cy="2432515"/>
          </a:xfrm>
          <a:prstGeom prst="rect">
            <a:avLst/>
          </a:prstGeom>
        </p:spPr>
      </p:pic>
      <p:pic>
        <p:nvPicPr>
          <p:cNvPr id="5" name="Picture 4">
            <a:extLst>
              <a:ext uri="{FF2B5EF4-FFF2-40B4-BE49-F238E27FC236}">
                <a16:creationId xmlns:a16="http://schemas.microsoft.com/office/drawing/2014/main" id="{06376583-C837-75C5-C6C5-F758D54CDAAB}"/>
              </a:ext>
            </a:extLst>
          </p:cNvPr>
          <p:cNvPicPr>
            <a:picLocks noChangeAspect="1"/>
          </p:cNvPicPr>
          <p:nvPr/>
        </p:nvPicPr>
        <p:blipFill>
          <a:blip r:embed="rId4"/>
          <a:stretch>
            <a:fillRect/>
          </a:stretch>
        </p:blipFill>
        <p:spPr>
          <a:xfrm>
            <a:off x="608111" y="3343652"/>
            <a:ext cx="4937143" cy="648000"/>
          </a:xfrm>
          <a:prstGeom prst="rect">
            <a:avLst/>
          </a:prstGeom>
        </p:spPr>
      </p:pic>
    </p:spTree>
    <p:extLst>
      <p:ext uri="{BB962C8B-B14F-4D97-AF65-F5344CB8AC3E}">
        <p14:creationId xmlns:p14="http://schemas.microsoft.com/office/powerpoint/2010/main" val="678464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69837" y="772987"/>
            <a:ext cx="5900119"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2. PSD Schedule 3 and Non-Schedule 3 Complaint Cases</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196669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mn-lt"/>
                <a:ea typeface="+mn-ea"/>
                <a:cs typeface="Arial"/>
              </a:rPr>
              <a:t>From the 1st February 2020 the way complaints were dealt with changed and for recording purposes were classified in two separate categories:</a:t>
            </a:r>
          </a:p>
          <a:p>
            <a:pPr algn="just">
              <a:lnSpc>
                <a:spcPct val="100000"/>
              </a:lnSpc>
              <a:spcBef>
                <a:spcPts val="0"/>
              </a:spcBef>
              <a:buNone/>
              <a:defRPr/>
            </a:pPr>
            <a:r>
              <a:rPr kumimoji="0" lang="en-GB" sz="1100" b="1" i="0" u="none" strike="noStrike" kern="1200" cap="none" spc="0" normalizeH="0" baseline="0" noProof="0" dirty="0">
                <a:ln>
                  <a:noFill/>
                </a:ln>
                <a:effectLst/>
                <a:uLnTx/>
                <a:uFillTx/>
                <a:latin typeface="+mn-lt"/>
                <a:ea typeface="+mn-ea"/>
                <a:cs typeface="Arial"/>
              </a:rPr>
              <a:t>Schedule 3 </a:t>
            </a:r>
            <a:r>
              <a:rPr kumimoji="0" lang="en-GB" sz="1100" b="0" i="0" u="none" strike="noStrike" kern="1200" cap="none" spc="0" normalizeH="0" baseline="0" noProof="0" dirty="0">
                <a:ln>
                  <a:noFill/>
                </a:ln>
                <a:effectLst/>
                <a:uLnTx/>
                <a:uFillTx/>
                <a:latin typeface="+mn-lt"/>
                <a:ea typeface="+mn-ea"/>
                <a:cs typeface="Arial"/>
              </a:rPr>
              <a:t>– Relates to complaints dealt with under the Police Reform Act 2002, whereby the complainant can request a review if they are not satisfied</a:t>
            </a:r>
          </a:p>
          <a:p>
            <a:pPr algn="just">
              <a:lnSpc>
                <a:spcPct val="100000"/>
              </a:lnSpc>
              <a:spcBef>
                <a:spcPts val="0"/>
              </a:spcBef>
              <a:buNone/>
              <a:defRPr/>
            </a:pPr>
            <a:r>
              <a:rPr kumimoji="0" lang="en-GB" sz="1100" b="1" i="0" u="none" strike="noStrike" kern="1200" cap="none" spc="0" normalizeH="0" baseline="0" noProof="0" dirty="0">
                <a:ln>
                  <a:noFill/>
                </a:ln>
                <a:effectLst/>
                <a:uLnTx/>
                <a:uFillTx/>
                <a:latin typeface="+mn-lt"/>
                <a:ea typeface="+mn-ea"/>
                <a:cs typeface="Arial"/>
              </a:rPr>
              <a:t>Non-Schedule 3 </a:t>
            </a:r>
            <a:r>
              <a:rPr kumimoji="0" lang="en-GB" sz="1100" b="0" i="0" u="none" strike="noStrike" kern="1200" cap="none" spc="0" normalizeH="0" baseline="0" noProof="0" dirty="0">
                <a:ln>
                  <a:noFill/>
                </a:ln>
                <a:effectLst/>
                <a:uLnTx/>
                <a:uFillTx/>
                <a:latin typeface="+mn-lt"/>
                <a:ea typeface="+mn-ea"/>
                <a:cs typeface="Arial"/>
              </a:rPr>
              <a:t>– This allows complaints to be dealt with outside of the Police Reform Act 2002, previously regarded as ‘dissatisfaction’</a:t>
            </a:r>
            <a:endParaRPr kumimoji="0" lang="en-GB" sz="1100" b="0" i="0" u="none" strike="noStrike" kern="1200" cap="none" spc="0" normalizeH="0" baseline="0" noProof="0" dirty="0">
              <a:ln>
                <a:noFill/>
              </a:ln>
              <a:effectLst/>
              <a:uLnTx/>
              <a:uFillTx/>
              <a:latin typeface="+mn-lt"/>
              <a:cs typeface="Arial"/>
            </a:endParaRPr>
          </a:p>
          <a:p>
            <a:pPr algn="just">
              <a:lnSpc>
                <a:spcPct val="100000"/>
              </a:lnSpc>
              <a:spcBef>
                <a:spcPts val="0"/>
              </a:spcBef>
              <a:buNone/>
              <a:defRPr/>
            </a:pPr>
            <a:endParaRPr lang="en-GB" sz="600" dirty="0">
              <a:latin typeface="+mn-lt"/>
              <a:ea typeface="Calibri" panose="020F0502020204030204" pitchFamily="34" charset="0"/>
              <a:cs typeface="Arial"/>
            </a:endParaRPr>
          </a:p>
          <a:p>
            <a:pPr algn="just">
              <a:lnSpc>
                <a:spcPct val="100000"/>
              </a:lnSpc>
              <a:spcBef>
                <a:spcPts val="0"/>
              </a:spcBef>
              <a:buNone/>
              <a:defRPr/>
            </a:pPr>
            <a:r>
              <a:rPr lang="en-GB" sz="1100" dirty="0">
                <a:latin typeface="Arial" panose="020B0604020202020204" pitchFamily="34" charset="0"/>
                <a:ea typeface="Calibri" panose="020F0502020204030204" pitchFamily="34" charset="0"/>
                <a:cs typeface="Times New Roman" panose="02020603050405020304" pitchFamily="18" charset="0"/>
              </a:rPr>
              <a:t>D</a:t>
            </a:r>
            <a:r>
              <a:rPr lang="en-GB" sz="1100" dirty="0">
                <a:effectLst/>
                <a:latin typeface="Arial" panose="020B0604020202020204" pitchFamily="34" charset="0"/>
                <a:ea typeface="Calibri" panose="020F0502020204030204" pitchFamily="34" charset="0"/>
                <a:cs typeface="Times New Roman" panose="02020603050405020304" pitchFamily="18" charset="0"/>
              </a:rPr>
              <a:t>uring Q1 2023-24 there was a decrease in Schedule 3 cases (n=34) when compared with Q4 2022-23 (n=45).</a:t>
            </a:r>
          </a:p>
          <a:p>
            <a:pPr algn="just">
              <a:lnSpc>
                <a:spcPct val="100000"/>
              </a:lnSpc>
              <a:spcBef>
                <a:spcPts val="0"/>
              </a:spcBef>
              <a:buNone/>
              <a:defRPr/>
            </a:pPr>
            <a:endParaRPr lang="en-GB" sz="6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buNone/>
              <a:defRPr/>
            </a:pPr>
            <a:r>
              <a:rPr lang="en-GB" sz="1100" dirty="0">
                <a:effectLst/>
                <a:latin typeface="Arial" panose="020B0604020202020204" pitchFamily="34" charset="0"/>
                <a:ea typeface="Calibri" panose="020F0502020204030204" pitchFamily="34" charset="0"/>
                <a:cs typeface="Times New Roman" panose="02020603050405020304" pitchFamily="18" charset="0"/>
              </a:rPr>
              <a:t>Non Schedule 3 has shown a slight increase during Q1 2023-24 (n=</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131</a:t>
            </a:r>
            <a:r>
              <a:rPr lang="en-GB" sz="1100" dirty="0">
                <a:effectLst/>
                <a:latin typeface="Arial" panose="020B0604020202020204" pitchFamily="34" charset="0"/>
                <a:ea typeface="Calibri" panose="020F0502020204030204" pitchFamily="34" charset="0"/>
                <a:cs typeface="Times New Roman" panose="02020603050405020304" pitchFamily="18" charset="0"/>
              </a:rPr>
              <a:t>) when compared with Q4 2022-23 (n=125).</a:t>
            </a:r>
            <a:endParaRPr lang="en-GB" sz="1100" dirty="0">
              <a:ea typeface="Calibri" panose="020F0502020204030204" pitchFamily="34" charset="0"/>
              <a:cs typeface="Times New Roman" panose="02020603050405020304" pitchFamily="18" charset="0"/>
            </a:endParaRPr>
          </a:p>
          <a:p>
            <a:pPr algn="just">
              <a:lnSpc>
                <a:spcPct val="100000"/>
              </a:lnSpc>
              <a:spcBef>
                <a:spcPts val="0"/>
              </a:spcBef>
              <a:buNone/>
              <a:defRPr/>
            </a:pPr>
            <a:endParaRPr lang="en-GB" sz="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buNone/>
              <a:defRPr/>
            </a:pPr>
            <a:r>
              <a:rPr lang="en-GB" sz="1100" dirty="0">
                <a:effectLst/>
                <a:latin typeface="Arial" panose="020B0604020202020204" pitchFamily="34" charset="0"/>
                <a:ea typeface="Calibri" panose="020F0502020204030204" pitchFamily="34" charset="0"/>
                <a:cs typeface="Times New Roman" panose="02020603050405020304" pitchFamily="18" charset="0"/>
              </a:rPr>
              <a:t>At the time the data was extracted there were </a:t>
            </a:r>
            <a:r>
              <a:rPr lang="en-GB" sz="1100" b="1" dirty="0">
                <a:effectLst/>
                <a:latin typeface="Arial" panose="020B0604020202020204" pitchFamily="34" charset="0"/>
                <a:ea typeface="Calibri" panose="020F0502020204030204" pitchFamily="34" charset="0"/>
                <a:cs typeface="Times New Roman" panose="02020603050405020304" pitchFamily="18" charset="0"/>
              </a:rPr>
              <a:t>58 live Schedule 3 complaints </a:t>
            </a:r>
            <a:r>
              <a:rPr lang="en-GB" sz="1100" dirty="0">
                <a:effectLst/>
                <a:latin typeface="Arial" panose="020B0604020202020204" pitchFamily="34" charset="0"/>
                <a:ea typeface="Calibri" panose="020F0502020204030204" pitchFamily="34" charset="0"/>
                <a:cs typeface="Times New Roman" panose="02020603050405020304" pitchFamily="18" charset="0"/>
              </a:rPr>
              <a:t>and </a:t>
            </a:r>
            <a:r>
              <a:rPr lang="en-GB" sz="1100" b="1" dirty="0">
                <a:latin typeface="Arial" panose="020B0604020202020204" pitchFamily="34" charset="0"/>
                <a:ea typeface="Calibri" panose="020F0502020204030204" pitchFamily="34" charset="0"/>
                <a:cs typeface="Times New Roman" panose="02020603050405020304" pitchFamily="18" charset="0"/>
              </a:rPr>
              <a:t>two</a:t>
            </a:r>
            <a:r>
              <a:rPr lang="en-GB" sz="1100" b="1" dirty="0">
                <a:effectLst/>
                <a:latin typeface="Arial" panose="020B0604020202020204" pitchFamily="34" charset="0"/>
                <a:ea typeface="Calibri" panose="020F0502020204030204" pitchFamily="34" charset="0"/>
                <a:cs typeface="Times New Roman" panose="02020603050405020304" pitchFamily="18" charset="0"/>
              </a:rPr>
              <a:t> live Non Schedule 3 complaints.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buNone/>
            </a:pPr>
            <a:endParaRPr lang="en-GB" sz="600" dirty="0">
              <a:latin typeface="+mn-lt"/>
              <a:cs typeface="Arial"/>
            </a:endParaRPr>
          </a:p>
          <a:p>
            <a:pPr algn="just">
              <a:spcBef>
                <a:spcPts val="0"/>
              </a:spcBef>
              <a:buNone/>
            </a:pPr>
            <a:endParaRPr lang="en-GB" sz="600" dirty="0">
              <a:latin typeface="+mn-lt"/>
              <a:cs typeface="Arial"/>
            </a:endParaRPr>
          </a:p>
          <a:p>
            <a:pPr algn="just">
              <a:spcBef>
                <a:spcPts val="0"/>
              </a:spcBef>
              <a:buNone/>
            </a:pPr>
            <a:r>
              <a:rPr lang="en-GB" sz="1100" b="1" i="1" dirty="0">
                <a:latin typeface="Arial" panose="020B0604020202020204" pitchFamily="34" charset="0"/>
                <a:cs typeface="Arial" panose="020B0604020202020204" pitchFamily="34" charset="0"/>
              </a:rPr>
              <a:t>Figures will contain cases with multiple allegations.</a:t>
            </a:r>
          </a:p>
        </p:txBody>
      </p:sp>
      <p:pic>
        <p:nvPicPr>
          <p:cNvPr id="3" name="Picture 2">
            <a:extLst>
              <a:ext uri="{FF2B5EF4-FFF2-40B4-BE49-F238E27FC236}">
                <a16:creationId xmlns:a16="http://schemas.microsoft.com/office/drawing/2014/main" id="{9C9AFEED-69B8-A07A-DFB6-4D1C16437FE2}"/>
              </a:ext>
            </a:extLst>
          </p:cNvPr>
          <p:cNvPicPr>
            <a:picLocks/>
          </p:cNvPicPr>
          <p:nvPr/>
        </p:nvPicPr>
        <p:blipFill>
          <a:blip r:embed="rId3"/>
          <a:stretch>
            <a:fillRect/>
          </a:stretch>
        </p:blipFill>
        <p:spPr>
          <a:xfrm>
            <a:off x="367140" y="842518"/>
            <a:ext cx="5400000" cy="2433600"/>
          </a:xfrm>
          <a:prstGeom prst="rect">
            <a:avLst/>
          </a:prstGeom>
        </p:spPr>
      </p:pic>
      <p:pic>
        <p:nvPicPr>
          <p:cNvPr id="8" name="Picture 7">
            <a:extLst>
              <a:ext uri="{FF2B5EF4-FFF2-40B4-BE49-F238E27FC236}">
                <a16:creationId xmlns:a16="http://schemas.microsoft.com/office/drawing/2014/main" id="{918BB912-DE8B-D67B-0994-BB9CBB4CEC7C}"/>
              </a:ext>
            </a:extLst>
          </p:cNvPr>
          <p:cNvPicPr>
            <a:picLocks noChangeAspect="1"/>
          </p:cNvPicPr>
          <p:nvPr/>
        </p:nvPicPr>
        <p:blipFill>
          <a:blip r:embed="rId4"/>
          <a:stretch>
            <a:fillRect/>
          </a:stretch>
        </p:blipFill>
        <p:spPr>
          <a:xfrm>
            <a:off x="6397392" y="842867"/>
            <a:ext cx="5401524" cy="2426418"/>
          </a:xfrm>
          <a:prstGeom prst="rect">
            <a:avLst/>
          </a:prstGeom>
        </p:spPr>
      </p:pic>
      <p:pic>
        <p:nvPicPr>
          <p:cNvPr id="14" name="Picture 13">
            <a:extLst>
              <a:ext uri="{FF2B5EF4-FFF2-40B4-BE49-F238E27FC236}">
                <a16:creationId xmlns:a16="http://schemas.microsoft.com/office/drawing/2014/main" id="{FC894668-AC4B-5A10-5268-8EB6694A8FB1}"/>
              </a:ext>
            </a:extLst>
          </p:cNvPr>
          <p:cNvPicPr>
            <a:picLocks noChangeAspect="1"/>
          </p:cNvPicPr>
          <p:nvPr/>
        </p:nvPicPr>
        <p:blipFill>
          <a:blip r:embed="rId5"/>
          <a:stretch>
            <a:fillRect/>
          </a:stretch>
        </p:blipFill>
        <p:spPr>
          <a:xfrm>
            <a:off x="606110" y="3346515"/>
            <a:ext cx="4937143" cy="648000"/>
          </a:xfrm>
          <a:prstGeom prst="rect">
            <a:avLst/>
          </a:prstGeom>
        </p:spPr>
      </p:pic>
      <p:pic>
        <p:nvPicPr>
          <p:cNvPr id="17" name="Picture 16">
            <a:extLst>
              <a:ext uri="{FF2B5EF4-FFF2-40B4-BE49-F238E27FC236}">
                <a16:creationId xmlns:a16="http://schemas.microsoft.com/office/drawing/2014/main" id="{52EBE77A-4CAE-27AB-DA3B-EF42E224E1ED}"/>
              </a:ext>
            </a:extLst>
          </p:cNvPr>
          <p:cNvPicPr>
            <a:picLocks noChangeAspect="1"/>
          </p:cNvPicPr>
          <p:nvPr/>
        </p:nvPicPr>
        <p:blipFill>
          <a:blip r:embed="rId6"/>
          <a:stretch>
            <a:fillRect/>
          </a:stretch>
        </p:blipFill>
        <p:spPr>
          <a:xfrm>
            <a:off x="6629582" y="3346707"/>
            <a:ext cx="4937143" cy="648000"/>
          </a:xfrm>
          <a:prstGeom prst="rect">
            <a:avLst/>
          </a:prstGeom>
        </p:spPr>
      </p:pic>
    </p:spTree>
    <p:extLst>
      <p:ext uri="{BB962C8B-B14F-4D97-AF65-F5344CB8AC3E}">
        <p14:creationId xmlns:p14="http://schemas.microsoft.com/office/powerpoint/2010/main" val="3379410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a:t>
            </a:r>
            <a:r>
              <a:rPr lang="en-GB" sz="3200" b="0">
                <a:latin typeface="Arial" panose="020B0604020202020204" pitchFamily="34" charset="0"/>
                <a:cs typeface="Arial" panose="020B0604020202020204" pitchFamily="34" charset="0"/>
              </a:rPr>
              <a:t>3. PSD Misconduct Cases</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3547" y="773364"/>
            <a:ext cx="5866002" cy="1754326"/>
          </a:xfrm>
          <a:prstGeom prst="rect">
            <a:avLst/>
          </a:prstGeom>
          <a:noFill/>
          <a:ln w="15875">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cs typeface="Arial"/>
            </a:endParaRPr>
          </a:p>
          <a:p>
            <a:pPr algn="just"/>
            <a:r>
              <a:rPr lang="en-GB" sz="1100" dirty="0">
                <a:cs typeface="Arial"/>
              </a:rPr>
              <a:t>The upward trend in Misconduct Cases is consistent with the pattern within policing in England and Wales.</a:t>
            </a:r>
          </a:p>
          <a:p>
            <a:pPr algn="just"/>
            <a:endParaRPr lang="en-GB" sz="600" dirty="0">
              <a:latin typeface="+mn-lt"/>
              <a:cs typeface="Arial"/>
            </a:endParaRPr>
          </a:p>
          <a:p>
            <a:pPr algn="just"/>
            <a:r>
              <a:rPr lang="en-GB" sz="1100" dirty="0">
                <a:cs typeface="Arial"/>
              </a:rPr>
              <a:t>A more proactive approach to misconduct and counter corruption intelligence gathering and investigation coupled with more confidence in the workforce to report has been the catalyst for this increase.</a:t>
            </a:r>
          </a:p>
          <a:p>
            <a:pPr algn="just"/>
            <a:endParaRPr lang="en-GB" sz="600" dirty="0">
              <a:latin typeface="+mn-lt"/>
              <a:cs typeface="Arial"/>
            </a:endParaRPr>
          </a:p>
          <a:p>
            <a:pPr algn="just"/>
            <a:r>
              <a:rPr lang="en-GB" sz="1100" dirty="0">
                <a:cs typeface="Arial"/>
              </a:rPr>
              <a:t>Within Q1 2023-24 there were a total of two misconduct hearings conducted, one being an accelerated hearing. There were also four misconduct meetings held. </a:t>
            </a:r>
            <a:endParaRPr lang="en-GB" sz="1100" dirty="0">
              <a:latin typeface="+mn-lt"/>
              <a:cs typeface="Arial"/>
            </a:endParaRPr>
          </a:p>
        </p:txBody>
      </p:sp>
      <p:sp>
        <p:nvSpPr>
          <p:cNvPr id="3" name="TextBox 2">
            <a:extLst>
              <a:ext uri="{FF2B5EF4-FFF2-40B4-BE49-F238E27FC236}">
                <a16:creationId xmlns:a16="http://schemas.microsoft.com/office/drawing/2014/main" id="{04D518F3-43BC-8A85-C0EB-5E752FDFF353}"/>
              </a:ext>
            </a:extLst>
          </p:cNvPr>
          <p:cNvSpPr txBox="1"/>
          <p:nvPr/>
        </p:nvSpPr>
        <p:spPr>
          <a:xfrm>
            <a:off x="120506" y="4123095"/>
            <a:ext cx="11950988" cy="1492716"/>
          </a:xfrm>
          <a:prstGeom prst="rect">
            <a:avLst/>
          </a:prstGeom>
          <a:noFill/>
          <a:ln w="15875">
            <a:solidFill>
              <a:schemeClr val="accent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Q1 2023-24 Misconduct Outcomes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b="1" i="1" dirty="0">
              <a:solidFill>
                <a:prstClr val="black"/>
              </a:solidFill>
              <a:latin typeface="Arial" panose="020B0604020202020204" pitchFamily="34" charset="0"/>
              <a:ea typeface="+mn-ea"/>
              <a:cs typeface="Arial" panose="020B0604020202020204" pitchFamily="34" charset="0"/>
            </a:endParaRPr>
          </a:p>
          <a:p>
            <a:pPr algn="just"/>
            <a:r>
              <a:rPr lang="en-GB" sz="1100" dirty="0">
                <a:effectLst/>
                <a:latin typeface="Arial" panose="020B0604020202020204" pitchFamily="34" charset="0"/>
                <a:ea typeface="Calibri" panose="020F0502020204030204" pitchFamily="34" charset="0"/>
                <a:cs typeface="Times New Roman" panose="02020603050405020304" pitchFamily="18" charset="0"/>
              </a:rPr>
              <a:t>Within quarter one, there was an accelerated misconduct hearing held for a former Police Constable relating to allegations concerning an assault against a member of public known to the officer whilst on a night out in Cardiff. The officer resigned before proceedings were held, however Chief Constable Kelly determined that the allegation was proven as gross misconduct, and that they would have been dismissed had they remained a serving officer.</a:t>
            </a:r>
          </a:p>
          <a:p>
            <a:pPr algn="just"/>
            <a:endParaRPr lang="en-GB" sz="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effectLst/>
                <a:latin typeface="Arial" panose="020B0604020202020204" pitchFamily="34" charset="0"/>
                <a:ea typeface="Calibri" panose="020F0502020204030204" pitchFamily="34" charset="0"/>
                <a:cs typeface="Times New Roman" panose="02020603050405020304" pitchFamily="18" charset="0"/>
              </a:rPr>
              <a:t>There was a further accelerated hearing held for a former Police Constable for allegations concerning inappropriate, sexualised behaviour towards a colleague on a night out in Cardiff. The officer resigned shortly before proceedings were held, however Chief Constable Kelly determined that the allegations were proven as gross misconduct, and that they would have been dismissed had they remained a serving officer. </a:t>
            </a:r>
          </a:p>
        </p:txBody>
      </p:sp>
      <p:pic>
        <p:nvPicPr>
          <p:cNvPr id="2" name="Picture 1">
            <a:extLst>
              <a:ext uri="{FF2B5EF4-FFF2-40B4-BE49-F238E27FC236}">
                <a16:creationId xmlns:a16="http://schemas.microsoft.com/office/drawing/2014/main" id="{F24FE195-FF64-DCFA-76FA-CB430BD3F9CB}"/>
              </a:ext>
            </a:extLst>
          </p:cNvPr>
          <p:cNvPicPr>
            <a:picLocks noChangeAspect="1"/>
          </p:cNvPicPr>
          <p:nvPr/>
        </p:nvPicPr>
        <p:blipFill>
          <a:blip r:embed="rId3"/>
          <a:stretch>
            <a:fillRect/>
          </a:stretch>
        </p:blipFill>
        <p:spPr>
          <a:xfrm>
            <a:off x="372236" y="846212"/>
            <a:ext cx="5401524" cy="2426418"/>
          </a:xfrm>
          <a:prstGeom prst="rect">
            <a:avLst/>
          </a:prstGeom>
        </p:spPr>
      </p:pic>
      <p:pic>
        <p:nvPicPr>
          <p:cNvPr id="9" name="Picture 8">
            <a:extLst>
              <a:ext uri="{FF2B5EF4-FFF2-40B4-BE49-F238E27FC236}">
                <a16:creationId xmlns:a16="http://schemas.microsoft.com/office/drawing/2014/main" id="{1D11DA5B-E1DF-6818-0EB3-55272292CE5D}"/>
              </a:ext>
            </a:extLst>
          </p:cNvPr>
          <p:cNvPicPr>
            <a:picLocks noChangeAspect="1"/>
          </p:cNvPicPr>
          <p:nvPr/>
        </p:nvPicPr>
        <p:blipFill>
          <a:blip r:embed="rId4"/>
          <a:stretch>
            <a:fillRect/>
          </a:stretch>
        </p:blipFill>
        <p:spPr>
          <a:xfrm>
            <a:off x="604426" y="3345478"/>
            <a:ext cx="4937143" cy="648000"/>
          </a:xfrm>
          <a:prstGeom prst="rect">
            <a:avLst/>
          </a:prstGeom>
        </p:spPr>
      </p:pic>
    </p:spTree>
    <p:extLst>
      <p:ext uri="{BB962C8B-B14F-4D97-AF65-F5344CB8AC3E}">
        <p14:creationId xmlns:p14="http://schemas.microsoft.com/office/powerpoint/2010/main" val="3748074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590931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4. </a:t>
            </a:r>
            <a:r>
              <a:rPr lang="en-GB" sz="3200" b="0">
                <a:latin typeface="Arial" panose="020B0604020202020204" pitchFamily="34" charset="0"/>
                <a:cs typeface="Arial" panose="020B0604020202020204" pitchFamily="34" charset="0"/>
              </a:rPr>
              <a:t>IOPC Timeliness</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0294" y="773364"/>
            <a:ext cx="5911200" cy="1585049"/>
          </a:xfrm>
          <a:prstGeom prst="rect">
            <a:avLst/>
          </a:prstGeom>
          <a:noFill/>
          <a:ln w="15875">
            <a:solidFill>
              <a:schemeClr val="accent1"/>
            </a:solidFill>
          </a:ln>
        </p:spPr>
        <p:txBody>
          <a:bodyPr wrap="square" rtlCol="0">
            <a:spAutoFit/>
          </a:bodyPr>
          <a:lstStyle/>
          <a:p>
            <a:pPr algn="just"/>
            <a:r>
              <a:rPr lang="en-GB" sz="1300" b="1" i="1" dirty="0">
                <a:cs typeface="Arial" panose="020B0604020202020204" pitchFamily="34" charset="0"/>
              </a:rPr>
              <a:t>Overview</a:t>
            </a:r>
          </a:p>
          <a:p>
            <a:pPr algn="just"/>
            <a:endParaRPr lang="en-GB" sz="600" b="1" dirty="0">
              <a:solidFill>
                <a:srgbClr val="FF0000"/>
              </a:solidFill>
              <a:cs typeface="Arial"/>
            </a:endParaRPr>
          </a:p>
          <a:p>
            <a:pPr algn="just"/>
            <a:r>
              <a:rPr lang="en-GB" sz="1100" dirty="0">
                <a:cs typeface="Arial"/>
              </a:rPr>
              <a:t>We are expecting the </a:t>
            </a:r>
            <a:r>
              <a:rPr lang="en-GB" sz="1100" dirty="0" err="1">
                <a:cs typeface="Arial"/>
              </a:rPr>
              <a:t>IOPC</a:t>
            </a:r>
            <a:r>
              <a:rPr lang="en-GB" sz="1100" dirty="0">
                <a:cs typeface="Arial"/>
              </a:rPr>
              <a:t> quarter one Police Complaints Information to be shared with forces in the next few weeks.</a:t>
            </a:r>
          </a:p>
          <a:p>
            <a:pPr algn="just"/>
            <a:endParaRPr lang="en-GB" sz="600" dirty="0">
              <a:cs typeface="Arial"/>
            </a:endParaRPr>
          </a:p>
          <a:p>
            <a:pPr algn="just"/>
            <a:r>
              <a:rPr lang="en-GB" sz="1100" dirty="0">
                <a:cs typeface="Arial"/>
              </a:rPr>
              <a:t>Once this has been received the data in the table opposite will be updated to reflect the latest position.</a:t>
            </a:r>
          </a:p>
          <a:p>
            <a:pPr algn="just"/>
            <a:endParaRPr lang="en-GB" sz="600" dirty="0">
              <a:cs typeface="Arial"/>
            </a:endParaRPr>
          </a:p>
          <a:p>
            <a:pPr algn="just"/>
            <a:r>
              <a:rPr lang="en-GB" sz="1100" dirty="0">
                <a:cs typeface="Arial"/>
              </a:rPr>
              <a:t>In the absence of this data at the time of submission the most recent available data (Quarter 4 2022-23) is displayed.</a:t>
            </a:r>
          </a:p>
        </p:txBody>
      </p:sp>
      <p:pic>
        <p:nvPicPr>
          <p:cNvPr id="5" name="Picture 4">
            <a:extLst>
              <a:ext uri="{FF2B5EF4-FFF2-40B4-BE49-F238E27FC236}">
                <a16:creationId xmlns:a16="http://schemas.microsoft.com/office/drawing/2014/main" id="{FAE88FE3-4B5C-6758-A5B9-10F04819468B}"/>
              </a:ext>
            </a:extLst>
          </p:cNvPr>
          <p:cNvPicPr>
            <a:picLocks noChangeAspect="1"/>
          </p:cNvPicPr>
          <p:nvPr/>
        </p:nvPicPr>
        <p:blipFill>
          <a:blip r:embed="rId3"/>
          <a:stretch>
            <a:fillRect/>
          </a:stretch>
        </p:blipFill>
        <p:spPr>
          <a:xfrm>
            <a:off x="260499" y="874850"/>
            <a:ext cx="5630061" cy="1305107"/>
          </a:xfrm>
          <a:prstGeom prst="rect">
            <a:avLst/>
          </a:prstGeom>
        </p:spPr>
      </p:pic>
      <p:pic>
        <p:nvPicPr>
          <p:cNvPr id="8" name="Picture 7">
            <a:extLst>
              <a:ext uri="{FF2B5EF4-FFF2-40B4-BE49-F238E27FC236}">
                <a16:creationId xmlns:a16="http://schemas.microsoft.com/office/drawing/2014/main" id="{1024AD2E-D563-AF7B-DA6D-AB398638E5B9}"/>
              </a:ext>
            </a:extLst>
          </p:cNvPr>
          <p:cNvPicPr>
            <a:picLocks noChangeAspect="1"/>
          </p:cNvPicPr>
          <p:nvPr/>
        </p:nvPicPr>
        <p:blipFill>
          <a:blip r:embed="rId4"/>
          <a:stretch>
            <a:fillRect/>
          </a:stretch>
        </p:blipFill>
        <p:spPr>
          <a:xfrm>
            <a:off x="260498" y="2268730"/>
            <a:ext cx="5630061" cy="1305107"/>
          </a:xfrm>
          <a:prstGeom prst="rect">
            <a:avLst/>
          </a:prstGeom>
        </p:spPr>
      </p:pic>
      <p:pic>
        <p:nvPicPr>
          <p:cNvPr id="10" name="Picture 9">
            <a:extLst>
              <a:ext uri="{FF2B5EF4-FFF2-40B4-BE49-F238E27FC236}">
                <a16:creationId xmlns:a16="http://schemas.microsoft.com/office/drawing/2014/main" id="{D17F7959-EA40-60DE-5974-40B7063BC876}"/>
              </a:ext>
            </a:extLst>
          </p:cNvPr>
          <p:cNvPicPr>
            <a:picLocks noChangeAspect="1"/>
          </p:cNvPicPr>
          <p:nvPr/>
        </p:nvPicPr>
        <p:blipFill>
          <a:blip r:embed="rId5"/>
          <a:stretch>
            <a:fillRect/>
          </a:stretch>
        </p:blipFill>
        <p:spPr>
          <a:xfrm>
            <a:off x="212866" y="3623095"/>
            <a:ext cx="5725324" cy="1505160"/>
          </a:xfrm>
          <a:prstGeom prst="rect">
            <a:avLst/>
          </a:prstGeom>
        </p:spPr>
      </p:pic>
      <p:pic>
        <p:nvPicPr>
          <p:cNvPr id="12" name="Picture 11">
            <a:extLst>
              <a:ext uri="{FF2B5EF4-FFF2-40B4-BE49-F238E27FC236}">
                <a16:creationId xmlns:a16="http://schemas.microsoft.com/office/drawing/2014/main" id="{5D76484B-FD76-9365-C7CA-5AB39DE3F343}"/>
              </a:ext>
            </a:extLst>
          </p:cNvPr>
          <p:cNvPicPr>
            <a:picLocks noChangeAspect="1"/>
          </p:cNvPicPr>
          <p:nvPr/>
        </p:nvPicPr>
        <p:blipFill>
          <a:blip r:embed="rId6"/>
          <a:stretch>
            <a:fillRect/>
          </a:stretch>
        </p:blipFill>
        <p:spPr>
          <a:xfrm>
            <a:off x="250971" y="5231694"/>
            <a:ext cx="5649113" cy="1133633"/>
          </a:xfrm>
          <a:prstGeom prst="rect">
            <a:avLst/>
          </a:prstGeom>
        </p:spPr>
      </p:pic>
    </p:spTree>
    <p:extLst>
      <p:ext uri="{BB962C8B-B14F-4D97-AF65-F5344CB8AC3E}">
        <p14:creationId xmlns:p14="http://schemas.microsoft.com/office/powerpoint/2010/main" val="261095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4">
            <a:extLst>
              <a:ext uri="{FF2B5EF4-FFF2-40B4-BE49-F238E27FC236}">
                <a16:creationId xmlns:a16="http://schemas.microsoft.com/office/drawing/2014/main" id="{127C0032-CF4C-4686-7768-95E6912295AE}"/>
              </a:ext>
            </a:extLst>
          </p:cNvPr>
          <p:cNvSpPr txBox="1">
            <a:spLocks noChangeArrowheads="1"/>
          </p:cNvSpPr>
          <p:nvPr/>
        </p:nvSpPr>
        <p:spPr bwMode="auto">
          <a:xfrm>
            <a:off x="48195" y="438394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14367" name="Picture 14366">
            <a:extLst>
              <a:ext uri="{FF2B5EF4-FFF2-40B4-BE49-F238E27FC236}">
                <a16:creationId xmlns:a16="http://schemas.microsoft.com/office/drawing/2014/main" id="{E8AE7123-62F3-9675-85D8-810F67140B21}"/>
              </a:ext>
            </a:extLst>
          </p:cNvPr>
          <p:cNvPicPr>
            <a:picLocks noChangeAspect="1"/>
          </p:cNvPicPr>
          <p:nvPr/>
        </p:nvPicPr>
        <p:blipFill>
          <a:blip r:embed="rId3"/>
          <a:stretch>
            <a:fillRect/>
          </a:stretch>
        </p:blipFill>
        <p:spPr>
          <a:xfrm>
            <a:off x="1790889" y="5771459"/>
            <a:ext cx="3029975" cy="1024217"/>
          </a:xfrm>
          <a:prstGeom prst="rect">
            <a:avLst/>
          </a:prstGeom>
        </p:spPr>
      </p:pic>
      <p:pic>
        <p:nvPicPr>
          <p:cNvPr id="14364" name="Picture 14363">
            <a:extLst>
              <a:ext uri="{FF2B5EF4-FFF2-40B4-BE49-F238E27FC236}">
                <a16:creationId xmlns:a16="http://schemas.microsoft.com/office/drawing/2014/main" id="{D35E70EF-D0E0-EAD3-6CA0-180004833016}"/>
              </a:ext>
            </a:extLst>
          </p:cNvPr>
          <p:cNvPicPr>
            <a:picLocks/>
          </p:cNvPicPr>
          <p:nvPr/>
        </p:nvPicPr>
        <p:blipFill>
          <a:blip r:embed="rId4"/>
          <a:stretch>
            <a:fillRect/>
          </a:stretch>
        </p:blipFill>
        <p:spPr>
          <a:xfrm>
            <a:off x="1788124" y="4534513"/>
            <a:ext cx="3024000" cy="1022400"/>
          </a:xfrm>
          <a:prstGeom prst="rect">
            <a:avLst/>
          </a:prstGeom>
        </p:spPr>
      </p:pic>
      <p:pic>
        <p:nvPicPr>
          <p:cNvPr id="14377" name="Picture 14376">
            <a:extLst>
              <a:ext uri="{FF2B5EF4-FFF2-40B4-BE49-F238E27FC236}">
                <a16:creationId xmlns:a16="http://schemas.microsoft.com/office/drawing/2014/main" id="{51581DCF-A520-95BA-1DBA-894C96585FF1}"/>
              </a:ext>
            </a:extLst>
          </p:cNvPr>
          <p:cNvPicPr>
            <a:picLocks/>
          </p:cNvPicPr>
          <p:nvPr/>
        </p:nvPicPr>
        <p:blipFill>
          <a:blip r:embed="rId5"/>
          <a:stretch>
            <a:fillRect/>
          </a:stretch>
        </p:blipFill>
        <p:spPr>
          <a:xfrm>
            <a:off x="1789686" y="3294548"/>
            <a:ext cx="3024600" cy="1022400"/>
          </a:xfrm>
          <a:prstGeom prst="rect">
            <a:avLst/>
          </a:prstGeom>
        </p:spPr>
      </p:pic>
      <p:pic>
        <p:nvPicPr>
          <p:cNvPr id="14373" name="Picture 14372">
            <a:extLst>
              <a:ext uri="{FF2B5EF4-FFF2-40B4-BE49-F238E27FC236}">
                <a16:creationId xmlns:a16="http://schemas.microsoft.com/office/drawing/2014/main" id="{F65118B2-0ECB-9CBD-23FF-1E0A245ADF5F}"/>
              </a:ext>
            </a:extLst>
          </p:cNvPr>
          <p:cNvPicPr>
            <a:picLocks noChangeAspect="1"/>
          </p:cNvPicPr>
          <p:nvPr/>
        </p:nvPicPr>
        <p:blipFill>
          <a:blip r:embed="rId6"/>
          <a:stretch>
            <a:fillRect/>
          </a:stretch>
        </p:blipFill>
        <p:spPr>
          <a:xfrm>
            <a:off x="1790125" y="835870"/>
            <a:ext cx="3018514" cy="1022400"/>
          </a:xfrm>
          <a:prstGeom prst="rect">
            <a:avLst/>
          </a:prstGeom>
        </p:spPr>
      </p:pic>
      <p:pic>
        <p:nvPicPr>
          <p:cNvPr id="14375" name="Picture 14374">
            <a:extLst>
              <a:ext uri="{FF2B5EF4-FFF2-40B4-BE49-F238E27FC236}">
                <a16:creationId xmlns:a16="http://schemas.microsoft.com/office/drawing/2014/main" id="{B187332B-C1B8-F78B-6CD7-21FC170D3393}"/>
              </a:ext>
            </a:extLst>
          </p:cNvPr>
          <p:cNvPicPr>
            <a:picLocks/>
          </p:cNvPicPr>
          <p:nvPr/>
        </p:nvPicPr>
        <p:blipFill>
          <a:blip r:embed="rId7"/>
          <a:stretch>
            <a:fillRect/>
          </a:stretch>
        </p:blipFill>
        <p:spPr>
          <a:xfrm>
            <a:off x="1789986" y="2069788"/>
            <a:ext cx="3024000" cy="1022400"/>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50335" y="697823"/>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5" name="TextBox 24">
            <a:extLst>
              <a:ext uri="{FF2B5EF4-FFF2-40B4-BE49-F238E27FC236}">
                <a16:creationId xmlns:a16="http://schemas.microsoft.com/office/drawing/2014/main" id="{FDD9744E-CBB6-172A-C90C-32FF93432AA7}"/>
              </a:ext>
            </a:extLst>
          </p:cNvPr>
          <p:cNvSpPr txBox="1"/>
          <p:nvPr/>
        </p:nvSpPr>
        <p:spPr>
          <a:xfrm>
            <a:off x="4876316" y="4384008"/>
            <a:ext cx="7281397" cy="1184940"/>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Proactive specialist support is available via the Drug Focus Desk.</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We are working closely with partner agencies to provide signposting and treatment to reduce the number of repeat offenders.</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An intelligence led approach is being used to identify and disrupt the crime groups presenting the highest risk.</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We have a close working relationship with the Regional Organised Crime Unit (</a:t>
            </a:r>
            <a:r>
              <a:rPr lang="en-GB" sz="1100" dirty="0" err="1">
                <a:latin typeface="Arial" panose="020B0604020202020204" pitchFamily="34" charset="0"/>
                <a:cs typeface="Arial" panose="020B0604020202020204" pitchFamily="34" charset="0"/>
              </a:rPr>
              <a:t>ROCU</a:t>
            </a:r>
            <a:r>
              <a:rPr lang="en-GB" sz="1100" dirty="0">
                <a:latin typeface="Arial" panose="020B0604020202020204" pitchFamily="34" charset="0"/>
                <a:cs typeface="Arial" panose="020B0604020202020204" pitchFamily="34" charset="0"/>
              </a:rPr>
              <a:t>) and the National County Lines Coordinator, facilitating the early identification of offenders involved in the supply of drugs.</a:t>
            </a:r>
          </a:p>
        </p:txBody>
      </p:sp>
      <p:sp>
        <p:nvSpPr>
          <p:cNvPr id="22" name="TextBox 14">
            <a:extLst>
              <a:ext uri="{FF2B5EF4-FFF2-40B4-BE49-F238E27FC236}">
                <a16:creationId xmlns:a16="http://schemas.microsoft.com/office/drawing/2014/main" id="{AA74F909-8FF1-6164-8C53-BC3465D5308D}"/>
              </a:ext>
            </a:extLst>
          </p:cNvPr>
          <p:cNvSpPr txBox="1">
            <a:spLocks noChangeArrowheads="1"/>
          </p:cNvSpPr>
          <p:nvPr/>
        </p:nvSpPr>
        <p:spPr bwMode="auto">
          <a:xfrm>
            <a:off x="48195" y="3153985"/>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6" name="TextBox 14">
            <a:extLst>
              <a:ext uri="{FF2B5EF4-FFF2-40B4-BE49-F238E27FC236}">
                <a16:creationId xmlns:a16="http://schemas.microsoft.com/office/drawing/2014/main" id="{34DD2AD0-865A-9BD6-DFC0-2F8F0EAE117C}"/>
              </a:ext>
            </a:extLst>
          </p:cNvPr>
          <p:cNvSpPr txBox="1">
            <a:spLocks noChangeArrowheads="1"/>
          </p:cNvSpPr>
          <p:nvPr/>
        </p:nvSpPr>
        <p:spPr bwMode="auto">
          <a:xfrm>
            <a:off x="46590" y="5623921"/>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7" name="TextBox 26">
            <a:extLst>
              <a:ext uri="{FF2B5EF4-FFF2-40B4-BE49-F238E27FC236}">
                <a16:creationId xmlns:a16="http://schemas.microsoft.com/office/drawing/2014/main" id="{003315D1-EFFD-466E-68B4-C0DC86BCACA4}"/>
              </a:ext>
            </a:extLst>
          </p:cNvPr>
          <p:cNvSpPr txBox="1"/>
          <p:nvPr/>
        </p:nvSpPr>
        <p:spPr>
          <a:xfrm>
            <a:off x="4876315" y="5605370"/>
            <a:ext cx="7371032" cy="1184940"/>
          </a:xfrm>
          <a:prstGeom prst="rect">
            <a:avLst/>
          </a:prstGeom>
          <a:noFill/>
        </p:spPr>
        <p:txBody>
          <a:bodyPr wrap="square" rtlCol="0">
            <a:spAutoFit/>
          </a:bodyPr>
          <a:lstStyle/>
          <a:p>
            <a:pPr marL="171450" lvl="0" indent="-171450">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 dedicated cyber ‘Digital Media Investigator’ has been provided to assist frontline officers, increasing the opportunities to identify and investigate cybercrimes.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P</a:t>
            </a:r>
            <a:r>
              <a:rPr lang="en-GB" sz="1100" dirty="0">
                <a:effectLst/>
                <a:latin typeface="Arial" panose="020B0604020202020204" pitchFamily="34" charset="0"/>
                <a:ea typeface="Times New Roman" panose="02020603050405020304" pitchFamily="18" charset="0"/>
                <a:cs typeface="Arial" panose="020B0604020202020204" pitchFamily="34" charset="0"/>
              </a:rPr>
              <a:t>rotect advice has been provided to all identified victims of cybercrime and cyber-enabled fraud, in an effort to prevent repeat victimisation.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C</a:t>
            </a:r>
            <a:r>
              <a:rPr lang="en-GB" sz="1100" dirty="0">
                <a:effectLst/>
                <a:latin typeface="Arial" panose="020B0604020202020204" pitchFamily="34" charset="0"/>
                <a:ea typeface="Times New Roman" panose="02020603050405020304" pitchFamily="18" charset="0"/>
                <a:cs typeface="Arial" panose="020B0604020202020204" pitchFamily="34" charset="0"/>
              </a:rPr>
              <a:t>yber-volunteers have been recruited to increase specialist knowledge and boost community engagement.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Cyber training was provided to all frontline officers, force control room operators and neighbourhood staff.</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A9811B5-35AE-09E7-1162-23A5C2AA5ADB}"/>
              </a:ext>
            </a:extLst>
          </p:cNvPr>
          <p:cNvSpPr txBox="1"/>
          <p:nvPr/>
        </p:nvSpPr>
        <p:spPr>
          <a:xfrm>
            <a:off x="4880588" y="3170921"/>
            <a:ext cx="7258402"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The Neighbourhood Policing model is undergoing a review to improve its effectiveness and efficiency.</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All officers working within neighbourhood policing are receiving a one day input on problem solving and prevention as part of the Gwent version of the All Wales Neighbourhood Policing Programme. </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All response officers are having a training day input on problem solving and prevention. This has been adapted to include situational prevention and community prevention.</a:t>
            </a:r>
            <a:endParaRPr lang="en-GB" sz="1100" dirty="0">
              <a:latin typeface="Arial" panose="020B0604020202020204" pitchFamily="34" charset="0"/>
              <a:cs typeface="Arial" panose="020B0604020202020204" pitchFamily="34" charset="0"/>
            </a:endParaRPr>
          </a:p>
          <a:p>
            <a:pPr marL="171450" lvl="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The Gwent Community Link (a police messaging service) will be launching in September.</a:t>
            </a:r>
            <a:endParaRPr lang="en-GB" sz="11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Beating Crime Plan</a:t>
            </a:r>
          </a:p>
        </p:txBody>
      </p:sp>
      <p:sp>
        <p:nvSpPr>
          <p:cNvPr id="19" name="TextBox 18">
            <a:extLst>
              <a:ext uri="{FF2B5EF4-FFF2-40B4-BE49-F238E27FC236}">
                <a16:creationId xmlns:a16="http://schemas.microsoft.com/office/drawing/2014/main" id="{281AC1DB-1557-5229-D49E-55E4372AE354}"/>
              </a:ext>
            </a:extLst>
          </p:cNvPr>
          <p:cNvSpPr txBox="1"/>
          <p:nvPr/>
        </p:nvSpPr>
        <p:spPr>
          <a:xfrm>
            <a:off x="4876316" y="708790"/>
            <a:ext cx="7262673" cy="1159292"/>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A three year Homicide Prevention Strategy is in place, supported by a delivery plan, with the goal of furthering our understanding of the national and local themes and drivers that are likely to be precursors to Homicide. </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plan includes an </a:t>
            </a:r>
            <a:r>
              <a:rPr lang="en-GB" sz="1100" dirty="0">
                <a:effectLst/>
                <a:ea typeface="Calibri" panose="020F0502020204030204" pitchFamily="34" charset="0"/>
              </a:rPr>
              <a:t>examination of the enabling factors that contribute to Homicide</a:t>
            </a:r>
            <a:r>
              <a:rPr lang="en-GB" sz="1100" dirty="0">
                <a:effectLst/>
                <a:ea typeface="Calibri" panose="020F0502020204030204" pitchFamily="34" charset="0"/>
                <a:cs typeface="Arial" panose="020B0604020202020204" pitchFamily="34" charset="0"/>
              </a:rPr>
              <a:t> </a:t>
            </a:r>
            <a:r>
              <a:rPr lang="en-GB" sz="1100" dirty="0">
                <a:cs typeface="Arial" panose="020B0604020202020204" pitchFamily="34" charset="0"/>
              </a:rPr>
              <a:t>(such as mental health, alcohol misuse, and weapons), with a view to early intervention and prevention. The links between Homicide and serious organised crime, domestic abuse, and the night-time economy have also been recognised.</a:t>
            </a:r>
          </a:p>
          <a:p>
            <a:pPr marL="171450" indent="-171450">
              <a:spcBef>
                <a:spcPts val="50"/>
              </a:spcBef>
              <a:spcAft>
                <a:spcPts val="50"/>
              </a:spcAft>
              <a:buFont typeface="Arial" panose="020B0604020202020204" pitchFamily="34" charset="0"/>
              <a:buChar char="•"/>
            </a:pPr>
            <a:r>
              <a:rPr lang="en-GB" sz="1100" dirty="0">
                <a:cs typeface="Arial" panose="020B0604020202020204" pitchFamily="34" charset="0"/>
              </a:rPr>
              <a:t>This will be facilitated in part by improving our joint working and information sharing with partner agencies.</a:t>
            </a:r>
          </a:p>
        </p:txBody>
      </p:sp>
      <p:sp>
        <p:nvSpPr>
          <p:cNvPr id="20" name="TextBox 14">
            <a:extLst>
              <a:ext uri="{FF2B5EF4-FFF2-40B4-BE49-F238E27FC236}">
                <a16:creationId xmlns:a16="http://schemas.microsoft.com/office/drawing/2014/main" id="{26671A87-54B1-2A9C-22AB-29D1FFD944B0}"/>
              </a:ext>
            </a:extLst>
          </p:cNvPr>
          <p:cNvSpPr txBox="1">
            <a:spLocks noChangeArrowheads="1"/>
          </p:cNvSpPr>
          <p:nvPr/>
        </p:nvSpPr>
        <p:spPr bwMode="auto">
          <a:xfrm>
            <a:off x="50335" y="192975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1" name="TextBox 20">
            <a:extLst>
              <a:ext uri="{FF2B5EF4-FFF2-40B4-BE49-F238E27FC236}">
                <a16:creationId xmlns:a16="http://schemas.microsoft.com/office/drawing/2014/main" id="{F4D1F3B4-CB0F-5F5B-B6E1-E2C9E9BF58EF}"/>
              </a:ext>
            </a:extLst>
          </p:cNvPr>
          <p:cNvSpPr txBox="1"/>
          <p:nvPr/>
        </p:nvSpPr>
        <p:spPr>
          <a:xfrm>
            <a:off x="4876317" y="1937647"/>
            <a:ext cx="7262672"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Gwent Police utilises a problem-solving, partnership based approach to preventing Serious Violence.</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This approach is supported by a Serious Violence prevention strategy and delivery plan, which aim to reduce and where possible prevent harm to members of the community. </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Particular focus has been placed on night-time economy related violence, knife related violence, robbery, drug related gang violence, and acid/corrosive substance attacks. </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Tasking structures are in place to monitor active Organised Crime Groups (</a:t>
            </a:r>
            <a:r>
              <a:rPr lang="en-GB" sz="1100" dirty="0" err="1">
                <a:latin typeface="Arial" panose="020B0604020202020204" pitchFamily="34" charset="0"/>
                <a:ea typeface="Calibri" panose="020F0502020204030204" pitchFamily="34" charset="0"/>
                <a:cs typeface="Arial" panose="020B0604020202020204" pitchFamily="34" charset="0"/>
              </a:rPr>
              <a:t>OCGs</a:t>
            </a:r>
            <a:r>
              <a:rPr lang="en-GB" sz="1100" dirty="0">
                <a:latin typeface="Arial" panose="020B0604020202020204" pitchFamily="34" charset="0"/>
                <a:ea typeface="Calibri" panose="020F0502020204030204" pitchFamily="34" charset="0"/>
                <a:cs typeface="Arial" panose="020B0604020202020204" pitchFamily="34" charset="0"/>
              </a:rPr>
              <a:t>) and high-harm offenders.</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B9C64CD-F87B-68A1-D734-6366A54912EB}"/>
              </a:ext>
            </a:extLst>
          </p:cNvPr>
          <p:cNvSpPr txBox="1"/>
          <p:nvPr/>
        </p:nvSpPr>
        <p:spPr>
          <a:xfrm>
            <a:off x="154397" y="1116594"/>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Homicide</a:t>
            </a:r>
          </a:p>
        </p:txBody>
      </p:sp>
      <p:sp>
        <p:nvSpPr>
          <p:cNvPr id="29" name="TextBox 28">
            <a:extLst>
              <a:ext uri="{FF2B5EF4-FFF2-40B4-BE49-F238E27FC236}">
                <a16:creationId xmlns:a16="http://schemas.microsoft.com/office/drawing/2014/main" id="{484E5085-3087-8F01-7EC4-B6524B8782BD}"/>
              </a:ext>
            </a:extLst>
          </p:cNvPr>
          <p:cNvSpPr txBox="1"/>
          <p:nvPr/>
        </p:nvSpPr>
        <p:spPr>
          <a:xfrm>
            <a:off x="154397" y="2280713"/>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Serious Violence</a:t>
            </a:r>
          </a:p>
        </p:txBody>
      </p:sp>
      <p:sp>
        <p:nvSpPr>
          <p:cNvPr id="30" name="TextBox 29">
            <a:extLst>
              <a:ext uri="{FF2B5EF4-FFF2-40B4-BE49-F238E27FC236}">
                <a16:creationId xmlns:a16="http://schemas.microsoft.com/office/drawing/2014/main" id="{CDD88C08-89E1-962F-CB5A-66AD6D0C5081}"/>
              </a:ext>
            </a:extLst>
          </p:cNvPr>
          <p:cNvSpPr txBox="1"/>
          <p:nvPr/>
        </p:nvSpPr>
        <p:spPr>
          <a:xfrm>
            <a:off x="151856" y="3495225"/>
            <a:ext cx="1424729"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Neighbourhood Crime</a:t>
            </a:r>
          </a:p>
        </p:txBody>
      </p:sp>
      <p:sp>
        <p:nvSpPr>
          <p:cNvPr id="31" name="TextBox 30">
            <a:extLst>
              <a:ext uri="{FF2B5EF4-FFF2-40B4-BE49-F238E27FC236}">
                <a16:creationId xmlns:a16="http://schemas.microsoft.com/office/drawing/2014/main" id="{0C0C3BF6-8CFB-F9D4-1796-AE732630844E}"/>
              </a:ext>
            </a:extLst>
          </p:cNvPr>
          <p:cNvSpPr txBox="1"/>
          <p:nvPr/>
        </p:nvSpPr>
        <p:spPr>
          <a:xfrm>
            <a:off x="151856" y="4730192"/>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Drugs Trafficking</a:t>
            </a:r>
          </a:p>
        </p:txBody>
      </p:sp>
      <p:sp>
        <p:nvSpPr>
          <p:cNvPr id="14336" name="TextBox 14335">
            <a:extLst>
              <a:ext uri="{FF2B5EF4-FFF2-40B4-BE49-F238E27FC236}">
                <a16:creationId xmlns:a16="http://schemas.microsoft.com/office/drawing/2014/main" id="{AAA03320-886C-1D30-247E-934AD64DCF73}"/>
              </a:ext>
            </a:extLst>
          </p:cNvPr>
          <p:cNvSpPr txBox="1"/>
          <p:nvPr/>
        </p:nvSpPr>
        <p:spPr>
          <a:xfrm>
            <a:off x="154947" y="6070590"/>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Cyber Crime</a:t>
            </a:r>
          </a:p>
        </p:txBody>
      </p:sp>
      <p:sp>
        <p:nvSpPr>
          <p:cNvPr id="14355" name="TextBox 14354">
            <a:extLst>
              <a:ext uri="{FF2B5EF4-FFF2-40B4-BE49-F238E27FC236}">
                <a16:creationId xmlns:a16="http://schemas.microsoft.com/office/drawing/2014/main" id="{46153AFD-20B8-5495-ABF8-63815F351C24}"/>
              </a:ext>
            </a:extLst>
          </p:cNvPr>
          <p:cNvSpPr txBox="1"/>
          <p:nvPr/>
        </p:nvSpPr>
        <p:spPr>
          <a:xfrm>
            <a:off x="1768457" y="1946189"/>
            <a:ext cx="3042541" cy="200055"/>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Crime Trend (Serious Violence Q1 2022-23 - Q1 2023-24)</a:t>
            </a:r>
            <a:endParaRPr lang="en-GB" sz="700" b="1" dirty="0">
              <a:latin typeface="Arial" panose="020B0604020202020204" pitchFamily="34" charset="0"/>
              <a:cs typeface="Arial" panose="020B0604020202020204" pitchFamily="34" charset="0"/>
            </a:endParaRPr>
          </a:p>
        </p:txBody>
      </p:sp>
      <p:sp>
        <p:nvSpPr>
          <p:cNvPr id="14358" name="TextBox 14357">
            <a:extLst>
              <a:ext uri="{FF2B5EF4-FFF2-40B4-BE49-F238E27FC236}">
                <a16:creationId xmlns:a16="http://schemas.microsoft.com/office/drawing/2014/main" id="{7BD8CDE6-90BB-9A7E-9FB6-4B6AA750C3B1}"/>
              </a:ext>
            </a:extLst>
          </p:cNvPr>
          <p:cNvSpPr txBox="1"/>
          <p:nvPr/>
        </p:nvSpPr>
        <p:spPr>
          <a:xfrm>
            <a:off x="1777790" y="717179"/>
            <a:ext cx="3017782" cy="200055"/>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Crime Trend (Homicide Q1 2022-23 - Q1 2023-24)</a:t>
            </a:r>
            <a:endParaRPr lang="en-GB" sz="700" b="1" dirty="0">
              <a:latin typeface="Arial" panose="020B0604020202020204" pitchFamily="34" charset="0"/>
              <a:cs typeface="Arial" panose="020B0604020202020204" pitchFamily="34" charset="0"/>
            </a:endParaRPr>
          </a:p>
        </p:txBody>
      </p:sp>
      <p:sp>
        <p:nvSpPr>
          <p:cNvPr id="14362" name="TextBox 14361">
            <a:extLst>
              <a:ext uri="{FF2B5EF4-FFF2-40B4-BE49-F238E27FC236}">
                <a16:creationId xmlns:a16="http://schemas.microsoft.com/office/drawing/2014/main" id="{C2A35BFD-0CDE-3FE2-5B6B-C97CC9AAA500}"/>
              </a:ext>
            </a:extLst>
          </p:cNvPr>
          <p:cNvSpPr txBox="1"/>
          <p:nvPr/>
        </p:nvSpPr>
        <p:spPr>
          <a:xfrm>
            <a:off x="1825156" y="3159635"/>
            <a:ext cx="3017782" cy="200055"/>
          </a:xfrm>
          <a:prstGeom prst="rect">
            <a:avLst/>
          </a:prstGeom>
          <a:noFill/>
        </p:spPr>
        <p:txBody>
          <a:bodyPr wrap="square" rtlCol="0">
            <a:spAutoFit/>
          </a:bodyPr>
          <a:lstStyle/>
          <a:p>
            <a:pPr algn="ctr"/>
            <a:r>
              <a:rPr lang="en-GB" sz="700" b="1" dirty="0">
                <a:latin typeface="Arial" panose="020B0604020202020204" pitchFamily="34" charset="0"/>
                <a:cs typeface="Arial" panose="020B0604020202020204" pitchFamily="34" charset="0"/>
              </a:rPr>
              <a:t>Crime Trend (Neighbourhood Crime Q1 2022-23 - Q1 2023-24)</a:t>
            </a:r>
          </a:p>
        </p:txBody>
      </p:sp>
      <p:sp>
        <p:nvSpPr>
          <p:cNvPr id="14365" name="TextBox 14364">
            <a:extLst>
              <a:ext uri="{FF2B5EF4-FFF2-40B4-BE49-F238E27FC236}">
                <a16:creationId xmlns:a16="http://schemas.microsoft.com/office/drawing/2014/main" id="{3DF95A11-6B4E-BD8E-8A7A-5FAA244464D4}"/>
              </a:ext>
            </a:extLst>
          </p:cNvPr>
          <p:cNvSpPr txBox="1"/>
          <p:nvPr/>
        </p:nvSpPr>
        <p:spPr>
          <a:xfrm>
            <a:off x="1769401" y="4394615"/>
            <a:ext cx="3174205" cy="200055"/>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Crime Trend (Drugs Trafficking and Supply Q1 2022-23 - Q1 2023-24)</a:t>
            </a:r>
            <a:endParaRPr lang="en-GB" sz="700" b="1" dirty="0">
              <a:latin typeface="Arial" panose="020B0604020202020204" pitchFamily="34" charset="0"/>
              <a:cs typeface="Arial" panose="020B0604020202020204" pitchFamily="34" charset="0"/>
            </a:endParaRPr>
          </a:p>
        </p:txBody>
      </p:sp>
      <p:sp>
        <p:nvSpPr>
          <p:cNvPr id="14369" name="TextBox 14368">
            <a:extLst>
              <a:ext uri="{FF2B5EF4-FFF2-40B4-BE49-F238E27FC236}">
                <a16:creationId xmlns:a16="http://schemas.microsoft.com/office/drawing/2014/main" id="{2B21B028-1262-374B-3ED1-F9761BA1F644}"/>
              </a:ext>
            </a:extLst>
          </p:cNvPr>
          <p:cNvSpPr txBox="1"/>
          <p:nvPr/>
        </p:nvSpPr>
        <p:spPr>
          <a:xfrm>
            <a:off x="1867307" y="5633108"/>
            <a:ext cx="2869798" cy="307777"/>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50/N Fraud Occurrences with a </a:t>
            </a:r>
            <a:r>
              <a:rPr lang="en-GB" sz="700" b="1" dirty="0">
                <a:latin typeface="Arial" panose="020B0604020202020204" pitchFamily="34" charset="0"/>
                <a:cs typeface="Arial" panose="020B0604020202020204" pitchFamily="34" charset="0"/>
              </a:rPr>
              <a:t>Cyber-Enabled</a:t>
            </a:r>
            <a:r>
              <a:rPr lang="fr-FR" sz="700" b="1" dirty="0">
                <a:latin typeface="Arial" panose="020B0604020202020204" pitchFamily="34" charset="0"/>
                <a:cs typeface="Arial" panose="020B0604020202020204" pitchFamily="34" charset="0"/>
              </a:rPr>
              <a:t> Local Qualifier (Q1 2022-23 - Q1 2023-24)</a:t>
            </a:r>
            <a:endParaRPr lang="en-GB" sz="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703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11950988" cy="397031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5. IOPC Reviews</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881912"/>
            <a:ext cx="11950988" cy="104797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0"/>
              </a:spcBef>
              <a:buNone/>
            </a:pPr>
            <a:r>
              <a:rPr lang="en-GB" sz="1300" b="1" i="1" dirty="0">
                <a:latin typeface="+mj-lt"/>
                <a:cs typeface="Arial" panose="020B0604020202020204" pitchFamily="34" charset="0"/>
              </a:rPr>
              <a:t>Overview</a:t>
            </a:r>
          </a:p>
          <a:p>
            <a:pPr>
              <a:spcBef>
                <a:spcPts val="0"/>
              </a:spcBef>
              <a:buNone/>
            </a:pPr>
            <a:endParaRPr lang="en-GB" sz="600" b="1" i="1" dirty="0">
              <a:latin typeface="+mj-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Arial" panose="020B0604020202020204"/>
                <a:ea typeface="+mn-ea"/>
                <a:cs typeface="Arial"/>
              </a:rPr>
              <a:t>We are expecting the IOPC Quarter </a:t>
            </a:r>
            <a:r>
              <a:rPr lang="en-GB" sz="1100" dirty="0">
                <a:solidFill>
                  <a:prstClr val="black"/>
                </a:solidFill>
                <a:latin typeface="Arial" panose="020B0604020202020204"/>
                <a:cs typeface="Arial"/>
              </a:rPr>
              <a:t>one</a:t>
            </a:r>
            <a:r>
              <a:rPr kumimoji="0" lang="en-GB" sz="1100" i="0" u="none" strike="noStrike" kern="1200" cap="none" spc="0" normalizeH="0" baseline="0" noProof="0" dirty="0">
                <a:ln>
                  <a:noFill/>
                </a:ln>
                <a:solidFill>
                  <a:prstClr val="black"/>
                </a:solidFill>
                <a:effectLst/>
                <a:uLnTx/>
                <a:uFillTx/>
                <a:latin typeface="Arial" panose="020B0604020202020204"/>
                <a:ea typeface="+mn-ea"/>
                <a:cs typeface="Arial"/>
              </a:rPr>
              <a:t> Police Complaints Information to be shared with forces in the next few weeks.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Arial" panose="020B0604020202020204"/>
                <a:ea typeface="+mn-ea"/>
                <a:cs typeface="Arial"/>
              </a:rPr>
              <a:t>Once this has been received the data in the table above will be updated to reflect the latest position.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Arial" panose="020B0604020202020204"/>
                <a:ea typeface="+mn-ea"/>
                <a:cs typeface="Arial"/>
              </a:rPr>
              <a:t>In the absence of this data at the time of submission the most recent available data (Quarter 4 2022-23) is displayed.</a:t>
            </a:r>
            <a:endParaRPr lang="en-GB" sz="1100" i="1" dirty="0">
              <a:latin typeface="+mn-lt"/>
              <a:cs typeface="Arial"/>
            </a:endParaRPr>
          </a:p>
        </p:txBody>
      </p:sp>
      <p:pic>
        <p:nvPicPr>
          <p:cNvPr id="5" name="Picture 4">
            <a:extLst>
              <a:ext uri="{FF2B5EF4-FFF2-40B4-BE49-F238E27FC236}">
                <a16:creationId xmlns:a16="http://schemas.microsoft.com/office/drawing/2014/main" id="{D9783080-0828-0CF6-2C91-AE9F232B015A}"/>
              </a:ext>
            </a:extLst>
          </p:cNvPr>
          <p:cNvPicPr>
            <a:picLocks noChangeAspect="1"/>
          </p:cNvPicPr>
          <p:nvPr/>
        </p:nvPicPr>
        <p:blipFill>
          <a:blip r:embed="rId3"/>
          <a:stretch>
            <a:fillRect/>
          </a:stretch>
        </p:blipFill>
        <p:spPr>
          <a:xfrm>
            <a:off x="324187" y="998296"/>
            <a:ext cx="11543625" cy="997597"/>
          </a:xfrm>
          <a:prstGeom prst="rect">
            <a:avLst/>
          </a:prstGeom>
        </p:spPr>
      </p:pic>
      <p:pic>
        <p:nvPicPr>
          <p:cNvPr id="7" name="Picture 6">
            <a:extLst>
              <a:ext uri="{FF2B5EF4-FFF2-40B4-BE49-F238E27FC236}">
                <a16:creationId xmlns:a16="http://schemas.microsoft.com/office/drawing/2014/main" id="{BA862122-D122-0B0F-8353-97789B6B1126}"/>
              </a:ext>
            </a:extLst>
          </p:cNvPr>
          <p:cNvPicPr>
            <a:picLocks noChangeAspect="1"/>
          </p:cNvPicPr>
          <p:nvPr/>
        </p:nvPicPr>
        <p:blipFill>
          <a:blip r:embed="rId4"/>
          <a:stretch>
            <a:fillRect/>
          </a:stretch>
        </p:blipFill>
        <p:spPr>
          <a:xfrm>
            <a:off x="370818" y="2136432"/>
            <a:ext cx="11450362" cy="2354623"/>
          </a:xfrm>
          <a:prstGeom prst="rect">
            <a:avLst/>
          </a:prstGeom>
        </p:spPr>
      </p:pic>
    </p:spTree>
    <p:extLst>
      <p:ext uri="{BB962C8B-B14F-4D97-AF65-F5344CB8AC3E}">
        <p14:creationId xmlns:p14="http://schemas.microsoft.com/office/powerpoint/2010/main" val="1523339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 name="TextBox 14335">
            <a:extLst>
              <a:ext uri="{FF2B5EF4-FFF2-40B4-BE49-F238E27FC236}">
                <a16:creationId xmlns:a16="http://schemas.microsoft.com/office/drawing/2014/main" id="{A23FD05B-8380-FA95-614C-9B3299E0E3AC}"/>
              </a:ext>
            </a:extLst>
          </p:cNvPr>
          <p:cNvSpPr txBox="1"/>
          <p:nvPr/>
        </p:nvSpPr>
        <p:spPr>
          <a:xfrm>
            <a:off x="119058" y="5312247"/>
            <a:ext cx="5910048" cy="1492716"/>
          </a:xfrm>
          <a:prstGeom prst="rect">
            <a:avLst/>
          </a:prstGeom>
          <a:noFill/>
          <a:ln w="15875">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mn-lt"/>
              <a:cs typeface="Arial"/>
            </a:endParaRPr>
          </a:p>
          <a:p>
            <a:pPr algn="just"/>
            <a:r>
              <a:rPr lang="en-GB" sz="1100" dirty="0"/>
              <a:t>Vetting figures are available from Q1 2021-22 onwards. Data is submitted a quarter behind, therefore Q1 2023-24 is not included.</a:t>
            </a:r>
          </a:p>
          <a:p>
            <a:pPr algn="just"/>
            <a:endParaRPr lang="en-GB" sz="600" dirty="0"/>
          </a:p>
          <a:p>
            <a:pPr algn="just"/>
            <a:r>
              <a:rPr lang="en-GB" sz="1100" dirty="0"/>
              <a:t>Please note the continuing upward trend in vetting refusals across all measurable areas other than financial vulnerability.</a:t>
            </a:r>
          </a:p>
          <a:p>
            <a:pPr algn="just"/>
            <a:r>
              <a:rPr lang="en-GB" sz="1100" dirty="0"/>
              <a:t>The recent software upgrade should allow more in-depth vetting performance analysis in the next quarters reporting.</a:t>
            </a:r>
          </a:p>
        </p:txBody>
      </p:sp>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43131" y="774095"/>
            <a:ext cx="5910048" cy="522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4464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6. Vetting</a:t>
            </a:r>
          </a:p>
        </p:txBody>
      </p:sp>
      <p:pic>
        <p:nvPicPr>
          <p:cNvPr id="5" name="Picture 4">
            <a:extLst>
              <a:ext uri="{FF2B5EF4-FFF2-40B4-BE49-F238E27FC236}">
                <a16:creationId xmlns:a16="http://schemas.microsoft.com/office/drawing/2014/main" id="{1AE78CFF-6695-48AC-F72E-BF033D2AE508}"/>
              </a:ext>
            </a:extLst>
          </p:cNvPr>
          <p:cNvPicPr>
            <a:picLocks noChangeAspect="1"/>
          </p:cNvPicPr>
          <p:nvPr/>
        </p:nvPicPr>
        <p:blipFill>
          <a:blip r:embed="rId3"/>
          <a:stretch>
            <a:fillRect/>
          </a:stretch>
        </p:blipFill>
        <p:spPr>
          <a:xfrm>
            <a:off x="377816" y="844301"/>
            <a:ext cx="5395428" cy="2426418"/>
          </a:xfrm>
          <a:prstGeom prst="rect">
            <a:avLst/>
          </a:prstGeom>
        </p:spPr>
      </p:pic>
      <p:pic>
        <p:nvPicPr>
          <p:cNvPr id="10" name="Picture 9">
            <a:extLst>
              <a:ext uri="{FF2B5EF4-FFF2-40B4-BE49-F238E27FC236}">
                <a16:creationId xmlns:a16="http://schemas.microsoft.com/office/drawing/2014/main" id="{110500A6-9A71-2C3F-FD78-E6AA7447D91A}"/>
              </a:ext>
            </a:extLst>
          </p:cNvPr>
          <p:cNvPicPr>
            <a:picLocks noChangeAspect="1"/>
          </p:cNvPicPr>
          <p:nvPr/>
        </p:nvPicPr>
        <p:blipFill>
          <a:blip r:embed="rId4"/>
          <a:stretch>
            <a:fillRect/>
          </a:stretch>
        </p:blipFill>
        <p:spPr>
          <a:xfrm>
            <a:off x="906380" y="3334290"/>
            <a:ext cx="4335403" cy="1875600"/>
          </a:xfrm>
          <a:prstGeom prst="rect">
            <a:avLst/>
          </a:prstGeom>
        </p:spPr>
      </p:pic>
      <p:pic>
        <p:nvPicPr>
          <p:cNvPr id="15" name="Picture 14">
            <a:extLst>
              <a:ext uri="{FF2B5EF4-FFF2-40B4-BE49-F238E27FC236}">
                <a16:creationId xmlns:a16="http://schemas.microsoft.com/office/drawing/2014/main" id="{6AB492ED-E766-CB13-5573-60651B9850B5}"/>
              </a:ext>
            </a:extLst>
          </p:cNvPr>
          <p:cNvPicPr>
            <a:picLocks noChangeAspect="1"/>
          </p:cNvPicPr>
          <p:nvPr/>
        </p:nvPicPr>
        <p:blipFill>
          <a:blip r:embed="rId5"/>
          <a:stretch>
            <a:fillRect/>
          </a:stretch>
        </p:blipFill>
        <p:spPr>
          <a:xfrm>
            <a:off x="6392052" y="848319"/>
            <a:ext cx="5395428" cy="2426418"/>
          </a:xfrm>
          <a:prstGeom prst="rect">
            <a:avLst/>
          </a:prstGeom>
        </p:spPr>
      </p:pic>
      <p:pic>
        <p:nvPicPr>
          <p:cNvPr id="17" name="Picture 16">
            <a:extLst>
              <a:ext uri="{FF2B5EF4-FFF2-40B4-BE49-F238E27FC236}">
                <a16:creationId xmlns:a16="http://schemas.microsoft.com/office/drawing/2014/main" id="{6A2D2956-6D1C-3B45-A3C3-105597C043C5}"/>
              </a:ext>
            </a:extLst>
          </p:cNvPr>
          <p:cNvPicPr>
            <a:picLocks noChangeAspect="1"/>
          </p:cNvPicPr>
          <p:nvPr/>
        </p:nvPicPr>
        <p:blipFill>
          <a:blip r:embed="rId6"/>
          <a:stretch>
            <a:fillRect/>
          </a:stretch>
        </p:blipFill>
        <p:spPr>
          <a:xfrm>
            <a:off x="6917753" y="3429000"/>
            <a:ext cx="4367867" cy="2509200"/>
          </a:xfrm>
          <a:prstGeom prst="rect">
            <a:avLst/>
          </a:prstGeom>
        </p:spPr>
      </p:pic>
    </p:spTree>
    <p:extLst>
      <p:ext uri="{BB962C8B-B14F-4D97-AF65-F5344CB8AC3E}">
        <p14:creationId xmlns:p14="http://schemas.microsoft.com/office/powerpoint/2010/main" val="1577856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FCCC8-4ACE-BE5F-AC4E-9C02E189752B}"/>
              </a:ext>
            </a:extLst>
          </p:cNvPr>
          <p:cNvPicPr>
            <a:picLocks noChangeAspect="1"/>
          </p:cNvPicPr>
          <p:nvPr/>
        </p:nvPicPr>
        <p:blipFill>
          <a:blip r:embed="rId2"/>
          <a:stretch>
            <a:fillRect/>
          </a:stretch>
        </p:blipFill>
        <p:spPr>
          <a:xfrm>
            <a:off x="3402112" y="0"/>
            <a:ext cx="5387776" cy="6858000"/>
          </a:xfrm>
          <a:prstGeom prst="rect">
            <a:avLst/>
          </a:prstGeom>
        </p:spPr>
      </p:pic>
    </p:spTree>
    <p:extLst>
      <p:ext uri="{BB962C8B-B14F-4D97-AF65-F5344CB8AC3E}">
        <p14:creationId xmlns:p14="http://schemas.microsoft.com/office/powerpoint/2010/main" val="350882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FE6494A6-CA19-493C-EEED-D602A8AE99D3}"/>
              </a:ext>
            </a:extLst>
          </p:cNvPr>
          <p:cNvSpPr txBox="1">
            <a:spLocks noChangeArrowheads="1"/>
          </p:cNvSpPr>
          <p:nvPr/>
        </p:nvSpPr>
        <p:spPr bwMode="auto">
          <a:xfrm>
            <a:off x="617266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62205" cy="261610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Residential Burglary offences saw a slight increase of 1.1% </a:t>
            </a:r>
            <a:r>
              <a:rPr lang="en-GB" altLang="en-US" sz="1100" dirty="0">
                <a:latin typeface="Arial" panose="020B0604020202020204" pitchFamily="34" charset="0"/>
                <a:cs typeface="Arial" panose="020B0604020202020204" pitchFamily="34" charset="0"/>
              </a:rPr>
              <a:t>during Q1 2023-24 when compared to the quarter prior (four additional offences to 384). </a:t>
            </a:r>
            <a:r>
              <a:rPr lang="en-GB" altLang="en-US" sz="1100" dirty="0">
                <a:latin typeface="+mn-lt"/>
                <a:cs typeface="Arial" panose="020B0604020202020204" pitchFamily="34" charset="0"/>
              </a:rPr>
              <a:t>This increase, albeit minor, runs counter to the aims of the government’s Beating Crime Plan. </a:t>
            </a:r>
            <a:r>
              <a:rPr lang="en-GB" altLang="en-US" sz="1100" dirty="0">
                <a:latin typeface="Arial" panose="020B0604020202020204" pitchFamily="34" charset="0"/>
                <a:cs typeface="Arial" panose="020B0604020202020204" pitchFamily="34" charset="0"/>
              </a:rPr>
              <a:t>Conversely, a reduction of 13.9% (62 fewer offences) can be observed when comparing the current FYTD against FYTD 2022-23. </a:t>
            </a:r>
          </a:p>
          <a:p>
            <a:pPr algn="just">
              <a:lnSpc>
                <a:spcPct val="100000"/>
              </a:lnSpc>
              <a:spcBef>
                <a:spcPct val="0"/>
              </a:spcBef>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None/>
            </a:pPr>
            <a:r>
              <a:rPr lang="en-GB" altLang="en-US" sz="1100" dirty="0">
                <a:latin typeface="Arial" panose="020B0604020202020204" pitchFamily="34" charset="0"/>
                <a:cs typeface="Arial" panose="020B0604020202020204" pitchFamily="34" charset="0"/>
              </a:rPr>
              <a:t>Whilst a minor increase in offence volume was recorded during Q1 2023-24 when compared to the two previous quarters, these levels are notably lower than those recorded during the first two quarters of 2022-23, with this reduction appearing to be unaffected by seasonality. These reduced crime levels may indicate the long-term efficacy of the deterrence strategies employed as part of the ‘We Don’t Buy Crime’ (</a:t>
            </a:r>
            <a:r>
              <a:rPr lang="en-GB" altLang="en-US" sz="1100" dirty="0" err="1">
                <a:latin typeface="Arial" panose="020B0604020202020204" pitchFamily="34" charset="0"/>
                <a:cs typeface="Arial" panose="020B0604020202020204" pitchFamily="34" charset="0"/>
              </a:rPr>
              <a:t>WDBC</a:t>
            </a:r>
            <a:r>
              <a:rPr lang="en-GB" altLang="en-US" sz="1100" dirty="0">
                <a:latin typeface="Arial" panose="020B0604020202020204" pitchFamily="34" charset="0"/>
                <a:cs typeface="Arial" panose="020B0604020202020204" pitchFamily="34" charset="0"/>
              </a:rPr>
              <a:t>) initiative.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Residential Burglary offences fell by 1.9 percentage points to 4.7% during Q1 2023-24 when compared to the quarter prior, disrupting the upward trend in solved rate observed following Q2 2022-23. Despite this decline, the solved rate for the current FYTD remains 0.2 percentage points higher than that recorded during FYTD 2022-23. </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August 2022 marked the commencement of the Burglary Response Improvement Pilot, an effort to increase the Residential Burglary </a:t>
            </a:r>
            <a:r>
              <a:rPr lang="en-GB" altLang="en-US" sz="1100" dirty="0">
                <a:latin typeface="Arial" panose="020B0604020202020204" pitchFamily="34" charset="0"/>
                <a:cs typeface="Arial" panose="020B0604020202020204" pitchFamily="34" charset="0"/>
              </a:rPr>
              <a:t>solved rate </a:t>
            </a:r>
            <a:r>
              <a:rPr lang="en-GB" altLang="en-US" sz="1100" dirty="0">
                <a:latin typeface="+mn-lt"/>
                <a:cs typeface="Arial" panose="020B0604020202020204" pitchFamily="34" charset="0"/>
              </a:rPr>
              <a:t>via actions such as the </a:t>
            </a:r>
            <a:r>
              <a:rPr lang="en-GB" sz="1100" dirty="0">
                <a:latin typeface="+mn-lt"/>
                <a:cs typeface="Arial" panose="020B0604020202020204" pitchFamily="34" charset="0"/>
              </a:rPr>
              <a:t>consistent allocation of Crime Scene Investigators, as well as a focus on Golden Hour enquiries. January 2023 has seen the implementation of a second Burglary Pilot, focused around improving service to burglary victims and further increasing investigation quality. These pilots appear to have met with success, with attendance at Residential Burglaries rising to 94.9%, up from the 61.5% baseline.</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Crime prevention kits are being rolled out to fifty houses in </a:t>
            </a:r>
            <a:r>
              <a:rPr lang="en-GB" sz="1100" dirty="0" err="1">
                <a:latin typeface="+mn-lt"/>
                <a:cs typeface="Arial" panose="020B0604020202020204" pitchFamily="34" charset="0"/>
              </a:rPr>
              <a:t>Alway</a:t>
            </a:r>
            <a:r>
              <a:rPr lang="en-GB" sz="1100" dirty="0">
                <a:latin typeface="+mn-lt"/>
                <a:cs typeface="Arial" panose="020B0604020202020204" pitchFamily="34" charset="0"/>
              </a:rPr>
              <a:t>, funded by the force’s successful Safer Streets bid. The packs include locks, ring doorbells, lighting, and SmartWater. </a:t>
            </a:r>
          </a:p>
        </p:txBody>
      </p:sp>
      <p:sp>
        <p:nvSpPr>
          <p:cNvPr id="6" name="Rectangle 5">
            <a:extLst>
              <a:ext uri="{FF2B5EF4-FFF2-40B4-BE49-F238E27FC236}">
                <a16:creationId xmlns:a16="http://schemas.microsoft.com/office/drawing/2014/main" id="{8E7FCBE1-E450-C4BD-3DAD-1BA9C476B32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3. Residential Burglary</a:t>
            </a:r>
          </a:p>
        </p:txBody>
      </p:sp>
      <p:pic>
        <p:nvPicPr>
          <p:cNvPr id="4" name="Picture 3">
            <a:extLst>
              <a:ext uri="{FF2B5EF4-FFF2-40B4-BE49-F238E27FC236}">
                <a16:creationId xmlns:a16="http://schemas.microsoft.com/office/drawing/2014/main" id="{BAAE702F-EA59-64AB-3ABE-C221D6B284BB}"/>
              </a:ext>
            </a:extLst>
          </p:cNvPr>
          <p:cNvPicPr>
            <a:picLocks/>
          </p:cNvPicPr>
          <p:nvPr/>
        </p:nvPicPr>
        <p:blipFill>
          <a:blip r:embed="rId3"/>
          <a:stretch>
            <a:fillRect/>
          </a:stretch>
        </p:blipFill>
        <p:spPr>
          <a:xfrm>
            <a:off x="371959" y="849827"/>
            <a:ext cx="5400000" cy="2433600"/>
          </a:xfrm>
          <a:prstGeom prst="rect">
            <a:avLst/>
          </a:prstGeom>
        </p:spPr>
      </p:pic>
      <p:pic>
        <p:nvPicPr>
          <p:cNvPr id="10" name="Picture 9">
            <a:extLst>
              <a:ext uri="{FF2B5EF4-FFF2-40B4-BE49-F238E27FC236}">
                <a16:creationId xmlns:a16="http://schemas.microsoft.com/office/drawing/2014/main" id="{AE304755-DE75-6252-54BF-95C02480C822}"/>
              </a:ext>
            </a:extLst>
          </p:cNvPr>
          <p:cNvPicPr>
            <a:picLocks noChangeAspect="1"/>
          </p:cNvPicPr>
          <p:nvPr/>
        </p:nvPicPr>
        <p:blipFill>
          <a:blip r:embed="rId4"/>
          <a:stretch>
            <a:fillRect/>
          </a:stretch>
        </p:blipFill>
        <p:spPr>
          <a:xfrm>
            <a:off x="7840810" y="3292663"/>
            <a:ext cx="2560000" cy="720000"/>
          </a:xfrm>
          <a:prstGeom prst="rect">
            <a:avLst/>
          </a:prstGeom>
        </p:spPr>
      </p:pic>
      <p:pic>
        <p:nvPicPr>
          <p:cNvPr id="12" name="Picture 11">
            <a:extLst>
              <a:ext uri="{FF2B5EF4-FFF2-40B4-BE49-F238E27FC236}">
                <a16:creationId xmlns:a16="http://schemas.microsoft.com/office/drawing/2014/main" id="{E12CF4AB-C241-135D-E77F-A3304238DE66}"/>
              </a:ext>
            </a:extLst>
          </p:cNvPr>
          <p:cNvPicPr>
            <a:picLocks noChangeAspect="1"/>
          </p:cNvPicPr>
          <p:nvPr/>
        </p:nvPicPr>
        <p:blipFill>
          <a:blip r:embed="rId5"/>
          <a:stretch>
            <a:fillRect/>
          </a:stretch>
        </p:blipFill>
        <p:spPr>
          <a:xfrm>
            <a:off x="1791190" y="3292663"/>
            <a:ext cx="2560000" cy="720000"/>
          </a:xfrm>
          <a:prstGeom prst="rect">
            <a:avLst/>
          </a:prstGeom>
        </p:spPr>
      </p:pic>
      <p:pic>
        <p:nvPicPr>
          <p:cNvPr id="13" name="Picture 12">
            <a:extLst>
              <a:ext uri="{FF2B5EF4-FFF2-40B4-BE49-F238E27FC236}">
                <a16:creationId xmlns:a16="http://schemas.microsoft.com/office/drawing/2014/main" id="{4662C7DE-B314-D9ED-92F1-848FBFB9DCC2}"/>
              </a:ext>
            </a:extLst>
          </p:cNvPr>
          <p:cNvPicPr>
            <a:picLocks/>
          </p:cNvPicPr>
          <p:nvPr/>
        </p:nvPicPr>
        <p:blipFill>
          <a:blip r:embed="rId6"/>
          <a:stretch>
            <a:fillRect/>
          </a:stretch>
        </p:blipFill>
        <p:spPr>
          <a:xfrm>
            <a:off x="6427686" y="849827"/>
            <a:ext cx="5400000" cy="2433600"/>
          </a:xfrm>
          <a:prstGeom prst="rect">
            <a:avLst/>
          </a:prstGeom>
        </p:spPr>
      </p:pic>
    </p:spTree>
    <p:extLst>
      <p:ext uri="{BB962C8B-B14F-4D97-AF65-F5344CB8AC3E}">
        <p14:creationId xmlns:p14="http://schemas.microsoft.com/office/powerpoint/2010/main" val="139607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43AFC7CC-4985-19C5-5B40-CF7BCD025E27}"/>
              </a:ext>
            </a:extLst>
          </p:cNvPr>
          <p:cNvSpPr txBox="1">
            <a:spLocks noChangeArrowheads="1"/>
          </p:cNvSpPr>
          <p:nvPr/>
        </p:nvSpPr>
        <p:spPr bwMode="auto">
          <a:xfrm>
            <a:off x="6173484"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4. Neighbourhood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3026"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Neighbourhood Crime offences have seen an increase of 15.3% during Q1 2023-24 when compared to the quarter prior (165 additional offences to 1,240). This runs counter to the objectives of the government’s Beating Crime Plan, in which it is a</a:t>
            </a:r>
            <a:r>
              <a:rPr lang="en-GB" sz="1100" dirty="0">
                <a:latin typeface="Arial" panose="020B0604020202020204" pitchFamily="34" charset="0"/>
                <a:cs typeface="Arial" panose="020B0604020202020204" pitchFamily="34" charset="0"/>
              </a:rPr>
              <a:t> focus area for reduction. </a:t>
            </a:r>
            <a:r>
              <a:rPr lang="en-GB" altLang="en-US" sz="1100" dirty="0">
                <a:latin typeface="Arial" panose="020B0604020202020204" pitchFamily="34" charset="0"/>
                <a:cs typeface="Arial" panose="020B0604020202020204" pitchFamily="34" charset="0"/>
              </a:rPr>
              <a:t>The increase in Neighbourhood Crime observed this quarter disrupts the downward trend in offence volume observed following Q2 2022-23, and represents the highest quarterly total within the timeframe. A less prominent increase of 5.8% (68 additional offences) can be observed when comparing the current FYTD against FYTD 2022-23.</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broken down by crime category, Vehicle Crime offences appear to be the primary driver behind the rise observed during Q1 2023-24, increasing in volume by 28.2% (159 additional crimes to 723) when compared to the quarter prior. As with Neighbourhood Crime as a whole, this is the largest quarterly total observed within the timeframe and accounts for 58.3% of all Neighbourhood Crime offences recorded during Q1 2023-24.</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compared to the previous quarter, the solved rate for Neighbourhood Crime has increased by 1.3 percentage points to 6.0%. This resumes the upward trend initially observed following Q1 2022-23, possibly indicating that the reduction in solved rate recorded during Q4 2022-23 represents an outlier in this regard. A larger increase of 2.5 percentage points can be observed when comparing the current FYTD against FYTD 2022-23, indicative of long-term improvement.</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broken down by crime category, Vehicle Crime offences also appear to be the primary contributor to the rise in solved rate observed during Q1 2023-24, seeing the largest increase of 3.6 percentage points to 6.4% (30 additional solved crimes to 46). </a:t>
            </a:r>
          </a:p>
        </p:txBody>
      </p:sp>
      <p:pic>
        <p:nvPicPr>
          <p:cNvPr id="3" name="Picture 2">
            <a:extLst>
              <a:ext uri="{FF2B5EF4-FFF2-40B4-BE49-F238E27FC236}">
                <a16:creationId xmlns:a16="http://schemas.microsoft.com/office/drawing/2014/main" id="{9DDD2301-CD81-AA8E-2C61-23215F1BE158}"/>
              </a:ext>
            </a:extLst>
          </p:cNvPr>
          <p:cNvPicPr>
            <a:picLocks/>
          </p:cNvPicPr>
          <p:nvPr/>
        </p:nvPicPr>
        <p:blipFill>
          <a:blip r:embed="rId3"/>
          <a:stretch>
            <a:fillRect/>
          </a:stretch>
        </p:blipFill>
        <p:spPr>
          <a:xfrm>
            <a:off x="371881" y="851627"/>
            <a:ext cx="5400000" cy="2433600"/>
          </a:xfrm>
          <a:prstGeom prst="rect">
            <a:avLst/>
          </a:prstGeom>
        </p:spPr>
      </p:pic>
      <p:pic>
        <p:nvPicPr>
          <p:cNvPr id="6" name="Picture 5">
            <a:extLst>
              <a:ext uri="{FF2B5EF4-FFF2-40B4-BE49-F238E27FC236}">
                <a16:creationId xmlns:a16="http://schemas.microsoft.com/office/drawing/2014/main" id="{B0C22862-2227-A365-4308-04F86E150A55}"/>
              </a:ext>
            </a:extLst>
          </p:cNvPr>
          <p:cNvPicPr>
            <a:picLocks/>
          </p:cNvPicPr>
          <p:nvPr/>
        </p:nvPicPr>
        <p:blipFill>
          <a:blip r:embed="rId4"/>
          <a:stretch>
            <a:fillRect/>
          </a:stretch>
        </p:blipFill>
        <p:spPr>
          <a:xfrm>
            <a:off x="6420119" y="851627"/>
            <a:ext cx="5400000" cy="2433600"/>
          </a:xfrm>
          <a:prstGeom prst="rect">
            <a:avLst/>
          </a:prstGeom>
        </p:spPr>
      </p:pic>
      <p:pic>
        <p:nvPicPr>
          <p:cNvPr id="11" name="Picture 10">
            <a:extLst>
              <a:ext uri="{FF2B5EF4-FFF2-40B4-BE49-F238E27FC236}">
                <a16:creationId xmlns:a16="http://schemas.microsoft.com/office/drawing/2014/main" id="{27927D7B-9B77-6137-ED25-7994DBB319EA}"/>
              </a:ext>
            </a:extLst>
          </p:cNvPr>
          <p:cNvPicPr>
            <a:picLocks/>
          </p:cNvPicPr>
          <p:nvPr/>
        </p:nvPicPr>
        <p:blipFill>
          <a:blip r:embed="rId5"/>
          <a:stretch>
            <a:fillRect/>
          </a:stretch>
        </p:blipFill>
        <p:spPr>
          <a:xfrm>
            <a:off x="1791881" y="3285227"/>
            <a:ext cx="2560000" cy="727200"/>
          </a:xfrm>
          <a:prstGeom prst="rect">
            <a:avLst/>
          </a:prstGeom>
        </p:spPr>
      </p:pic>
      <p:pic>
        <p:nvPicPr>
          <p:cNvPr id="13" name="Picture 12">
            <a:extLst>
              <a:ext uri="{FF2B5EF4-FFF2-40B4-BE49-F238E27FC236}">
                <a16:creationId xmlns:a16="http://schemas.microsoft.com/office/drawing/2014/main" id="{D5BA7045-9D24-D4C0-E98A-9C2ED8298CA6}"/>
              </a:ext>
            </a:extLst>
          </p:cNvPr>
          <p:cNvPicPr preferRelativeResize="0">
            <a:picLocks/>
          </p:cNvPicPr>
          <p:nvPr/>
        </p:nvPicPr>
        <p:blipFill>
          <a:blip r:embed="rId6"/>
          <a:stretch>
            <a:fillRect/>
          </a:stretch>
        </p:blipFill>
        <p:spPr>
          <a:xfrm>
            <a:off x="7840119" y="3285227"/>
            <a:ext cx="2560000" cy="727200"/>
          </a:xfrm>
          <a:prstGeom prst="rect">
            <a:avLst/>
          </a:prstGeom>
        </p:spPr>
      </p:pic>
    </p:spTree>
    <p:extLst>
      <p:ext uri="{BB962C8B-B14F-4D97-AF65-F5344CB8AC3E}">
        <p14:creationId xmlns:p14="http://schemas.microsoft.com/office/powerpoint/2010/main" val="15293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104EDAF3-E5AA-0037-9FAA-BC3D17BFF26E}"/>
              </a:ext>
            </a:extLst>
          </p:cNvPr>
          <p:cNvSpPr txBox="1">
            <a:spLocks noChangeArrowheads="1"/>
          </p:cNvSpPr>
          <p:nvPr/>
        </p:nvSpPr>
        <p:spPr bwMode="auto">
          <a:xfrm>
            <a:off x="6178280" y="773364"/>
            <a:ext cx="59040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5. Public Order</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59434" cy="192360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Public Order Offences have increased by 13.9% (280 additional offences) when compared to the quarter prior, and currently stand at 2,292. As offences under Section 5 of the Public Order Act 1986 have been classified as non-notifiable by the Home Office, they have been retroactively removed from this dataset to facilitate more accurate data monitoring. Whilst the increase in crime volume seen during Q1 2023-24 disrupts the downward trend observed following Q2 2022-23, it appears to conform to seasonal trends. A less prominent increase of 3.9% (86 additional offences) can be observed when comparing the current FYTD against FYTD 2022-23. </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previous quarter, the solved rate for Public Order Offences (excluding Section 5) has increased by 1.1 percentage points to 7.5%. A more prominent increase can be observed when comparing the current FYTD against FYTD 2022-23, with the solved rate rising by 3.8 percentage points. However, FYTD 2022-23 represents an outlier of poor performance in this regard.</a:t>
            </a:r>
          </a:p>
          <a:p>
            <a:pPr algn="just">
              <a:lnSpc>
                <a:spcPct val="100000"/>
              </a:lnSpc>
              <a:spcBef>
                <a:spcPct val="0"/>
              </a:spcBef>
              <a:buNone/>
            </a:pPr>
            <a:endParaRPr lang="en-GB" altLang="en-US" sz="600" dirty="0">
              <a:solidFill>
                <a:srgbClr val="FF0000"/>
              </a:solidFill>
              <a:latin typeface="+mn-lt"/>
              <a:cs typeface="Arial"/>
            </a:endParaRPr>
          </a:p>
          <a:p>
            <a:pPr algn="just" eaLnBrk="1" hangingPunct="1">
              <a:lnSpc>
                <a:spcPct val="100000"/>
              </a:lnSpc>
              <a:spcBef>
                <a:spcPct val="0"/>
              </a:spcBef>
              <a:buNone/>
            </a:pPr>
            <a:r>
              <a:rPr lang="en-GB" altLang="en-US" sz="1100" dirty="0">
                <a:latin typeface="+mn-lt"/>
                <a:cs typeface="Arial"/>
              </a:rPr>
              <a:t>The volume of Public Order Offences resolved via community resolution </a:t>
            </a:r>
            <a:r>
              <a:rPr lang="en-GB" altLang="en-US" sz="1100" dirty="0">
                <a:latin typeface="+mn-lt"/>
                <a:cs typeface="Arial" panose="020B0604020202020204" pitchFamily="34" charset="0"/>
              </a:rPr>
              <a:t>has risen by </a:t>
            </a:r>
            <a:r>
              <a:rPr lang="en-GB" altLang="en-US" sz="1100" dirty="0">
                <a:latin typeface="Arial" panose="020B0604020202020204" pitchFamily="34" charset="0"/>
                <a:cs typeface="Arial" panose="020B0604020202020204" pitchFamily="34" charset="0"/>
              </a:rPr>
              <a:t>31.0% (18 additional offences to 76) when compared to the quarter prior. </a:t>
            </a:r>
            <a:endParaRPr lang="en-GB" sz="1100" dirty="0">
              <a:solidFill>
                <a:srgbClr val="FF0000"/>
              </a:solidFill>
              <a:latin typeface="+mn-lt"/>
              <a:cs typeface="Arial" panose="020B0604020202020204" pitchFamily="34" charset="0"/>
            </a:endParaRPr>
          </a:p>
        </p:txBody>
      </p:sp>
      <p:pic>
        <p:nvPicPr>
          <p:cNvPr id="6" name="Picture 5">
            <a:extLst>
              <a:ext uri="{FF2B5EF4-FFF2-40B4-BE49-F238E27FC236}">
                <a16:creationId xmlns:a16="http://schemas.microsoft.com/office/drawing/2014/main" id="{0AFC0C58-A9F2-E9C1-4ECB-2452F8495296}"/>
              </a:ext>
            </a:extLst>
          </p:cNvPr>
          <p:cNvPicPr>
            <a:picLocks/>
          </p:cNvPicPr>
          <p:nvPr/>
        </p:nvPicPr>
        <p:blipFill>
          <a:blip r:embed="rId3"/>
          <a:stretch>
            <a:fillRect/>
          </a:stretch>
        </p:blipFill>
        <p:spPr>
          <a:xfrm>
            <a:off x="370317" y="854341"/>
            <a:ext cx="5400000" cy="2433600"/>
          </a:xfrm>
          <a:prstGeom prst="rect">
            <a:avLst/>
          </a:prstGeom>
        </p:spPr>
      </p:pic>
      <p:pic>
        <p:nvPicPr>
          <p:cNvPr id="9" name="Picture 8">
            <a:extLst>
              <a:ext uri="{FF2B5EF4-FFF2-40B4-BE49-F238E27FC236}">
                <a16:creationId xmlns:a16="http://schemas.microsoft.com/office/drawing/2014/main" id="{F72596A6-0A83-A73E-5531-D75176090B9F}"/>
              </a:ext>
            </a:extLst>
          </p:cNvPr>
          <p:cNvPicPr>
            <a:picLocks/>
          </p:cNvPicPr>
          <p:nvPr/>
        </p:nvPicPr>
        <p:blipFill>
          <a:blip r:embed="rId4"/>
          <a:stretch>
            <a:fillRect/>
          </a:stretch>
        </p:blipFill>
        <p:spPr>
          <a:xfrm>
            <a:off x="6432535" y="854341"/>
            <a:ext cx="5400000" cy="2433600"/>
          </a:xfrm>
          <a:prstGeom prst="rect">
            <a:avLst/>
          </a:prstGeom>
        </p:spPr>
      </p:pic>
      <p:pic>
        <p:nvPicPr>
          <p:cNvPr id="11" name="Picture 10">
            <a:extLst>
              <a:ext uri="{FF2B5EF4-FFF2-40B4-BE49-F238E27FC236}">
                <a16:creationId xmlns:a16="http://schemas.microsoft.com/office/drawing/2014/main" id="{8776239B-8A4B-0651-73EE-B36999F022AC}"/>
              </a:ext>
            </a:extLst>
          </p:cNvPr>
          <p:cNvPicPr>
            <a:picLocks noChangeAspect="1"/>
          </p:cNvPicPr>
          <p:nvPr/>
        </p:nvPicPr>
        <p:blipFill>
          <a:blip r:embed="rId5"/>
          <a:stretch>
            <a:fillRect/>
          </a:stretch>
        </p:blipFill>
        <p:spPr>
          <a:xfrm>
            <a:off x="1797859" y="3291339"/>
            <a:ext cx="2559600" cy="719888"/>
          </a:xfrm>
          <a:prstGeom prst="rect">
            <a:avLst/>
          </a:prstGeom>
        </p:spPr>
      </p:pic>
      <p:pic>
        <p:nvPicPr>
          <p:cNvPr id="15" name="Picture 14">
            <a:extLst>
              <a:ext uri="{FF2B5EF4-FFF2-40B4-BE49-F238E27FC236}">
                <a16:creationId xmlns:a16="http://schemas.microsoft.com/office/drawing/2014/main" id="{D482F19C-4898-2965-DB92-6291F085DC5E}"/>
              </a:ext>
            </a:extLst>
          </p:cNvPr>
          <p:cNvPicPr>
            <a:picLocks noChangeAspect="1"/>
          </p:cNvPicPr>
          <p:nvPr/>
        </p:nvPicPr>
        <p:blipFill>
          <a:blip r:embed="rId6"/>
          <a:stretch>
            <a:fillRect/>
          </a:stretch>
        </p:blipFill>
        <p:spPr>
          <a:xfrm>
            <a:off x="7841683" y="3288970"/>
            <a:ext cx="2560000" cy="720000"/>
          </a:xfrm>
          <a:prstGeom prst="rect">
            <a:avLst/>
          </a:prstGeom>
        </p:spPr>
      </p:pic>
    </p:spTree>
    <p:extLst>
      <p:ext uri="{BB962C8B-B14F-4D97-AF65-F5344CB8AC3E}">
        <p14:creationId xmlns:p14="http://schemas.microsoft.com/office/powerpoint/2010/main" val="287152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6. ASB</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682" y="773365"/>
            <a:ext cx="5910048" cy="5078313"/>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Levels of anti-social behaviour (ASB) in Gwent have increased by 34.3% (894 additional incidents) when compared to the previous quarter, with 3,500 incidents recorded. This continues the upward trend which began following Q3 2022-23. When comparing the current FYTD against FYTD 2022-23, a less prominent  increase of 18.6% (550 additional incidents) can be observed. </a:t>
            </a:r>
          </a:p>
          <a:p>
            <a:pPr algn="just" eaLnBrk="1" hangingPunct="1">
              <a:lnSpc>
                <a:spcPct val="100000"/>
              </a:lnSpc>
              <a:spcBef>
                <a:spcPct val="0"/>
              </a:spcBef>
              <a:buFontTx/>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Whilst substantial, the rise in ASB incident volume recorded during Q1 2023-24 appears to conform to seasonal trends, possibly influenced by warmer weather conditions. When assessed by closing category, incidents classified as ‘ASB</a:t>
            </a:r>
            <a:r>
              <a:rPr lang="en-GB" altLang="en-US" sz="1100" i="1" dirty="0">
                <a:latin typeface="Arial" panose="020B0604020202020204" pitchFamily="34" charset="0"/>
                <a:cs typeface="Arial" panose="020B0604020202020204" pitchFamily="34" charset="0"/>
              </a:rPr>
              <a:t> - </a:t>
            </a:r>
            <a:r>
              <a:rPr lang="en-GB" altLang="en-US" sz="1100" dirty="0">
                <a:latin typeface="Arial" panose="020B0604020202020204" pitchFamily="34" charset="0"/>
                <a:cs typeface="Arial" panose="020B0604020202020204" pitchFamily="34" charset="0"/>
              </a:rPr>
              <a:t>Nuisance’</a:t>
            </a:r>
            <a:r>
              <a:rPr lang="en-GB" altLang="en-US" sz="1100" i="1" dirty="0">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appear to be the primary driver behind the rise in overall ASB volume, increasing by 43.0% (706 additional incidents) between Q4 2022-23 and Q1 2023-24. This accounts for 67.0% of all ASB incidents recorded during the quarter.</a:t>
            </a:r>
          </a:p>
          <a:p>
            <a:pPr algn="just" eaLnBrk="1" hangingPunct="1">
              <a:lnSpc>
                <a:spcPct val="100000"/>
              </a:lnSpc>
              <a:spcBef>
                <a:spcPct val="0"/>
              </a:spcBef>
              <a:buFontTx/>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A portion of the £750,000 granted by the Home Office as a result of the force’s successful Safer Streets bid is being utilised to deter ASB through a range of diversionary tactics, such as educational youth outreach programmes delivered from new or refurbished youth shelters.</a:t>
            </a:r>
          </a:p>
          <a:p>
            <a:pPr algn="just" eaLnBrk="1" hangingPunct="1">
              <a:lnSpc>
                <a:spcPct val="100000"/>
              </a:lnSpc>
              <a:spcBef>
                <a:spcPct val="0"/>
              </a:spcBef>
              <a:buFontTx/>
              <a:buNone/>
            </a:pPr>
            <a:endParaRPr lang="en-GB" altLang="en-US" sz="600" dirty="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The Ringland Centre Problem Oriented Policing Plan commenced last year due to a rise in ASB. As a result of work undertaken alongside partner organisations, there has been a 30% reduction in the volume of reported ASB in the area when compared to the same period during the previous year. This work has recently been complimented by the commencement of a multi-agency walkabout and action plan, aimed at resolving environmental issues</a:t>
            </a:r>
            <a:r>
              <a:rPr lang="en-GB" altLang="en-US" sz="600" dirty="0">
                <a:cs typeface="Arial" panose="020B0604020202020204" pitchFamily="34" charset="0"/>
              </a:rPr>
              <a:t>.</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A ‘Believe</a:t>
            </a:r>
            <a:r>
              <a:rPr lang="en-GB" altLang="en-US" sz="1100" dirty="0">
                <a:cs typeface="Arial" panose="020B0604020202020204" pitchFamily="34" charset="0"/>
              </a:rPr>
              <a:t>’</a:t>
            </a:r>
            <a:r>
              <a:rPr lang="en-GB" altLang="en-US" sz="1100" dirty="0">
                <a:latin typeface="+mn-lt"/>
                <a:cs typeface="Arial" panose="020B0604020202020204" pitchFamily="34" charset="0"/>
              </a:rPr>
              <a:t> programme has run for six weeks in </a:t>
            </a:r>
            <a:r>
              <a:rPr lang="en-GB" altLang="en-US" sz="1100" dirty="0" err="1">
                <a:latin typeface="+mn-lt"/>
                <a:cs typeface="Arial" panose="020B0604020202020204" pitchFamily="34" charset="0"/>
              </a:rPr>
              <a:t>Alway</a:t>
            </a:r>
            <a:r>
              <a:rPr lang="en-GB" altLang="en-US" sz="1100" dirty="0">
                <a:latin typeface="+mn-lt"/>
                <a:cs typeface="Arial" panose="020B0604020202020204" pitchFamily="34" charset="0"/>
              </a:rPr>
              <a:t>. This consists of sessions organised by Youth Justice and supported by the Neighbourhood Policing Team (NPT). These sessions are designed to educate local children on the impact of offences such as knife crime and ASB.</a:t>
            </a:r>
          </a:p>
          <a:p>
            <a:pPr algn="just" eaLnBrk="1" hangingPunct="1">
              <a:lnSpc>
                <a:spcPct val="100000"/>
              </a:lnSpc>
              <a:spcBef>
                <a:spcPct val="0"/>
              </a:spcBef>
              <a:buFontTx/>
              <a:buNone/>
            </a:pPr>
            <a:endParaRPr lang="en-GB" altLang="en-US" sz="600" dirty="0">
              <a:cs typeface="Arial" panose="020B0604020202020204" pitchFamily="34" charset="0"/>
            </a:endParaRPr>
          </a:p>
          <a:p>
            <a:pPr algn="just">
              <a:spcBef>
                <a:spcPct val="0"/>
              </a:spcBef>
            </a:pPr>
            <a:r>
              <a:rPr lang="en-GB" altLang="en-US" sz="1100" i="1" dirty="0">
                <a:cs typeface="Arial" panose="020B0604020202020204" pitchFamily="34" charset="0"/>
              </a:rPr>
              <a:t>The d</a:t>
            </a:r>
            <a:r>
              <a:rPr lang="en-GB" altLang="en-US" sz="1100" i="1" dirty="0">
                <a:latin typeface="+mn-lt"/>
                <a:cs typeface="Arial" panose="020B0604020202020204" pitchFamily="34" charset="0"/>
              </a:rPr>
              <a:t>ata presented in this slide excludes incidents classified as ‘ASB – COVID 19’.</a:t>
            </a:r>
          </a:p>
        </p:txBody>
      </p:sp>
      <p:pic>
        <p:nvPicPr>
          <p:cNvPr id="3" name="Picture 2">
            <a:extLst>
              <a:ext uri="{FF2B5EF4-FFF2-40B4-BE49-F238E27FC236}">
                <a16:creationId xmlns:a16="http://schemas.microsoft.com/office/drawing/2014/main" id="{190E09DB-6D10-74DD-99B9-B1B4C0EB506C}"/>
              </a:ext>
            </a:extLst>
          </p:cNvPr>
          <p:cNvPicPr>
            <a:picLocks/>
          </p:cNvPicPr>
          <p:nvPr/>
        </p:nvPicPr>
        <p:blipFill>
          <a:blip r:embed="rId3"/>
          <a:stretch>
            <a:fillRect/>
          </a:stretch>
        </p:blipFill>
        <p:spPr>
          <a:xfrm>
            <a:off x="372631" y="848802"/>
            <a:ext cx="5400000" cy="2433600"/>
          </a:xfrm>
          <a:prstGeom prst="rect">
            <a:avLst/>
          </a:prstGeom>
        </p:spPr>
      </p:pic>
      <p:pic>
        <p:nvPicPr>
          <p:cNvPr id="8" name="Picture 7">
            <a:extLst>
              <a:ext uri="{FF2B5EF4-FFF2-40B4-BE49-F238E27FC236}">
                <a16:creationId xmlns:a16="http://schemas.microsoft.com/office/drawing/2014/main" id="{EF54A900-DE38-3640-5927-321E1F4B5D3D}"/>
              </a:ext>
            </a:extLst>
          </p:cNvPr>
          <p:cNvPicPr>
            <a:picLocks noChangeAspect="1"/>
          </p:cNvPicPr>
          <p:nvPr/>
        </p:nvPicPr>
        <p:blipFill>
          <a:blip r:embed="rId4"/>
          <a:stretch>
            <a:fillRect/>
          </a:stretch>
        </p:blipFill>
        <p:spPr>
          <a:xfrm>
            <a:off x="1792631" y="3291638"/>
            <a:ext cx="2560000" cy="720000"/>
          </a:xfrm>
          <a:prstGeom prst="rect">
            <a:avLst/>
          </a:prstGeom>
        </p:spPr>
      </p:pic>
    </p:spTree>
    <p:extLst>
      <p:ext uri="{BB962C8B-B14F-4D97-AF65-F5344CB8AC3E}">
        <p14:creationId xmlns:p14="http://schemas.microsoft.com/office/powerpoint/2010/main" val="377014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Roads Policing</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7919" y="773364"/>
            <a:ext cx="5904000" cy="2939266"/>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algn="just"/>
            <a:r>
              <a:rPr lang="en-GB" sz="1100" dirty="0"/>
              <a:t>During Q1 2023-24, 75 Road Traffic Collisions (</a:t>
            </a:r>
            <a:r>
              <a:rPr lang="en-GB" sz="1100" dirty="0" err="1"/>
              <a:t>RTCs</a:t>
            </a:r>
            <a:r>
              <a:rPr lang="en-GB" sz="1100" dirty="0"/>
              <a:t>) were reported via </a:t>
            </a:r>
            <a:r>
              <a:rPr lang="en-GB" sz="1100" dirty="0" err="1"/>
              <a:t>RTC</a:t>
            </a:r>
            <a:r>
              <a:rPr lang="en-GB" sz="1100" dirty="0"/>
              <a:t> booklets, a reduction of 42.3% (55 fewer incidents) when compared to the quarter prior. These reduced levels are likely influenced by a lag time between the incidents occurring and the </a:t>
            </a:r>
            <a:r>
              <a:rPr lang="en-GB" sz="1100" dirty="0" err="1"/>
              <a:t>RTC</a:t>
            </a:r>
            <a:r>
              <a:rPr lang="en-GB" sz="1100" dirty="0"/>
              <a:t> booklets being submitted, with 76 booklets currently marked as outstanding for the quarter. As such, the number of </a:t>
            </a:r>
            <a:r>
              <a:rPr lang="en-GB" sz="1100" dirty="0" err="1"/>
              <a:t>RTCs</a:t>
            </a:r>
            <a:r>
              <a:rPr lang="en-GB" sz="1100" dirty="0"/>
              <a:t> recorded for Q1 2023-24 is expected to increase going forward, which will be reflected in future reporting.</a:t>
            </a:r>
          </a:p>
          <a:p>
            <a:pPr algn="just"/>
            <a:endParaRPr lang="en-GB" sz="600" dirty="0">
              <a:solidFill>
                <a:srgbClr val="FF0000"/>
              </a:solidFill>
            </a:endParaRPr>
          </a:p>
          <a:p>
            <a:pPr algn="just"/>
            <a:r>
              <a:rPr lang="en-GB" sz="1100" dirty="0"/>
              <a:t>A total of 891 individuals were reported for one of the ‘Fatal Five’* factors during Q1 2023-24, a reduction of 13.8% (143 fewer reports) when compared to the previous quarter. The most commonly reported factor during Q1 2023-24 was not wearing a seatbelt, with 257 instances reported (28.8% of all reports). This was followed by drink/drug driving, with 225 instances reported (25.3% of all reports).</a:t>
            </a:r>
          </a:p>
          <a:p>
            <a:pPr algn="just"/>
            <a:endParaRPr lang="en-GB" sz="600" dirty="0"/>
          </a:p>
          <a:p>
            <a:pPr algn="just"/>
            <a:r>
              <a:rPr lang="en-GB" sz="1100" i="1" dirty="0"/>
              <a:t>*The ‘Fatal Five’ refer to the five main causes of serious injury and death in </a:t>
            </a:r>
            <a:r>
              <a:rPr lang="en-GB" sz="1100" i="1" dirty="0" err="1"/>
              <a:t>RTCs</a:t>
            </a:r>
            <a:r>
              <a:rPr lang="en-GB" sz="1100" i="1" dirty="0"/>
              <a:t>. They consist of: careless driving, drink/drug driving, not wearing a seatbelt, using a mobile phone, and excessive speed.</a:t>
            </a:r>
          </a:p>
        </p:txBody>
      </p:sp>
      <p:sp>
        <p:nvSpPr>
          <p:cNvPr id="2" name="TextBox 13">
            <a:extLst>
              <a:ext uri="{FF2B5EF4-FFF2-40B4-BE49-F238E27FC236}">
                <a16:creationId xmlns:a16="http://schemas.microsoft.com/office/drawing/2014/main" id="{47F803F0-2E93-4CCA-BF55-DA7CA89A9F79}"/>
              </a:ext>
            </a:extLst>
          </p:cNvPr>
          <p:cNvSpPr txBox="1">
            <a:spLocks noChangeArrowheads="1"/>
          </p:cNvSpPr>
          <p:nvPr/>
        </p:nvSpPr>
        <p:spPr bwMode="auto">
          <a:xfrm>
            <a:off x="120505" y="4116802"/>
            <a:ext cx="11961413" cy="240065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effectLst/>
                <a:latin typeface="+mn-lt"/>
                <a:ea typeface="Times New Roman" panose="02020603050405020304" pitchFamily="18" charset="0"/>
              </a:rPr>
              <a:t>Operation Harley continues to combat the inappropriate use of off-road motorbikes. A partnership operation across the West Local Policing Area (LPA) on Sunday the 30</a:t>
            </a:r>
            <a:r>
              <a:rPr lang="en-GB" sz="1100" baseline="30000" dirty="0">
                <a:effectLst/>
                <a:latin typeface="+mn-lt"/>
                <a:ea typeface="Times New Roman" panose="02020603050405020304" pitchFamily="18" charset="0"/>
              </a:rPr>
              <a:t>th</a:t>
            </a:r>
            <a:r>
              <a:rPr lang="en-GB" sz="1100" dirty="0">
                <a:effectLst/>
                <a:latin typeface="+mn-lt"/>
                <a:ea typeface="Times New Roman" panose="02020603050405020304" pitchFamily="18" charset="0"/>
              </a:rPr>
              <a:t> of July saw seven vehicles seized and two persons arrested. </a:t>
            </a:r>
          </a:p>
          <a:p>
            <a:pPr algn="just">
              <a:lnSpc>
                <a:spcPct val="100000"/>
              </a:lnSpc>
              <a:spcBef>
                <a:spcPct val="0"/>
              </a:spcBef>
              <a:buNone/>
            </a:pPr>
            <a:endParaRPr lang="en-GB" sz="600" dirty="0">
              <a:latin typeface="+mn-lt"/>
              <a:ea typeface="Times New Roman" panose="02020603050405020304" pitchFamily="18" charset="0"/>
            </a:endParaRPr>
          </a:p>
          <a:p>
            <a:pPr algn="just">
              <a:lnSpc>
                <a:spcPct val="100000"/>
              </a:lnSpc>
              <a:spcBef>
                <a:spcPct val="0"/>
              </a:spcBef>
              <a:buNone/>
            </a:pPr>
            <a:r>
              <a:rPr lang="en-GB" sz="1100" dirty="0">
                <a:effectLst/>
                <a:latin typeface="+mn-lt"/>
                <a:ea typeface="Times New Roman" panose="02020603050405020304" pitchFamily="18" charset="0"/>
              </a:rPr>
              <a:t>Roads Policing and Specialist Operations (RPSO) officers have targeted the specific issue of ‘Sur-</a:t>
            </a:r>
            <a:r>
              <a:rPr lang="en-GB" sz="1100" dirty="0">
                <a:latin typeface="+mn-lt"/>
                <a:ea typeface="Times New Roman" panose="02020603050405020304" pitchFamily="18" charset="0"/>
              </a:rPr>
              <a:t>R</a:t>
            </a:r>
            <a:r>
              <a:rPr lang="en-GB" sz="1100" dirty="0">
                <a:effectLst/>
                <a:latin typeface="+mn-lt"/>
                <a:ea typeface="Times New Roman" panose="02020603050405020304" pitchFamily="18" charset="0"/>
              </a:rPr>
              <a:t>on’ type e-motorbikes which are illegal on UK roads if not fully registered, insured, and subject to vehicle excise licence (tax). Furthermore, these bikes have been used by </a:t>
            </a:r>
            <a:r>
              <a:rPr lang="en-GB" sz="1100" dirty="0" err="1">
                <a:effectLst/>
                <a:latin typeface="+mn-lt"/>
                <a:ea typeface="Times New Roman" panose="02020603050405020304" pitchFamily="18" charset="0"/>
              </a:rPr>
              <a:t>OCGs</a:t>
            </a:r>
            <a:r>
              <a:rPr lang="en-GB" sz="1100" dirty="0">
                <a:effectLst/>
                <a:latin typeface="+mn-lt"/>
                <a:ea typeface="Times New Roman" panose="02020603050405020304" pitchFamily="18" charset="0"/>
              </a:rPr>
              <a:t> to convey controlled drugs.  As a result of the recent enforcement activity in the Newport area:</a:t>
            </a:r>
          </a:p>
          <a:p>
            <a:pPr algn="just">
              <a:lnSpc>
                <a:spcPct val="100000"/>
              </a:lnSpc>
              <a:spcBef>
                <a:spcPct val="0"/>
              </a:spcBef>
              <a:buNone/>
            </a:pPr>
            <a:r>
              <a:rPr lang="en-GB" sz="1100" dirty="0">
                <a:effectLst/>
                <a:latin typeface="+mn-lt"/>
                <a:ea typeface="Times New Roman" panose="02020603050405020304" pitchFamily="18" charset="0"/>
              </a:rPr>
              <a:t>One male was arrested following the rider failing to stop for officers. Tactical Pursuit and Containment (</a:t>
            </a:r>
            <a:r>
              <a:rPr lang="en-GB" sz="1100" dirty="0" err="1">
                <a:effectLst/>
                <a:latin typeface="+mn-lt"/>
                <a:ea typeface="Times New Roman" panose="02020603050405020304" pitchFamily="18" charset="0"/>
              </a:rPr>
              <a:t>TPAC</a:t>
            </a:r>
            <a:r>
              <a:rPr lang="en-GB" sz="1100" dirty="0">
                <a:effectLst/>
                <a:latin typeface="+mn-lt"/>
                <a:ea typeface="Times New Roman" panose="02020603050405020304" pitchFamily="18" charset="0"/>
              </a:rPr>
              <a:t>) tactics were employed which resulted in the bike being successfully ‘stung’.  The offender will be charged with dangerous driving, no insurance and no licence offences, and the bike will be destroyed.</a:t>
            </a:r>
          </a:p>
          <a:p>
            <a:pPr algn="just">
              <a:lnSpc>
                <a:spcPct val="100000"/>
              </a:lnSpc>
              <a:spcBef>
                <a:spcPct val="0"/>
              </a:spcBef>
              <a:buNone/>
            </a:pPr>
            <a:r>
              <a:rPr lang="en-GB" sz="1100" dirty="0">
                <a:effectLst/>
                <a:latin typeface="+mn-lt"/>
                <a:ea typeface="Times New Roman" panose="02020603050405020304" pitchFamily="18" charset="0"/>
              </a:rPr>
              <a:t>During a separate incident another male was observed riding and throwing rocks at police vehicles. Assistance from </a:t>
            </a:r>
            <a:r>
              <a:rPr lang="en-GB" sz="1100" dirty="0" err="1">
                <a:effectLst/>
                <a:latin typeface="+mn-lt"/>
                <a:ea typeface="Times New Roman" panose="02020603050405020304" pitchFamily="18" charset="0"/>
              </a:rPr>
              <a:t>NPAS</a:t>
            </a:r>
            <a:r>
              <a:rPr lang="en-GB" sz="1100" dirty="0">
                <a:effectLst/>
                <a:latin typeface="+mn-lt"/>
                <a:ea typeface="Times New Roman" panose="02020603050405020304" pitchFamily="18" charset="0"/>
              </a:rPr>
              <a:t> (National Police Air Service) was instrumental in observing the rider.  The male was arrested and the bike seized. </a:t>
            </a:r>
          </a:p>
          <a:p>
            <a:pPr algn="just">
              <a:lnSpc>
                <a:spcPct val="100000"/>
              </a:lnSpc>
              <a:spcBef>
                <a:spcPct val="0"/>
              </a:spcBef>
              <a:buNone/>
            </a:pPr>
            <a:r>
              <a:rPr lang="en-GB" sz="1100" dirty="0">
                <a:effectLst/>
                <a:latin typeface="+mn-lt"/>
                <a:ea typeface="Times New Roman" panose="02020603050405020304" pitchFamily="18" charset="0"/>
              </a:rPr>
              <a:t>RPSO officers have also worked collaboratively with the Newport East NPT. During one evening a further two bikes were recovered and one male was arrested for possession with the intent to supply Class A drugs, as well as driving offences.</a:t>
            </a:r>
          </a:p>
          <a:p>
            <a:pPr algn="just">
              <a:lnSpc>
                <a:spcPct val="100000"/>
              </a:lnSpc>
              <a:spcBef>
                <a:spcPct val="0"/>
              </a:spcBef>
              <a:buNone/>
            </a:pPr>
            <a:endParaRPr lang="en-GB" sz="600" dirty="0">
              <a:latin typeface="+mn-lt"/>
              <a:ea typeface="Times New Roman" panose="02020603050405020304" pitchFamily="18" charset="0"/>
            </a:endParaRPr>
          </a:p>
          <a:p>
            <a:pPr algn="just">
              <a:lnSpc>
                <a:spcPct val="100000"/>
              </a:lnSpc>
              <a:spcBef>
                <a:spcPct val="0"/>
              </a:spcBef>
              <a:buNone/>
            </a:pPr>
            <a:r>
              <a:rPr lang="en-GB" sz="1100" dirty="0">
                <a:latin typeface="+mn-lt"/>
                <a:ea typeface="Times New Roman" panose="02020603050405020304" pitchFamily="18" charset="0"/>
              </a:rPr>
              <a:t>RPSO officers carried out a stop-search of a vehicle, during which £150,000 of cash was seized and the individual was arrested for possession of criminal property.</a:t>
            </a:r>
          </a:p>
          <a:p>
            <a:pPr algn="just">
              <a:lnSpc>
                <a:spcPct val="100000"/>
              </a:lnSpc>
              <a:spcBef>
                <a:spcPct val="0"/>
              </a:spcBef>
              <a:buNone/>
            </a:pPr>
            <a:endParaRPr lang="en-GB" sz="600" dirty="0">
              <a:latin typeface="+mn-lt"/>
              <a:ea typeface="Times New Roman" panose="02020603050405020304" pitchFamily="18" charset="0"/>
            </a:endParaRPr>
          </a:p>
          <a:p>
            <a:pPr algn="just">
              <a:lnSpc>
                <a:spcPct val="100000"/>
              </a:lnSpc>
              <a:spcBef>
                <a:spcPct val="0"/>
              </a:spcBef>
              <a:buNone/>
            </a:pPr>
            <a:r>
              <a:rPr lang="en-GB" sz="1100" dirty="0">
                <a:latin typeface="+mn-lt"/>
                <a:ea typeface="Times New Roman" panose="02020603050405020304" pitchFamily="18" charset="0"/>
              </a:rPr>
              <a:t>In the course of another stop by RPSO officers 3 kg of heroin was recovered. Two individuals have subsequently been charged.</a:t>
            </a:r>
          </a:p>
        </p:txBody>
      </p:sp>
      <p:pic>
        <p:nvPicPr>
          <p:cNvPr id="7" name="Picture 6">
            <a:extLst>
              <a:ext uri="{FF2B5EF4-FFF2-40B4-BE49-F238E27FC236}">
                <a16:creationId xmlns:a16="http://schemas.microsoft.com/office/drawing/2014/main" id="{B2E571F1-4FB4-FD86-346C-110C9EA3A7D3}"/>
              </a:ext>
            </a:extLst>
          </p:cNvPr>
          <p:cNvPicPr>
            <a:picLocks/>
          </p:cNvPicPr>
          <p:nvPr/>
        </p:nvPicPr>
        <p:blipFill>
          <a:blip r:embed="rId3"/>
          <a:stretch>
            <a:fillRect/>
          </a:stretch>
        </p:blipFill>
        <p:spPr>
          <a:xfrm>
            <a:off x="372631" y="844618"/>
            <a:ext cx="5400000" cy="2433600"/>
          </a:xfrm>
          <a:prstGeom prst="rect">
            <a:avLst/>
          </a:prstGeom>
        </p:spPr>
      </p:pic>
      <p:pic>
        <p:nvPicPr>
          <p:cNvPr id="9" name="Picture 8">
            <a:extLst>
              <a:ext uri="{FF2B5EF4-FFF2-40B4-BE49-F238E27FC236}">
                <a16:creationId xmlns:a16="http://schemas.microsoft.com/office/drawing/2014/main" id="{1B9E38FB-AE99-3B9E-6839-E0D0C3CAD4B5}"/>
              </a:ext>
            </a:extLst>
          </p:cNvPr>
          <p:cNvPicPr>
            <a:picLocks noChangeAspect="1"/>
          </p:cNvPicPr>
          <p:nvPr/>
        </p:nvPicPr>
        <p:blipFill>
          <a:blip r:embed="rId4"/>
          <a:stretch>
            <a:fillRect/>
          </a:stretch>
        </p:blipFill>
        <p:spPr>
          <a:xfrm>
            <a:off x="1792631" y="3286607"/>
            <a:ext cx="2560000" cy="720000"/>
          </a:xfrm>
          <a:prstGeom prst="rect">
            <a:avLst/>
          </a:prstGeom>
        </p:spPr>
      </p:pic>
    </p:spTree>
    <p:extLst>
      <p:ext uri="{BB962C8B-B14F-4D97-AF65-F5344CB8AC3E}">
        <p14:creationId xmlns:p14="http://schemas.microsoft.com/office/powerpoint/2010/main" val="2939425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7" ma:contentTypeDescription="Create a new document." ma:contentTypeScope="" ma:versionID="dfbdb210c53209a7b2648f081073bec1">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b0ccd4a7a40b8d3dc34521dfde2231c9"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AF8C37-7766-49EF-99E0-161CF155B45C}">
  <ds:schemaRefs>
    <ds:schemaRef ds:uri="53a70ca0-3393-4de6-be19-6714f1948a04"/>
    <ds:schemaRef ds:uri="71402390-f531-407b-bd8d-c99836f7d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617E6CB-420D-4FE3-AB04-9DAB4B63F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a6baa-a36e-4325-bf43-40a64c6202b9"/>
    <ds:schemaRef ds:uri="9792b062-e826-42d1-982a-ae453fb5ac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4BA55E-219E-428A-A351-839C50AE43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3200</TotalTime>
  <Words>9645</Words>
  <Application>Microsoft Office PowerPoint</Application>
  <PresentationFormat>Widescreen</PresentationFormat>
  <Paragraphs>685</Paragraphs>
  <Slides>42</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Office Theme</vt:lpstr>
      <vt:lpstr>Strategy and Performance 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8. Social Media and Single Online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Performance Board</dc:title>
  <dc:creator>Bowes, Brady</dc:creator>
  <cp:lastModifiedBy>Warren, Nicola</cp:lastModifiedBy>
  <cp:revision>112</cp:revision>
  <dcterms:created xsi:type="dcterms:W3CDTF">2023-01-27T14:40:10Z</dcterms:created>
  <dcterms:modified xsi:type="dcterms:W3CDTF">2023-08-29T10:01:22Z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2023-01-27T14:40:11Z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683518e5-c22e-4cf5-a03c-3d54069a1a3f</vt:lpwstr>
  </property>
  <property fmtid="{D5CDD505-2E9C-101B-9397-08002B2CF9AE}" pid="8" name="MSIP_Label_f2acd28b-79a3-4a0f-b0ff-4b75658b1549_ContentBits">
    <vt:lpwstr>0</vt:lpwstr>
  </property>
  <property fmtid="{D5CDD505-2E9C-101B-9397-08002B2CF9AE}" pid="9" name="ContentTypeId">
    <vt:lpwstr>0x0101007CB08385A9F90D41A570F819283EAC77</vt:lpwstr>
  </property>
  <property fmtid="{D5CDD505-2E9C-101B-9397-08002B2CF9AE}" pid="10" name="CI_Core_FinancialYear">
    <vt:lpwstr>335;#2022/23|a69e2599-301e-432d-9cab-4956bfa07985</vt:lpwstr>
  </property>
  <property fmtid="{D5CDD505-2E9C-101B-9397-08002B2CF9AE}" pid="11" name="Quarter">
    <vt:lpwstr>339;#4th Quarter|873cc709-5a5d-41e4-a874-6d6027c93128</vt:lpwstr>
  </property>
  <property fmtid="{D5CDD505-2E9C-101B-9397-08002B2CF9AE}" pid="12" name="CI_Year">
    <vt:lpwstr/>
  </property>
</Properties>
</file>