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73" r:id="rId3"/>
    <p:sldId id="299" r:id="rId4"/>
    <p:sldId id="274" r:id="rId5"/>
    <p:sldId id="290" r:id="rId6"/>
    <p:sldId id="294" r:id="rId7"/>
    <p:sldId id="295" r:id="rId8"/>
    <p:sldId id="277" r:id="rId9"/>
    <p:sldId id="296" r:id="rId10"/>
    <p:sldId id="297" r:id="rId11"/>
    <p:sldId id="278" r:id="rId12"/>
    <p:sldId id="291" r:id="rId13"/>
    <p:sldId id="298" r:id="rId14"/>
    <p:sldId id="300" r:id="rId15"/>
  </p:sldIdLst>
  <p:sldSz cx="9144000" cy="6858000" type="screen4x3"/>
  <p:notesSz cx="6669088" cy="9928225"/>
  <p:defaultTex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CC66"/>
    <a:srgbClr val="FDBA31"/>
    <a:srgbClr val="8F9DF1"/>
    <a:srgbClr val="5F73EB"/>
    <a:srgbClr val="364FE6"/>
    <a:srgbClr val="172EB5"/>
    <a:srgbClr val="1B1F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743" autoAdjust="0"/>
  </p:normalViewPr>
  <p:slideViewPr>
    <p:cSldViewPr>
      <p:cViewPr>
        <p:scale>
          <a:sx n="90" d="100"/>
          <a:sy n="90" d="100"/>
        </p:scale>
        <p:origin x="-594" y="-7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26" tIns="45263" rIns="90526" bIns="45263"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11267" name="Rectangle 3"/>
          <p:cNvSpPr>
            <a:spLocks noGrp="1" noChangeArrowheads="1"/>
          </p:cNvSpPr>
          <p:nvPr>
            <p:ph type="dt" sz="quarter"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26" tIns="45263" rIns="90526" bIns="45263"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1268" name="Rectangle 4"/>
          <p:cNvSpPr>
            <a:spLocks noGrp="1" noChangeArrowheads="1"/>
          </p:cNvSpPr>
          <p:nvPr>
            <p:ph type="ftr" sz="quarter" idx="2"/>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26" tIns="45263" rIns="90526" bIns="45263"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11269" name="Rectangle 5"/>
          <p:cNvSpPr>
            <a:spLocks noGrp="1" noChangeArrowheads="1"/>
          </p:cNvSpPr>
          <p:nvPr>
            <p:ph type="sldNum" sz="quarter" idx="3"/>
          </p:nvPr>
        </p:nvSpPr>
        <p:spPr bwMode="auto">
          <a:xfrm>
            <a:off x="377825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26" tIns="45263" rIns="90526" bIns="45263" numCol="1" anchor="b" anchorCtr="0" compatLnSpc="1">
            <a:prstTxWarp prst="textNoShape">
              <a:avLst/>
            </a:prstTxWarp>
          </a:bodyPr>
          <a:lstStyle>
            <a:lvl1pPr algn="r">
              <a:defRPr sz="1200"/>
            </a:lvl1pPr>
          </a:lstStyle>
          <a:p>
            <a:pPr>
              <a:defRPr/>
            </a:pPr>
            <a:fld id="{8C8077A3-0F49-429E-A8CE-8FC4B8E8B7CE}" type="slidenum">
              <a:rPr lang="en-GB"/>
              <a:pPr>
                <a:defRPr/>
              </a:pPr>
              <a:t>‹#›</a:t>
            </a:fld>
            <a:endParaRPr lang="en-GB" dirty="0"/>
          </a:p>
        </p:txBody>
      </p:sp>
      <p:sp>
        <p:nvSpPr>
          <p:cNvPr id="10246" name="hc"/>
          <p:cNvSpPr txBox="1">
            <a:spLocks noChangeArrowheads="1"/>
          </p:cNvSpPr>
          <p:nvPr/>
        </p:nvSpPr>
        <p:spPr bwMode="auto">
          <a:xfrm>
            <a:off x="0" y="0"/>
            <a:ext cx="6669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26" tIns="45263" rIns="90526" bIns="45263">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GB" sz="1200" b="1" dirty="0" smtClean="0">
              <a:solidFill>
                <a:srgbClr val="FF0000"/>
              </a:solidFill>
            </a:endParaRPr>
          </a:p>
        </p:txBody>
      </p:sp>
      <p:sp>
        <p:nvSpPr>
          <p:cNvPr id="10247" name="fc"/>
          <p:cNvSpPr txBox="1">
            <a:spLocks noChangeArrowheads="1"/>
          </p:cNvSpPr>
          <p:nvPr/>
        </p:nvSpPr>
        <p:spPr bwMode="auto">
          <a:xfrm>
            <a:off x="0" y="9685338"/>
            <a:ext cx="6669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26" tIns="45263" rIns="90526" bIns="45263">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GB" sz="1200" b="1" dirty="0" smtClean="0">
              <a:solidFill>
                <a:srgbClr val="FF0000"/>
              </a:solidFill>
            </a:endParaRPr>
          </a:p>
        </p:txBody>
      </p:sp>
    </p:spTree>
    <p:extLst>
      <p:ext uri="{BB962C8B-B14F-4D97-AF65-F5344CB8AC3E}">
        <p14:creationId xmlns:p14="http://schemas.microsoft.com/office/powerpoint/2010/main" val="2689518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26" tIns="45263" rIns="90526" bIns="45263"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10243"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26" tIns="45263" rIns="90526" bIns="45263"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6148"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0245" name="Rectangle 5"/>
          <p:cNvSpPr>
            <a:spLocks noGrp="1" noChangeArrowheads="1"/>
          </p:cNvSpPr>
          <p:nvPr>
            <p:ph type="body" sz="quarter" idx="3"/>
          </p:nvPr>
        </p:nvSpPr>
        <p:spPr bwMode="auto">
          <a:xfrm>
            <a:off x="666750" y="4716463"/>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26" tIns="45263" rIns="90526" bIns="4526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246" name="Rectangle 6"/>
          <p:cNvSpPr>
            <a:spLocks noGrp="1" noChangeArrowheads="1"/>
          </p:cNvSpPr>
          <p:nvPr>
            <p:ph type="ftr" sz="quarter" idx="4"/>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26" tIns="45263" rIns="90526" bIns="45263"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10247" name="Rectangle 7"/>
          <p:cNvSpPr>
            <a:spLocks noGrp="1" noChangeArrowheads="1"/>
          </p:cNvSpPr>
          <p:nvPr>
            <p:ph type="sldNum" sz="quarter" idx="5"/>
          </p:nvPr>
        </p:nvSpPr>
        <p:spPr bwMode="auto">
          <a:xfrm>
            <a:off x="377825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26" tIns="45263" rIns="90526" bIns="45263" numCol="1" anchor="b" anchorCtr="0" compatLnSpc="1">
            <a:prstTxWarp prst="textNoShape">
              <a:avLst/>
            </a:prstTxWarp>
          </a:bodyPr>
          <a:lstStyle>
            <a:lvl1pPr algn="r">
              <a:defRPr sz="1200"/>
            </a:lvl1pPr>
          </a:lstStyle>
          <a:p>
            <a:pPr>
              <a:defRPr/>
            </a:pPr>
            <a:fld id="{8B06CB0C-DB63-44F7-AC4A-ED88F145D81B}" type="slidenum">
              <a:rPr lang="en-GB"/>
              <a:pPr>
                <a:defRPr/>
              </a:pPr>
              <a:t>‹#›</a:t>
            </a:fld>
            <a:endParaRPr lang="en-GB" dirty="0"/>
          </a:p>
        </p:txBody>
      </p:sp>
      <p:sp>
        <p:nvSpPr>
          <p:cNvPr id="8200" name="hc"/>
          <p:cNvSpPr txBox="1">
            <a:spLocks noChangeArrowheads="1"/>
          </p:cNvSpPr>
          <p:nvPr/>
        </p:nvSpPr>
        <p:spPr bwMode="auto">
          <a:xfrm>
            <a:off x="0" y="0"/>
            <a:ext cx="6669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26" tIns="45263" rIns="90526" bIns="45263">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GB" sz="1200" b="1" dirty="0" smtClean="0">
              <a:solidFill>
                <a:srgbClr val="FF0000"/>
              </a:solidFill>
            </a:endParaRPr>
          </a:p>
        </p:txBody>
      </p:sp>
      <p:sp>
        <p:nvSpPr>
          <p:cNvPr id="8201" name="fc"/>
          <p:cNvSpPr txBox="1">
            <a:spLocks noChangeArrowheads="1"/>
          </p:cNvSpPr>
          <p:nvPr/>
        </p:nvSpPr>
        <p:spPr bwMode="auto">
          <a:xfrm>
            <a:off x="0" y="9685338"/>
            <a:ext cx="6669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26" tIns="45263" rIns="90526" bIns="45263">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GB" sz="1200" b="1" dirty="0" smtClean="0">
              <a:solidFill>
                <a:srgbClr val="FF0000"/>
              </a:solidFill>
            </a:endParaRPr>
          </a:p>
        </p:txBody>
      </p:sp>
    </p:spTree>
    <p:extLst>
      <p:ext uri="{BB962C8B-B14F-4D97-AF65-F5344CB8AC3E}">
        <p14:creationId xmlns:p14="http://schemas.microsoft.com/office/powerpoint/2010/main" val="897736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C06A713-7E7C-471C-B824-27C95639742C}" type="slidenum">
              <a:rPr lang="en-GB" sz="1200" smtClean="0"/>
              <a:pPr eaLnBrk="1" hangingPunct="1">
                <a:defRPr/>
              </a:pPr>
              <a:t>1</a:t>
            </a:fld>
            <a:endParaRPr lang="en-GB" sz="1200" dirty="0"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GB" dirty="0" smtClean="0"/>
          </a:p>
        </p:txBody>
      </p:sp>
      <p:sp>
        <p:nvSpPr>
          <p:cNvPr id="24580" name="Slide Number Placeholder 3"/>
          <p:cNvSpPr>
            <a:spLocks noGrp="1"/>
          </p:cNvSpPr>
          <p:nvPr>
            <p:ph type="sldNum" sz="quarter" idx="5"/>
          </p:nvPr>
        </p:nvSpPr>
        <p:spPr/>
        <p:txBody>
          <a:bodyPr/>
          <a:lstStyle>
            <a:lvl1pPr eaLnBrk="0" hangingPunct="0">
              <a:defRPr>
                <a:solidFill>
                  <a:schemeClr val="tx1"/>
                </a:solidFill>
                <a:latin typeface="Arial" charset="0"/>
              </a:defRPr>
            </a:lvl1pPr>
            <a:lvl2pPr marL="743247" indent="-285864" eaLnBrk="0" hangingPunct="0">
              <a:defRPr>
                <a:solidFill>
                  <a:schemeClr val="tx1"/>
                </a:solidFill>
                <a:latin typeface="Arial" charset="0"/>
              </a:defRPr>
            </a:lvl2pPr>
            <a:lvl3pPr marL="1143457" indent="-228691" eaLnBrk="0" hangingPunct="0">
              <a:defRPr>
                <a:solidFill>
                  <a:schemeClr val="tx1"/>
                </a:solidFill>
                <a:latin typeface="Arial" charset="0"/>
              </a:defRPr>
            </a:lvl3pPr>
            <a:lvl4pPr marL="1600840" indent="-228691" eaLnBrk="0" hangingPunct="0">
              <a:defRPr>
                <a:solidFill>
                  <a:schemeClr val="tx1"/>
                </a:solidFill>
                <a:latin typeface="Arial" charset="0"/>
              </a:defRPr>
            </a:lvl4pPr>
            <a:lvl5pPr marL="2058223" indent="-228691" eaLnBrk="0" hangingPunct="0">
              <a:defRPr>
                <a:solidFill>
                  <a:schemeClr val="tx1"/>
                </a:solidFill>
                <a:latin typeface="Arial" charset="0"/>
              </a:defRPr>
            </a:lvl5pPr>
            <a:lvl6pPr marL="2515606" indent="-228691" eaLnBrk="0" fontAlgn="base" hangingPunct="0">
              <a:spcBef>
                <a:spcPct val="0"/>
              </a:spcBef>
              <a:spcAft>
                <a:spcPct val="0"/>
              </a:spcAft>
              <a:defRPr>
                <a:solidFill>
                  <a:schemeClr val="tx1"/>
                </a:solidFill>
                <a:latin typeface="Arial" charset="0"/>
              </a:defRPr>
            </a:lvl6pPr>
            <a:lvl7pPr marL="2972989" indent="-228691" eaLnBrk="0" fontAlgn="base" hangingPunct="0">
              <a:spcBef>
                <a:spcPct val="0"/>
              </a:spcBef>
              <a:spcAft>
                <a:spcPct val="0"/>
              </a:spcAft>
              <a:defRPr>
                <a:solidFill>
                  <a:schemeClr val="tx1"/>
                </a:solidFill>
                <a:latin typeface="Arial" charset="0"/>
              </a:defRPr>
            </a:lvl7pPr>
            <a:lvl8pPr marL="3430372" indent="-228691" eaLnBrk="0" fontAlgn="base" hangingPunct="0">
              <a:spcBef>
                <a:spcPct val="0"/>
              </a:spcBef>
              <a:spcAft>
                <a:spcPct val="0"/>
              </a:spcAft>
              <a:defRPr>
                <a:solidFill>
                  <a:schemeClr val="tx1"/>
                </a:solidFill>
                <a:latin typeface="Arial" charset="0"/>
              </a:defRPr>
            </a:lvl8pPr>
            <a:lvl9pPr marL="3887754" indent="-228691" eaLnBrk="0" fontAlgn="base" hangingPunct="0">
              <a:spcBef>
                <a:spcPct val="0"/>
              </a:spcBef>
              <a:spcAft>
                <a:spcPct val="0"/>
              </a:spcAft>
              <a:defRPr>
                <a:solidFill>
                  <a:schemeClr val="tx1"/>
                </a:solidFill>
                <a:latin typeface="Arial" charset="0"/>
              </a:defRPr>
            </a:lvl9pPr>
          </a:lstStyle>
          <a:p>
            <a:pPr eaLnBrk="1" hangingPunct="1">
              <a:defRPr/>
            </a:pPr>
            <a:fld id="{1BDC0C66-7F94-492A-AECD-B4A06BE8D236}" type="slidenum">
              <a:rPr lang="en-GB" smtClean="0"/>
              <a:pPr eaLnBrk="1" hangingPunct="1">
                <a:defRPr/>
              </a:pPr>
              <a:t>10</a:t>
            </a:fld>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GB" dirty="0" smtClean="0"/>
          </a:p>
        </p:txBody>
      </p:sp>
      <p:sp>
        <p:nvSpPr>
          <p:cNvPr id="4" name="Slide Number Placeholder 3"/>
          <p:cNvSpPr>
            <a:spLocks noGrp="1"/>
          </p:cNvSpPr>
          <p:nvPr>
            <p:ph type="sldNum" sz="quarter" idx="5"/>
          </p:nvPr>
        </p:nvSpPr>
        <p:spPr/>
        <p:txBody>
          <a:bodyPr/>
          <a:lstStyle/>
          <a:p>
            <a:pPr>
              <a:defRPr/>
            </a:pPr>
            <a:fld id="{2428DA9E-FD9C-4523-8FC4-6CA0A9DC7E01}" type="slidenum">
              <a:rPr lang="en-GB" smtClean="0"/>
              <a:pPr>
                <a:defRPr/>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r>
              <a:rPr lang="en-GB" dirty="0" smtClean="0"/>
              <a:t>Q1</a:t>
            </a:r>
            <a:r>
              <a:rPr lang="en-GB" baseline="0" dirty="0" smtClean="0"/>
              <a:t> creditors are higher than at year end – 31/3/19 = £ . </a:t>
            </a:r>
          </a:p>
          <a:p>
            <a:endParaRPr lang="en-GB" baseline="0" dirty="0" smtClean="0"/>
          </a:p>
          <a:p>
            <a:r>
              <a:rPr lang="en-GB" baseline="0" dirty="0" smtClean="0"/>
              <a:t>Creditor days remain on target. </a:t>
            </a:r>
            <a:endParaRPr lang="en-GB" dirty="0" smtClean="0"/>
          </a:p>
          <a:p>
            <a:r>
              <a:rPr lang="en-GB" dirty="0" smtClean="0"/>
              <a:t> </a:t>
            </a:r>
          </a:p>
        </p:txBody>
      </p:sp>
      <p:sp>
        <p:nvSpPr>
          <p:cNvPr id="4" name="Slide Number Placeholder 3"/>
          <p:cNvSpPr>
            <a:spLocks noGrp="1"/>
          </p:cNvSpPr>
          <p:nvPr>
            <p:ph type="sldNum" sz="quarter" idx="5"/>
          </p:nvPr>
        </p:nvSpPr>
        <p:spPr/>
        <p:txBody>
          <a:bodyPr/>
          <a:lstStyle/>
          <a:p>
            <a:pPr>
              <a:defRPr/>
            </a:pPr>
            <a:fld id="{2428DA9E-FD9C-4523-8FC4-6CA0A9DC7E01}" type="slidenum">
              <a:rPr lang="en-GB" smtClean="0"/>
              <a:pPr>
                <a:defRPr/>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r>
              <a:rPr lang="en-GB" dirty="0" smtClean="0"/>
              <a:t>We’ve been able to recover some larger balances – Police Mutual Assurance £56k</a:t>
            </a:r>
            <a:r>
              <a:rPr lang="en-GB" baseline="0" dirty="0" smtClean="0"/>
              <a:t> </a:t>
            </a:r>
            <a:endParaRPr lang="en-GB" dirty="0" smtClean="0"/>
          </a:p>
          <a:p>
            <a:endParaRPr lang="en-GB" dirty="0" smtClean="0"/>
          </a:p>
          <a:p>
            <a:r>
              <a:rPr lang="en-GB" dirty="0" smtClean="0"/>
              <a:t>NOTE:</a:t>
            </a:r>
            <a:r>
              <a:rPr lang="en-GB" baseline="0" dirty="0" smtClean="0"/>
              <a:t> update JAC for BT position IF Jane has managed to get these back before 29/7/19</a:t>
            </a:r>
          </a:p>
          <a:p>
            <a:endParaRPr lang="en-GB" baseline="0" dirty="0" smtClean="0"/>
          </a:p>
          <a:p>
            <a:r>
              <a:rPr lang="en-GB" baseline="0" dirty="0" smtClean="0"/>
              <a:t>We’re now raising credit notes to offset current invoices for all active suppliers, again focussing on the larger balances first. To date credit notes with a value of £</a:t>
            </a:r>
            <a:r>
              <a:rPr lang="en-GB" baseline="0" dirty="0" err="1" smtClean="0"/>
              <a:t>xxxxxxx</a:t>
            </a:r>
            <a:r>
              <a:rPr lang="en-GB" baseline="0" dirty="0" smtClean="0"/>
              <a:t> (get update from Rose/Sam) have been raised. </a:t>
            </a:r>
            <a:endParaRPr lang="en-GB" dirty="0" smtClean="0"/>
          </a:p>
        </p:txBody>
      </p:sp>
      <p:sp>
        <p:nvSpPr>
          <p:cNvPr id="4" name="Slide Number Placeholder 3"/>
          <p:cNvSpPr>
            <a:spLocks noGrp="1"/>
          </p:cNvSpPr>
          <p:nvPr>
            <p:ph type="sldNum" sz="quarter" idx="5"/>
          </p:nvPr>
        </p:nvSpPr>
        <p:spPr/>
        <p:txBody>
          <a:bodyPr/>
          <a:lstStyle/>
          <a:p>
            <a:pPr>
              <a:defRPr/>
            </a:pPr>
            <a:fld id="{2428DA9E-FD9C-4523-8FC4-6CA0A9DC7E01}" type="slidenum">
              <a:rPr lang="en-GB" smtClean="0"/>
              <a:pPr>
                <a:defRPr/>
              </a:pPr>
              <a:t>13</a:t>
            </a:fld>
            <a:endParaRPr lang="en-GB" dirty="0"/>
          </a:p>
        </p:txBody>
      </p:sp>
    </p:spTree>
    <p:extLst>
      <p:ext uri="{BB962C8B-B14F-4D97-AF65-F5344CB8AC3E}">
        <p14:creationId xmlns:p14="http://schemas.microsoft.com/office/powerpoint/2010/main" val="3949376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GB" dirty="0" smtClean="0"/>
          </a:p>
        </p:txBody>
      </p:sp>
      <p:sp>
        <p:nvSpPr>
          <p:cNvPr id="4" name="Slide Number Placeholder 3"/>
          <p:cNvSpPr>
            <a:spLocks noGrp="1"/>
          </p:cNvSpPr>
          <p:nvPr>
            <p:ph type="sldNum" sz="quarter" idx="5"/>
          </p:nvPr>
        </p:nvSpPr>
        <p:spPr/>
        <p:txBody>
          <a:bodyPr/>
          <a:lstStyle/>
          <a:p>
            <a:pPr>
              <a:defRPr/>
            </a:pPr>
            <a:fld id="{2428DA9E-FD9C-4523-8FC4-6CA0A9DC7E01}" type="slidenum">
              <a:rPr lang="en-GB" smtClean="0"/>
              <a:pPr>
                <a:defRPr/>
              </a:pPr>
              <a:t>14</a:t>
            </a:fld>
            <a:endParaRPr lang="en-GB" dirty="0"/>
          </a:p>
        </p:txBody>
      </p:sp>
    </p:spTree>
    <p:extLst>
      <p:ext uri="{BB962C8B-B14F-4D97-AF65-F5344CB8AC3E}">
        <p14:creationId xmlns:p14="http://schemas.microsoft.com/office/powerpoint/2010/main" val="245317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33CA7FF-C352-4DCD-B554-BD56523F0D5F}" type="slidenum">
              <a:rPr lang="en-GB" smtClean="0"/>
              <a:pPr>
                <a:defRPr/>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GB" dirty="0" smtClean="0"/>
              <a:t>All outstanding items highlighted at the JAC meeting on 3/6/19 are now complete. </a:t>
            </a:r>
          </a:p>
          <a:p>
            <a:endParaRPr lang="en-GB" dirty="0" smtClean="0"/>
          </a:p>
          <a:p>
            <a:r>
              <a:rPr lang="en-GB" dirty="0" smtClean="0"/>
              <a:t>Assuming</a:t>
            </a:r>
            <a:r>
              <a:rPr lang="en-GB" baseline="0" dirty="0" smtClean="0"/>
              <a:t> accounts are recommended for signature by JAC today, then Commissioner and Chief Constable will be able to sign and publish the accounts by 31/7/19 in line with statutory deadlines again. </a:t>
            </a:r>
            <a:endParaRPr lang="en-GB" dirty="0" smtClean="0"/>
          </a:p>
        </p:txBody>
      </p:sp>
      <p:sp>
        <p:nvSpPr>
          <p:cNvPr id="24580" name="Slide Number Placeholder 3"/>
          <p:cNvSpPr>
            <a:spLocks noGrp="1"/>
          </p:cNvSpPr>
          <p:nvPr>
            <p:ph type="sldNum" sz="quarter" idx="5"/>
          </p:nvPr>
        </p:nvSpPr>
        <p:spPr/>
        <p:txBody>
          <a:bodyPr/>
          <a:lstStyle>
            <a:lvl1pPr eaLnBrk="0" hangingPunct="0">
              <a:defRPr>
                <a:solidFill>
                  <a:schemeClr val="tx1"/>
                </a:solidFill>
                <a:latin typeface="Arial" charset="0"/>
              </a:defRPr>
            </a:lvl1pPr>
            <a:lvl2pPr marL="743247" indent="-285864" eaLnBrk="0" hangingPunct="0">
              <a:defRPr>
                <a:solidFill>
                  <a:schemeClr val="tx1"/>
                </a:solidFill>
                <a:latin typeface="Arial" charset="0"/>
              </a:defRPr>
            </a:lvl2pPr>
            <a:lvl3pPr marL="1143457" indent="-228691" eaLnBrk="0" hangingPunct="0">
              <a:defRPr>
                <a:solidFill>
                  <a:schemeClr val="tx1"/>
                </a:solidFill>
                <a:latin typeface="Arial" charset="0"/>
              </a:defRPr>
            </a:lvl3pPr>
            <a:lvl4pPr marL="1600840" indent="-228691" eaLnBrk="0" hangingPunct="0">
              <a:defRPr>
                <a:solidFill>
                  <a:schemeClr val="tx1"/>
                </a:solidFill>
                <a:latin typeface="Arial" charset="0"/>
              </a:defRPr>
            </a:lvl4pPr>
            <a:lvl5pPr marL="2058223" indent="-228691" eaLnBrk="0" hangingPunct="0">
              <a:defRPr>
                <a:solidFill>
                  <a:schemeClr val="tx1"/>
                </a:solidFill>
                <a:latin typeface="Arial" charset="0"/>
              </a:defRPr>
            </a:lvl5pPr>
            <a:lvl6pPr marL="2515606" indent="-228691" eaLnBrk="0" fontAlgn="base" hangingPunct="0">
              <a:spcBef>
                <a:spcPct val="0"/>
              </a:spcBef>
              <a:spcAft>
                <a:spcPct val="0"/>
              </a:spcAft>
              <a:defRPr>
                <a:solidFill>
                  <a:schemeClr val="tx1"/>
                </a:solidFill>
                <a:latin typeface="Arial" charset="0"/>
              </a:defRPr>
            </a:lvl6pPr>
            <a:lvl7pPr marL="2972989" indent="-228691" eaLnBrk="0" fontAlgn="base" hangingPunct="0">
              <a:spcBef>
                <a:spcPct val="0"/>
              </a:spcBef>
              <a:spcAft>
                <a:spcPct val="0"/>
              </a:spcAft>
              <a:defRPr>
                <a:solidFill>
                  <a:schemeClr val="tx1"/>
                </a:solidFill>
                <a:latin typeface="Arial" charset="0"/>
              </a:defRPr>
            </a:lvl7pPr>
            <a:lvl8pPr marL="3430372" indent="-228691" eaLnBrk="0" fontAlgn="base" hangingPunct="0">
              <a:spcBef>
                <a:spcPct val="0"/>
              </a:spcBef>
              <a:spcAft>
                <a:spcPct val="0"/>
              </a:spcAft>
              <a:defRPr>
                <a:solidFill>
                  <a:schemeClr val="tx1"/>
                </a:solidFill>
                <a:latin typeface="Arial" charset="0"/>
              </a:defRPr>
            </a:lvl8pPr>
            <a:lvl9pPr marL="3887754" indent="-228691" eaLnBrk="0" fontAlgn="base" hangingPunct="0">
              <a:spcBef>
                <a:spcPct val="0"/>
              </a:spcBef>
              <a:spcAft>
                <a:spcPct val="0"/>
              </a:spcAft>
              <a:defRPr>
                <a:solidFill>
                  <a:schemeClr val="tx1"/>
                </a:solidFill>
                <a:latin typeface="Arial" charset="0"/>
              </a:defRPr>
            </a:lvl9pPr>
          </a:lstStyle>
          <a:p>
            <a:pPr eaLnBrk="1" hangingPunct="1">
              <a:defRPr/>
            </a:pPr>
            <a:fld id="{1BDC0C66-7F94-492A-AECD-B4A06BE8D236}" type="slidenum">
              <a:rPr lang="en-GB" smtClean="0"/>
              <a:pPr eaLnBrk="1" hangingPunct="1">
                <a:defRPr/>
              </a:pPr>
              <a:t>3</a:t>
            </a:fld>
            <a:endParaRPr lang="en-GB" smtClean="0"/>
          </a:p>
        </p:txBody>
      </p:sp>
    </p:spTree>
    <p:extLst>
      <p:ext uri="{BB962C8B-B14F-4D97-AF65-F5344CB8AC3E}">
        <p14:creationId xmlns:p14="http://schemas.microsoft.com/office/powerpoint/2010/main" val="692307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n-US" dirty="0" smtClean="0"/>
              <a:t>£2.4m reduction in usable reserves to fund capital programme as planned.</a:t>
            </a:r>
          </a:p>
        </p:txBody>
      </p:sp>
      <p:sp>
        <p:nvSpPr>
          <p:cNvPr id="4" name="Slide Number Placeholder 3"/>
          <p:cNvSpPr>
            <a:spLocks noGrp="1"/>
          </p:cNvSpPr>
          <p:nvPr>
            <p:ph type="sldNum" sz="quarter" idx="5"/>
          </p:nvPr>
        </p:nvSpPr>
        <p:spPr/>
        <p:txBody>
          <a:bodyPr/>
          <a:lstStyle/>
          <a:p>
            <a:pPr>
              <a:defRPr/>
            </a:pPr>
            <a:fld id="{6E9EF040-48D3-4AC0-95D2-E70DD0833EFE}" type="slidenum">
              <a:rPr lang="en-GB" smtClean="0"/>
              <a:pPr>
                <a:defRPr/>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6E9EF040-48D3-4AC0-95D2-E70DD0833EFE}" type="slidenum">
              <a:rPr lang="en-GB" smtClean="0"/>
              <a:pPr>
                <a:defRPr/>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6E9EF040-48D3-4AC0-95D2-E70DD0833EFE}" type="slidenum">
              <a:rPr lang="en-GB" smtClean="0"/>
              <a:pPr>
                <a:defRPr/>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McCloud</a:t>
            </a:r>
            <a:r>
              <a:rPr lang="en-GB" baseline="0" dirty="0" smtClean="0"/>
              <a:t>/</a:t>
            </a:r>
            <a:r>
              <a:rPr lang="en-GB" baseline="0" dirty="0" err="1" smtClean="0"/>
              <a:t>Sargeant</a:t>
            </a:r>
            <a:r>
              <a:rPr lang="en-GB" baseline="0" dirty="0" smtClean="0"/>
              <a:t> – decision by Supreme Court after draft accounts published on 31 May 2019 means additional pension liabilities needed to be reflected in the accounts as a post balance sheet date adjustment.</a:t>
            </a:r>
          </a:p>
          <a:p>
            <a:endParaRPr lang="en-GB" baseline="0" dirty="0" smtClean="0"/>
          </a:p>
          <a:p>
            <a:r>
              <a:rPr lang="en-GB" baseline="0" dirty="0" smtClean="0"/>
              <a:t>Actuaries have provided updated information for both the police and local government pension schemes and these have been reflected in full in both sets of accounts. </a:t>
            </a:r>
          </a:p>
          <a:p>
            <a:endParaRPr lang="en-GB" baseline="0" dirty="0" smtClean="0"/>
          </a:p>
          <a:p>
            <a:r>
              <a:rPr lang="en-GB" baseline="0" dirty="0" smtClean="0"/>
              <a:t>Impact has been to increase the pension liabilities flowing through the CIES and balance sheet as part of the IAS19 adjustments. This is not a cash movement and there is no impact on the Commissioner’s usable reserves or the outturn for the year against £123.5m budget of £106k underspend.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8B06CB0C-DB63-44F7-AC4A-ED88F145D81B}" type="slidenum">
              <a:rPr lang="en-GB" smtClean="0"/>
              <a:pPr>
                <a:defRPr/>
              </a:pPr>
              <a:t>7</a:t>
            </a:fld>
            <a:endParaRPr lang="en-GB" dirty="0"/>
          </a:p>
        </p:txBody>
      </p:sp>
    </p:spTree>
    <p:extLst>
      <p:ext uri="{BB962C8B-B14F-4D97-AF65-F5344CB8AC3E}">
        <p14:creationId xmlns:p14="http://schemas.microsoft.com/office/powerpoint/2010/main" val="278768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GB" dirty="0" smtClean="0"/>
              <a:t>We’ve</a:t>
            </a:r>
            <a:r>
              <a:rPr lang="en-GB" baseline="0" dirty="0" smtClean="0"/>
              <a:t> been recording thoughts and feedback as we’ve gone through the accounts preparation process in April and May, and the audit in June and July. </a:t>
            </a:r>
          </a:p>
          <a:p>
            <a:endParaRPr lang="en-GB" baseline="0" dirty="0" smtClean="0"/>
          </a:p>
          <a:p>
            <a:r>
              <a:rPr lang="en-GB" baseline="0" dirty="0" smtClean="0"/>
              <a:t>These are the high level thoughts from those comments but we will be having a more detailed feedback session within the finance team once the accounts have been signed and published. We’ll then sit down with WAO to share those outputs and agree what both sides can do to improve the process for next year. </a:t>
            </a:r>
          </a:p>
          <a:p>
            <a:endParaRPr lang="en-GB" baseline="0" dirty="0" smtClean="0"/>
          </a:p>
          <a:p>
            <a:r>
              <a:rPr lang="en-GB" baseline="0" dirty="0" smtClean="0"/>
              <a:t>Given where we were last year with the introduction of BRB and significant changes in personnel within the department, we have made a lot of progress as highlighted in the action plan update we provided to the December 2018 meeting of JAC. We always knew this is a journey that wouldn’t get fixed completely in the first year and so while we know we have made good progress this year, there are more things we can do for next year’s audit. </a:t>
            </a:r>
          </a:p>
          <a:p>
            <a:endParaRPr lang="en-GB" dirty="0" smtClean="0"/>
          </a:p>
        </p:txBody>
      </p:sp>
      <p:sp>
        <p:nvSpPr>
          <p:cNvPr id="24580" name="Slide Number Placeholder 3"/>
          <p:cNvSpPr>
            <a:spLocks noGrp="1"/>
          </p:cNvSpPr>
          <p:nvPr>
            <p:ph type="sldNum" sz="quarter" idx="5"/>
          </p:nvPr>
        </p:nvSpPr>
        <p:spPr/>
        <p:txBody>
          <a:bodyPr/>
          <a:lstStyle>
            <a:lvl1pPr eaLnBrk="0" hangingPunct="0">
              <a:defRPr>
                <a:solidFill>
                  <a:schemeClr val="tx1"/>
                </a:solidFill>
                <a:latin typeface="Arial" charset="0"/>
              </a:defRPr>
            </a:lvl1pPr>
            <a:lvl2pPr marL="743247" indent="-285864" eaLnBrk="0" hangingPunct="0">
              <a:defRPr>
                <a:solidFill>
                  <a:schemeClr val="tx1"/>
                </a:solidFill>
                <a:latin typeface="Arial" charset="0"/>
              </a:defRPr>
            </a:lvl2pPr>
            <a:lvl3pPr marL="1143457" indent="-228691" eaLnBrk="0" hangingPunct="0">
              <a:defRPr>
                <a:solidFill>
                  <a:schemeClr val="tx1"/>
                </a:solidFill>
                <a:latin typeface="Arial" charset="0"/>
              </a:defRPr>
            </a:lvl3pPr>
            <a:lvl4pPr marL="1600840" indent="-228691" eaLnBrk="0" hangingPunct="0">
              <a:defRPr>
                <a:solidFill>
                  <a:schemeClr val="tx1"/>
                </a:solidFill>
                <a:latin typeface="Arial" charset="0"/>
              </a:defRPr>
            </a:lvl4pPr>
            <a:lvl5pPr marL="2058223" indent="-228691" eaLnBrk="0" hangingPunct="0">
              <a:defRPr>
                <a:solidFill>
                  <a:schemeClr val="tx1"/>
                </a:solidFill>
                <a:latin typeface="Arial" charset="0"/>
              </a:defRPr>
            </a:lvl5pPr>
            <a:lvl6pPr marL="2515606" indent="-228691" eaLnBrk="0" fontAlgn="base" hangingPunct="0">
              <a:spcBef>
                <a:spcPct val="0"/>
              </a:spcBef>
              <a:spcAft>
                <a:spcPct val="0"/>
              </a:spcAft>
              <a:defRPr>
                <a:solidFill>
                  <a:schemeClr val="tx1"/>
                </a:solidFill>
                <a:latin typeface="Arial" charset="0"/>
              </a:defRPr>
            </a:lvl6pPr>
            <a:lvl7pPr marL="2972989" indent="-228691" eaLnBrk="0" fontAlgn="base" hangingPunct="0">
              <a:spcBef>
                <a:spcPct val="0"/>
              </a:spcBef>
              <a:spcAft>
                <a:spcPct val="0"/>
              </a:spcAft>
              <a:defRPr>
                <a:solidFill>
                  <a:schemeClr val="tx1"/>
                </a:solidFill>
                <a:latin typeface="Arial" charset="0"/>
              </a:defRPr>
            </a:lvl7pPr>
            <a:lvl8pPr marL="3430372" indent="-228691" eaLnBrk="0" fontAlgn="base" hangingPunct="0">
              <a:spcBef>
                <a:spcPct val="0"/>
              </a:spcBef>
              <a:spcAft>
                <a:spcPct val="0"/>
              </a:spcAft>
              <a:defRPr>
                <a:solidFill>
                  <a:schemeClr val="tx1"/>
                </a:solidFill>
                <a:latin typeface="Arial" charset="0"/>
              </a:defRPr>
            </a:lvl8pPr>
            <a:lvl9pPr marL="3887754" indent="-228691" eaLnBrk="0" fontAlgn="base" hangingPunct="0">
              <a:spcBef>
                <a:spcPct val="0"/>
              </a:spcBef>
              <a:spcAft>
                <a:spcPct val="0"/>
              </a:spcAft>
              <a:defRPr>
                <a:solidFill>
                  <a:schemeClr val="tx1"/>
                </a:solidFill>
                <a:latin typeface="Arial" charset="0"/>
              </a:defRPr>
            </a:lvl9pPr>
          </a:lstStyle>
          <a:p>
            <a:pPr eaLnBrk="1" hangingPunct="1">
              <a:defRPr/>
            </a:pPr>
            <a:fld id="{1BDC0C66-7F94-492A-AECD-B4A06BE8D236}" type="slidenum">
              <a:rPr lang="en-GB" smtClean="0"/>
              <a:pPr eaLnBrk="1" hangingPunct="1">
                <a:defRPr/>
              </a:pPr>
              <a:t>8</a:t>
            </a:fld>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GB" dirty="0" smtClean="0"/>
          </a:p>
        </p:txBody>
      </p:sp>
      <p:sp>
        <p:nvSpPr>
          <p:cNvPr id="24580" name="Slide Number Placeholder 3"/>
          <p:cNvSpPr>
            <a:spLocks noGrp="1"/>
          </p:cNvSpPr>
          <p:nvPr>
            <p:ph type="sldNum" sz="quarter" idx="5"/>
          </p:nvPr>
        </p:nvSpPr>
        <p:spPr/>
        <p:txBody>
          <a:bodyPr/>
          <a:lstStyle>
            <a:lvl1pPr eaLnBrk="0" hangingPunct="0">
              <a:defRPr>
                <a:solidFill>
                  <a:schemeClr val="tx1"/>
                </a:solidFill>
                <a:latin typeface="Arial" charset="0"/>
              </a:defRPr>
            </a:lvl1pPr>
            <a:lvl2pPr marL="743247" indent="-285864" eaLnBrk="0" hangingPunct="0">
              <a:defRPr>
                <a:solidFill>
                  <a:schemeClr val="tx1"/>
                </a:solidFill>
                <a:latin typeface="Arial" charset="0"/>
              </a:defRPr>
            </a:lvl2pPr>
            <a:lvl3pPr marL="1143457" indent="-228691" eaLnBrk="0" hangingPunct="0">
              <a:defRPr>
                <a:solidFill>
                  <a:schemeClr val="tx1"/>
                </a:solidFill>
                <a:latin typeface="Arial" charset="0"/>
              </a:defRPr>
            </a:lvl3pPr>
            <a:lvl4pPr marL="1600840" indent="-228691" eaLnBrk="0" hangingPunct="0">
              <a:defRPr>
                <a:solidFill>
                  <a:schemeClr val="tx1"/>
                </a:solidFill>
                <a:latin typeface="Arial" charset="0"/>
              </a:defRPr>
            </a:lvl4pPr>
            <a:lvl5pPr marL="2058223" indent="-228691" eaLnBrk="0" hangingPunct="0">
              <a:defRPr>
                <a:solidFill>
                  <a:schemeClr val="tx1"/>
                </a:solidFill>
                <a:latin typeface="Arial" charset="0"/>
              </a:defRPr>
            </a:lvl5pPr>
            <a:lvl6pPr marL="2515606" indent="-228691" eaLnBrk="0" fontAlgn="base" hangingPunct="0">
              <a:spcBef>
                <a:spcPct val="0"/>
              </a:spcBef>
              <a:spcAft>
                <a:spcPct val="0"/>
              </a:spcAft>
              <a:defRPr>
                <a:solidFill>
                  <a:schemeClr val="tx1"/>
                </a:solidFill>
                <a:latin typeface="Arial" charset="0"/>
              </a:defRPr>
            </a:lvl6pPr>
            <a:lvl7pPr marL="2972989" indent="-228691" eaLnBrk="0" fontAlgn="base" hangingPunct="0">
              <a:spcBef>
                <a:spcPct val="0"/>
              </a:spcBef>
              <a:spcAft>
                <a:spcPct val="0"/>
              </a:spcAft>
              <a:defRPr>
                <a:solidFill>
                  <a:schemeClr val="tx1"/>
                </a:solidFill>
                <a:latin typeface="Arial" charset="0"/>
              </a:defRPr>
            </a:lvl7pPr>
            <a:lvl8pPr marL="3430372" indent="-228691" eaLnBrk="0" fontAlgn="base" hangingPunct="0">
              <a:spcBef>
                <a:spcPct val="0"/>
              </a:spcBef>
              <a:spcAft>
                <a:spcPct val="0"/>
              </a:spcAft>
              <a:defRPr>
                <a:solidFill>
                  <a:schemeClr val="tx1"/>
                </a:solidFill>
                <a:latin typeface="Arial" charset="0"/>
              </a:defRPr>
            </a:lvl8pPr>
            <a:lvl9pPr marL="3887754" indent="-228691" eaLnBrk="0" fontAlgn="base" hangingPunct="0">
              <a:spcBef>
                <a:spcPct val="0"/>
              </a:spcBef>
              <a:spcAft>
                <a:spcPct val="0"/>
              </a:spcAft>
              <a:defRPr>
                <a:solidFill>
                  <a:schemeClr val="tx1"/>
                </a:solidFill>
                <a:latin typeface="Arial" charset="0"/>
              </a:defRPr>
            </a:lvl9pPr>
          </a:lstStyle>
          <a:p>
            <a:pPr eaLnBrk="1" hangingPunct="1">
              <a:defRPr/>
            </a:pPr>
            <a:fld id="{1BDC0C66-7F94-492A-AECD-B4A06BE8D236}" type="slidenum">
              <a:rPr lang="en-GB" smtClean="0"/>
              <a:pPr eaLnBrk="1" hangingPunct="1">
                <a:defRPr/>
              </a:pPr>
              <a:t>9</a:t>
            </a:fld>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6350" y="476250"/>
            <a:ext cx="15113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3850" y="6202363"/>
            <a:ext cx="58578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c"/>
          <p:cNvSpPr txBox="1">
            <a:spLocks noChangeArrowheads="1"/>
          </p:cNvSpPr>
          <p:nvPr/>
        </p:nvSpPr>
        <p:spPr bwMode="auto">
          <a:xfrm>
            <a:off x="0" y="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GB" sz="1200" b="1" dirty="0" smtClean="0">
              <a:solidFill>
                <a:srgbClr val="FF0000"/>
              </a:solidFill>
            </a:endParaRPr>
          </a:p>
        </p:txBody>
      </p:sp>
      <p:sp>
        <p:nvSpPr>
          <p:cNvPr id="8" name="fc"/>
          <p:cNvSpPr txBox="1">
            <a:spLocks noChangeArrowheads="1"/>
          </p:cNvSpPr>
          <p:nvPr/>
        </p:nvSpPr>
        <p:spPr bwMode="auto">
          <a:xfrm>
            <a:off x="0" y="6611938"/>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GB" sz="1200" b="1" dirty="0" smtClean="0">
              <a:solidFill>
                <a:srgbClr val="FF0000"/>
              </a:solidFill>
            </a:endParaRPr>
          </a:p>
        </p:txBody>
      </p:sp>
      <p:sp>
        <p:nvSpPr>
          <p:cNvPr id="9" name="TextBox 8"/>
          <p:cNvSpPr txBox="1">
            <a:spLocks noChangeArrowheads="1"/>
          </p:cNvSpPr>
          <p:nvPr/>
        </p:nvSpPr>
        <p:spPr bwMode="auto">
          <a:xfrm>
            <a:off x="4140200" y="2298700"/>
            <a:ext cx="871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600" dirty="0" smtClean="0">
                <a:solidFill>
                  <a:srgbClr val="FDBA31"/>
                </a:solidFill>
                <a:ea typeface="+mn-ea"/>
              </a:rPr>
              <a:t>Trusted</a:t>
            </a:r>
          </a:p>
        </p:txBody>
      </p:sp>
      <p:sp>
        <p:nvSpPr>
          <p:cNvPr id="10" name="TextBox 9"/>
          <p:cNvSpPr txBox="1">
            <a:spLocks noChangeArrowheads="1"/>
          </p:cNvSpPr>
          <p:nvPr/>
        </p:nvSpPr>
        <p:spPr bwMode="auto">
          <a:xfrm>
            <a:off x="2555875" y="2293938"/>
            <a:ext cx="536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600" dirty="0" smtClean="0">
                <a:solidFill>
                  <a:srgbClr val="FDBA31"/>
                </a:solidFill>
                <a:ea typeface="+mn-ea"/>
              </a:rPr>
              <a:t>Fair</a:t>
            </a:r>
          </a:p>
        </p:txBody>
      </p:sp>
      <p:sp>
        <p:nvSpPr>
          <p:cNvPr id="11" name="TextBox 10"/>
          <p:cNvSpPr txBox="1">
            <a:spLocks noChangeArrowheads="1"/>
          </p:cNvSpPr>
          <p:nvPr/>
        </p:nvSpPr>
        <p:spPr bwMode="auto">
          <a:xfrm>
            <a:off x="7308850" y="2276475"/>
            <a:ext cx="1439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600" dirty="0" smtClean="0">
                <a:solidFill>
                  <a:srgbClr val="FDBA31"/>
                </a:solidFill>
                <a:ea typeface="+mn-ea"/>
              </a:rPr>
              <a:t>Professional</a:t>
            </a:r>
          </a:p>
        </p:txBody>
      </p:sp>
      <p:sp>
        <p:nvSpPr>
          <p:cNvPr id="12" name="TextBox 11"/>
          <p:cNvSpPr txBox="1">
            <a:spLocks noChangeArrowheads="1"/>
          </p:cNvSpPr>
          <p:nvPr/>
        </p:nvSpPr>
        <p:spPr bwMode="auto">
          <a:xfrm>
            <a:off x="5651500" y="2276475"/>
            <a:ext cx="1254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600" dirty="0" smtClean="0">
                <a:solidFill>
                  <a:srgbClr val="FDBA31"/>
                </a:solidFill>
                <a:ea typeface="+mn-ea"/>
              </a:rPr>
              <a:t>Responsive</a:t>
            </a:r>
          </a:p>
        </p:txBody>
      </p:sp>
      <p:sp>
        <p:nvSpPr>
          <p:cNvPr id="13" name="TextBox 12"/>
          <p:cNvSpPr txBox="1">
            <a:spLocks noChangeArrowheads="1"/>
          </p:cNvSpPr>
          <p:nvPr/>
        </p:nvSpPr>
        <p:spPr bwMode="auto">
          <a:xfrm>
            <a:off x="684213" y="2276475"/>
            <a:ext cx="838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600" dirty="0" smtClean="0">
                <a:solidFill>
                  <a:srgbClr val="FDBA31"/>
                </a:solidFill>
                <a:ea typeface="+mn-ea"/>
              </a:rPr>
              <a:t>Caring</a:t>
            </a:r>
          </a:p>
        </p:txBody>
      </p:sp>
      <p:sp>
        <p:nvSpPr>
          <p:cNvPr id="4102" name="Rectangle 6"/>
          <p:cNvSpPr>
            <a:spLocks noGrp="1" noChangeArrowheads="1"/>
          </p:cNvSpPr>
          <p:nvPr>
            <p:ph type="ctrTitle"/>
          </p:nvPr>
        </p:nvSpPr>
        <p:spPr>
          <a:xfrm>
            <a:off x="684213" y="3573016"/>
            <a:ext cx="7772400" cy="1152525"/>
          </a:xfrm>
        </p:spPr>
        <p:txBody>
          <a:bodyPr/>
          <a:lstStyle>
            <a:lvl1pPr algn="ctr">
              <a:defRPr sz="2800"/>
            </a:lvl1pPr>
          </a:lstStyle>
          <a:p>
            <a:pPr lvl="0"/>
            <a:r>
              <a:rPr lang="en-US" noProof="0" smtClean="0"/>
              <a:t>Click to edit Master title style</a:t>
            </a:r>
            <a:endParaRPr lang="en-GB" noProof="0" dirty="0" smtClean="0"/>
          </a:p>
        </p:txBody>
      </p:sp>
      <p:sp>
        <p:nvSpPr>
          <p:cNvPr id="4106" name="Rectangle 10"/>
          <p:cNvSpPr>
            <a:spLocks noGrp="1" noChangeArrowheads="1"/>
          </p:cNvSpPr>
          <p:nvPr>
            <p:ph type="subTitle" idx="1"/>
          </p:nvPr>
        </p:nvSpPr>
        <p:spPr>
          <a:xfrm>
            <a:off x="1371600" y="5157192"/>
            <a:ext cx="6400800" cy="769937"/>
          </a:xfrm>
        </p:spPr>
        <p:txBody>
          <a:bodyPr/>
          <a:lstStyle>
            <a:lvl1pPr marL="0" indent="0" algn="ctr">
              <a:buFontTx/>
              <a:buNone/>
              <a:defRPr sz="1600">
                <a:solidFill>
                  <a:schemeClr val="bg1"/>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151514801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3867"/>
            <a:ext cx="7705725" cy="792163"/>
          </a:xfrm>
        </p:spPr>
        <p:txBody>
          <a:bodyPr/>
          <a:lstStyle/>
          <a:p>
            <a:r>
              <a:rPr lang="en-US" smtClean="0"/>
              <a:t>Click to edit Master title style</a:t>
            </a:r>
            <a:endParaRPr lang="en-GB"/>
          </a:p>
        </p:txBody>
      </p:sp>
      <p:sp>
        <p:nvSpPr>
          <p:cNvPr id="5" name="Rectangle 23"/>
          <p:cNvSpPr>
            <a:spLocks noGrp="1" noChangeArrowheads="1"/>
          </p:cNvSpPr>
          <p:nvPr>
            <p:ph idx="1"/>
          </p:nvPr>
        </p:nvSpPr>
        <p:spPr bwMode="auto">
          <a:xfrm>
            <a:off x="468313" y="1124744"/>
            <a:ext cx="822960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noProof="0" smtClean="0"/>
              <a:t>Click to edit Master text styles</a:t>
            </a:r>
          </a:p>
        </p:txBody>
      </p:sp>
    </p:spTree>
    <p:extLst>
      <p:ext uri="{BB962C8B-B14F-4D97-AF65-F5344CB8AC3E}">
        <p14:creationId xmlns:p14="http://schemas.microsoft.com/office/powerpoint/2010/main" val="125081841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4450"/>
            <a:ext cx="6480720" cy="792163"/>
          </a:xfrm>
        </p:spPr>
        <p:txBody>
          <a:bodyPr/>
          <a:lstStyle/>
          <a:p>
            <a:r>
              <a:rPr lang="en-US" smtClean="0"/>
              <a:t>Click to edit Master title style</a:t>
            </a:r>
            <a:endParaRPr lang="en-GB"/>
          </a:p>
        </p:txBody>
      </p:sp>
      <p:sp>
        <p:nvSpPr>
          <p:cNvPr id="6" name="Rectangle 23"/>
          <p:cNvSpPr>
            <a:spLocks noGrp="1" noChangeArrowheads="1"/>
          </p:cNvSpPr>
          <p:nvPr>
            <p:ph idx="1"/>
          </p:nvPr>
        </p:nvSpPr>
        <p:spPr bwMode="auto">
          <a:xfrm>
            <a:off x="468313" y="1124744"/>
            <a:ext cx="403167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noProof="0" smtClean="0"/>
              <a:t>Click to edit Master text styles</a:t>
            </a:r>
          </a:p>
        </p:txBody>
      </p:sp>
      <p:sp>
        <p:nvSpPr>
          <p:cNvPr id="7" name="Rectangle 23"/>
          <p:cNvSpPr>
            <a:spLocks noGrp="1" noChangeArrowheads="1"/>
          </p:cNvSpPr>
          <p:nvPr>
            <p:ph idx="10"/>
          </p:nvPr>
        </p:nvSpPr>
        <p:spPr bwMode="auto">
          <a:xfrm>
            <a:off x="4644008" y="1124744"/>
            <a:ext cx="403167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noProof="0" smtClean="0"/>
              <a:t>Click to edit Master text styles</a:t>
            </a:r>
          </a:p>
        </p:txBody>
      </p:sp>
    </p:spTree>
    <p:extLst>
      <p:ext uri="{BB962C8B-B14F-4D97-AF65-F5344CB8AC3E}">
        <p14:creationId xmlns:p14="http://schemas.microsoft.com/office/powerpoint/2010/main" val="226762000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7633717" cy="720824"/>
          </a:xfrm>
        </p:spPr>
        <p:txBody>
          <a:bodyPr/>
          <a:lstStyle/>
          <a:p>
            <a:r>
              <a:rPr lang="en-US" smtClean="0"/>
              <a:t>Click to edit Master title style</a:t>
            </a:r>
            <a:endParaRPr lang="en-GB" dirty="0"/>
          </a:p>
        </p:txBody>
      </p:sp>
      <p:sp>
        <p:nvSpPr>
          <p:cNvPr id="3" name="Text Placeholder 2"/>
          <p:cNvSpPr>
            <a:spLocks noGrp="1"/>
          </p:cNvSpPr>
          <p:nvPr>
            <p:ph type="body" sz="half" idx="1"/>
          </p:nvPr>
        </p:nvSpPr>
        <p:spPr>
          <a:xfrm>
            <a:off x="468313" y="909390"/>
            <a:ext cx="4038600" cy="4967881"/>
          </a:xfrm>
        </p:spPr>
        <p:txBody>
          <a:bodyPr/>
          <a:lstStyle/>
          <a:p>
            <a:pPr lvl="0"/>
            <a:r>
              <a:rPr lang="en-US" smtClean="0"/>
              <a:t>Click to edit Master text styles</a:t>
            </a:r>
          </a:p>
        </p:txBody>
      </p:sp>
      <p:sp>
        <p:nvSpPr>
          <p:cNvPr id="6" name="Text Placeholder 2"/>
          <p:cNvSpPr>
            <a:spLocks noGrp="1"/>
          </p:cNvSpPr>
          <p:nvPr>
            <p:ph type="body" sz="half" idx="10"/>
          </p:nvPr>
        </p:nvSpPr>
        <p:spPr>
          <a:xfrm>
            <a:off x="4644008" y="908719"/>
            <a:ext cx="4038600" cy="4967881"/>
          </a:xfrm>
        </p:spPr>
        <p:txBody>
          <a:bodyPr/>
          <a:lstStyle/>
          <a:p>
            <a:pPr lvl="0"/>
            <a:r>
              <a:rPr lang="en-US" smtClean="0"/>
              <a:t>Click to edit Master text styles</a:t>
            </a:r>
          </a:p>
        </p:txBody>
      </p:sp>
    </p:spTree>
    <p:extLst>
      <p:ext uri="{BB962C8B-B14F-4D97-AF65-F5344CB8AC3E}">
        <p14:creationId xmlns:p14="http://schemas.microsoft.com/office/powerpoint/2010/main" val="2784498489"/>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1800" y="1246188"/>
            <a:ext cx="5540375"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0" y="6048375"/>
            <a:ext cx="9144000" cy="836613"/>
          </a:xfrm>
          <a:prstGeom prst="rect">
            <a:avLst/>
          </a:prstGeom>
          <a:solidFill>
            <a:srgbClr val="1B1F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28" name="Rectangle 23"/>
          <p:cNvSpPr>
            <a:spLocks noGrp="1" noChangeArrowheads="1"/>
          </p:cNvSpPr>
          <p:nvPr>
            <p:ph type="body" idx="1"/>
          </p:nvPr>
        </p:nvSpPr>
        <p:spPr bwMode="auto">
          <a:xfrm>
            <a:off x="468313" y="1125538"/>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smtClean="0"/>
              <a:t>Your text goes here….</a:t>
            </a:r>
          </a:p>
        </p:txBody>
      </p:sp>
      <p:sp>
        <p:nvSpPr>
          <p:cNvPr id="9" name="Rectangle 8"/>
          <p:cNvSpPr/>
          <p:nvPr/>
        </p:nvSpPr>
        <p:spPr>
          <a:xfrm>
            <a:off x="0" y="0"/>
            <a:ext cx="9144000" cy="865188"/>
          </a:xfrm>
          <a:prstGeom prst="rect">
            <a:avLst/>
          </a:prstGeom>
          <a:solidFill>
            <a:srgbClr val="1B1F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30" name="Rectangle 26"/>
          <p:cNvSpPr>
            <a:spLocks noGrp="1" noChangeArrowheads="1"/>
          </p:cNvSpPr>
          <p:nvPr>
            <p:ph type="title"/>
          </p:nvPr>
        </p:nvSpPr>
        <p:spPr bwMode="auto">
          <a:xfrm>
            <a:off x="185738" y="44450"/>
            <a:ext cx="654685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pic>
        <p:nvPicPr>
          <p:cNvPr id="1031"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5738" y="6234113"/>
            <a:ext cx="23764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58188" y="6145213"/>
            <a:ext cx="5762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hc"/>
          <p:cNvSpPr txBox="1">
            <a:spLocks noChangeArrowheads="1"/>
          </p:cNvSpPr>
          <p:nvPr/>
        </p:nvSpPr>
        <p:spPr bwMode="auto">
          <a:xfrm>
            <a:off x="0" y="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GB" sz="1200" b="1" dirty="0" smtClean="0">
              <a:solidFill>
                <a:srgbClr val="FF0000"/>
              </a:solidFill>
            </a:endParaRPr>
          </a:p>
        </p:txBody>
      </p:sp>
      <p:sp>
        <p:nvSpPr>
          <p:cNvPr id="1034" name="fc"/>
          <p:cNvSpPr txBox="1">
            <a:spLocks noChangeArrowheads="1"/>
          </p:cNvSpPr>
          <p:nvPr/>
        </p:nvSpPr>
        <p:spPr bwMode="auto">
          <a:xfrm>
            <a:off x="0" y="6611938"/>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n-GB" sz="1200" b="1" dirty="0" smtClean="0">
              <a:solidFill>
                <a:srgbClr val="FF0000"/>
              </a:solidFill>
            </a:endParaRPr>
          </a:p>
        </p:txBody>
      </p:sp>
    </p:spTree>
  </p:cSld>
  <p:clrMap bg1="lt1" tx1="dk1" bg2="lt2" tx2="dk2" accent1="accent1" accent2="accent2" accent3="accent3" accent4="accent4" accent5="accent5" accent6="accent6" hlink="hlink" folHlink="folHlink"/>
  <p:sldLayoutIdLst>
    <p:sldLayoutId id="2147483815" r:id="rId1"/>
    <p:sldLayoutId id="2147483812" r:id="rId2"/>
    <p:sldLayoutId id="2147483813" r:id="rId3"/>
    <p:sldLayoutId id="2147483814" r:id="rId4"/>
  </p:sldLayoutIdLst>
  <p:timing>
    <p:tnLst>
      <p:par>
        <p:cTn id="1" dur="indefinite" restart="never" nodeType="tmRoot"/>
      </p:par>
    </p:tnLst>
  </p:timing>
  <p:hf sldNum="0" hdr="0" dt="0"/>
  <p:txStyles>
    <p:titleStyle>
      <a:lvl1pPr algn="l" rtl="0" eaLnBrk="1" fontAlgn="base" hangingPunct="1">
        <a:spcBef>
          <a:spcPct val="0"/>
        </a:spcBef>
        <a:spcAft>
          <a:spcPct val="0"/>
        </a:spcAft>
        <a:defRPr sz="24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defRPr>
      </a:lvl6pPr>
      <a:lvl7pPr marL="914400" algn="l" rtl="0" eaLnBrk="1" fontAlgn="base" hangingPunct="1">
        <a:spcBef>
          <a:spcPct val="0"/>
        </a:spcBef>
        <a:spcAft>
          <a:spcPct val="0"/>
        </a:spcAft>
        <a:defRPr sz="2400">
          <a:solidFill>
            <a:schemeClr val="bg1"/>
          </a:solidFill>
          <a:latin typeface="Arial" charset="0"/>
        </a:defRPr>
      </a:lvl7pPr>
      <a:lvl8pPr marL="1371600" algn="l" rtl="0" eaLnBrk="1" fontAlgn="base" hangingPunct="1">
        <a:spcBef>
          <a:spcPct val="0"/>
        </a:spcBef>
        <a:spcAft>
          <a:spcPct val="0"/>
        </a:spcAft>
        <a:defRPr sz="2400">
          <a:solidFill>
            <a:schemeClr val="bg1"/>
          </a:solidFill>
          <a:latin typeface="Arial" charset="0"/>
        </a:defRPr>
      </a:lvl8pPr>
      <a:lvl9pPr marL="1828800" algn="l" rtl="0" eaLnBrk="1" fontAlgn="base" hangingPunct="1">
        <a:spcBef>
          <a:spcPct val="0"/>
        </a:spcBef>
        <a:spcAft>
          <a:spcPct val="0"/>
        </a:spcAft>
        <a:defRPr sz="2400">
          <a:solidFill>
            <a:schemeClr val="bg1"/>
          </a:solidFill>
          <a:latin typeface="Arial" charset="0"/>
        </a:defRPr>
      </a:lvl9pPr>
    </p:titleStyle>
    <p:bodyStyle>
      <a:lvl1pPr marL="342900" indent="-342900" algn="l" rtl="0" eaLnBrk="1" fontAlgn="base" hangingPunct="1">
        <a:spcBef>
          <a:spcPct val="20000"/>
        </a:spcBef>
        <a:spcAft>
          <a:spcPct val="0"/>
        </a:spcAft>
        <a:defRPr>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a:solidFill>
            <a:schemeClr val="tx1"/>
          </a:solidFill>
          <a:latin typeface="+mn-lt"/>
          <a:ea typeface="ＭＳ Ｐゴシック" charset="0"/>
          <a:cs typeface="ＭＳ Ｐゴシック" charset="0"/>
        </a:defRPr>
      </a:lvl2pPr>
      <a:lvl3pPr marL="1143000" indent="-228600" algn="l" rtl="0" eaLnBrk="1" fontAlgn="base" hangingPunct="1">
        <a:spcBef>
          <a:spcPct val="20000"/>
        </a:spcBef>
        <a:spcAft>
          <a:spcPct val="0"/>
        </a:spcAft>
        <a:buChar char="•"/>
        <a:defRPr>
          <a:solidFill>
            <a:schemeClr val="tx1"/>
          </a:solidFill>
          <a:latin typeface="+mn-lt"/>
          <a:ea typeface="ＭＳ Ｐゴシック" charset="0"/>
          <a:cs typeface="ＭＳ Ｐゴシック" charset="0"/>
        </a:defRPr>
      </a:lvl3pPr>
      <a:lvl4pPr marL="1600200" indent="-228600" algn="l" rtl="0" eaLnBrk="1" fontAlgn="base" hangingPunct="1">
        <a:spcBef>
          <a:spcPct val="20000"/>
        </a:spcBef>
        <a:spcAft>
          <a:spcPct val="0"/>
        </a:spcAft>
        <a:buChar char="–"/>
        <a:defRPr>
          <a:solidFill>
            <a:schemeClr val="tx1"/>
          </a:solidFill>
          <a:latin typeface="+mn-lt"/>
          <a:ea typeface="ＭＳ Ｐゴシック" charset="0"/>
          <a:cs typeface="ＭＳ Ｐゴシック" charset="0"/>
        </a:defRPr>
      </a:lvl4pPr>
      <a:lvl5pPr marL="2057400" indent="-228600" algn="l" rtl="0" eaLnBrk="1" fontAlgn="base" hangingPunct="1">
        <a:spcBef>
          <a:spcPct val="20000"/>
        </a:spcBef>
        <a:spcAft>
          <a:spcPct val="0"/>
        </a:spcAft>
        <a:buChar char="»"/>
        <a:defRPr>
          <a:solidFill>
            <a:schemeClr val="tx1"/>
          </a:solidFill>
          <a:latin typeface="+mn-lt"/>
          <a:ea typeface="ＭＳ Ｐゴシック" charset="0"/>
          <a:cs typeface="ＭＳ Ｐゴシック"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4364038"/>
            <a:ext cx="7772400" cy="1152525"/>
          </a:xfrm>
        </p:spPr>
        <p:txBody>
          <a:bodyPr/>
          <a:lstStyle/>
          <a:p>
            <a:pPr eaLnBrk="1" hangingPunct="1">
              <a:defRPr/>
            </a:pPr>
            <a:r>
              <a:rPr lang="en-GB" dirty="0" smtClean="0">
                <a:cs typeface="+mj-cs"/>
              </a:rPr>
              <a:t>Police and Crime Commissioner’s</a:t>
            </a:r>
            <a:br>
              <a:rPr lang="en-GB" dirty="0" smtClean="0">
                <a:cs typeface="+mj-cs"/>
              </a:rPr>
            </a:br>
            <a:r>
              <a:rPr lang="en-GB" dirty="0" smtClean="0">
                <a:cs typeface="+mj-cs"/>
              </a:rPr>
              <a:t>Statement of Accounts presentation</a:t>
            </a:r>
            <a:br>
              <a:rPr lang="en-GB" dirty="0" smtClean="0">
                <a:cs typeface="+mj-cs"/>
              </a:rPr>
            </a:br>
            <a:r>
              <a:rPr lang="en-GB" dirty="0" smtClean="0">
                <a:cs typeface="+mj-cs"/>
              </a:rPr>
              <a:t/>
            </a:r>
            <a:br>
              <a:rPr lang="en-GB" dirty="0" smtClean="0">
                <a:cs typeface="+mj-cs"/>
              </a:rPr>
            </a:br>
            <a:r>
              <a:rPr lang="en-GB" sz="1800" dirty="0" smtClean="0">
                <a:cs typeface="+mj-cs"/>
              </a:rPr>
              <a:t>29 July 2019</a:t>
            </a:r>
            <a:endParaRPr lang="en-GB" sz="1800" dirty="0">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50825" y="23813"/>
            <a:ext cx="7705725" cy="792162"/>
          </a:xfrm>
        </p:spPr>
        <p:txBody>
          <a:bodyPr/>
          <a:lstStyle/>
          <a:p>
            <a:r>
              <a:rPr lang="en-GB" dirty="0" smtClean="0"/>
              <a:t>Accounts production – Further </a:t>
            </a:r>
            <a:r>
              <a:rPr lang="en-GB" dirty="0"/>
              <a:t>improvement areas</a:t>
            </a:r>
            <a:endParaRPr lang="en-GB" dirty="0" smtClean="0"/>
          </a:p>
        </p:txBody>
      </p:sp>
      <p:graphicFrame>
        <p:nvGraphicFramePr>
          <p:cNvPr id="3" name="Table 2"/>
          <p:cNvGraphicFramePr>
            <a:graphicFrameLocks noGrp="1"/>
          </p:cNvGraphicFramePr>
          <p:nvPr>
            <p:extLst>
              <p:ext uri="{D42A27DB-BD31-4B8C-83A1-F6EECF244321}">
                <p14:modId xmlns:p14="http://schemas.microsoft.com/office/powerpoint/2010/main" val="712783054"/>
              </p:ext>
            </p:extLst>
          </p:nvPr>
        </p:nvGraphicFramePr>
        <p:xfrm>
          <a:off x="683568" y="1432162"/>
          <a:ext cx="7776864" cy="4284718"/>
        </p:xfrm>
        <a:graphic>
          <a:graphicData uri="http://schemas.openxmlformats.org/drawingml/2006/table">
            <a:tbl>
              <a:tblPr firstRow="1" bandRow="1">
                <a:tableStyleId>{21E4AEA4-8DFA-4A89-87EB-49C32662AFE0}</a:tableStyleId>
              </a:tblPr>
              <a:tblGrid>
                <a:gridCol w="2736304">
                  <a:extLst>
                    <a:ext uri="{9D8B030D-6E8A-4147-A177-3AD203B41FA5}">
                      <a16:colId xmlns:a16="http://schemas.microsoft.com/office/drawing/2014/main" xmlns="" val="20000"/>
                    </a:ext>
                  </a:extLst>
                </a:gridCol>
                <a:gridCol w="5040560">
                  <a:extLst>
                    <a:ext uri="{9D8B030D-6E8A-4147-A177-3AD203B41FA5}">
                      <a16:colId xmlns:a16="http://schemas.microsoft.com/office/drawing/2014/main" xmlns="" val="20001"/>
                    </a:ext>
                  </a:extLst>
                </a:gridCol>
              </a:tblGrid>
              <a:tr h="596638">
                <a:tc>
                  <a:txBody>
                    <a:bodyPr/>
                    <a:lstStyle/>
                    <a:p>
                      <a:r>
                        <a:rPr lang="en-GB" dirty="0" smtClean="0"/>
                        <a:t>Improvement</a:t>
                      </a:r>
                      <a:r>
                        <a:rPr lang="en-GB" baseline="0" dirty="0" smtClean="0"/>
                        <a:t> area</a:t>
                      </a:r>
                      <a:endParaRPr lang="en-GB" dirty="0"/>
                    </a:p>
                  </a:txBody>
                  <a:tcPr/>
                </a:tc>
                <a:tc>
                  <a:txBody>
                    <a:bodyPr/>
                    <a:lstStyle/>
                    <a:p>
                      <a:r>
                        <a:rPr lang="en-GB" dirty="0" smtClean="0"/>
                        <a:t>Actions</a:t>
                      </a:r>
                      <a:endParaRPr lang="en-GB" dirty="0"/>
                    </a:p>
                  </a:txBody>
                  <a:tcPr/>
                </a:tc>
                <a:extLst>
                  <a:ext uri="{0D108BD9-81ED-4DB2-BD59-A6C34878D82A}">
                    <a16:rowId xmlns:a16="http://schemas.microsoft.com/office/drawing/2014/main" xmlns="" val="10000"/>
                  </a:ext>
                </a:extLst>
              </a:tr>
              <a:tr h="596638">
                <a:tc>
                  <a:txBody>
                    <a:bodyPr/>
                    <a:lstStyle/>
                    <a:p>
                      <a:r>
                        <a:rPr lang="en-GB" sz="1600" dirty="0" smtClean="0"/>
                        <a:t>Formatting</a:t>
                      </a:r>
                      <a:endParaRPr lang="en-GB" sz="1600" dirty="0"/>
                    </a:p>
                  </a:txBody>
                  <a:tcPr/>
                </a:tc>
                <a:tc>
                  <a:txBody>
                    <a:bodyPr/>
                    <a:lstStyle/>
                    <a:p>
                      <a:pPr marL="285750" indent="-285750">
                        <a:buFont typeface="Arial" panose="020B0604020202020204" pitchFamily="34" charset="0"/>
                        <a:buChar char="•"/>
                      </a:pPr>
                      <a:r>
                        <a:rPr lang="en-GB" sz="1600" dirty="0" smtClean="0"/>
                        <a:t>Already built </a:t>
                      </a:r>
                      <a:r>
                        <a:rPr lang="en-GB" sz="1600" baseline="0" dirty="0" smtClean="0"/>
                        <a:t>into the template but formatting BRB outputs still an issue</a:t>
                      </a:r>
                    </a:p>
                    <a:p>
                      <a:pPr marL="285750" indent="-285750">
                        <a:buFont typeface="Arial" panose="020B0604020202020204" pitchFamily="34" charset="0"/>
                        <a:buChar char="•"/>
                      </a:pPr>
                      <a:r>
                        <a:rPr lang="en-GB" sz="1600" baseline="0" dirty="0" smtClean="0"/>
                        <a:t>To review again final formatting process for accounts </a:t>
                      </a:r>
                      <a:endParaRPr lang="en-GB" sz="1600" dirty="0"/>
                    </a:p>
                  </a:txBody>
                  <a:tcPr/>
                </a:tc>
                <a:extLst>
                  <a:ext uri="{0D108BD9-81ED-4DB2-BD59-A6C34878D82A}">
                    <a16:rowId xmlns:a16="http://schemas.microsoft.com/office/drawing/2014/main" xmlns="" val="10001"/>
                  </a:ext>
                </a:extLst>
              </a:tr>
              <a:tr h="596638">
                <a:tc>
                  <a:txBody>
                    <a:bodyPr/>
                    <a:lstStyle/>
                    <a:p>
                      <a:r>
                        <a:rPr lang="en-GB" sz="1600" dirty="0" smtClean="0"/>
                        <a:t>Team involvement</a:t>
                      </a:r>
                      <a:endParaRPr lang="en-GB" sz="1600" dirty="0"/>
                    </a:p>
                  </a:txBody>
                  <a:tcPr/>
                </a:tc>
                <a:tc>
                  <a:txBody>
                    <a:bodyPr/>
                    <a:lstStyle/>
                    <a:p>
                      <a:pPr marL="285750" indent="-285750">
                        <a:buFont typeface="Arial" panose="020B0604020202020204" pitchFamily="34" charset="0"/>
                        <a:buChar char="•"/>
                      </a:pPr>
                      <a:r>
                        <a:rPr lang="en-GB" sz="1600" dirty="0" smtClean="0"/>
                        <a:t>More personal ownership and responsibility for notes to the accounts - seeing through to the end</a:t>
                      </a:r>
                    </a:p>
                    <a:p>
                      <a:pPr marL="285750" indent="-285750">
                        <a:buFont typeface="Arial" panose="020B0604020202020204" pitchFamily="34" charset="0"/>
                        <a:buChar char="•"/>
                      </a:pPr>
                      <a:r>
                        <a:rPr lang="en-GB" sz="1600" dirty="0" smtClean="0"/>
                        <a:t>Quarterly</a:t>
                      </a:r>
                      <a:r>
                        <a:rPr lang="en-GB" sz="1600" baseline="0" dirty="0" smtClean="0"/>
                        <a:t> process – improve experience and knowledge of BRB, with better coordination</a:t>
                      </a:r>
                    </a:p>
                  </a:txBody>
                  <a:tcPr/>
                </a:tc>
                <a:extLst>
                  <a:ext uri="{0D108BD9-81ED-4DB2-BD59-A6C34878D82A}">
                    <a16:rowId xmlns:a16="http://schemas.microsoft.com/office/drawing/2014/main" xmlns="" val="10004"/>
                  </a:ext>
                </a:extLst>
              </a:tr>
              <a:tr h="596638">
                <a:tc>
                  <a:txBody>
                    <a:bodyPr/>
                    <a:lstStyle/>
                    <a:p>
                      <a:r>
                        <a:rPr lang="en-GB" sz="1600" dirty="0" smtClean="0"/>
                        <a:t>Responsiveness</a:t>
                      </a:r>
                      <a:r>
                        <a:rPr lang="en-GB" sz="1600" baseline="0" dirty="0" smtClean="0"/>
                        <a:t> to audit queries</a:t>
                      </a:r>
                      <a:endParaRPr lang="en-GB"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aseline="0" dirty="0" smtClean="0"/>
                        <a:t>Review approach to exam and annual leave requests  across Finance in May/June period</a:t>
                      </a:r>
                      <a:endParaRPr lang="en-GB" sz="1600" dirty="0" smtClean="0"/>
                    </a:p>
                    <a:p>
                      <a:pPr marL="285750" indent="-285750">
                        <a:buFont typeface="Arial" panose="020B0604020202020204" pitchFamily="34" charset="0"/>
                        <a:buChar char="•"/>
                      </a:pPr>
                      <a:r>
                        <a:rPr lang="en-GB" sz="1600" dirty="0" smtClean="0"/>
                        <a:t>Work with WAO to minimise number of and duplication</a:t>
                      </a:r>
                      <a:r>
                        <a:rPr lang="en-GB" sz="1600" baseline="0" dirty="0" smtClean="0"/>
                        <a:t> of </a:t>
                      </a:r>
                      <a:r>
                        <a:rPr lang="en-GB" sz="1600" dirty="0" smtClean="0"/>
                        <a:t>audit queries and information requests</a:t>
                      </a:r>
                    </a:p>
                    <a:p>
                      <a:pPr marL="285750" indent="-285750">
                        <a:buFont typeface="Arial" panose="020B0604020202020204" pitchFamily="34" charset="0"/>
                        <a:buChar char="•"/>
                      </a:pPr>
                      <a:r>
                        <a:rPr lang="en-GB" sz="1600" dirty="0" smtClean="0"/>
                        <a:t>Provide</a:t>
                      </a:r>
                      <a:r>
                        <a:rPr lang="en-GB" sz="1600" baseline="0" dirty="0" smtClean="0"/>
                        <a:t> BRB access to WAO</a:t>
                      </a:r>
                      <a:endParaRPr lang="en-GB" sz="1600"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841772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0825" y="23813"/>
            <a:ext cx="7705725" cy="792162"/>
          </a:xfrm>
        </p:spPr>
        <p:txBody>
          <a:bodyPr/>
          <a:lstStyle/>
          <a:p>
            <a:r>
              <a:rPr lang="en-GB" dirty="0"/>
              <a:t>Working balances </a:t>
            </a:r>
            <a:r>
              <a:rPr lang="en-GB" dirty="0" smtClean="0"/>
              <a:t>update - Debtors</a:t>
            </a:r>
            <a:endParaRPr lang="en-GB" dirty="0"/>
          </a:p>
        </p:txBody>
      </p:sp>
      <p:sp>
        <p:nvSpPr>
          <p:cNvPr id="7171" name="Content Placeholder 2"/>
          <p:cNvSpPr>
            <a:spLocks noGrp="1"/>
          </p:cNvSpPr>
          <p:nvPr>
            <p:ph idx="1"/>
          </p:nvPr>
        </p:nvSpPr>
        <p:spPr>
          <a:xfrm>
            <a:off x="468313" y="1125538"/>
            <a:ext cx="8229600" cy="4824412"/>
          </a:xfrm>
        </p:spPr>
        <p:txBody>
          <a:bodyPr/>
          <a:lstStyle/>
          <a:p>
            <a:pPr>
              <a:buFont typeface="Arial" panose="020B0604020202020204" pitchFamily="34" charset="0"/>
              <a:buChar char="•"/>
              <a:defRPr/>
            </a:pPr>
            <a:r>
              <a:rPr lang="en-GB" b="1" dirty="0" smtClean="0"/>
              <a:t>Debtors</a:t>
            </a:r>
          </a:p>
          <a:p>
            <a:pPr lvl="1">
              <a:buFont typeface="Arial" panose="020B0604020202020204" pitchFamily="34" charset="0"/>
              <a:buChar char="•"/>
              <a:defRPr/>
            </a:pPr>
            <a:r>
              <a:rPr lang="en-GB" dirty="0"/>
              <a:t>Total sales invoices </a:t>
            </a:r>
            <a:r>
              <a:rPr lang="en-GB" dirty="0" smtClean="0"/>
              <a:t>unpaid at </a:t>
            </a:r>
            <a:r>
              <a:rPr lang="en-GB" dirty="0"/>
              <a:t>30 June 2019 totalled £411k (31 March 2019: £930k), of which £343k (31 March 2019: £350k) was </a:t>
            </a:r>
            <a:r>
              <a:rPr lang="en-GB" dirty="0" smtClean="0"/>
              <a:t>overdue. No debtors are identified for write off in Q1.</a:t>
            </a:r>
          </a:p>
          <a:p>
            <a:pPr lvl="1">
              <a:buFont typeface="Arial" panose="020B0604020202020204" pitchFamily="34" charset="0"/>
              <a:buChar char="•"/>
              <a:defRPr/>
            </a:pPr>
            <a:r>
              <a:rPr lang="en-GB" dirty="0" smtClean="0"/>
              <a:t>The top five debtors at 30 June 2019 make up 79% of this £411k total:  </a:t>
            </a:r>
          </a:p>
        </p:txBody>
      </p:sp>
      <p:pic>
        <p:nvPicPr>
          <p:cNvPr id="3" name="Picture 2"/>
          <p:cNvPicPr>
            <a:picLocks noChangeAspect="1"/>
          </p:cNvPicPr>
          <p:nvPr/>
        </p:nvPicPr>
        <p:blipFill>
          <a:blip r:embed="rId3"/>
          <a:stretch>
            <a:fillRect/>
          </a:stretch>
        </p:blipFill>
        <p:spPr>
          <a:xfrm>
            <a:off x="1272899" y="3113036"/>
            <a:ext cx="6620428" cy="2833065"/>
          </a:xfrm>
          <a:prstGeom prst="rect">
            <a:avLst/>
          </a:prstGeom>
        </p:spPr>
      </p:pic>
    </p:spTree>
    <p:extLst>
      <p:ext uri="{BB962C8B-B14F-4D97-AF65-F5344CB8AC3E}">
        <p14:creationId xmlns:p14="http://schemas.microsoft.com/office/powerpoint/2010/main" val="2539395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fade">
                                      <p:cBhvr>
                                        <p:cTn id="10" dur="500"/>
                                        <p:tgtEl>
                                          <p:spTgt spid="71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fade">
                                      <p:cBhvr>
                                        <p:cTn id="13"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0825" y="23813"/>
            <a:ext cx="7705725" cy="792162"/>
          </a:xfrm>
        </p:spPr>
        <p:txBody>
          <a:bodyPr/>
          <a:lstStyle/>
          <a:p>
            <a:r>
              <a:rPr lang="en-GB" dirty="0"/>
              <a:t>Working balances </a:t>
            </a:r>
            <a:r>
              <a:rPr lang="en-GB" dirty="0" smtClean="0"/>
              <a:t>update - Creditors</a:t>
            </a:r>
            <a:endParaRPr lang="en-GB" dirty="0"/>
          </a:p>
        </p:txBody>
      </p:sp>
      <p:sp>
        <p:nvSpPr>
          <p:cNvPr id="7171" name="Content Placeholder 2"/>
          <p:cNvSpPr>
            <a:spLocks noGrp="1"/>
          </p:cNvSpPr>
          <p:nvPr>
            <p:ph idx="1"/>
          </p:nvPr>
        </p:nvSpPr>
        <p:spPr>
          <a:xfrm>
            <a:off x="468313" y="980728"/>
            <a:ext cx="8229600" cy="4824412"/>
          </a:xfrm>
        </p:spPr>
        <p:txBody>
          <a:bodyPr/>
          <a:lstStyle/>
          <a:p>
            <a:pPr>
              <a:buFont typeface="Arial" panose="020B0604020202020204" pitchFamily="34" charset="0"/>
              <a:buChar char="•"/>
              <a:defRPr/>
            </a:pPr>
            <a:r>
              <a:rPr lang="en-GB" b="1" dirty="0" smtClean="0"/>
              <a:t>Creditors</a:t>
            </a:r>
            <a:endParaRPr lang="en-GB" b="1" dirty="0"/>
          </a:p>
          <a:p>
            <a:pPr lvl="1">
              <a:buFont typeface="Arial" panose="020B0604020202020204" pitchFamily="34" charset="0"/>
              <a:buChar char="•"/>
              <a:defRPr/>
            </a:pPr>
            <a:r>
              <a:rPr lang="en-GB" dirty="0" smtClean="0"/>
              <a:t>At </a:t>
            </a:r>
            <a:r>
              <a:rPr lang="en-GB" dirty="0"/>
              <a:t>30 June 2019 there was £4,251k of creditors, </a:t>
            </a:r>
            <a:r>
              <a:rPr lang="en-GB" dirty="0" smtClean="0"/>
              <a:t>of which £2,126k are overdue for payment. </a:t>
            </a:r>
          </a:p>
          <a:p>
            <a:pPr lvl="1">
              <a:buFont typeface="Arial" panose="020B0604020202020204" pitchFamily="34" charset="0"/>
              <a:buChar char="•"/>
              <a:defRPr/>
            </a:pPr>
            <a:r>
              <a:rPr lang="en-GB" dirty="0" smtClean="0"/>
              <a:t>Of the £4,251k total, £3,032k or 71.3% are invoices payable to PCC </a:t>
            </a:r>
            <a:r>
              <a:rPr lang="en-GB" dirty="0"/>
              <a:t>for South Wales </a:t>
            </a:r>
            <a:r>
              <a:rPr lang="en-GB" dirty="0" smtClean="0"/>
              <a:t>primarily for collaborative </a:t>
            </a:r>
            <a:r>
              <a:rPr lang="en-GB" dirty="0"/>
              <a:t>activities </a:t>
            </a:r>
            <a:r>
              <a:rPr lang="en-GB" dirty="0" smtClean="0"/>
              <a:t>accrued at year end. </a:t>
            </a:r>
          </a:p>
          <a:p>
            <a:pPr lvl="1">
              <a:buFont typeface="Arial" panose="020B0604020202020204" pitchFamily="34" charset="0"/>
              <a:buChar char="•"/>
              <a:defRPr/>
            </a:pPr>
            <a:r>
              <a:rPr lang="en-GB" dirty="0"/>
              <a:t>The average age of an invoice paid within the quarter was 29.80 days which remains within the 30 day target.</a:t>
            </a:r>
            <a:r>
              <a:rPr lang="en-GB" dirty="0" smtClean="0"/>
              <a:t> </a:t>
            </a:r>
            <a:endParaRPr lang="en-GB" dirty="0"/>
          </a:p>
        </p:txBody>
      </p:sp>
      <p:pic>
        <p:nvPicPr>
          <p:cNvPr id="2" name="Picture 1"/>
          <p:cNvPicPr>
            <a:picLocks noChangeAspect="1"/>
          </p:cNvPicPr>
          <p:nvPr/>
        </p:nvPicPr>
        <p:blipFill>
          <a:blip r:embed="rId3"/>
          <a:stretch>
            <a:fillRect/>
          </a:stretch>
        </p:blipFill>
        <p:spPr>
          <a:xfrm>
            <a:off x="1234654" y="3489581"/>
            <a:ext cx="6696918" cy="2338692"/>
          </a:xfrm>
          <a:prstGeom prst="rect">
            <a:avLst/>
          </a:prstGeom>
        </p:spPr>
      </p:pic>
    </p:spTree>
    <p:extLst>
      <p:ext uri="{BB962C8B-B14F-4D97-AF65-F5344CB8AC3E}">
        <p14:creationId xmlns:p14="http://schemas.microsoft.com/office/powerpoint/2010/main" val="3925044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fade">
                                      <p:cBhvr>
                                        <p:cTn id="10" dur="500"/>
                                        <p:tgtEl>
                                          <p:spTgt spid="71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fade">
                                      <p:cBhvr>
                                        <p:cTn id="13" dur="500"/>
                                        <p:tgtEl>
                                          <p:spTgt spid="71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71">
                                            <p:txEl>
                                              <p:pRg st="3" end="3"/>
                                            </p:txEl>
                                          </p:spTgt>
                                        </p:tgtEl>
                                        <p:attrNameLst>
                                          <p:attrName>style.visibility</p:attrName>
                                        </p:attrNameLst>
                                      </p:cBhvr>
                                      <p:to>
                                        <p:strVal val="visible"/>
                                      </p:to>
                                    </p:set>
                                    <p:animEffect transition="in" filter="fade">
                                      <p:cBhvr>
                                        <p:cTn id="16"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0825" y="23813"/>
            <a:ext cx="7705725" cy="792162"/>
          </a:xfrm>
        </p:spPr>
        <p:txBody>
          <a:bodyPr/>
          <a:lstStyle/>
          <a:p>
            <a:r>
              <a:rPr lang="en-GB" dirty="0"/>
              <a:t>Working balances </a:t>
            </a:r>
            <a:r>
              <a:rPr lang="en-GB" dirty="0" smtClean="0"/>
              <a:t>update – Duplicate creditors</a:t>
            </a:r>
            <a:endParaRPr lang="en-GB" dirty="0"/>
          </a:p>
        </p:txBody>
      </p:sp>
      <p:sp>
        <p:nvSpPr>
          <p:cNvPr id="7171" name="Content Placeholder 2"/>
          <p:cNvSpPr>
            <a:spLocks noGrp="1"/>
          </p:cNvSpPr>
          <p:nvPr>
            <p:ph idx="1"/>
          </p:nvPr>
        </p:nvSpPr>
        <p:spPr>
          <a:xfrm>
            <a:off x="468313" y="980728"/>
            <a:ext cx="8229600" cy="5040560"/>
          </a:xfrm>
        </p:spPr>
        <p:txBody>
          <a:bodyPr/>
          <a:lstStyle/>
          <a:p>
            <a:pPr lvl="1">
              <a:buFont typeface="Arial" panose="020B0604020202020204" pitchFamily="34" charset="0"/>
              <a:buChar char="•"/>
              <a:defRPr/>
            </a:pPr>
            <a:r>
              <a:rPr lang="en-GB" sz="1600" dirty="0" smtClean="0"/>
              <a:t>The remaining duplicate creditor payments total £254k (23.6% of the original £1,076k total). </a:t>
            </a:r>
          </a:p>
          <a:p>
            <a:pPr lvl="1">
              <a:buFont typeface="Arial" panose="020B0604020202020204" pitchFamily="34" charset="0"/>
              <a:buChar char="•"/>
              <a:defRPr/>
            </a:pPr>
            <a:endParaRPr lang="en-GB" dirty="0" smtClean="0"/>
          </a:p>
          <a:p>
            <a:pPr lvl="1">
              <a:buFont typeface="Arial" panose="020B0604020202020204" pitchFamily="34" charset="0"/>
              <a:buChar char="•"/>
              <a:defRPr/>
            </a:pPr>
            <a:endParaRPr lang="en-GB" sz="1400" dirty="0" smtClean="0"/>
          </a:p>
          <a:p>
            <a:pPr lvl="1">
              <a:buFont typeface="Arial" panose="020B0604020202020204" pitchFamily="34" charset="0"/>
              <a:buChar char="•"/>
              <a:defRPr/>
            </a:pPr>
            <a:endParaRPr lang="en-GB" sz="1400" dirty="0" smtClean="0"/>
          </a:p>
          <a:p>
            <a:pPr lvl="1">
              <a:buFont typeface="Arial" panose="020B0604020202020204" pitchFamily="34" charset="0"/>
              <a:buChar char="•"/>
              <a:defRPr/>
            </a:pPr>
            <a:endParaRPr lang="en-GB" sz="1400" dirty="0"/>
          </a:p>
          <a:p>
            <a:pPr lvl="1">
              <a:buFont typeface="Arial" panose="020B0604020202020204" pitchFamily="34" charset="0"/>
              <a:buChar char="•"/>
              <a:defRPr/>
            </a:pPr>
            <a:endParaRPr lang="en-GB" sz="1400" dirty="0" smtClean="0"/>
          </a:p>
          <a:p>
            <a:pPr lvl="1">
              <a:buFont typeface="Arial" panose="020B0604020202020204" pitchFamily="34" charset="0"/>
              <a:buChar char="•"/>
              <a:defRPr/>
            </a:pPr>
            <a:endParaRPr lang="en-GB" sz="1400" dirty="0"/>
          </a:p>
          <a:p>
            <a:pPr lvl="1">
              <a:buFont typeface="Arial" panose="020B0604020202020204" pitchFamily="34" charset="0"/>
              <a:buChar char="•"/>
              <a:defRPr/>
            </a:pPr>
            <a:endParaRPr lang="en-GB" sz="1400" dirty="0" smtClean="0"/>
          </a:p>
          <a:p>
            <a:pPr lvl="1">
              <a:buFont typeface="Arial" panose="020B0604020202020204" pitchFamily="34" charset="0"/>
              <a:buChar char="•"/>
              <a:defRPr/>
            </a:pPr>
            <a:endParaRPr lang="en-GB" sz="1400" dirty="0"/>
          </a:p>
          <a:p>
            <a:pPr lvl="1">
              <a:buFont typeface="Arial" panose="020B0604020202020204" pitchFamily="34" charset="0"/>
              <a:buChar char="•"/>
              <a:defRPr/>
            </a:pPr>
            <a:r>
              <a:rPr lang="en-GB" sz="1600" dirty="0" smtClean="0"/>
              <a:t>£56.5k has now been received from Police Mutual Assurance Ltd. </a:t>
            </a:r>
          </a:p>
          <a:p>
            <a:pPr lvl="1">
              <a:buFont typeface="Arial" panose="020B0604020202020204" pitchFamily="34" charset="0"/>
              <a:buChar char="•"/>
              <a:defRPr/>
            </a:pPr>
            <a:r>
              <a:rPr lang="en-GB" sz="1600" dirty="0" smtClean="0"/>
              <a:t>The largest suppliers with outstanding balances account for £122.3k (48%) of the £254k total outstanding and are regular suppliers:</a:t>
            </a:r>
          </a:p>
          <a:p>
            <a:pPr lvl="2"/>
            <a:r>
              <a:rPr lang="en-GB" sz="1600" dirty="0"/>
              <a:t>BT = £</a:t>
            </a:r>
            <a:r>
              <a:rPr lang="en-GB" sz="1600" dirty="0" smtClean="0"/>
              <a:t>82,973.14 (telephony)</a:t>
            </a:r>
            <a:endParaRPr lang="en-GB" sz="1600" dirty="0"/>
          </a:p>
          <a:p>
            <a:pPr lvl="2"/>
            <a:r>
              <a:rPr lang="en-GB" sz="1600" dirty="0" smtClean="0"/>
              <a:t>All </a:t>
            </a:r>
            <a:r>
              <a:rPr lang="en-GB" sz="1600" dirty="0"/>
              <a:t>Star Business Solutions = £</a:t>
            </a:r>
            <a:r>
              <a:rPr lang="en-GB" sz="1600" dirty="0" smtClean="0"/>
              <a:t>15,301.60 (fuel cards)</a:t>
            </a:r>
            <a:endParaRPr lang="en-GB" sz="1600" dirty="0"/>
          </a:p>
          <a:p>
            <a:pPr lvl="2"/>
            <a:r>
              <a:rPr lang="en-GB" sz="1600" dirty="0"/>
              <a:t>Vodafone = £</a:t>
            </a:r>
            <a:r>
              <a:rPr lang="en-GB" sz="1600" dirty="0" smtClean="0"/>
              <a:t>12,185.27 (mobile phones)</a:t>
            </a:r>
            <a:endParaRPr lang="en-GB" sz="1600" dirty="0"/>
          </a:p>
          <a:p>
            <a:pPr lvl="2"/>
            <a:r>
              <a:rPr lang="en-GB" sz="1600" dirty="0"/>
              <a:t>PCC For West Yorkshire = £</a:t>
            </a:r>
            <a:r>
              <a:rPr lang="en-GB" sz="1600" dirty="0" smtClean="0"/>
              <a:t>11,800.12 (services)</a:t>
            </a:r>
          </a:p>
          <a:p>
            <a:pPr lvl="1">
              <a:buFont typeface="Arial" panose="020B0604020202020204" pitchFamily="34" charset="0"/>
              <a:buChar char="•"/>
              <a:defRPr/>
            </a:pPr>
            <a:r>
              <a:rPr lang="en-GB" sz="1600" dirty="0" smtClean="0"/>
              <a:t>Credit notes are being raised for the remaining balance of £254k</a:t>
            </a:r>
            <a:endParaRPr lang="en-GB" sz="1600" dirty="0"/>
          </a:p>
          <a:p>
            <a:pPr lvl="1">
              <a:buFont typeface="Arial" panose="020B0604020202020204" pitchFamily="34" charset="0"/>
              <a:buChar char="•"/>
              <a:defRPr/>
            </a:pPr>
            <a:endParaRPr lang="en-GB" dirty="0" smtClean="0"/>
          </a:p>
          <a:p>
            <a:pPr lvl="1">
              <a:buFont typeface="Arial" panose="020B0604020202020204" pitchFamily="34" charset="0"/>
              <a:buChar char="•"/>
              <a:defRPr/>
            </a:pPr>
            <a:endParaRPr lang="en-GB" dirty="0" smtClean="0"/>
          </a:p>
        </p:txBody>
      </p:sp>
      <p:pic>
        <p:nvPicPr>
          <p:cNvPr id="2" name="Picture 1"/>
          <p:cNvPicPr>
            <a:picLocks noChangeAspect="1"/>
          </p:cNvPicPr>
          <p:nvPr/>
        </p:nvPicPr>
        <p:blipFill>
          <a:blip r:embed="rId3"/>
          <a:stretch>
            <a:fillRect/>
          </a:stretch>
        </p:blipFill>
        <p:spPr>
          <a:xfrm>
            <a:off x="852840" y="1628800"/>
            <a:ext cx="7460545" cy="1961449"/>
          </a:xfrm>
          <a:prstGeom prst="rect">
            <a:avLst/>
          </a:prstGeom>
        </p:spPr>
      </p:pic>
    </p:spTree>
    <p:extLst>
      <p:ext uri="{BB962C8B-B14F-4D97-AF65-F5344CB8AC3E}">
        <p14:creationId xmlns:p14="http://schemas.microsoft.com/office/powerpoint/2010/main" val="4065652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0825" y="23813"/>
            <a:ext cx="7705725" cy="792162"/>
          </a:xfrm>
        </p:spPr>
        <p:txBody>
          <a:bodyPr/>
          <a:lstStyle/>
          <a:p>
            <a:r>
              <a:rPr lang="en-GB" dirty="0" smtClean="0"/>
              <a:t>Questions</a:t>
            </a:r>
            <a:endParaRPr lang="en-GB" dirty="0"/>
          </a:p>
        </p:txBody>
      </p:sp>
      <p:sp>
        <p:nvSpPr>
          <p:cNvPr id="7171" name="Content Placeholder 2"/>
          <p:cNvSpPr>
            <a:spLocks noGrp="1"/>
          </p:cNvSpPr>
          <p:nvPr>
            <p:ph idx="1"/>
          </p:nvPr>
        </p:nvSpPr>
        <p:spPr>
          <a:xfrm>
            <a:off x="468313" y="1125538"/>
            <a:ext cx="8229600" cy="4824412"/>
          </a:xfrm>
        </p:spPr>
        <p:txBody>
          <a:bodyPr/>
          <a:lstStyle/>
          <a:p>
            <a:pPr>
              <a:buFont typeface="Arial" panose="020B0604020202020204" pitchFamily="34" charset="0"/>
              <a:buChar char="•"/>
              <a:defRPr/>
            </a:pPr>
            <a:endParaRPr lang="en-GB" sz="1400" dirty="0" smtClean="0"/>
          </a:p>
          <a:p>
            <a:pPr>
              <a:buFont typeface="Arial" panose="020B0604020202020204" pitchFamily="34" charset="0"/>
              <a:buChar char="•"/>
              <a:defRPr/>
            </a:pPr>
            <a:endParaRPr lang="en-GB" sz="1400" dirty="0"/>
          </a:p>
          <a:p>
            <a:pPr>
              <a:buFont typeface="Arial" panose="020B0604020202020204" pitchFamily="34" charset="0"/>
              <a:buChar char="•"/>
              <a:defRPr/>
            </a:pPr>
            <a:endParaRPr lang="en-GB" sz="1400" dirty="0" smtClean="0"/>
          </a:p>
          <a:p>
            <a:pPr>
              <a:buFont typeface="Arial" panose="020B0604020202020204" pitchFamily="34" charset="0"/>
              <a:buChar char="•"/>
              <a:defRPr/>
            </a:pPr>
            <a:endParaRPr lang="en-GB" sz="1400" dirty="0"/>
          </a:p>
          <a:p>
            <a:pPr>
              <a:buFont typeface="Arial" panose="020B0604020202020204" pitchFamily="34" charset="0"/>
              <a:buChar char="•"/>
              <a:defRPr/>
            </a:pPr>
            <a:endParaRPr lang="en-GB" sz="1400" dirty="0" smtClean="0"/>
          </a:p>
          <a:p>
            <a:pPr marL="0" indent="0" algn="ctr">
              <a:defRPr/>
            </a:pPr>
            <a:r>
              <a:rPr lang="en-GB" sz="7200" dirty="0" smtClean="0"/>
              <a:t>Questions? </a:t>
            </a:r>
          </a:p>
          <a:p>
            <a:pPr lvl="1">
              <a:buFont typeface="Arial" panose="020B0604020202020204" pitchFamily="34" charset="0"/>
              <a:buChar char="•"/>
              <a:defRPr/>
            </a:pPr>
            <a:endParaRPr lang="en-GB" sz="1400" dirty="0" smtClean="0"/>
          </a:p>
          <a:p>
            <a:pPr lvl="1">
              <a:buFont typeface="Arial" panose="020B0604020202020204" pitchFamily="34" charset="0"/>
              <a:buChar char="•"/>
              <a:defRPr/>
            </a:pPr>
            <a:endParaRPr lang="en-GB" sz="1400" dirty="0" smtClean="0"/>
          </a:p>
        </p:txBody>
      </p:sp>
    </p:spTree>
    <p:extLst>
      <p:ext uri="{BB962C8B-B14F-4D97-AF65-F5344CB8AC3E}">
        <p14:creationId xmlns:p14="http://schemas.microsoft.com/office/powerpoint/2010/main" val="52573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5" end="5"/>
                                            </p:txEl>
                                          </p:spTgt>
                                        </p:tgtEl>
                                        <p:attrNameLst>
                                          <p:attrName>style.visibility</p:attrName>
                                        </p:attrNameLst>
                                      </p:cBhvr>
                                      <p:to>
                                        <p:strVal val="visible"/>
                                      </p:to>
                                    </p:set>
                                    <p:animEffect transition="in" filter="fade">
                                      <p:cBhvr>
                                        <p:cTn id="7"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0825" y="23813"/>
            <a:ext cx="7705725" cy="792162"/>
          </a:xfrm>
        </p:spPr>
        <p:txBody>
          <a:bodyPr/>
          <a:lstStyle/>
          <a:p>
            <a:r>
              <a:rPr lang="en-GB" dirty="0" smtClean="0"/>
              <a:t>Statement of Accounts Presentation</a:t>
            </a:r>
          </a:p>
        </p:txBody>
      </p:sp>
      <p:sp>
        <p:nvSpPr>
          <p:cNvPr id="3" name="Content Placeholder 2"/>
          <p:cNvSpPr>
            <a:spLocks noGrp="1"/>
          </p:cNvSpPr>
          <p:nvPr>
            <p:ph idx="1"/>
          </p:nvPr>
        </p:nvSpPr>
        <p:spPr>
          <a:xfrm>
            <a:off x="468313" y="1125538"/>
            <a:ext cx="8229600" cy="4824412"/>
          </a:xfrm>
        </p:spPr>
        <p:txBody>
          <a:bodyPr/>
          <a:lstStyle/>
          <a:p>
            <a:pPr>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Statement of Accounts – 3/6/19 completion plan: update</a:t>
            </a:r>
          </a:p>
          <a:p>
            <a:pPr marL="285750" indent="-285750">
              <a:buFont typeface="Arial" panose="020B0604020202020204" pitchFamily="34" charset="0"/>
              <a:buChar char="•"/>
            </a:pPr>
            <a:r>
              <a:rPr lang="en-GB" dirty="0" smtClean="0"/>
              <a:t>Statement of Accounts – final position</a:t>
            </a:r>
          </a:p>
          <a:p>
            <a:pPr marL="285750" indent="-285750">
              <a:buFont typeface="Arial" panose="020B0604020202020204" pitchFamily="34" charset="0"/>
              <a:buChar char="•"/>
            </a:pPr>
            <a:r>
              <a:rPr lang="en-GB" dirty="0" smtClean="0"/>
              <a:t>Statement of Accounts – draft to final position</a:t>
            </a:r>
          </a:p>
          <a:p>
            <a:pPr marL="285750" indent="-285750">
              <a:buFont typeface="Arial" panose="020B0604020202020204" pitchFamily="34" charset="0"/>
              <a:buChar char="•"/>
            </a:pPr>
            <a:r>
              <a:rPr lang="en-GB" dirty="0" smtClean="0"/>
              <a:t>Accounts production – what went well</a:t>
            </a:r>
          </a:p>
          <a:p>
            <a:pPr marL="285750" indent="-285750">
              <a:buFont typeface="Arial" panose="020B0604020202020204" pitchFamily="34" charset="0"/>
              <a:buChar char="•"/>
            </a:pPr>
            <a:r>
              <a:rPr lang="en-GB" dirty="0" smtClean="0"/>
              <a:t>Accounts production – further improvement areas</a:t>
            </a:r>
          </a:p>
          <a:p>
            <a:pPr marL="285750" indent="-285750">
              <a:buFont typeface="Arial" panose="020B0604020202020204" pitchFamily="34" charset="0"/>
              <a:buChar char="•"/>
            </a:pPr>
            <a:r>
              <a:rPr lang="en-GB" dirty="0" smtClean="0"/>
              <a:t>Working balances update at 30 June 2019 (Q1):</a:t>
            </a:r>
          </a:p>
          <a:p>
            <a:pPr lvl="1">
              <a:buFontTx/>
              <a:buChar char="-"/>
            </a:pPr>
            <a:r>
              <a:rPr lang="en-GB" dirty="0" smtClean="0"/>
              <a:t>Debtors</a:t>
            </a:r>
          </a:p>
          <a:p>
            <a:pPr lvl="1">
              <a:buFontTx/>
              <a:buChar char="-"/>
            </a:pPr>
            <a:r>
              <a:rPr lang="en-GB" dirty="0" smtClean="0"/>
              <a:t>Creditors (including duplicate payments position)</a:t>
            </a:r>
          </a:p>
          <a:p>
            <a:pPr>
              <a:buFontTx/>
              <a:buChar char="-"/>
            </a:pPr>
            <a:endParaRPr lang="en-GB" dirty="0" smtClean="0"/>
          </a:p>
        </p:txBody>
      </p:sp>
    </p:spTree>
    <p:extLst>
      <p:ext uri="{BB962C8B-B14F-4D97-AF65-F5344CB8AC3E}">
        <p14:creationId xmlns:p14="http://schemas.microsoft.com/office/powerpoint/2010/main" val="311965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50825" y="23813"/>
            <a:ext cx="7993583" cy="792162"/>
          </a:xfrm>
        </p:spPr>
        <p:txBody>
          <a:bodyPr/>
          <a:lstStyle/>
          <a:p>
            <a:r>
              <a:rPr lang="en-GB" dirty="0" smtClean="0"/>
              <a:t>Statement of Accounts – 3/6/19 completion plan: update</a:t>
            </a:r>
          </a:p>
        </p:txBody>
      </p:sp>
      <p:sp>
        <p:nvSpPr>
          <p:cNvPr id="2" name="Content Placeholder 1"/>
          <p:cNvSpPr>
            <a:spLocks noGrp="1"/>
          </p:cNvSpPr>
          <p:nvPr>
            <p:ph idx="1"/>
          </p:nvPr>
        </p:nvSpPr>
        <p:spPr>
          <a:xfrm>
            <a:off x="251520" y="1052736"/>
            <a:ext cx="7920880" cy="4824536"/>
          </a:xfrm>
        </p:spPr>
        <p:txBody>
          <a:bodyPr/>
          <a:lstStyle/>
          <a:p>
            <a:pPr>
              <a:buFont typeface="Arial" panose="020B0604020202020204" pitchFamily="34" charset="0"/>
              <a:buChar char="•"/>
            </a:pPr>
            <a:r>
              <a:rPr lang="en-GB" sz="1600" dirty="0" smtClean="0"/>
              <a:t>Outstanding information at 3 June 2019 now complete:</a:t>
            </a:r>
          </a:p>
          <a:p>
            <a:pPr marL="717550" lvl="1" indent="0">
              <a:buNone/>
            </a:pPr>
            <a:r>
              <a:rPr lang="en-GB" sz="1600" dirty="0" smtClean="0"/>
              <a:t>Final agreement of related party balances with South Wales Police </a:t>
            </a:r>
          </a:p>
          <a:p>
            <a:pPr marL="717550" lvl="1" indent="0">
              <a:buNone/>
            </a:pPr>
            <a:r>
              <a:rPr lang="en-GB" sz="1600" dirty="0" smtClean="0"/>
              <a:t>Benefits in Kind data for senior officer/staff remuneration</a:t>
            </a:r>
          </a:p>
          <a:p>
            <a:pPr marL="717550" lvl="1" indent="0">
              <a:buNone/>
            </a:pPr>
            <a:r>
              <a:rPr lang="en-GB" sz="1600" dirty="0" smtClean="0"/>
              <a:t>Further work is needed in w/c 3 June 2019 to correct items in the Movement in Reserves Statement, </a:t>
            </a:r>
            <a:r>
              <a:rPr lang="en-GB" sz="1600" dirty="0" err="1" smtClean="0"/>
              <a:t>Cashflow</a:t>
            </a:r>
            <a:r>
              <a:rPr lang="en-GB" sz="1600" dirty="0" smtClean="0"/>
              <a:t> Statement and the Expenditure Funding Analysis note</a:t>
            </a:r>
          </a:p>
          <a:p>
            <a:pPr>
              <a:buFont typeface="Arial" panose="020B0604020202020204" pitchFamily="34" charset="0"/>
              <a:buChar char="•"/>
            </a:pPr>
            <a:endParaRPr lang="en-GB" sz="1000" dirty="0" smtClean="0"/>
          </a:p>
          <a:p>
            <a:pPr>
              <a:buFont typeface="Arial" panose="020B0604020202020204" pitchFamily="34" charset="0"/>
              <a:buChar char="•"/>
            </a:pPr>
            <a:r>
              <a:rPr lang="en-GB" sz="1600" dirty="0" smtClean="0"/>
              <a:t>Timetable for completion: </a:t>
            </a:r>
          </a:p>
        </p:txBody>
      </p:sp>
      <p:graphicFrame>
        <p:nvGraphicFramePr>
          <p:cNvPr id="3" name="Table 2"/>
          <p:cNvGraphicFramePr>
            <a:graphicFrameLocks noGrp="1"/>
          </p:cNvGraphicFramePr>
          <p:nvPr>
            <p:extLst>
              <p:ext uri="{D42A27DB-BD31-4B8C-83A1-F6EECF244321}">
                <p14:modId xmlns:p14="http://schemas.microsoft.com/office/powerpoint/2010/main" val="1198133827"/>
              </p:ext>
            </p:extLst>
          </p:nvPr>
        </p:nvGraphicFramePr>
        <p:xfrm>
          <a:off x="765920" y="3356930"/>
          <a:ext cx="7200800" cy="2160302"/>
        </p:xfrm>
        <a:graphic>
          <a:graphicData uri="http://schemas.openxmlformats.org/drawingml/2006/table">
            <a:tbl>
              <a:tblPr firstRow="1" bandRow="1">
                <a:tableStyleId>{5C22544A-7EE6-4342-B048-85BDC9FD1C3A}</a:tableStyleId>
              </a:tblPr>
              <a:tblGrid>
                <a:gridCol w="4094112">
                  <a:extLst>
                    <a:ext uri="{9D8B030D-6E8A-4147-A177-3AD203B41FA5}">
                      <a16:colId xmlns:a16="http://schemas.microsoft.com/office/drawing/2014/main" xmlns="" val="3243799203"/>
                    </a:ext>
                  </a:extLst>
                </a:gridCol>
                <a:gridCol w="1553344">
                  <a:extLst>
                    <a:ext uri="{9D8B030D-6E8A-4147-A177-3AD203B41FA5}">
                      <a16:colId xmlns:a16="http://schemas.microsoft.com/office/drawing/2014/main" xmlns="" val="2672832188"/>
                    </a:ext>
                  </a:extLst>
                </a:gridCol>
                <a:gridCol w="1553344">
                  <a:extLst>
                    <a:ext uri="{9D8B030D-6E8A-4147-A177-3AD203B41FA5}">
                      <a16:colId xmlns:a16="http://schemas.microsoft.com/office/drawing/2014/main" xmlns="" val="2309485396"/>
                    </a:ext>
                  </a:extLst>
                </a:gridCol>
              </a:tblGrid>
              <a:tr h="202312">
                <a:tc>
                  <a:txBody>
                    <a:bodyPr/>
                    <a:lstStyle/>
                    <a:p>
                      <a:pPr marL="0" algn="l" defTabSz="914400" rtl="0" eaLnBrk="1" latinLnBrk="0" hangingPunct="1"/>
                      <a:r>
                        <a:rPr lang="en-GB" sz="1200" b="0" kern="1200" dirty="0" smtClean="0">
                          <a:solidFill>
                            <a:schemeClr val="dk1"/>
                          </a:solidFill>
                          <a:latin typeface="+mn-lt"/>
                          <a:ea typeface="+mn-ea"/>
                          <a:cs typeface="+mn-cs"/>
                        </a:rPr>
                        <a:t>WAO audit commences </a:t>
                      </a:r>
                      <a:endParaRPr lang="en-GB" sz="1200" b="0" kern="1200" dirty="0">
                        <a:solidFill>
                          <a:schemeClr val="dk1"/>
                        </a:solidFill>
                        <a:latin typeface="+mn-lt"/>
                        <a:ea typeface="+mn-ea"/>
                        <a:cs typeface="+mn-cs"/>
                      </a:endParaRPr>
                    </a:p>
                  </a:txBody>
                  <a:tcPr/>
                </a:tc>
                <a:tc>
                  <a:txBody>
                    <a:bodyPr/>
                    <a:lstStyle/>
                    <a:p>
                      <a:pPr marL="0" algn="l" defTabSz="914400" rtl="0" eaLnBrk="1" latinLnBrk="0" hangingPunct="1"/>
                      <a:r>
                        <a:rPr lang="en-GB" sz="1200" b="0" kern="1200" dirty="0" smtClean="0">
                          <a:solidFill>
                            <a:schemeClr val="dk1"/>
                          </a:solidFill>
                          <a:latin typeface="+mn-lt"/>
                          <a:ea typeface="+mn-ea"/>
                          <a:cs typeface="+mn-cs"/>
                        </a:rPr>
                        <a:t>3 June 2019</a:t>
                      </a:r>
                      <a:endParaRPr lang="en-GB" sz="1200" b="0" kern="1200" dirty="0">
                        <a:solidFill>
                          <a:schemeClr val="dk1"/>
                        </a:solidFill>
                        <a:latin typeface="+mn-lt"/>
                        <a:ea typeface="+mn-ea"/>
                        <a:cs typeface="+mn-cs"/>
                      </a:endParaRPr>
                    </a:p>
                  </a:txBody>
                  <a:tcPr/>
                </a:tc>
                <a:tc>
                  <a:txBody>
                    <a:bodyPr/>
                    <a:lstStyle/>
                    <a:p>
                      <a:pPr algn="ctr"/>
                      <a:r>
                        <a:rPr lang="en-GB" sz="1050" b="0" dirty="0" smtClean="0">
                          <a:solidFill>
                            <a:schemeClr val="tx1"/>
                          </a:solidFill>
                        </a:rPr>
                        <a:t>Complete</a:t>
                      </a:r>
                      <a:endParaRPr lang="en-GB" sz="1050" b="0" dirty="0">
                        <a:solidFill>
                          <a:schemeClr val="tx1"/>
                        </a:solidFill>
                      </a:endParaRPr>
                    </a:p>
                  </a:txBody>
                  <a:tcPr>
                    <a:solidFill>
                      <a:srgbClr val="92D050"/>
                    </a:solidFill>
                  </a:tcPr>
                </a:tc>
                <a:extLst>
                  <a:ext uri="{0D108BD9-81ED-4DB2-BD59-A6C34878D82A}">
                    <a16:rowId xmlns:a16="http://schemas.microsoft.com/office/drawing/2014/main" xmlns="" val="3763638151"/>
                  </a:ext>
                </a:extLst>
              </a:tr>
              <a:tr h="257022">
                <a:tc>
                  <a:txBody>
                    <a:bodyPr/>
                    <a:lstStyle/>
                    <a:p>
                      <a:r>
                        <a:rPr lang="en-GB" sz="1200" dirty="0" smtClean="0"/>
                        <a:t>Audit completion</a:t>
                      </a:r>
                      <a:endParaRPr lang="en-GB" sz="1200" dirty="0"/>
                    </a:p>
                  </a:txBody>
                  <a:tcPr/>
                </a:tc>
                <a:tc>
                  <a:txBody>
                    <a:bodyPr/>
                    <a:lstStyle/>
                    <a:p>
                      <a:r>
                        <a:rPr lang="en-GB" sz="1200" dirty="0" smtClean="0"/>
                        <a:t>by 19 July 2019</a:t>
                      </a:r>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schemeClr val="tx1"/>
                          </a:solidFill>
                          <a:effectLst/>
                          <a:uLnTx/>
                          <a:uFillTx/>
                          <a:latin typeface="Arial"/>
                          <a:ea typeface="+mn-ea"/>
                          <a:cs typeface="+mn-cs"/>
                        </a:rPr>
                        <a:t>Complete</a:t>
                      </a:r>
                      <a:endParaRPr kumimoji="0" lang="en-GB" sz="1050" b="0" i="0" u="none" strike="noStrike" kern="1200" cap="none" spc="0" normalizeH="0" baseline="0" noProof="0" dirty="0">
                        <a:ln>
                          <a:noFill/>
                        </a:ln>
                        <a:solidFill>
                          <a:schemeClr val="tx1"/>
                        </a:solidFill>
                        <a:effectLst/>
                        <a:uLnTx/>
                        <a:uFillTx/>
                        <a:latin typeface="Arial"/>
                        <a:ea typeface="+mn-ea"/>
                        <a:cs typeface="+mn-cs"/>
                      </a:endParaRPr>
                    </a:p>
                  </a:txBody>
                  <a:tcPr>
                    <a:solidFill>
                      <a:srgbClr val="92D050"/>
                    </a:solidFill>
                  </a:tcPr>
                </a:tc>
                <a:extLst>
                  <a:ext uri="{0D108BD9-81ED-4DB2-BD59-A6C34878D82A}">
                    <a16:rowId xmlns:a16="http://schemas.microsoft.com/office/drawing/2014/main" xmlns="" val="2836127529"/>
                  </a:ext>
                </a:extLst>
              </a:tr>
              <a:tr h="243448">
                <a:tc>
                  <a:txBody>
                    <a:bodyPr/>
                    <a:lstStyle/>
                    <a:p>
                      <a:r>
                        <a:rPr lang="en-GB" sz="1200" dirty="0" smtClean="0"/>
                        <a:t>Final wash up meeting </a:t>
                      </a:r>
                      <a:endParaRPr lang="en-GB" sz="1200" dirty="0"/>
                    </a:p>
                  </a:txBody>
                  <a:tcPr/>
                </a:tc>
                <a:tc>
                  <a:txBody>
                    <a:bodyPr/>
                    <a:lstStyle/>
                    <a:p>
                      <a:r>
                        <a:rPr lang="en-GB" sz="1200" dirty="0" smtClean="0"/>
                        <a:t>TBC – 15 July</a:t>
                      </a:r>
                      <a:r>
                        <a:rPr lang="en-GB" sz="1200" baseline="0" dirty="0" smtClean="0"/>
                        <a:t> 2019</a:t>
                      </a:r>
                      <a:endParaRPr lang="en-GB" sz="1200" dirty="0"/>
                    </a:p>
                  </a:txBody>
                  <a:tcPr/>
                </a:tc>
                <a:tc>
                  <a:txBody>
                    <a:bodyPr/>
                    <a:lstStyle/>
                    <a:p>
                      <a:pPr algn="ctr"/>
                      <a:r>
                        <a:rPr lang="en-GB" sz="1200" b="0" dirty="0" smtClean="0">
                          <a:solidFill>
                            <a:schemeClr val="tx1"/>
                          </a:solidFill>
                        </a:rPr>
                        <a:t>Complete</a:t>
                      </a:r>
                      <a:endParaRPr lang="en-GB" sz="1200" b="0" dirty="0">
                        <a:solidFill>
                          <a:schemeClr val="tx1"/>
                        </a:solidFill>
                      </a:endParaRPr>
                    </a:p>
                  </a:txBody>
                  <a:tcPr>
                    <a:solidFill>
                      <a:srgbClr val="92D050"/>
                    </a:solidFill>
                  </a:tcPr>
                </a:tc>
                <a:extLst>
                  <a:ext uri="{0D108BD9-81ED-4DB2-BD59-A6C34878D82A}">
                    <a16:rowId xmlns:a16="http://schemas.microsoft.com/office/drawing/2014/main" xmlns="" val="2406849119"/>
                  </a:ext>
                </a:extLst>
              </a:tr>
              <a:tr h="302911">
                <a:tc>
                  <a:txBody>
                    <a:bodyPr/>
                    <a:lstStyle/>
                    <a:p>
                      <a:r>
                        <a:rPr lang="en-GB" sz="1200" dirty="0" smtClean="0"/>
                        <a:t>Final agreed adjustments to accounts</a:t>
                      </a:r>
                      <a:endParaRPr lang="en-GB" sz="1200" dirty="0"/>
                    </a:p>
                  </a:txBody>
                  <a:tcPr/>
                </a:tc>
                <a:tc>
                  <a:txBody>
                    <a:bodyPr/>
                    <a:lstStyle/>
                    <a:p>
                      <a:r>
                        <a:rPr lang="en-GB" sz="1200" dirty="0" smtClean="0"/>
                        <a:t>w/c 22 July 2019</a:t>
                      </a:r>
                    </a:p>
                  </a:txBody>
                  <a:tcPr/>
                </a:tc>
                <a:tc>
                  <a:txBody>
                    <a:bodyPr/>
                    <a:lstStyle/>
                    <a:p>
                      <a:pPr algn="ctr"/>
                      <a:r>
                        <a:rPr lang="en-GB" sz="1200" b="0" dirty="0" smtClean="0">
                          <a:solidFill>
                            <a:schemeClr val="tx1"/>
                          </a:solidFill>
                        </a:rPr>
                        <a:t>Complete</a:t>
                      </a:r>
                    </a:p>
                  </a:txBody>
                  <a:tcPr>
                    <a:solidFill>
                      <a:srgbClr val="92D050"/>
                    </a:solidFill>
                  </a:tcPr>
                </a:tc>
                <a:extLst>
                  <a:ext uri="{0D108BD9-81ED-4DB2-BD59-A6C34878D82A}">
                    <a16:rowId xmlns:a16="http://schemas.microsoft.com/office/drawing/2014/main" xmlns="" val="1031840597"/>
                  </a:ext>
                </a:extLst>
              </a:tr>
              <a:tr h="302911">
                <a:tc>
                  <a:txBody>
                    <a:bodyPr/>
                    <a:lstStyle/>
                    <a:p>
                      <a:r>
                        <a:rPr lang="en-GB" sz="1200" dirty="0" smtClean="0"/>
                        <a:t>ACO-R/CFO final accounts review </a:t>
                      </a:r>
                      <a:endParaRPr lang="en-GB" sz="1200" dirty="0"/>
                    </a:p>
                  </a:txBody>
                  <a:tcPr/>
                </a:tc>
                <a:tc>
                  <a:txBody>
                    <a:bodyPr/>
                    <a:lstStyle/>
                    <a:p>
                      <a:r>
                        <a:rPr lang="en-GB" sz="1200" dirty="0" smtClean="0"/>
                        <a:t>by 26 July 2019</a:t>
                      </a:r>
                      <a:endParaRPr lang="en-GB" sz="1200" dirty="0"/>
                    </a:p>
                  </a:txBody>
                  <a:tcPr/>
                </a:tc>
                <a:tc>
                  <a:txBody>
                    <a:bodyPr/>
                    <a:lstStyle/>
                    <a:p>
                      <a:pPr algn="ctr"/>
                      <a:r>
                        <a:rPr lang="en-GB" sz="1200" b="0" dirty="0" smtClean="0">
                          <a:solidFill>
                            <a:schemeClr val="tx1"/>
                          </a:solidFill>
                        </a:rPr>
                        <a:t>Complete</a:t>
                      </a:r>
                      <a:endParaRPr lang="en-GB" sz="1200" b="0" dirty="0">
                        <a:solidFill>
                          <a:schemeClr val="tx1"/>
                        </a:solidFill>
                      </a:endParaRPr>
                    </a:p>
                  </a:txBody>
                  <a:tcPr>
                    <a:solidFill>
                      <a:srgbClr val="92D050"/>
                    </a:solidFill>
                  </a:tcPr>
                </a:tc>
                <a:extLst>
                  <a:ext uri="{0D108BD9-81ED-4DB2-BD59-A6C34878D82A}">
                    <a16:rowId xmlns:a16="http://schemas.microsoft.com/office/drawing/2014/main" xmlns="" val="692703615"/>
                  </a:ext>
                </a:extLst>
              </a:tr>
              <a:tr h="257022">
                <a:tc>
                  <a:txBody>
                    <a:bodyPr/>
                    <a:lstStyle/>
                    <a:p>
                      <a:r>
                        <a:rPr lang="en-GB" sz="1200" dirty="0" smtClean="0"/>
                        <a:t>Joint Audit Committee meeting</a:t>
                      </a:r>
                      <a:endParaRPr lang="en-GB" sz="1200" dirty="0"/>
                    </a:p>
                  </a:txBody>
                  <a:tcPr/>
                </a:tc>
                <a:tc>
                  <a:txBody>
                    <a:bodyPr/>
                    <a:lstStyle/>
                    <a:p>
                      <a:r>
                        <a:rPr lang="en-GB" sz="1200" dirty="0" smtClean="0"/>
                        <a:t>29 July 2019</a:t>
                      </a:r>
                      <a:endParaRPr lang="en-GB" sz="1200" dirty="0"/>
                    </a:p>
                  </a:txBody>
                  <a:tcPr/>
                </a:tc>
                <a:tc>
                  <a:txBody>
                    <a:bodyPr/>
                    <a:lstStyle/>
                    <a:p>
                      <a:pPr algn="ctr"/>
                      <a:r>
                        <a:rPr lang="en-GB" sz="1200" b="0" dirty="0" smtClean="0">
                          <a:solidFill>
                            <a:schemeClr val="tx1"/>
                          </a:solidFill>
                        </a:rPr>
                        <a:t>today</a:t>
                      </a:r>
                      <a:endParaRPr lang="en-GB" sz="1200" b="0" dirty="0">
                        <a:solidFill>
                          <a:schemeClr val="tx1"/>
                        </a:solidFill>
                      </a:endParaRPr>
                    </a:p>
                  </a:txBody>
                  <a:tcPr/>
                </a:tc>
                <a:extLst>
                  <a:ext uri="{0D108BD9-81ED-4DB2-BD59-A6C34878D82A}">
                    <a16:rowId xmlns:a16="http://schemas.microsoft.com/office/drawing/2014/main" xmlns="" val="2877351674"/>
                  </a:ext>
                </a:extLst>
              </a:tr>
              <a:tr h="302911">
                <a:tc>
                  <a:txBody>
                    <a:bodyPr/>
                    <a:lstStyle/>
                    <a:p>
                      <a:r>
                        <a:rPr lang="en-GB" sz="1200" dirty="0" smtClean="0"/>
                        <a:t>2018/19 audited accounts signed by Commissioner, Chief Constable, ACOR and CFO, and published online</a:t>
                      </a:r>
                      <a:endParaRPr lang="en-GB" sz="1200" dirty="0"/>
                    </a:p>
                  </a:txBody>
                  <a:tcPr/>
                </a:tc>
                <a:tc>
                  <a:txBody>
                    <a:bodyPr/>
                    <a:lstStyle/>
                    <a:p>
                      <a:r>
                        <a:rPr lang="en-GB" sz="1200" dirty="0" smtClean="0"/>
                        <a:t>by 31 July 2019</a:t>
                      </a:r>
                      <a:endParaRPr lang="en-GB" sz="1200" dirty="0"/>
                    </a:p>
                  </a:txBody>
                  <a:tcPr/>
                </a:tc>
                <a:tc>
                  <a:txBody>
                    <a:bodyPr/>
                    <a:lstStyle/>
                    <a:p>
                      <a:pPr algn="ctr"/>
                      <a:endParaRPr lang="en-GB" sz="1200" b="0" dirty="0">
                        <a:solidFill>
                          <a:schemeClr val="tx1"/>
                        </a:solidFill>
                      </a:endParaRPr>
                    </a:p>
                  </a:txBody>
                  <a:tcPr/>
                </a:tc>
                <a:extLst>
                  <a:ext uri="{0D108BD9-81ED-4DB2-BD59-A6C34878D82A}">
                    <a16:rowId xmlns:a16="http://schemas.microsoft.com/office/drawing/2014/main" xmlns="" val="2376362580"/>
                  </a:ext>
                </a:extLst>
              </a:tr>
            </a:tbl>
          </a:graphicData>
        </a:graphic>
      </p:graphicFrame>
      <p:pic>
        <p:nvPicPr>
          <p:cNvPr id="5" name="Picture 4"/>
          <p:cNvPicPr>
            <a:picLocks noChangeAspect="1"/>
          </p:cNvPicPr>
          <p:nvPr/>
        </p:nvPicPr>
        <p:blipFill>
          <a:blip r:embed="rId3"/>
          <a:stretch>
            <a:fillRect/>
          </a:stretch>
        </p:blipFill>
        <p:spPr>
          <a:xfrm>
            <a:off x="691310" y="1419722"/>
            <a:ext cx="178452" cy="202133"/>
          </a:xfrm>
          <a:prstGeom prst="rect">
            <a:avLst/>
          </a:prstGeom>
        </p:spPr>
      </p:pic>
      <p:pic>
        <p:nvPicPr>
          <p:cNvPr id="6" name="Picture 5"/>
          <p:cNvPicPr>
            <a:picLocks noChangeAspect="1"/>
          </p:cNvPicPr>
          <p:nvPr/>
        </p:nvPicPr>
        <p:blipFill>
          <a:blip r:embed="rId4"/>
          <a:stretch>
            <a:fillRect/>
          </a:stretch>
        </p:blipFill>
        <p:spPr>
          <a:xfrm>
            <a:off x="677519" y="1988841"/>
            <a:ext cx="176799" cy="201185"/>
          </a:xfrm>
          <a:prstGeom prst="rect">
            <a:avLst/>
          </a:prstGeom>
        </p:spPr>
      </p:pic>
      <p:pic>
        <p:nvPicPr>
          <p:cNvPr id="7" name="Picture 6"/>
          <p:cNvPicPr>
            <a:picLocks noChangeAspect="1"/>
          </p:cNvPicPr>
          <p:nvPr/>
        </p:nvPicPr>
        <p:blipFill>
          <a:blip r:embed="rId4"/>
          <a:stretch>
            <a:fillRect/>
          </a:stretch>
        </p:blipFill>
        <p:spPr>
          <a:xfrm>
            <a:off x="677520" y="1700870"/>
            <a:ext cx="176799" cy="201185"/>
          </a:xfrm>
          <a:prstGeom prst="rect">
            <a:avLst/>
          </a:prstGeom>
        </p:spPr>
      </p:pic>
    </p:spTree>
    <p:extLst>
      <p:ext uri="{BB962C8B-B14F-4D97-AF65-F5344CB8AC3E}">
        <p14:creationId xmlns:p14="http://schemas.microsoft.com/office/powerpoint/2010/main" val="3997312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0825" y="23813"/>
            <a:ext cx="7705725" cy="792162"/>
          </a:xfrm>
        </p:spPr>
        <p:txBody>
          <a:bodyPr/>
          <a:lstStyle/>
          <a:p>
            <a:r>
              <a:rPr lang="en-GB" dirty="0" smtClean="0"/>
              <a:t>Statement of Accounts – </a:t>
            </a:r>
            <a:r>
              <a:rPr lang="en-GB" dirty="0"/>
              <a:t>F</a:t>
            </a:r>
            <a:r>
              <a:rPr lang="en-GB" dirty="0" smtClean="0"/>
              <a:t>inal position CIES</a:t>
            </a:r>
          </a:p>
        </p:txBody>
      </p:sp>
      <p:sp>
        <p:nvSpPr>
          <p:cNvPr id="2" name="TextBox 1"/>
          <p:cNvSpPr txBox="1"/>
          <p:nvPr/>
        </p:nvSpPr>
        <p:spPr>
          <a:xfrm>
            <a:off x="395536" y="3212976"/>
            <a:ext cx="8280920" cy="1920526"/>
          </a:xfrm>
          <a:prstGeom prst="rect">
            <a:avLst/>
          </a:prstGeom>
          <a:noFill/>
        </p:spPr>
        <p:txBody>
          <a:bodyPr wrap="square" rtlCol="0">
            <a:spAutoFit/>
          </a:bodyPr>
          <a:lstStyle/>
          <a:p>
            <a:pPr marL="285750" indent="-285750">
              <a:buFont typeface="Arial" panose="020B0604020202020204" pitchFamily="34" charset="0"/>
              <a:buChar char="•"/>
            </a:pPr>
            <a:r>
              <a:rPr lang="en-GB" dirty="0" smtClean="0"/>
              <a:t>Other Comprehensive (income) and expenditure relates to the re-measurement of the pension scheme.</a:t>
            </a:r>
          </a:p>
          <a:p>
            <a:pPr marL="285750" indent="-285750">
              <a:buFont typeface="Arial" panose="020B0604020202020204" pitchFamily="34" charset="0"/>
              <a:buChar char="•"/>
            </a:pPr>
            <a:r>
              <a:rPr lang="en-GB" dirty="0"/>
              <a:t>T</a:t>
            </a:r>
            <a:r>
              <a:rPr lang="en-GB" dirty="0" smtClean="0"/>
              <a:t>he </a:t>
            </a:r>
            <a:r>
              <a:rPr lang="en-GB" dirty="0"/>
              <a:t>d</a:t>
            </a:r>
            <a:r>
              <a:rPr lang="en-GB" dirty="0" smtClean="0"/>
              <a:t>eficit on provision of services can be broken down as follows:</a:t>
            </a:r>
          </a:p>
          <a:p>
            <a:pPr marL="742950" lvl="1" indent="-285750">
              <a:spcBef>
                <a:spcPct val="20000"/>
              </a:spcBef>
              <a:buFontTx/>
              <a:buChar char="-"/>
            </a:pPr>
            <a:r>
              <a:rPr lang="en-GB" dirty="0">
                <a:latin typeface="+mn-lt"/>
                <a:ea typeface="ＭＳ Ｐゴシック" charset="0"/>
                <a:cs typeface="ＭＳ Ｐゴシック" charset="0"/>
              </a:rPr>
              <a:t>Statutory or funding adjustments	£94,915k</a:t>
            </a:r>
          </a:p>
          <a:p>
            <a:pPr marL="742950" lvl="1" indent="-285750">
              <a:spcBef>
                <a:spcPct val="20000"/>
              </a:spcBef>
              <a:buFontTx/>
              <a:buChar char="-"/>
            </a:pPr>
            <a:r>
              <a:rPr lang="en-GB" dirty="0">
                <a:latin typeface="+mn-lt"/>
                <a:ea typeface="ＭＳ Ｐゴシック" charset="0"/>
                <a:cs typeface="ＭＳ Ｐゴシック" charset="0"/>
              </a:rPr>
              <a:t>Taken from usable reserves		£2,403k</a:t>
            </a:r>
          </a:p>
          <a:p>
            <a:pPr marL="742950" lvl="1" indent="-285750">
              <a:spcBef>
                <a:spcPct val="20000"/>
              </a:spcBef>
              <a:buFontTx/>
              <a:buChar char="-"/>
            </a:pPr>
            <a:r>
              <a:rPr lang="en-GB" dirty="0">
                <a:latin typeface="+mn-lt"/>
                <a:ea typeface="ＭＳ Ｐゴシック" charset="0"/>
                <a:cs typeface="ＭＳ Ｐゴシック" charset="0"/>
              </a:rPr>
              <a:t>Total</a:t>
            </a:r>
            <a:r>
              <a:rPr lang="en-GB" dirty="0" smtClean="0"/>
              <a:t>				£97,907k</a:t>
            </a:r>
            <a:endParaRPr lang="en-GB" dirty="0"/>
          </a:p>
        </p:txBody>
      </p:sp>
      <p:pic>
        <p:nvPicPr>
          <p:cNvPr id="4" name="Content Placeholder 3"/>
          <p:cNvPicPr>
            <a:picLocks noGrp="1" noChangeAspect="1"/>
          </p:cNvPicPr>
          <p:nvPr>
            <p:ph idx="1"/>
          </p:nvPr>
        </p:nvPicPr>
        <p:blipFill>
          <a:blip r:embed="rId3"/>
          <a:stretch>
            <a:fillRect/>
          </a:stretch>
        </p:blipFill>
        <p:spPr>
          <a:xfrm>
            <a:off x="683867" y="1340768"/>
            <a:ext cx="7704257" cy="1656184"/>
          </a:xfrm>
          <a:prstGeom prst="rect">
            <a:avLst/>
          </a:prstGeom>
        </p:spPr>
      </p:pic>
    </p:spTree>
    <p:extLst>
      <p:ext uri="{BB962C8B-B14F-4D97-AF65-F5344CB8AC3E}">
        <p14:creationId xmlns:p14="http://schemas.microsoft.com/office/powerpoint/2010/main" val="1886088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0825" y="23813"/>
            <a:ext cx="8281615" cy="792162"/>
          </a:xfrm>
        </p:spPr>
        <p:txBody>
          <a:bodyPr/>
          <a:lstStyle/>
          <a:p>
            <a:r>
              <a:rPr lang="en-GB" dirty="0" smtClean="0"/>
              <a:t>Statement of Accounts – </a:t>
            </a:r>
            <a:r>
              <a:rPr lang="en-GB" dirty="0"/>
              <a:t>F</a:t>
            </a:r>
            <a:r>
              <a:rPr lang="en-GB" dirty="0" smtClean="0"/>
              <a:t>inal position PCC Balance Sheet</a:t>
            </a:r>
          </a:p>
        </p:txBody>
      </p:sp>
      <p:sp>
        <p:nvSpPr>
          <p:cNvPr id="3" name="Content Placeholder 2"/>
          <p:cNvSpPr>
            <a:spLocks noGrp="1"/>
          </p:cNvSpPr>
          <p:nvPr>
            <p:ph idx="1"/>
          </p:nvPr>
        </p:nvSpPr>
        <p:spPr>
          <a:xfrm>
            <a:off x="468313" y="1125538"/>
            <a:ext cx="8229600" cy="4824412"/>
          </a:xfrm>
        </p:spPr>
        <p:txBody>
          <a:bodyPr/>
          <a:lstStyle/>
          <a:p>
            <a:pPr marL="457200" lvl="1" indent="0">
              <a:buNone/>
              <a:defRPr/>
            </a:pPr>
            <a:endParaRPr lang="en-GB" dirty="0" smtClean="0"/>
          </a:p>
          <a:p>
            <a:pPr lvl="1">
              <a:buFont typeface="Arial" panose="020B0604020202020204" pitchFamily="34" charset="0"/>
              <a:buChar char="•"/>
              <a:defRPr/>
            </a:pPr>
            <a:endParaRPr lang="en-GB" dirty="0" smtClean="0"/>
          </a:p>
          <a:p>
            <a:pPr marL="914400" lvl="2" indent="0">
              <a:buNone/>
              <a:defRPr/>
            </a:pPr>
            <a:endParaRPr lang="en-GB" dirty="0"/>
          </a:p>
        </p:txBody>
      </p:sp>
      <p:pic>
        <p:nvPicPr>
          <p:cNvPr id="2" name="Picture 1"/>
          <p:cNvPicPr>
            <a:picLocks noChangeAspect="1"/>
          </p:cNvPicPr>
          <p:nvPr/>
        </p:nvPicPr>
        <p:blipFill>
          <a:blip r:embed="rId3"/>
          <a:stretch>
            <a:fillRect/>
          </a:stretch>
        </p:blipFill>
        <p:spPr>
          <a:xfrm>
            <a:off x="434466" y="1052736"/>
            <a:ext cx="8297293" cy="4812430"/>
          </a:xfrm>
          <a:prstGeom prst="rect">
            <a:avLst/>
          </a:prstGeom>
        </p:spPr>
      </p:pic>
    </p:spTree>
    <p:extLst>
      <p:ext uri="{BB962C8B-B14F-4D97-AF65-F5344CB8AC3E}">
        <p14:creationId xmlns:p14="http://schemas.microsoft.com/office/powerpoint/2010/main" val="266733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0825" y="23813"/>
            <a:ext cx="8065591" cy="792162"/>
          </a:xfrm>
        </p:spPr>
        <p:txBody>
          <a:bodyPr/>
          <a:lstStyle/>
          <a:p>
            <a:r>
              <a:rPr lang="en-GB" dirty="0" smtClean="0"/>
              <a:t>Statement of Accounts – Final position CC Balance Sheet</a:t>
            </a:r>
          </a:p>
        </p:txBody>
      </p:sp>
      <p:sp>
        <p:nvSpPr>
          <p:cNvPr id="3" name="Content Placeholder 2"/>
          <p:cNvSpPr>
            <a:spLocks noGrp="1"/>
          </p:cNvSpPr>
          <p:nvPr>
            <p:ph idx="1"/>
          </p:nvPr>
        </p:nvSpPr>
        <p:spPr>
          <a:xfrm>
            <a:off x="468313" y="1125538"/>
            <a:ext cx="8229600" cy="4824412"/>
          </a:xfrm>
        </p:spPr>
        <p:txBody>
          <a:bodyPr/>
          <a:lstStyle/>
          <a:p>
            <a:pPr marL="457200" lvl="1" indent="0">
              <a:buNone/>
              <a:defRPr/>
            </a:pPr>
            <a:endParaRPr lang="en-GB" dirty="0" smtClean="0"/>
          </a:p>
          <a:p>
            <a:pPr lvl="1">
              <a:buFont typeface="Arial" panose="020B0604020202020204" pitchFamily="34" charset="0"/>
              <a:buChar char="•"/>
              <a:defRPr/>
            </a:pPr>
            <a:endParaRPr lang="en-GB" dirty="0" smtClean="0"/>
          </a:p>
          <a:p>
            <a:pPr marL="914400" lvl="2" indent="0">
              <a:buNone/>
              <a:defRPr/>
            </a:pPr>
            <a:endParaRPr lang="en-GB" dirty="0"/>
          </a:p>
        </p:txBody>
      </p:sp>
      <p:pic>
        <p:nvPicPr>
          <p:cNvPr id="2" name="Picture 1"/>
          <p:cNvPicPr>
            <a:picLocks noChangeAspect="1"/>
          </p:cNvPicPr>
          <p:nvPr/>
        </p:nvPicPr>
        <p:blipFill>
          <a:blip r:embed="rId3"/>
          <a:stretch>
            <a:fillRect/>
          </a:stretch>
        </p:blipFill>
        <p:spPr>
          <a:xfrm>
            <a:off x="1042275" y="1125538"/>
            <a:ext cx="7081675" cy="4773265"/>
          </a:xfrm>
          <a:prstGeom prst="rect">
            <a:avLst/>
          </a:prstGeom>
        </p:spPr>
      </p:pic>
    </p:spTree>
    <p:extLst>
      <p:ext uri="{BB962C8B-B14F-4D97-AF65-F5344CB8AC3E}">
        <p14:creationId xmlns:p14="http://schemas.microsoft.com/office/powerpoint/2010/main" val="2690236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Statement of Accounts – </a:t>
            </a:r>
            <a:r>
              <a:rPr lang="en-GB" dirty="0"/>
              <a:t>D</a:t>
            </a:r>
            <a:r>
              <a:rPr lang="en-GB" dirty="0" smtClean="0"/>
              <a:t>raft to final outturn</a:t>
            </a:r>
            <a:endParaRPr lang="en-GB" dirty="0"/>
          </a:p>
        </p:txBody>
      </p:sp>
      <p:sp>
        <p:nvSpPr>
          <p:cNvPr id="5" name="TextBox 4"/>
          <p:cNvSpPr txBox="1"/>
          <p:nvPr/>
        </p:nvSpPr>
        <p:spPr>
          <a:xfrm>
            <a:off x="395536" y="921494"/>
            <a:ext cx="8374268" cy="923330"/>
          </a:xfrm>
          <a:prstGeom prst="rect">
            <a:avLst/>
          </a:prstGeom>
          <a:noFill/>
        </p:spPr>
        <p:txBody>
          <a:bodyPr wrap="square" rtlCol="0">
            <a:spAutoFit/>
          </a:bodyPr>
          <a:lstStyle/>
          <a:p>
            <a:r>
              <a:rPr lang="en-GB" dirty="0" smtClean="0"/>
              <a:t>The table below summarises the differences in the CIES between the original draft (published 31 May 2019 and presented to JAC on 3 June 2019) and the final copy of the accounts.</a:t>
            </a:r>
            <a:endParaRPr lang="en-GB" dirty="0"/>
          </a:p>
        </p:txBody>
      </p:sp>
      <p:pic>
        <p:nvPicPr>
          <p:cNvPr id="4" name="Content Placeholder 3"/>
          <p:cNvPicPr>
            <a:picLocks noGrp="1" noChangeAspect="1"/>
          </p:cNvPicPr>
          <p:nvPr>
            <p:ph idx="1"/>
          </p:nvPr>
        </p:nvPicPr>
        <p:blipFill>
          <a:blip r:embed="rId3"/>
          <a:stretch>
            <a:fillRect/>
          </a:stretch>
        </p:blipFill>
        <p:spPr>
          <a:xfrm>
            <a:off x="613101" y="1857400"/>
            <a:ext cx="7939137" cy="2893454"/>
          </a:xfrm>
          <a:prstGeom prst="rect">
            <a:avLst/>
          </a:prstGeom>
        </p:spPr>
      </p:pic>
      <p:sp>
        <p:nvSpPr>
          <p:cNvPr id="6" name="TextBox 5"/>
          <p:cNvSpPr txBox="1"/>
          <p:nvPr/>
        </p:nvSpPr>
        <p:spPr>
          <a:xfrm>
            <a:off x="395536" y="4896336"/>
            <a:ext cx="8374268" cy="923330"/>
          </a:xfrm>
          <a:prstGeom prst="rect">
            <a:avLst/>
          </a:prstGeom>
          <a:noFill/>
        </p:spPr>
        <p:txBody>
          <a:bodyPr wrap="square" rtlCol="0">
            <a:spAutoFit/>
          </a:bodyPr>
          <a:lstStyle/>
          <a:p>
            <a:r>
              <a:rPr lang="en-GB" dirty="0" smtClean="0"/>
              <a:t>The £62.7m adjustment is primarily the additional pension liability arising from the McCloud/</a:t>
            </a:r>
            <a:r>
              <a:rPr lang="en-GB" dirty="0" err="1" smtClean="0"/>
              <a:t>Sargeant</a:t>
            </a:r>
            <a:r>
              <a:rPr lang="en-GB" dirty="0" smtClean="0"/>
              <a:t> judgement. The Supreme Court denied the Home Office leave to appeal this judgement on 27 June 2019. </a:t>
            </a:r>
            <a:endParaRPr lang="en-GB" dirty="0"/>
          </a:p>
        </p:txBody>
      </p:sp>
    </p:spTree>
    <p:extLst>
      <p:ext uri="{BB962C8B-B14F-4D97-AF65-F5344CB8AC3E}">
        <p14:creationId xmlns:p14="http://schemas.microsoft.com/office/powerpoint/2010/main" val="759687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50825" y="23813"/>
            <a:ext cx="7705725" cy="792162"/>
          </a:xfrm>
        </p:spPr>
        <p:txBody>
          <a:bodyPr/>
          <a:lstStyle/>
          <a:p>
            <a:r>
              <a:rPr lang="en-GB" dirty="0" smtClean="0"/>
              <a:t>Accounts production – What went well</a:t>
            </a:r>
          </a:p>
        </p:txBody>
      </p:sp>
      <p:sp>
        <p:nvSpPr>
          <p:cNvPr id="2" name="Content Placeholder 1"/>
          <p:cNvSpPr>
            <a:spLocks noGrp="1"/>
          </p:cNvSpPr>
          <p:nvPr>
            <p:ph idx="1"/>
          </p:nvPr>
        </p:nvSpPr>
        <p:spPr>
          <a:xfrm>
            <a:off x="251520" y="1052736"/>
            <a:ext cx="8229600" cy="4824536"/>
          </a:xfrm>
        </p:spPr>
        <p:txBody>
          <a:bodyPr/>
          <a:lstStyle/>
          <a:p>
            <a:pPr>
              <a:buFont typeface="Arial" panose="020B0604020202020204" pitchFamily="34" charset="0"/>
              <a:buChar char="•"/>
            </a:pPr>
            <a:r>
              <a:rPr lang="en-GB" b="1" dirty="0" smtClean="0"/>
              <a:t>Second year of using BRB</a:t>
            </a:r>
            <a:r>
              <a:rPr lang="en-GB" dirty="0" smtClean="0"/>
              <a:t>: </a:t>
            </a:r>
          </a:p>
          <a:p>
            <a:pPr lvl="1">
              <a:buFont typeface="Arial" panose="020B0604020202020204" pitchFamily="34" charset="0"/>
              <a:buChar char="•"/>
            </a:pPr>
            <a:r>
              <a:rPr lang="en-GB" dirty="0" smtClean="0"/>
              <a:t>Mapping much improved on 2017/18</a:t>
            </a:r>
          </a:p>
          <a:p>
            <a:pPr lvl="1">
              <a:buFont typeface="Arial" panose="020B0604020202020204" pitchFamily="34" charset="0"/>
              <a:buChar char="•"/>
            </a:pPr>
            <a:r>
              <a:rPr lang="en-GB" dirty="0" smtClean="0"/>
              <a:t>Working paper outputs supported audit work</a:t>
            </a:r>
          </a:p>
          <a:p>
            <a:pPr lvl="1">
              <a:buFont typeface="Arial" panose="020B0604020202020204" pitchFamily="34" charset="0"/>
              <a:buChar char="•"/>
            </a:pPr>
            <a:r>
              <a:rPr lang="en-GB" dirty="0" smtClean="0"/>
              <a:t>Confirmation of CIPFA Code compliant accounts</a:t>
            </a:r>
            <a:endParaRPr lang="en-GB" dirty="0"/>
          </a:p>
          <a:p>
            <a:pPr>
              <a:buFont typeface="Arial" panose="020B0604020202020204" pitchFamily="34" charset="0"/>
              <a:buChar char="•"/>
            </a:pPr>
            <a:r>
              <a:rPr lang="en-GB" b="1" dirty="0" smtClean="0"/>
              <a:t>No material errors </a:t>
            </a:r>
            <a:r>
              <a:rPr lang="en-GB" dirty="0" smtClean="0"/>
              <a:t>identified in the audit findings</a:t>
            </a:r>
          </a:p>
          <a:p>
            <a:pPr lvl="1">
              <a:buFont typeface="Arial" panose="020B0604020202020204" pitchFamily="34" charset="0"/>
              <a:buChar char="•"/>
            </a:pPr>
            <a:r>
              <a:rPr lang="en-GB" dirty="0" smtClean="0"/>
              <a:t>Year end close down procedures working more effectively</a:t>
            </a:r>
          </a:p>
          <a:p>
            <a:pPr>
              <a:buFont typeface="Arial" panose="020B0604020202020204" pitchFamily="34" charset="0"/>
              <a:buChar char="•"/>
            </a:pPr>
            <a:r>
              <a:rPr lang="en-GB" b="1" dirty="0" smtClean="0"/>
              <a:t>Cross team involvement</a:t>
            </a:r>
          </a:p>
          <a:p>
            <a:pPr lvl="1">
              <a:buFont typeface="Arial" panose="020B0604020202020204" pitchFamily="34" charset="0"/>
              <a:buChar char="•"/>
            </a:pPr>
            <a:r>
              <a:rPr lang="en-GB" dirty="0" smtClean="0"/>
              <a:t>Not reliant on one member of staff – increases resilience</a:t>
            </a:r>
          </a:p>
          <a:p>
            <a:pPr lvl="1">
              <a:buFont typeface="Arial" panose="020B0604020202020204" pitchFamily="34" charset="0"/>
              <a:buChar char="•"/>
            </a:pPr>
            <a:r>
              <a:rPr lang="en-GB" dirty="0" smtClean="0"/>
              <a:t>Less stressful atmosphere within department</a:t>
            </a:r>
          </a:p>
          <a:p>
            <a:pPr lvl="1">
              <a:buFont typeface="Arial" panose="020B0604020202020204" pitchFamily="34" charset="0"/>
              <a:buChar char="•"/>
            </a:pPr>
            <a:r>
              <a:rPr lang="en-GB" dirty="0" smtClean="0"/>
              <a:t>Much faster and smoother management accounts closedown </a:t>
            </a:r>
          </a:p>
          <a:p>
            <a:pPr>
              <a:buFont typeface="Arial" panose="020B0604020202020204" pitchFamily="34" charset="0"/>
              <a:buChar char="•"/>
            </a:pPr>
            <a:r>
              <a:rPr lang="en-GB" b="1" dirty="0" smtClean="0"/>
              <a:t>Version control </a:t>
            </a:r>
            <a:r>
              <a:rPr lang="en-GB" dirty="0" smtClean="0"/>
              <a:t>and audit trail of final accounts and working papers continue to improve</a:t>
            </a:r>
          </a:p>
          <a:p>
            <a:pPr>
              <a:buFont typeface="Arial" panose="020B0604020202020204" pitchFamily="34" charset="0"/>
              <a:buChar char="•"/>
            </a:pPr>
            <a:r>
              <a:rPr lang="en-GB" b="1" dirty="0" smtClean="0"/>
              <a:t>Good </a:t>
            </a:r>
            <a:r>
              <a:rPr lang="en-GB" b="1" dirty="0"/>
              <a:t>working relationship </a:t>
            </a:r>
            <a:r>
              <a:rPr lang="en-GB" dirty="0"/>
              <a:t>with WAO</a:t>
            </a:r>
            <a:endParaRPr lang="en-GB" dirty="0" smtClean="0"/>
          </a:p>
        </p:txBody>
      </p:sp>
    </p:spTree>
    <p:extLst>
      <p:ext uri="{BB962C8B-B14F-4D97-AF65-F5344CB8AC3E}">
        <p14:creationId xmlns:p14="http://schemas.microsoft.com/office/powerpoint/2010/main" val="3818529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50825" y="23813"/>
            <a:ext cx="7705725" cy="792162"/>
          </a:xfrm>
        </p:spPr>
        <p:txBody>
          <a:bodyPr/>
          <a:lstStyle/>
          <a:p>
            <a:r>
              <a:rPr lang="en-GB" dirty="0" smtClean="0"/>
              <a:t>Accounts production – Further improvement areas</a:t>
            </a:r>
          </a:p>
        </p:txBody>
      </p:sp>
      <p:graphicFrame>
        <p:nvGraphicFramePr>
          <p:cNvPr id="3" name="Table 2"/>
          <p:cNvGraphicFramePr>
            <a:graphicFrameLocks noGrp="1"/>
          </p:cNvGraphicFramePr>
          <p:nvPr>
            <p:extLst>
              <p:ext uri="{D42A27DB-BD31-4B8C-83A1-F6EECF244321}">
                <p14:modId xmlns:p14="http://schemas.microsoft.com/office/powerpoint/2010/main" val="2316751789"/>
              </p:ext>
            </p:extLst>
          </p:nvPr>
        </p:nvGraphicFramePr>
        <p:xfrm>
          <a:off x="755576" y="3068960"/>
          <a:ext cx="7776864" cy="2520280"/>
        </p:xfrm>
        <a:graphic>
          <a:graphicData uri="http://schemas.openxmlformats.org/drawingml/2006/table">
            <a:tbl>
              <a:tblPr firstRow="1" bandRow="1">
                <a:tableStyleId>{21E4AEA4-8DFA-4A89-87EB-49C32662AFE0}</a:tableStyleId>
              </a:tblPr>
              <a:tblGrid>
                <a:gridCol w="2736304">
                  <a:extLst>
                    <a:ext uri="{9D8B030D-6E8A-4147-A177-3AD203B41FA5}">
                      <a16:colId xmlns:a16="http://schemas.microsoft.com/office/drawing/2014/main" xmlns="" val="20000"/>
                    </a:ext>
                  </a:extLst>
                </a:gridCol>
                <a:gridCol w="5040560">
                  <a:extLst>
                    <a:ext uri="{9D8B030D-6E8A-4147-A177-3AD203B41FA5}">
                      <a16:colId xmlns:a16="http://schemas.microsoft.com/office/drawing/2014/main" xmlns="" val="20001"/>
                    </a:ext>
                  </a:extLst>
                </a:gridCol>
              </a:tblGrid>
              <a:tr h="544929">
                <a:tc>
                  <a:txBody>
                    <a:bodyPr/>
                    <a:lstStyle/>
                    <a:p>
                      <a:r>
                        <a:rPr lang="en-GB" dirty="0" smtClean="0"/>
                        <a:t>Improvement</a:t>
                      </a:r>
                      <a:r>
                        <a:rPr lang="en-GB" baseline="0" dirty="0" smtClean="0"/>
                        <a:t> area</a:t>
                      </a:r>
                      <a:endParaRPr lang="en-GB" dirty="0"/>
                    </a:p>
                  </a:txBody>
                  <a:tcPr/>
                </a:tc>
                <a:tc>
                  <a:txBody>
                    <a:bodyPr/>
                    <a:lstStyle/>
                    <a:p>
                      <a:r>
                        <a:rPr lang="en-GB" dirty="0" smtClean="0"/>
                        <a:t>Actions</a:t>
                      </a:r>
                      <a:endParaRPr lang="en-GB" dirty="0"/>
                    </a:p>
                  </a:txBody>
                  <a:tcPr/>
                </a:tc>
                <a:extLst>
                  <a:ext uri="{0D108BD9-81ED-4DB2-BD59-A6C34878D82A}">
                    <a16:rowId xmlns:a16="http://schemas.microsoft.com/office/drawing/2014/main" xmlns="" val="10000"/>
                  </a:ext>
                </a:extLst>
              </a:tr>
              <a:tr h="1975351">
                <a:tc>
                  <a:txBody>
                    <a:bodyPr/>
                    <a:lstStyle/>
                    <a:p>
                      <a:r>
                        <a:rPr lang="en-GB" sz="1600" dirty="0" smtClean="0"/>
                        <a:t>Timeliness of closing the year</a:t>
                      </a:r>
                      <a:r>
                        <a:rPr lang="en-GB" sz="1600" baseline="0" dirty="0" smtClean="0"/>
                        <a:t> end position – even more can be done earlier/ before year end</a:t>
                      </a:r>
                      <a:endParaRPr lang="en-GB" sz="1600" dirty="0"/>
                    </a:p>
                  </a:txBody>
                  <a:tcPr/>
                </a:tc>
                <a:tc>
                  <a:txBody>
                    <a:bodyPr/>
                    <a:lstStyle/>
                    <a:p>
                      <a:pPr marL="285750" indent="-285750">
                        <a:buFont typeface="Arial" panose="020B0604020202020204" pitchFamily="34" charset="0"/>
                        <a:buChar char="•"/>
                      </a:pPr>
                      <a:r>
                        <a:rPr lang="en-GB" sz="1600" dirty="0" smtClean="0"/>
                        <a:t>Identify what other </a:t>
                      </a:r>
                      <a:r>
                        <a:rPr lang="en-GB" sz="1600" baseline="0" dirty="0" smtClean="0"/>
                        <a:t>work can be done regularly through the year and earlier e.g. before year end </a:t>
                      </a:r>
                    </a:p>
                    <a:p>
                      <a:pPr marL="285750" indent="-285750">
                        <a:buFont typeface="Arial" panose="020B0604020202020204" pitchFamily="34" charset="0"/>
                        <a:buChar char="•"/>
                      </a:pPr>
                      <a:r>
                        <a:rPr lang="en-GB" sz="1600" baseline="0" dirty="0" smtClean="0"/>
                        <a:t>Stricter adherence to and enforcement of internal deadlines</a:t>
                      </a:r>
                    </a:p>
                    <a:p>
                      <a:pPr marL="285750" indent="-285750">
                        <a:buFont typeface="Arial" panose="020B0604020202020204" pitchFamily="34" charset="0"/>
                        <a:buChar char="•"/>
                      </a:pPr>
                      <a:r>
                        <a:rPr lang="en-GB" sz="1600" baseline="0" dirty="0" smtClean="0"/>
                        <a:t>Use BRB for Quarterly reporting in 2019/20</a:t>
                      </a:r>
                    </a:p>
                    <a:p>
                      <a:pPr marL="285750" indent="-285750">
                        <a:buFont typeface="Arial" panose="020B0604020202020204" pitchFamily="34" charset="0"/>
                        <a:buChar char="•"/>
                      </a:pPr>
                      <a:r>
                        <a:rPr lang="en-GB" sz="1600" baseline="0" dirty="0" smtClean="0"/>
                        <a:t>Spread and consolidate the BRB knowledge more widely within the finance team</a:t>
                      </a:r>
                      <a:endParaRPr lang="en-GB" sz="1600" dirty="0"/>
                    </a:p>
                  </a:txBody>
                  <a:tcPr/>
                </a:tc>
                <a:extLst>
                  <a:ext uri="{0D108BD9-81ED-4DB2-BD59-A6C34878D82A}">
                    <a16:rowId xmlns:a16="http://schemas.microsoft.com/office/drawing/2014/main" xmlns="" val="10005"/>
                  </a:ext>
                </a:extLst>
              </a:tr>
            </a:tbl>
          </a:graphicData>
        </a:graphic>
      </p:graphicFrame>
      <p:sp>
        <p:nvSpPr>
          <p:cNvPr id="4" name="TextBox 3"/>
          <p:cNvSpPr txBox="1"/>
          <p:nvPr/>
        </p:nvSpPr>
        <p:spPr>
          <a:xfrm>
            <a:off x="683568" y="1124744"/>
            <a:ext cx="7920880" cy="1754326"/>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As noted on 3 June 2019, significant work has been done to improve the 2018/19 accounts closure process. </a:t>
            </a:r>
          </a:p>
          <a:p>
            <a:pPr marL="285750" indent="-285750">
              <a:buFont typeface="Arial" panose="020B0604020202020204" pitchFamily="34" charset="0"/>
              <a:buChar char="•"/>
            </a:pPr>
            <a:r>
              <a:rPr lang="en-GB" dirty="0"/>
              <a:t>A detailed team debrief of the accounts production and audit processes will be held in August/September and the outputs then discussed with WAO. </a:t>
            </a:r>
          </a:p>
          <a:p>
            <a:pPr marL="285750" indent="-285750">
              <a:buFont typeface="Arial" panose="020B0604020202020204" pitchFamily="34" charset="0"/>
              <a:buChar char="•"/>
            </a:pPr>
            <a:r>
              <a:rPr lang="en-GB" dirty="0" smtClean="0"/>
              <a:t>The initial areas identified for continued improvement in 2019/20 are: </a:t>
            </a:r>
          </a:p>
        </p:txBody>
      </p:sp>
    </p:spTree>
    <p:extLst>
      <p:ext uri="{BB962C8B-B14F-4D97-AF65-F5344CB8AC3E}">
        <p14:creationId xmlns:p14="http://schemas.microsoft.com/office/powerpoint/2010/main" val="1134084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GwentPolicePowerPointTemplate_Valu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GwentPolicePowerPointTemplate_Values</Template>
  <TotalTime>5045</TotalTime>
  <Words>1351</Words>
  <Application>Microsoft Office PowerPoint</Application>
  <PresentationFormat>On-screen Show (4:3)</PresentationFormat>
  <Paragraphs>158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GwentPolicePowerPointTemplate_Values</vt:lpstr>
      <vt:lpstr>Police and Crime Commissioner’s Statement of Accounts presentation  29 July 2019</vt:lpstr>
      <vt:lpstr>Statement of Accounts Presentation</vt:lpstr>
      <vt:lpstr>Statement of Accounts – 3/6/19 completion plan: update</vt:lpstr>
      <vt:lpstr>Statement of Accounts – Final position CIES</vt:lpstr>
      <vt:lpstr>Statement of Accounts – Final position PCC Balance Sheet</vt:lpstr>
      <vt:lpstr>Statement of Accounts – Final position CC Balance Sheet</vt:lpstr>
      <vt:lpstr>Statement of Accounts – Draft to final outturn</vt:lpstr>
      <vt:lpstr>Accounts production – What went well</vt:lpstr>
      <vt:lpstr>Accounts production – Further improvement areas</vt:lpstr>
      <vt:lpstr>Accounts production – Further improvement areas</vt:lpstr>
      <vt:lpstr>Working balances update - Debtors</vt:lpstr>
      <vt:lpstr>Working balances update - Creditors</vt:lpstr>
      <vt:lpstr>Working balances update – Duplicate creditors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PRESENTATION</dc:title>
  <dc:creator>Corfield Paula</dc:creator>
  <cp:lastModifiedBy>Warren Nicola</cp:lastModifiedBy>
  <cp:revision>77</cp:revision>
  <cp:lastPrinted>2011-05-27T16:31:18Z</cp:lastPrinted>
  <dcterms:created xsi:type="dcterms:W3CDTF">2015-01-07T15:46:51Z</dcterms:created>
  <dcterms:modified xsi:type="dcterms:W3CDTF">2019-07-29T07:44:09Z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b84c3e1c-3c68-4819-a198-6c65a5010d2c</vt:lpwstr>
  </property>
  <property fmtid="{D5CDD505-2E9C-101B-9397-08002B2CF9AE}" pid="3" name="heddluIL">
    <vt:lpwstr>NOT PROTECTIVELY MARKED</vt:lpwstr>
  </property>
  <property fmtid="{D5CDD505-2E9C-101B-9397-08002B2CF9AE}" pid="4" name="heddluVNV">
    <vt:lpwstr>No Visual Mark</vt:lpwstr>
  </property>
  <property fmtid="{D5CDD505-2E9C-101B-9397-08002B2CF9AE}" pid="5" name="Protective Marking Classification">
    <vt:lpwstr>OFFICIAL - NO MARKING</vt:lpwstr>
  </property>
  <property fmtid="{D5CDD505-2E9C-101B-9397-08002B2CF9AE}" pid="6" name="Additional Descriptor">
    <vt:lpwstr/>
  </property>
  <property fmtid="{D5CDD505-2E9C-101B-9397-08002B2CF9AE}" pid="7" name="Impact Level">
    <vt:i4>0</vt:i4>
  </property>
</Properties>
</file>