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633" r:id="rId5"/>
    <p:sldId id="850" r:id="rId6"/>
    <p:sldId id="547" r:id="rId7"/>
    <p:sldId id="865" r:id="rId8"/>
    <p:sldId id="871" r:id="rId9"/>
    <p:sldId id="867" r:id="rId10"/>
    <p:sldId id="836" r:id="rId11"/>
    <p:sldId id="835" r:id="rId12"/>
    <p:sldId id="811" r:id="rId13"/>
    <p:sldId id="829" r:id="rId14"/>
    <p:sldId id="866" r:id="rId15"/>
    <p:sldId id="864" r:id="rId16"/>
    <p:sldId id="857" r:id="rId17"/>
    <p:sldId id="841" r:id="rId18"/>
    <p:sldId id="852" r:id="rId19"/>
    <p:sldId id="853" r:id="rId20"/>
    <p:sldId id="854" r:id="rId21"/>
    <p:sldId id="845" r:id="rId22"/>
    <p:sldId id="812" r:id="rId23"/>
    <p:sldId id="814" r:id="rId24"/>
    <p:sldId id="840" r:id="rId25"/>
    <p:sldId id="815" r:id="rId26"/>
    <p:sldId id="869" r:id="rId27"/>
    <p:sldId id="870" r:id="rId28"/>
    <p:sldId id="816" r:id="rId29"/>
    <p:sldId id="818" r:id="rId30"/>
    <p:sldId id="819" r:id="rId31"/>
    <p:sldId id="820" r:id="rId32"/>
    <p:sldId id="858" r:id="rId33"/>
    <p:sldId id="842" r:id="rId34"/>
    <p:sldId id="838" r:id="rId35"/>
    <p:sldId id="837" r:id="rId36"/>
    <p:sldId id="821" r:id="rId37"/>
    <p:sldId id="822" r:id="rId38"/>
    <p:sldId id="872" r:id="rId39"/>
    <p:sldId id="873" r:id="rId40"/>
    <p:sldId id="846" r:id="rId41"/>
    <p:sldId id="839" r:id="rId42"/>
    <p:sldId id="847" r:id="rId43"/>
    <p:sldId id="848" r:id="rId44"/>
    <p:sldId id="849" r:id="rId45"/>
    <p:sldId id="859" r:id="rId46"/>
    <p:sldId id="843" r:id="rId47"/>
    <p:sldId id="824" r:id="rId48"/>
    <p:sldId id="825" r:id="rId49"/>
    <p:sldId id="875" r:id="rId50"/>
    <p:sldId id="860" r:id="rId51"/>
    <p:sldId id="844" r:id="rId52"/>
    <p:sldId id="868" r:id="rId53"/>
    <p:sldId id="827" r:id="rId54"/>
    <p:sldId id="851" r:id="rId55"/>
    <p:sldId id="861" r:id="rId5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CF2727-B085-F1B5-B6A3-8E79842925E5}" name="Jenkins D, Gareth" initials="GJ" userId="S::Gareth.D.Jenkins@gwent.police.uk::b9f24fb5-47d1-49b7-afae-dc2c8d4ecd1d" providerId="AD"/>
  <p188:author id="{E07889A6-3927-D229-956C-177A8B28BC29}" name="Richards, Lauren" initials="LR" userId="S::lauren.richards@gwent.police.uk::9000612b-70ec-4ff9-aa91-4e1d0f0a53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C7CE"/>
    <a:srgbClr val="D9F2D0"/>
    <a:srgbClr val="D9D9D9"/>
    <a:srgbClr val="ECF3FA"/>
    <a:srgbClr val="428C28"/>
    <a:srgbClr val="4B9F2D"/>
    <a:srgbClr val="243569"/>
    <a:srgbClr val="FFE181"/>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A7E18-CB63-454F-901F-3FD5F8FCDC41}" v="58" dt="2026-01-29T20:00:05.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11" d="100"/>
          <a:sy n="111" d="100"/>
        </p:scale>
        <p:origin x="558" y="108"/>
      </p:cViewPr>
      <p:guideLst/>
    </p:cSldViewPr>
  </p:slideViewPr>
  <p:notesTextViewPr>
    <p:cViewPr>
      <p:scale>
        <a:sx n="3" d="2"/>
        <a:sy n="3" d="2"/>
      </p:scale>
      <p:origin x="-6" y="-1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64748D-ADC0-4810-9045-D60E79C14B0F}" type="datetimeFigureOut">
              <a:rPr lang="en-GB" smtClean="0"/>
              <a:t>29/01/2026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1F1C45-7CB5-42CB-8B6D-A3084598C48E}" type="slidenum">
              <a:rPr lang="en-GB" smtClean="0"/>
              <a:t>‹#›</a:t>
            </a:fld>
            <a:endParaRPr lang="en-GB"/>
          </a:p>
        </p:txBody>
      </p:sp>
    </p:spTree>
    <p:extLst>
      <p:ext uri="{BB962C8B-B14F-4D97-AF65-F5344CB8AC3E}">
        <p14:creationId xmlns:p14="http://schemas.microsoft.com/office/powerpoint/2010/main" val="362393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txBody>
          <a:bodyPr/>
          <a:lstStyle/>
          <a:p>
            <a:endParaRPr lang="en-GB"/>
          </a:p>
        </p:txBody>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sz="1000" b="1"/>
          </a:p>
        </p:txBody>
      </p:sp>
      <p:sp>
        <p:nvSpPr>
          <p:cNvPr id="4" name="Slide Number Placeholder 3"/>
          <p:cNvSpPr>
            <a:spLocks noGrp="1"/>
          </p:cNvSpPr>
          <p:nvPr>
            <p:ph type="sldNum" sz="quarter" idx="5"/>
          </p:nvPr>
        </p:nvSpPr>
        <p:spPr>
          <a:xfrm>
            <a:off x="3850443" y="9428584"/>
            <a:ext cx="2945659" cy="498055"/>
          </a:xfrm>
          <a:prstGeom prst="rect">
            <a:avLst/>
          </a:prstGeom>
        </p:spPr>
        <p:txBody>
          <a:bodyPr/>
          <a:lstStyle/>
          <a:p>
            <a:fld id="{BAB3717A-C6E4-1C46-B1FA-B9E4FCE2618A}" type="slidenum">
              <a:rPr lang="en-US" smtClean="0"/>
              <a:t>1</a:t>
            </a:fld>
            <a:endParaRPr lang="en-US"/>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0567-772D-FA5E-6E2E-C4EE257888B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1889F6-4E16-7642-8268-9578C5EA5B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8EE39E5A-AB10-6956-9868-69F9F476C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180DC27-7139-CD1F-63A4-22C6054531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93419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2794A-70AC-86E5-46DC-039A9B43B94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BDA39D4-5B86-47CC-8DFE-968981EDF3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E936C5F5-353A-E6BD-1C90-EDD0501806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68875BC-9FA6-1190-08FB-5016350D05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194560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D7E8-250E-CB11-24A6-66D9FB892AB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0175FDE-8C12-6592-46B3-99897DD29F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75DDF539-650C-D8A6-C33F-9291E3E9FB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F66B606-A9D5-71DA-FD7B-1702308F10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66122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D209-A42F-C8FB-6573-6DC9EF5948A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A8B5F69-2D2F-32FF-BEA9-C2285E42BE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26686B35-D067-6702-209B-3B1E5EF6C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243780B-615E-25EB-CB46-2FF04283B4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113362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687D-9E48-B4E7-B72D-53933219A04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EFAC99B-0660-9B01-6D0C-CB007AD751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81697434-96F8-3830-09F4-8A9B64CBD6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F4D146B-4F8C-39AB-B146-40051D10A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1291744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BFF1-1BC0-A6B2-E264-67B17DC9EED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C91D8A7-343C-74C0-A865-781F828921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C30728A8-508E-199D-D077-1B1CDD24D7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CA61C66-5797-F58E-F531-ED17ED5BD8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4026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936D-09B5-FEB6-06A8-0A547A8CE77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E7970A-B8AB-2692-7A04-86F6DAFAFA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B5CEC1C0-57AF-C9FC-9557-E124AD5B2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1270817-2DF4-DAB2-20F7-9790AAE15A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101365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0130-0A56-7BC9-B112-800F6D61908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A10A355-4566-4496-C1FE-CE832FC6A0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57E1D268-A1FA-2E2A-F409-0BB29FDC5A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CB61BF0-874D-5DF2-B47C-BDCDFD57E7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274060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9CD3-365B-3A94-0C07-939AAD5B09E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DB3EE0-4E58-AE34-2A00-03913F3C3A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E3B68608-1B5F-573E-CDDD-0ABFF3C2E5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DB17217-D7CD-8DB5-7E30-E035BA8741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174403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E485C-C0F0-3A5C-E634-94DE5FE36520}"/>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8837F3-E2F3-CAFA-F402-8AA8753758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769E81C7-B3F3-7DEF-A5F2-1F054C295C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FEB4DAC-2FEC-CEAD-9A4C-4639005B39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178971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F35A8-25B3-24D0-E846-F05A6037789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7D94BB1-722F-B7B8-709A-DB3857755D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772464F-F4D8-4831-D0DA-C40EF8249F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823662C-A992-DFB4-42CA-EF348960FA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a:p>
        </p:txBody>
      </p:sp>
    </p:spTree>
    <p:extLst>
      <p:ext uri="{BB962C8B-B14F-4D97-AF65-F5344CB8AC3E}">
        <p14:creationId xmlns:p14="http://schemas.microsoft.com/office/powerpoint/2010/main" val="1957245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A3CA5-17CD-3875-E435-8768B12E89A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4FAD991-A14C-0104-EEE1-34090B9DC8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DDE85DD9-6FA5-7C17-DFE9-2473BBEE40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C39E147-B6CF-5DC6-1434-65F0893062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154327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45EC-803F-515D-46C8-D0333378372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D02B9F5-DE4D-DE73-4E84-7DB0FB97D6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59F43E0D-09AC-D311-5315-38E10F3C2D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5E955166-95C2-05F6-D471-73584A9424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1617417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6FCB8-426D-57B5-7887-A5EFC6D025DC}"/>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E65A67A-A220-0438-0A03-746B2ED86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9BB29766-5C18-6C1F-B367-3C69DEF13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DEA0313-09E5-7B58-3D37-64037889FE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25</a:t>
            </a:fld>
            <a:endParaRPr lang="en-GB" altLang="en-US"/>
          </a:p>
        </p:txBody>
      </p:sp>
    </p:spTree>
    <p:extLst>
      <p:ext uri="{BB962C8B-B14F-4D97-AF65-F5344CB8AC3E}">
        <p14:creationId xmlns:p14="http://schemas.microsoft.com/office/powerpoint/2010/main" val="23604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5A02-4A0C-691D-64B4-A3F53D5B8A4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FE64375-EF14-5955-5AB5-7AAA2D38B3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C191206C-DD65-0890-49CB-1358382C1C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EFB1705-9132-19A0-E51E-15A39D978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26</a:t>
            </a:fld>
            <a:endParaRPr lang="en-GB" altLang="en-US"/>
          </a:p>
        </p:txBody>
      </p:sp>
    </p:spTree>
    <p:extLst>
      <p:ext uri="{BB962C8B-B14F-4D97-AF65-F5344CB8AC3E}">
        <p14:creationId xmlns:p14="http://schemas.microsoft.com/office/powerpoint/2010/main" val="303425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C40E-E904-7609-18AC-6E1C15D4BFF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9247352-F285-9947-1896-14B1B3E4C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73FC79DF-AA62-2A2C-F2A6-0A6F4A983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2A92126A-00A2-E5EC-AAA5-17F6C6FC75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27</a:t>
            </a:fld>
            <a:endParaRPr lang="en-GB" altLang="en-US"/>
          </a:p>
        </p:txBody>
      </p:sp>
    </p:spTree>
    <p:extLst>
      <p:ext uri="{BB962C8B-B14F-4D97-AF65-F5344CB8AC3E}">
        <p14:creationId xmlns:p14="http://schemas.microsoft.com/office/powerpoint/2010/main" val="30622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3E91-76BA-D9D8-B3DE-21A08E8005B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DB5DDA0-DA46-4ABD-CB93-11C3231F52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0856C690-B9FF-B2D4-61CE-627303B327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229DF2A-06B8-C201-7D84-A58748EC3A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28</a:t>
            </a:fld>
            <a:endParaRPr lang="en-GB" altLang="en-US"/>
          </a:p>
        </p:txBody>
      </p:sp>
    </p:spTree>
    <p:extLst>
      <p:ext uri="{BB962C8B-B14F-4D97-AF65-F5344CB8AC3E}">
        <p14:creationId xmlns:p14="http://schemas.microsoft.com/office/powerpoint/2010/main" val="12672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ADE55-49D3-2DB0-CE72-9E69C21AEA6E}"/>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EE7A492-7AF9-1665-AD0E-48AEA1AFE4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DA29A15B-2E7E-D165-1801-F998E76456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0D567305-F549-98BD-C49F-28A3C6B9F6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29</a:t>
            </a:fld>
            <a:endParaRPr lang="en-GB" altLang="en-US"/>
          </a:p>
        </p:txBody>
      </p:sp>
    </p:spTree>
    <p:extLst>
      <p:ext uri="{BB962C8B-B14F-4D97-AF65-F5344CB8AC3E}">
        <p14:creationId xmlns:p14="http://schemas.microsoft.com/office/powerpoint/2010/main" val="1285007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A2A5-68AF-DE42-4A12-F8C75410C1E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DEA2AD0-25BC-406F-E926-D7ABF6C87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C1B35AA-05A3-902F-F130-31CFD3D15B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418DA9C-A0CE-18CE-2E73-1DCF1E4C03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549462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54ED-9B48-23E9-0261-315D0496C0F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277C840-F2A6-6254-83D1-5D064AF74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1CF56BB-F58F-3861-3388-222B92F524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A5DAA1C-D395-A330-2996-6AD509460B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570258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6DC2-6852-8610-F4D4-6D45217078A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EC96A2-059C-5C13-7453-9DC722EC47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3B946132-469C-589D-7B48-3D01C85DAA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4B34CB57-8AAA-36EE-DAA6-380D38774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283801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93919-1643-4EB6-CD8E-54E17E19DFD3}"/>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7F78360-8E04-BBD9-5170-CF5851769D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30D7CCC-527E-C6E2-EDA2-326624DF0F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85236C2-279D-4777-997C-B71E9A08C8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dirty="0"/>
          </a:p>
        </p:txBody>
      </p:sp>
    </p:spTree>
    <p:extLst>
      <p:ext uri="{BB962C8B-B14F-4D97-AF65-F5344CB8AC3E}">
        <p14:creationId xmlns:p14="http://schemas.microsoft.com/office/powerpoint/2010/main" val="696479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9062-EEC2-1BA2-1510-3046548132A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2396A97-4F62-8F5C-EB58-620B44FDB8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246C287-25B3-F80A-C0D4-5E10BC881B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5AA1758E-A905-6612-E6DD-10182D29C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34</a:t>
            </a:fld>
            <a:endParaRPr lang="en-GB" altLang="en-US"/>
          </a:p>
        </p:txBody>
      </p:sp>
    </p:spTree>
    <p:extLst>
      <p:ext uri="{BB962C8B-B14F-4D97-AF65-F5344CB8AC3E}">
        <p14:creationId xmlns:p14="http://schemas.microsoft.com/office/powerpoint/2010/main" val="2428435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B1F9-C582-0228-361D-2CFA4A53E3D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4EA61A0-5C96-A5DD-A782-2CA5D6AFA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BC2BB54F-B2D7-1438-85F9-FBA9D634DF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E06C820-231E-86D7-D33E-46B7B7893C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35</a:t>
            </a:fld>
            <a:endParaRPr lang="en-GB" altLang="en-US"/>
          </a:p>
        </p:txBody>
      </p:sp>
    </p:spTree>
    <p:extLst>
      <p:ext uri="{BB962C8B-B14F-4D97-AF65-F5344CB8AC3E}">
        <p14:creationId xmlns:p14="http://schemas.microsoft.com/office/powerpoint/2010/main" val="379343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9E980-25F5-3145-3FB3-87D122A8FEA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FE80ABB-6B49-DA14-DAEF-04FC7935D1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0E2DC8C-D99E-AC70-DCDD-3DB0DB8CDF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BC918EA-78E8-9B16-7DF3-45F3ABD25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36</a:t>
            </a:fld>
            <a:endParaRPr lang="en-GB" altLang="en-US"/>
          </a:p>
        </p:txBody>
      </p:sp>
    </p:spTree>
    <p:extLst>
      <p:ext uri="{BB962C8B-B14F-4D97-AF65-F5344CB8AC3E}">
        <p14:creationId xmlns:p14="http://schemas.microsoft.com/office/powerpoint/2010/main" val="3697974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D434-1F7E-24C5-B0E5-B7FDFEBE3FD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E9010A3-EC8A-CF6B-6BAF-94AE2948D7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F168EC7-8DDE-6EDC-FFD1-F72C4B5E92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4203CC8-1D67-60DD-2255-3C9BDBDA8F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37</a:t>
            </a:fld>
            <a:endParaRPr lang="en-GB" altLang="en-US"/>
          </a:p>
        </p:txBody>
      </p:sp>
    </p:spTree>
    <p:extLst>
      <p:ext uri="{BB962C8B-B14F-4D97-AF65-F5344CB8AC3E}">
        <p14:creationId xmlns:p14="http://schemas.microsoft.com/office/powerpoint/2010/main" val="3038399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1A24-3B6E-EAC6-A0B8-5A1CC7D23CF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1B86235-95D1-95B3-AB52-0213E47715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816171B3-CE83-CC4C-7666-A81C982EE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619036F-5372-7A8F-89F7-3098CD7FC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1848878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D4F46-D5F8-5C11-92CA-C403385739D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907DC14-DD14-96EF-EF1B-86281B7ED0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153106A6-78B5-55EB-3BE2-15B6DB54E2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447BAAC-CB3A-EF01-90C3-99E8BD0C3C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194667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E71-B21C-462A-F61E-4BD477B9E1D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881CA95-FAAA-329A-27E2-B0E69B3DC5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56DDBBA4-0010-B23C-B353-BA46068FA3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7528828-C446-63A8-3F18-0DA2C4792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2318425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FA0A8-0B27-390E-2F9A-3DED79ED03A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72901AD-E706-3901-7F7F-CA553F2624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37E30325-199F-551B-F111-6242A01450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C7E5D6D-AD88-5524-D64E-57DE60204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1106535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96D6F-926B-4778-0824-5B4B185D866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E033D03-2A5D-63A8-F1C8-1CB51EAA36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F0CF1E0D-75C4-0F6F-21CC-F8864D4DD8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BFD00AC1-113E-615C-FA4D-E9D5BC049E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42</a:t>
            </a:fld>
            <a:endParaRPr lang="en-GB" altLang="en-US"/>
          </a:p>
        </p:txBody>
      </p:sp>
    </p:spTree>
    <p:extLst>
      <p:ext uri="{BB962C8B-B14F-4D97-AF65-F5344CB8AC3E}">
        <p14:creationId xmlns:p14="http://schemas.microsoft.com/office/powerpoint/2010/main" val="1683005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D5D5-9715-8028-7CC3-8A2A1FACCFC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1649F5D-F047-5424-9E55-C8CF3C4CA0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B3426F8D-A0B1-D7A2-F8F9-B8BD63001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A2F6A5B-C715-FC2D-886E-048E63BB6A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44</a:t>
            </a:fld>
            <a:endParaRPr lang="en-GB" altLang="en-US"/>
          </a:p>
        </p:txBody>
      </p:sp>
    </p:spTree>
    <p:extLst>
      <p:ext uri="{BB962C8B-B14F-4D97-AF65-F5344CB8AC3E}">
        <p14:creationId xmlns:p14="http://schemas.microsoft.com/office/powerpoint/2010/main" val="174888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2E14-4164-85FF-B616-6BD3F943756F}"/>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8BBE7F0-71B3-E4DA-E172-03276D329C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CFC57838-93C9-C064-C55D-4D35AC3247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6EAE2AE-5CBF-A029-283D-C0CB673ED6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2677796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95A19-97BE-E4F2-F6C0-CB939052C53C}"/>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8067457-2CC5-9712-F3A9-F4E5D1F5CB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08428C74-C0F6-0467-DB8B-4FF86B630B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9F68768-E79D-850C-5E97-DCEBCA4ACE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45</a:t>
            </a:fld>
            <a:endParaRPr lang="en-GB" altLang="en-US"/>
          </a:p>
        </p:txBody>
      </p:sp>
    </p:spTree>
    <p:extLst>
      <p:ext uri="{BB962C8B-B14F-4D97-AF65-F5344CB8AC3E}">
        <p14:creationId xmlns:p14="http://schemas.microsoft.com/office/powerpoint/2010/main" val="1349201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F1F52-CA2E-F28F-9976-C0CA00B089F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D5694A9-959B-F996-ABD8-2BF17109B5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A86DB1BA-BCB1-8BB0-21D2-596A20F9EE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9293B296-E718-835D-A590-AD8476CBCC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46</a:t>
            </a:fld>
            <a:endParaRPr lang="en-GB" altLang="en-US"/>
          </a:p>
        </p:txBody>
      </p:sp>
    </p:spTree>
    <p:extLst>
      <p:ext uri="{BB962C8B-B14F-4D97-AF65-F5344CB8AC3E}">
        <p14:creationId xmlns:p14="http://schemas.microsoft.com/office/powerpoint/2010/main" val="282573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469B-2D58-0EE0-8075-3EAE051471E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973FD0B-6F71-6096-0F3C-653D691E14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BDD0B901-1A02-7132-8916-3E286C6E3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0067510-355B-38A8-5913-7CB0C46928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47</a:t>
            </a:fld>
            <a:endParaRPr lang="en-GB" altLang="en-US"/>
          </a:p>
        </p:txBody>
      </p:sp>
    </p:spTree>
    <p:extLst>
      <p:ext uri="{BB962C8B-B14F-4D97-AF65-F5344CB8AC3E}">
        <p14:creationId xmlns:p14="http://schemas.microsoft.com/office/powerpoint/2010/main" val="311304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7E28-186B-4598-7DDB-ABAA326852C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FA83C0-C189-B992-0D58-24DC71D69D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948997F7-F16C-D976-71D7-8030DAA33A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6A7674D-50A8-B956-350C-54A968229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49</a:t>
            </a:fld>
            <a:endParaRPr lang="en-GB" altLang="en-US"/>
          </a:p>
        </p:txBody>
      </p:sp>
    </p:spTree>
    <p:extLst>
      <p:ext uri="{BB962C8B-B14F-4D97-AF65-F5344CB8AC3E}">
        <p14:creationId xmlns:p14="http://schemas.microsoft.com/office/powerpoint/2010/main" val="3383310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D0EB-2863-84BB-3324-C26D2F05BFCF}"/>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28D7F2B-CF16-CD9E-2B56-3EF0D925CC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FBD0F9D3-135F-CF6B-C2DD-AAFE4D9199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D4BD5D6-5D48-A185-0A65-D069D83124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50</a:t>
            </a:fld>
            <a:endParaRPr lang="en-GB" altLang="en-US"/>
          </a:p>
        </p:txBody>
      </p:sp>
    </p:spTree>
    <p:extLst>
      <p:ext uri="{BB962C8B-B14F-4D97-AF65-F5344CB8AC3E}">
        <p14:creationId xmlns:p14="http://schemas.microsoft.com/office/powerpoint/2010/main" val="2143077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22909-A4E6-7D03-DA68-2337B1891F8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C5596E6-D4A3-7EB9-EA20-199038BDA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2654F60C-A348-E4BE-3CC2-F79E4BA3E2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0A5AFC1-9311-812D-CEF1-2858BB4577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51</a:t>
            </a:fld>
            <a:endParaRPr lang="en-GB" altLang="en-US"/>
          </a:p>
        </p:txBody>
      </p:sp>
    </p:spTree>
    <p:extLst>
      <p:ext uri="{BB962C8B-B14F-4D97-AF65-F5344CB8AC3E}">
        <p14:creationId xmlns:p14="http://schemas.microsoft.com/office/powerpoint/2010/main" val="3237807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7388-12AC-19CE-82CB-B16788A35B6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B31AEFA-486A-B4B4-EFD1-81F6D65A9C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A8E2DEFD-F581-86A0-2DCD-9767D9A572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22FBEEA8-B7B1-E3BE-D454-EA15B09AA7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52</a:t>
            </a:fld>
            <a:endParaRPr lang="en-GB" altLang="en-US"/>
          </a:p>
        </p:txBody>
      </p:sp>
    </p:spTree>
    <p:extLst>
      <p:ext uri="{BB962C8B-B14F-4D97-AF65-F5344CB8AC3E}">
        <p14:creationId xmlns:p14="http://schemas.microsoft.com/office/powerpoint/2010/main" val="152909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A814-2EC2-B9FB-A23D-26056CB2594E}"/>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9CEF85E-B88D-7D61-C858-ACC93E7890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95CC8FC-8E88-2AEC-A5D7-A0494949B0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5F90C329-1D32-ED4D-B394-4DEB00B9C5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17084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436E-CAC8-23EB-13EE-5899C1EF82C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556EAF1-0637-3EA1-BA4B-682380E0F6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A594FAF3-695A-D1B9-B6A0-A9DAE9BE90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3F47AA62-0AF0-1240-8C1A-16379E633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260740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E5E5C-11CA-D374-0933-2FE94CD03522}"/>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CBE68A9-8CCE-1121-107D-16A6A01BF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7FBC196-7269-7C7A-C73C-C9095D3445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D4B196E8-3E26-EF6F-3247-AACF9DE001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269729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9A3F-4A9B-FD90-8323-894E3C6E89F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AF49E16-DAAE-8576-C73C-B0DF7F287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F8A3FFB-4843-C9A3-563D-D5AA8DAA9D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05F73BA7-96A5-D202-59A1-9FEF85C73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10</a:t>
            </a:fld>
            <a:endParaRPr lang="en-GB" altLang="en-US"/>
          </a:p>
        </p:txBody>
      </p:sp>
    </p:spTree>
    <p:extLst>
      <p:ext uri="{BB962C8B-B14F-4D97-AF65-F5344CB8AC3E}">
        <p14:creationId xmlns:p14="http://schemas.microsoft.com/office/powerpoint/2010/main" val="171156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0534A-ECA2-D950-A776-F48177794F3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135E750-64FD-4E83-30BC-553858CA4B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EC3B43E1-B2BF-425F-F666-4AD07F1AC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46120226-9FFC-7FD0-4FED-165CDF38EF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34284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E0B1-DA95-0BE7-5FBE-A0E47D229B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B05B4DC-89FD-5726-DFD2-6C59DA7D7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CD711BB-F727-4A0A-474C-0FDCB2E502A1}"/>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5" name="Footer Placeholder 4">
            <a:extLst>
              <a:ext uri="{FF2B5EF4-FFF2-40B4-BE49-F238E27FC236}">
                <a16:creationId xmlns:a16="http://schemas.microsoft.com/office/drawing/2014/main" id="{587821F3-E330-E9F2-01F2-2600FE0AE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C9C2E-4CF1-353E-6053-14C5629FA1F4}"/>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55890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E625-2D95-E631-E281-22E61857F5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7F0A58-6E98-032E-C65E-DB8920198E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E4ED92-A69D-E3D1-F143-65F0723EC788}"/>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5" name="Footer Placeholder 4">
            <a:extLst>
              <a:ext uri="{FF2B5EF4-FFF2-40B4-BE49-F238E27FC236}">
                <a16:creationId xmlns:a16="http://schemas.microsoft.com/office/drawing/2014/main" id="{3A98175F-3311-DF1F-1B7D-07DB42DFE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65740-A95A-F8E3-BB7B-B7DE05694D6E}"/>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20629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66673-83B8-0CFA-4901-DB348DA2FD7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7EC11EA-3CF0-2827-5072-906F1F5F0C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20FBD4-C399-E9A0-90FC-18042BDA0A5E}"/>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5" name="Footer Placeholder 4">
            <a:extLst>
              <a:ext uri="{FF2B5EF4-FFF2-40B4-BE49-F238E27FC236}">
                <a16:creationId xmlns:a16="http://schemas.microsoft.com/office/drawing/2014/main" id="{E9DC7992-BAF3-AD2D-0C8C-346B0D092A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C6475C-E06E-47D5-5C8D-E84AFCC22625}"/>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24634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E98D-965B-764C-BE45-1882026B918A}"/>
              </a:ext>
            </a:extLst>
          </p:cNvPr>
          <p:cNvPicPr>
            <a:picLocks noChangeAspect="1"/>
          </p:cNvPicPr>
          <p:nvPr userDrawn="1"/>
        </p:nvPicPr>
        <p:blipFill>
          <a:blip r:embed="rId2"/>
          <a:srcRect/>
          <a:stretch/>
        </p:blipFill>
        <p:spPr>
          <a:xfrm>
            <a:off x="-31759" y="-32581"/>
            <a:ext cx="12243512" cy="6916377"/>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11/11/2023 or 2023 | 24</a:t>
            </a:r>
          </a:p>
        </p:txBody>
      </p:sp>
    </p:spTree>
    <p:extLst>
      <p:ext uri="{BB962C8B-B14F-4D97-AF65-F5344CB8AC3E}">
        <p14:creationId xmlns:p14="http://schemas.microsoft.com/office/powerpoint/2010/main" val="69340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2B81-771F-CF79-07F9-085C1A6C5A5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188CC6-5704-A10B-1F5F-5FCF6F3533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4E4126-ECAD-5525-BB5E-64434089D499}"/>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5" name="Footer Placeholder 4">
            <a:extLst>
              <a:ext uri="{FF2B5EF4-FFF2-40B4-BE49-F238E27FC236}">
                <a16:creationId xmlns:a16="http://schemas.microsoft.com/office/drawing/2014/main" id="{C6F42398-EE43-41C4-C5ED-8C8466030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B341F0-7DC2-7C3A-1F2C-952AF68CAD1A}"/>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244735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239-8078-089D-A991-22253FF014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26A4EDD-236E-203E-ACDA-0CA88B378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248797-5CB2-2087-2048-EC3DFAFB3F58}"/>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5" name="Footer Placeholder 4">
            <a:extLst>
              <a:ext uri="{FF2B5EF4-FFF2-40B4-BE49-F238E27FC236}">
                <a16:creationId xmlns:a16="http://schemas.microsoft.com/office/drawing/2014/main" id="{F2FE197F-04E9-656B-B208-D86001F45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A9F09-D925-BF2D-9F55-24A76F0D10EE}"/>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17355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2C4E-E183-2F78-183A-D721F4B94E8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F8EF2A-7146-9E18-27C3-08E81C5ED2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830DDFE-E071-8387-353C-755E6411EB7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933F63E-8AD3-5BD2-C9C5-199B52C1EE85}"/>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6" name="Footer Placeholder 5">
            <a:extLst>
              <a:ext uri="{FF2B5EF4-FFF2-40B4-BE49-F238E27FC236}">
                <a16:creationId xmlns:a16="http://schemas.microsoft.com/office/drawing/2014/main" id="{7D7D127D-6E12-57DE-7E40-C3F24C0AC1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6F2AC-C380-27F5-649C-F1C8DCEC77D6}"/>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56476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C6CA-FECD-58D8-E5FF-D6CE1C05216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5D8B70E-46DC-D033-9B98-9D507B17D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58830A-3EE0-B10C-5AFC-AB92BBB7C8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C117340-7F65-1270-E24F-96EF0542A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DFE2F1-63FE-1010-C2A2-FDCEB98334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675C0AB-AC2A-903A-866A-40BF3845D10A}"/>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8" name="Footer Placeholder 7">
            <a:extLst>
              <a:ext uri="{FF2B5EF4-FFF2-40B4-BE49-F238E27FC236}">
                <a16:creationId xmlns:a16="http://schemas.microsoft.com/office/drawing/2014/main" id="{99F11D65-969E-3FC3-6A63-826CA93695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72DBAD-4FD4-80F1-1830-58483EFD5883}"/>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03164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5987-FB91-B1D9-CD9C-38DE939FDC1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1184D73-8FFB-1C42-FADC-42451B6A2CE6}"/>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4" name="Footer Placeholder 3">
            <a:extLst>
              <a:ext uri="{FF2B5EF4-FFF2-40B4-BE49-F238E27FC236}">
                <a16:creationId xmlns:a16="http://schemas.microsoft.com/office/drawing/2014/main" id="{B5CEDDE9-82B9-DD0F-CB6D-7EE76641F5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581A59-FFAD-2A92-C07B-B2D220E9326F}"/>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47454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4A3CE-0C27-69D3-E392-93FA31B9EB24}"/>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3" name="Footer Placeholder 2">
            <a:extLst>
              <a:ext uri="{FF2B5EF4-FFF2-40B4-BE49-F238E27FC236}">
                <a16:creationId xmlns:a16="http://schemas.microsoft.com/office/drawing/2014/main" id="{0E9F5E38-7A8F-1ED6-7FF5-73D3160C7E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6F294C-550D-FDA6-5CCA-FCBEBC628868}"/>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53808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CD4-5B25-46C5-E771-1FA9F3FECD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D9BB0C8-EFC5-6BAA-A6D3-A41D56CC5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97938B9-BB9A-679F-C9CB-2FC3335E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62BC6A-9156-5FBA-D731-9BDF4BB96E29}"/>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6" name="Footer Placeholder 5">
            <a:extLst>
              <a:ext uri="{FF2B5EF4-FFF2-40B4-BE49-F238E27FC236}">
                <a16:creationId xmlns:a16="http://schemas.microsoft.com/office/drawing/2014/main" id="{14C89699-1246-2D06-F1F4-9602392D1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AF52C-3CEA-F799-23A2-B13C30175310}"/>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07868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6614-5DEF-FB08-3EA6-036EFAEC5B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E6A633F-C3BE-7B35-E20A-B6DC9E476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BB7AFC-86BF-B1DD-2D0D-1B0E488D7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B6AE82-7EDC-B29E-069A-DE2A28EECE98}"/>
              </a:ext>
            </a:extLst>
          </p:cNvPr>
          <p:cNvSpPr>
            <a:spLocks noGrp="1"/>
          </p:cNvSpPr>
          <p:nvPr>
            <p:ph type="dt" sz="half" idx="10"/>
          </p:nvPr>
        </p:nvSpPr>
        <p:spPr/>
        <p:txBody>
          <a:bodyPr/>
          <a:lstStyle/>
          <a:p>
            <a:fld id="{0D1E4872-4AD9-4ECF-89EE-59AED36BE5FC}" type="datetimeFigureOut">
              <a:rPr lang="en-GB" smtClean="0"/>
              <a:t>29/01/2026</a:t>
            </a:fld>
            <a:endParaRPr lang="en-GB"/>
          </a:p>
        </p:txBody>
      </p:sp>
      <p:sp>
        <p:nvSpPr>
          <p:cNvPr id="6" name="Footer Placeholder 5">
            <a:extLst>
              <a:ext uri="{FF2B5EF4-FFF2-40B4-BE49-F238E27FC236}">
                <a16:creationId xmlns:a16="http://schemas.microsoft.com/office/drawing/2014/main" id="{847301BE-EB76-B5D3-10A2-92CE34B45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7CBBB-343C-BCBB-18B7-1D38F67127F0}"/>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38218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688C2-1049-5885-D300-2B5C8E967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0B12C3E-B9E0-F5D4-6B5B-831204BB4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690D65-C711-9E11-40CD-0DEAD4E29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1E4872-4AD9-4ECF-89EE-59AED36BE5FC}" type="datetimeFigureOut">
              <a:rPr lang="en-GB" smtClean="0"/>
              <a:t>29/01/2026</a:t>
            </a:fld>
            <a:endParaRPr lang="en-GB"/>
          </a:p>
        </p:txBody>
      </p:sp>
      <p:sp>
        <p:nvSpPr>
          <p:cNvPr id="5" name="Footer Placeholder 4">
            <a:extLst>
              <a:ext uri="{FF2B5EF4-FFF2-40B4-BE49-F238E27FC236}">
                <a16:creationId xmlns:a16="http://schemas.microsoft.com/office/drawing/2014/main" id="{B18C3338-2E1E-A84A-2BC4-6F073F645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7D77CE3-E919-09D2-1853-DE1AA7712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2A7AD2-AA6F-45DA-B406-139AF7BEE90A}" type="slidenum">
              <a:rPr lang="en-GB" smtClean="0"/>
              <a:t>‹#›</a:t>
            </a:fld>
            <a:endParaRPr lang="en-GB"/>
          </a:p>
        </p:txBody>
      </p:sp>
    </p:spTree>
    <p:extLst>
      <p:ext uri="{BB962C8B-B14F-4D97-AF65-F5344CB8AC3E}">
        <p14:creationId xmlns:p14="http://schemas.microsoft.com/office/powerpoint/2010/main" val="360917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dirty="0">
                <a:latin typeface="Arial"/>
                <a:cs typeface="Arial"/>
              </a:rPr>
              <a:t>Organisational Performance against the PCC Priorities </a:t>
            </a:r>
            <a:br>
              <a:rPr lang="en-US" sz="3200" dirty="0">
                <a:latin typeface="Arial"/>
                <a:cs typeface="Arial"/>
              </a:rPr>
            </a:br>
            <a:br>
              <a:rPr lang="en-US" sz="3200" dirty="0">
                <a:latin typeface="Arial"/>
                <a:cs typeface="Arial"/>
              </a:rPr>
            </a:br>
            <a:r>
              <a:rPr lang="en-US" sz="3200" dirty="0">
                <a:latin typeface="Arial"/>
                <a:cs typeface="Arial"/>
              </a:rPr>
              <a:t>Report to the Assurance and Accountability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dirty="0">
                <a:latin typeface="Arial"/>
                <a:cs typeface="Arial"/>
              </a:rPr>
              <a:t>Quarter 3 2025-26</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5271-88C0-0E85-E856-0A8EBA772DEF}"/>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2CF727D-42D0-D541-B933-F5D35CE0A45E}"/>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9F9F2EA3-31F1-8C9D-D479-048EEB684A1C}"/>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B8C1E34-0469-DE04-4761-D7FF53977F0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7. Overall Incidents</a:t>
            </a:r>
          </a:p>
        </p:txBody>
      </p:sp>
      <p:sp>
        <p:nvSpPr>
          <p:cNvPr id="14341" name="TextBox 13">
            <a:extLst>
              <a:ext uri="{FF2B5EF4-FFF2-40B4-BE49-F238E27FC236}">
                <a16:creationId xmlns:a16="http://schemas.microsoft.com/office/drawing/2014/main" id="{FA1698FE-2F2E-078F-DC36-30276F591CEB}"/>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47,634 incidents were reported during Q3 2025-26. This represents a reduction of 9.5% (4,996 fewer incidents) when compared to the quarter prior, but an increase of 1.9% (876 additional incidents)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Of the 47,634 incidents reported during Q3 2025-26, 12,191 were assigned a crime category, or ‘crimed’. This accounts for 25.6% of all incidents recorded during the quarter, representing a reduction of 0.7 percentage points when compared to the quarter prior. A further reduction of 1.8 percentage points can be observed when comparing Q3 2025-26 to the same quarter during the previous financial year.</a:t>
            </a: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Additional crimes can be created independently of incidents, accounting for the discrepancy between the number of crimed incidents and the overall crime volume for the quarter.</a:t>
            </a:r>
          </a:p>
        </p:txBody>
      </p:sp>
      <p:graphicFrame>
        <p:nvGraphicFramePr>
          <p:cNvPr id="9" name="Table 8">
            <a:extLst>
              <a:ext uri="{FF2B5EF4-FFF2-40B4-BE49-F238E27FC236}">
                <a16:creationId xmlns:a16="http://schemas.microsoft.com/office/drawing/2014/main" id="{35F5F01F-058F-5B97-B34A-398B7DD48703}"/>
              </a:ext>
            </a:extLst>
          </p:cNvPr>
          <p:cNvGraphicFramePr>
            <a:graphicFrameLocks/>
          </p:cNvGraphicFramePr>
          <p:nvPr>
            <p:extLst>
              <p:ext uri="{D42A27DB-BD31-4B8C-83A1-F6EECF244321}">
                <p14:modId xmlns:p14="http://schemas.microsoft.com/office/powerpoint/2010/main" val="225369251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170,175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170,356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188,434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192,239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149,690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4" name="Table 13">
            <a:extLst>
              <a:ext uri="{FF2B5EF4-FFF2-40B4-BE49-F238E27FC236}">
                <a16:creationId xmlns:a16="http://schemas.microsoft.com/office/drawing/2014/main" id="{D1D5F807-9865-7F73-50EE-0B7AB5BB0749}"/>
              </a:ext>
            </a:extLst>
          </p:cNvPr>
          <p:cNvGraphicFramePr>
            <a:graphicFrameLocks/>
          </p:cNvGraphicFramePr>
          <p:nvPr>
            <p:extLst>
              <p:ext uri="{D42A27DB-BD31-4B8C-83A1-F6EECF244321}">
                <p14:modId xmlns:p14="http://schemas.microsoft.com/office/powerpoint/2010/main" val="178549420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 Crimed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Crimed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863B7524-99BF-792B-2FA1-BBCF25131376}"/>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3E44E414-9AA9-0831-FBC8-9D4A97EF93FA}"/>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65565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FB38-3D94-C930-3405-D60B41EA502F}"/>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FFBB361-1454-1AFF-C920-08D0DDE01A8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DF537D43-C70F-A559-F945-F23F25A249C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8. Anti-Social Behaviour</a:t>
            </a:r>
          </a:p>
        </p:txBody>
      </p:sp>
      <p:sp>
        <p:nvSpPr>
          <p:cNvPr id="14341" name="TextBox 13">
            <a:extLst>
              <a:ext uri="{FF2B5EF4-FFF2-40B4-BE49-F238E27FC236}">
                <a16:creationId xmlns:a16="http://schemas.microsoft.com/office/drawing/2014/main" id="{780B191B-6518-F902-533B-B497C31D89B0}"/>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2,655 incidents classified as Anti-Social Behaviour (ASB) were reported during Q3 2025-26. This is a significant reduction of 24.9% (882 fewer incidents) when compared to the quarter prior, and represents the lowest quarterly figure recorded since Q4 2022-23. A less prominent reduction of 8.8% (256 fewer incidents) can be observed when comparing Q3 2025-26 to the same quarter during the previous financial year.</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upper-right graph displays ASB incident volume during Q3 2025-26 by Local Authority Area. The highest volume of incidents were reported in Newport, accounting for 34.6% of the force-wide total with 918 incidents. Conversely, the lowest volume of incidents were reported in Monmouthshire, comprising 10.3% of the force-wide total with 274 incidents.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ea typeface="Calibri"/>
                <a:cs typeface="Arial"/>
              </a:rPr>
              <a:t>Dedicated patrols continue to take place throughout the 37 identified hot-spots in Gwent. By the end Q3 2025-26, officers had undertaken 7,110 hours of dedicated overtime patrols in these areas, resulting in 68 arrests and 134 stop searches, during which 11 weapons were recovered. The force is on course to meet its Home Office target of 9,000 hours by the end of the financial year.</a:t>
            </a:r>
            <a:endParaRPr lang="en-GB" altLang="en-US" sz="1100" dirty="0">
              <a:latin typeface="Arial" panose="020B0604020202020204" pitchFamily="34" charset="0"/>
              <a:ea typeface="Calibri"/>
              <a:cs typeface="Arial" panose="020B0604020202020204" pitchFamily="34" charset="0"/>
            </a:endParaRPr>
          </a:p>
          <a:p>
            <a:pPr algn="just">
              <a:lnSpc>
                <a:spcPct val="100000"/>
              </a:lnSpc>
              <a:spcBef>
                <a:spcPct val="0"/>
              </a:spcBef>
              <a:buNone/>
            </a:pPr>
            <a:endParaRPr lang="en-GB" sz="600" dirty="0">
              <a:solidFill>
                <a:schemeClr val="accent5">
                  <a:lumMod val="60000"/>
                  <a:lumOff val="40000"/>
                </a:schemeClr>
              </a:solidFill>
              <a:latin typeface="Arial"/>
              <a:ea typeface="Calibri"/>
              <a:cs typeface="Arial"/>
            </a:endParaRPr>
          </a:p>
          <a:p>
            <a:pPr algn="just">
              <a:lnSpc>
                <a:spcPct val="100000"/>
              </a:lnSpc>
              <a:spcBef>
                <a:spcPct val="0"/>
              </a:spcBef>
              <a:buNone/>
            </a:pPr>
            <a:r>
              <a:rPr lang="en-GB" sz="1100" dirty="0">
                <a:latin typeface="Arial"/>
                <a:ea typeface="Calibri"/>
                <a:cs typeface="Arial"/>
              </a:rPr>
              <a:t>Proactive patrols were undertaken by neighbourhood teams throughout the force during Halloween and Bonfire Night. ASB volume fell by 42.0% during this ordinarily busy period when compared to the year prior.</a:t>
            </a:r>
            <a:endParaRPr lang="en-GB" altLang="en-US" sz="600" dirty="0">
              <a:latin typeface="Arial"/>
              <a:ea typeface="Calibri"/>
              <a:cs typeface="Arial"/>
            </a:endParaRP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During Q3 2025-26, seven ASB incidents were reported as having taken place outside of the force area, and have therefore been omitted from the Local Authority Area comparison.</a:t>
            </a:r>
          </a:p>
        </p:txBody>
      </p:sp>
      <p:sp>
        <p:nvSpPr>
          <p:cNvPr id="2" name="TextBox 14">
            <a:extLst>
              <a:ext uri="{FF2B5EF4-FFF2-40B4-BE49-F238E27FC236}">
                <a16:creationId xmlns:a16="http://schemas.microsoft.com/office/drawing/2014/main" id="{21FEB1BF-5862-9508-706E-1A9B3DA807C0}"/>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8" name="Table 7">
            <a:extLst>
              <a:ext uri="{FF2B5EF4-FFF2-40B4-BE49-F238E27FC236}">
                <a16:creationId xmlns:a16="http://schemas.microsoft.com/office/drawing/2014/main" id="{5D7B5A52-1DB8-796E-58C0-1B03F56EC533}"/>
              </a:ext>
            </a:extLst>
          </p:cNvPr>
          <p:cNvGraphicFramePr>
            <a:graphicFrameLocks/>
          </p:cNvGraphicFramePr>
          <p:nvPr>
            <p:extLst>
              <p:ext uri="{D42A27DB-BD31-4B8C-83A1-F6EECF244321}">
                <p14:modId xmlns:p14="http://schemas.microsoft.com/office/powerpoint/2010/main" val="1080497811"/>
              </p:ext>
            </p:extLst>
          </p:nvPr>
        </p:nvGraphicFramePr>
        <p:xfrm>
          <a:off x="6211756" y="3441949"/>
          <a:ext cx="5832001" cy="511200"/>
        </p:xfrm>
        <a:graphic>
          <a:graphicData uri="http://schemas.openxmlformats.org/drawingml/2006/table">
            <a:tbl>
              <a:tblPr firstRow="1" bandRow="1"/>
              <a:tblGrid>
                <a:gridCol w="1162938">
                  <a:extLst>
                    <a:ext uri="{9D8B030D-6E8A-4147-A177-3AD203B41FA5}">
                      <a16:colId xmlns:a16="http://schemas.microsoft.com/office/drawing/2014/main" val="2609853781"/>
                    </a:ext>
                  </a:extLst>
                </a:gridCol>
                <a:gridCol w="73078">
                  <a:extLst>
                    <a:ext uri="{9D8B030D-6E8A-4147-A177-3AD203B41FA5}">
                      <a16:colId xmlns:a16="http://schemas.microsoft.com/office/drawing/2014/main" val="2681161627"/>
                    </a:ext>
                  </a:extLst>
                </a:gridCol>
                <a:gridCol w="919197">
                  <a:extLst>
                    <a:ext uri="{9D8B030D-6E8A-4147-A177-3AD203B41FA5}">
                      <a16:colId xmlns:a16="http://schemas.microsoft.com/office/drawing/2014/main" val="3238801725"/>
                    </a:ext>
                  </a:extLst>
                </a:gridCol>
                <a:gridCol w="919197">
                  <a:extLst>
                    <a:ext uri="{9D8B030D-6E8A-4147-A177-3AD203B41FA5}">
                      <a16:colId xmlns:a16="http://schemas.microsoft.com/office/drawing/2014/main" val="129847028"/>
                    </a:ext>
                  </a:extLst>
                </a:gridCol>
                <a:gridCol w="919197">
                  <a:extLst>
                    <a:ext uri="{9D8B030D-6E8A-4147-A177-3AD203B41FA5}">
                      <a16:colId xmlns:a16="http://schemas.microsoft.com/office/drawing/2014/main" val="2983655793"/>
                    </a:ext>
                  </a:extLst>
                </a:gridCol>
                <a:gridCol w="919197">
                  <a:extLst>
                    <a:ext uri="{9D8B030D-6E8A-4147-A177-3AD203B41FA5}">
                      <a16:colId xmlns:a16="http://schemas.microsoft.com/office/drawing/2014/main" val="1752032484"/>
                    </a:ext>
                  </a:extLst>
                </a:gridCol>
                <a:gridCol w="919197">
                  <a:extLst>
                    <a:ext uri="{9D8B030D-6E8A-4147-A177-3AD203B41FA5}">
                      <a16:colId xmlns:a16="http://schemas.microsoft.com/office/drawing/2014/main" val="3044844383"/>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Local Authority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endParaRPr lang="en-GB" sz="800" b="1" i="0" u="none" strike="noStrike">
                        <a:solidFill>
                          <a:srgbClr val="00206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Blaenau Gwent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Caerphilly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Monmouthshire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Newport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Torfaen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dirty="0">
                          <a:solidFill>
                            <a:srgbClr val="002060"/>
                          </a:solidFill>
                          <a:effectLst/>
                          <a:latin typeface="Arial" panose="020B0604020202020204" pitchFamily="34" charset="0"/>
                        </a:rPr>
                        <a:t>% of 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34.6%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E4ECA18F-1501-DE2E-B8DC-9D3EDC7A2059}"/>
              </a:ext>
            </a:extLst>
          </p:cNvPr>
          <p:cNvGraphicFramePr>
            <a:graphicFrameLocks/>
          </p:cNvGraphicFramePr>
          <p:nvPr>
            <p:extLst>
              <p:ext uri="{D42A27DB-BD31-4B8C-83A1-F6EECF244321}">
                <p14:modId xmlns:p14="http://schemas.microsoft.com/office/powerpoint/2010/main" val="584408870"/>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12,747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10,594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11,999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9,760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84419279-96AC-FFB6-8EC4-D047DAC52354}"/>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BB7DB683-56C6-CB87-2B44-EA76CB4BB090}"/>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63241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6CC95-459F-7733-FB85-38636C18305B}"/>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16B14C3-AF6E-B6E8-5859-C687D863C987}"/>
              </a:ext>
            </a:extLst>
          </p:cNvPr>
          <p:cNvSpPr txBox="1">
            <a:spLocks noChangeArrowheads="1"/>
          </p:cNvSpPr>
          <p:nvPr/>
        </p:nvSpPr>
        <p:spPr bwMode="auto">
          <a:xfrm>
            <a:off x="120505" y="773364"/>
            <a:ext cx="11962800"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7B88CBA-DF40-6953-3E7C-9900BF202C1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9. Community Action Team</a:t>
            </a:r>
          </a:p>
        </p:txBody>
      </p:sp>
      <p:sp>
        <p:nvSpPr>
          <p:cNvPr id="14341" name="TextBox 13">
            <a:extLst>
              <a:ext uri="{FF2B5EF4-FFF2-40B4-BE49-F238E27FC236}">
                <a16:creationId xmlns:a16="http://schemas.microsoft.com/office/drawing/2014/main" id="{DB442DA1-D54D-B76C-C035-45AD00B6A4BE}"/>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Community Action Teams have been deployed in Aberbargoed, Bettws, Ebbw Vale, and Llantarnam since October 2025, and will remain in these wards until February 2026. During Q3 2025-26, the teams made a total of 83 arrests and seized 54 vehicles, primarily due to them being used or ridden in an anti-social manner. They also achieved a solved rate of 67.2% for crime investigations.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teams continue to receive extremely positive feedback from local councillors and stakeholders in their areas of deployment. They have amplified their successes through posts on social media and other platforms, which have gained significant positive traction online. The Llantarnam team have supported their Torfaen neighbourhood colleagues in focusing on ASB and retail crime, and have been responsible for notable arrests, charges, and custodial sentences for some of Gwent’s most prolific shoplifters.</a:t>
            </a: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2E76AEC-EA2F-EAB8-4672-7FFB8EDBD298}"/>
              </a:ext>
            </a:extLst>
          </p:cNvPr>
          <p:cNvGraphicFramePr>
            <a:graphicFrameLocks noGrp="1"/>
          </p:cNvGraphicFramePr>
          <p:nvPr>
            <p:extLst>
              <p:ext uri="{D42A27DB-BD31-4B8C-83A1-F6EECF244321}">
                <p14:modId xmlns:p14="http://schemas.microsoft.com/office/powerpoint/2010/main" val="2103632842"/>
              </p:ext>
            </p:extLst>
          </p:nvPr>
        </p:nvGraphicFramePr>
        <p:xfrm>
          <a:off x="230033" y="843041"/>
          <a:ext cx="11754192" cy="3118962"/>
        </p:xfrm>
        <a:graphic>
          <a:graphicData uri="http://schemas.openxmlformats.org/drawingml/2006/table">
            <a:tbl>
              <a:tblPr firstRow="1" bandRow="1">
                <a:tableStyleId>{5C22544A-7EE6-4342-B048-85BDC9FD1C3A}</a:tableStyleId>
              </a:tblPr>
              <a:tblGrid>
                <a:gridCol w="1959032">
                  <a:extLst>
                    <a:ext uri="{9D8B030D-6E8A-4147-A177-3AD203B41FA5}">
                      <a16:colId xmlns:a16="http://schemas.microsoft.com/office/drawing/2014/main" val="1460660284"/>
                    </a:ext>
                  </a:extLst>
                </a:gridCol>
                <a:gridCol w="1959032">
                  <a:extLst>
                    <a:ext uri="{9D8B030D-6E8A-4147-A177-3AD203B41FA5}">
                      <a16:colId xmlns:a16="http://schemas.microsoft.com/office/drawing/2014/main" val="1743897695"/>
                    </a:ext>
                  </a:extLst>
                </a:gridCol>
                <a:gridCol w="1959032">
                  <a:extLst>
                    <a:ext uri="{9D8B030D-6E8A-4147-A177-3AD203B41FA5}">
                      <a16:colId xmlns:a16="http://schemas.microsoft.com/office/drawing/2014/main" val="2164947036"/>
                    </a:ext>
                  </a:extLst>
                </a:gridCol>
                <a:gridCol w="1959032">
                  <a:extLst>
                    <a:ext uri="{9D8B030D-6E8A-4147-A177-3AD203B41FA5}">
                      <a16:colId xmlns:a16="http://schemas.microsoft.com/office/drawing/2014/main" val="620407808"/>
                    </a:ext>
                  </a:extLst>
                </a:gridCol>
                <a:gridCol w="1959032">
                  <a:extLst>
                    <a:ext uri="{9D8B030D-6E8A-4147-A177-3AD203B41FA5}">
                      <a16:colId xmlns:a16="http://schemas.microsoft.com/office/drawing/2014/main" val="2350802029"/>
                    </a:ext>
                  </a:extLst>
                </a:gridCol>
                <a:gridCol w="1959032">
                  <a:extLst>
                    <a:ext uri="{9D8B030D-6E8A-4147-A177-3AD203B41FA5}">
                      <a16:colId xmlns:a16="http://schemas.microsoft.com/office/drawing/2014/main" val="628892953"/>
                    </a:ext>
                  </a:extLst>
                </a:gridCol>
              </a:tblGrid>
              <a:tr h="254481">
                <a:tc gridSpan="6">
                  <a:txBody>
                    <a:bodyPr/>
                    <a:lstStyle/>
                    <a:p>
                      <a:pPr algn="ctr" fontAlgn="b"/>
                      <a:r>
                        <a:rPr lang="en-GB" sz="1200" b="1" i="0" u="none" strike="noStrike" dirty="0">
                          <a:solidFill>
                            <a:schemeClr val="bg1"/>
                          </a:solidFill>
                          <a:effectLst/>
                          <a:latin typeface="Arial" panose="020B0604020202020204" pitchFamily="34" charset="0"/>
                          <a:cs typeface="Arial" panose="020B0604020202020204" pitchFamily="34" charset="0"/>
                        </a:rPr>
                        <a:t>Community Action Team Activity – Q3 2025-26</a:t>
                      </a:r>
                      <a:endParaRPr lang="en-GB" sz="1200" b="1" dirty="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extLst>
                  <a:ext uri="{0D108BD9-81ED-4DB2-BD59-A6C34878D82A}">
                    <a16:rowId xmlns:a16="http://schemas.microsoft.com/office/drawing/2014/main" val="3148303210"/>
                  </a:ext>
                </a:extLst>
              </a:tr>
              <a:tr h="254481">
                <a:tc>
                  <a:txBody>
                    <a:bodyPr/>
                    <a:lstStyle/>
                    <a:p>
                      <a:pPr lvl="0" algn="l" fontAlgn="b"/>
                      <a:r>
                        <a:rPr lang="en-GB" sz="1100" b="1">
                          <a:solidFill>
                            <a:schemeClr val="tx1"/>
                          </a:solidFill>
                          <a:latin typeface="Arial" panose="020B0604020202020204" pitchFamily="34" charset="0"/>
                          <a:cs typeface="Arial" panose="020B0604020202020204" pitchFamily="34" charset="0"/>
                        </a:rPr>
                        <a:t>Metric</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dirty="0">
                          <a:solidFill>
                            <a:schemeClr val="tx1"/>
                          </a:solidFill>
                          <a:latin typeface="Arial" panose="020B0604020202020204" pitchFamily="34" charset="0"/>
                          <a:cs typeface="Arial" panose="020B0604020202020204" pitchFamily="34" charset="0"/>
                        </a:rPr>
                        <a:t>Aberbargoed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dirty="0">
                          <a:solidFill>
                            <a:schemeClr val="tx1"/>
                          </a:solidFill>
                          <a:latin typeface="Arial" panose="020B0604020202020204" pitchFamily="34" charset="0"/>
                          <a:cs typeface="Arial" panose="020B0604020202020204" pitchFamily="34" charset="0"/>
                        </a:rPr>
                        <a:t>Bettws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dirty="0">
                          <a:solidFill>
                            <a:schemeClr val="tx1"/>
                          </a:solidFill>
                          <a:latin typeface="Arial" panose="020B0604020202020204" pitchFamily="34" charset="0"/>
                          <a:cs typeface="Arial" panose="020B0604020202020204" pitchFamily="34" charset="0"/>
                        </a:rPr>
                        <a:t>Ebbw Vale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dirty="0">
                          <a:solidFill>
                            <a:schemeClr val="tx1"/>
                          </a:solidFill>
                          <a:latin typeface="Arial" panose="020B0604020202020204" pitchFamily="34" charset="0"/>
                          <a:cs typeface="Arial" panose="020B0604020202020204" pitchFamily="34" charset="0"/>
                        </a:rPr>
                        <a:t>Llantarnam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Overall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522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Offences Recorded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522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Solved Rate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78.6%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97.3%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rgbClr val="000000"/>
                          </a:solidFill>
                          <a:effectLst/>
                          <a:latin typeface="Arial" panose="020B0604020202020204" pitchFamily="34" charset="0"/>
                        </a:rPr>
                        <a:t>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522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Arrests Made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522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Stop Searches Performed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522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Vehicles Seized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b">
                        <a:buNone/>
                      </a:pPr>
                      <a:r>
                        <a:rPr lang="en-GB" sz="1100" b="1" i="0" u="none" strike="noStrike" dirty="0">
                          <a:solidFill>
                            <a:schemeClr val="tx1"/>
                          </a:solidFill>
                          <a:effectLst/>
                          <a:latin typeface="Arial" panose="020B0604020202020204" pitchFamily="34" charset="0"/>
                          <a:cs typeface="Arial" panose="020B0604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bl>
          </a:graphicData>
        </a:graphic>
      </p:graphicFrame>
    </p:spTree>
    <p:extLst>
      <p:ext uri="{BB962C8B-B14F-4D97-AF65-F5344CB8AC3E}">
        <p14:creationId xmlns:p14="http://schemas.microsoft.com/office/powerpoint/2010/main" val="355290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FB845-7B63-4BA7-954D-07D3F63175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0BABA9-2E5A-AD42-552D-48331D4CADF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10. Preventing Crime and ASB – Emerging Issues</a:t>
            </a:r>
          </a:p>
        </p:txBody>
      </p:sp>
      <p:sp>
        <p:nvSpPr>
          <p:cNvPr id="14341" name="TextBox 13">
            <a:extLst>
              <a:ext uri="{FF2B5EF4-FFF2-40B4-BE49-F238E27FC236}">
                <a16:creationId xmlns:a16="http://schemas.microsoft.com/office/drawing/2014/main" id="{84A994AE-C18C-7424-631C-DFF517E2E5F3}"/>
              </a:ext>
            </a:extLst>
          </p:cNvPr>
          <p:cNvSpPr txBox="1">
            <a:spLocks noChangeArrowheads="1"/>
          </p:cNvSpPr>
          <p:nvPr/>
        </p:nvSpPr>
        <p:spPr bwMode="auto">
          <a:xfrm>
            <a:off x="120506" y="774000"/>
            <a:ext cx="11962800" cy="3031599"/>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ts val="0"/>
              </a:spcBef>
              <a:buNone/>
            </a:pPr>
            <a:endParaRPr lang="en-GB" altLang="en-US" sz="600" dirty="0">
              <a:solidFill>
                <a:srgbClr val="FF0000"/>
              </a:solidFill>
              <a:latin typeface="Arial"/>
              <a:cs typeface="Arial"/>
            </a:endParaRPr>
          </a:p>
          <a:p>
            <a:pPr algn="just">
              <a:lnSpc>
                <a:spcPct val="100000"/>
              </a:lnSpc>
              <a:spcBef>
                <a:spcPts val="0"/>
              </a:spcBef>
              <a:buNone/>
            </a:pPr>
            <a:r>
              <a:rPr lang="en-GB" altLang="en-US" sz="1100" dirty="0">
                <a:latin typeface="Arial"/>
                <a:ea typeface="Calibri"/>
                <a:cs typeface="Arial"/>
              </a:rPr>
              <a:t>Following the success of the Safer Streets Summer initiative which saw police and Community Safety Partnerships (CSPs) tackle ASB within town centres, the Home Office's Winter Campaign was launched in December. This took place between the 1st of December and the 31st of January, and focused on ASB, retail crime, and street crime. Newport has seen the resurgence of City Safe as part of this initiative, with an emphasis on ASB associated with the Night-time Economy in the area. The Office of the Police and Crime Commissioner (OPCC) has provided a further £50,000 to support the five CSPs in this venture.</a:t>
            </a:r>
            <a:endParaRPr lang="en-GB" altLang="en-US" sz="1100" dirty="0">
              <a:latin typeface="Arial" panose="020B0604020202020204" pitchFamily="34" charset="0"/>
              <a:ea typeface="Calibri"/>
              <a:cs typeface="Arial" panose="020B0604020202020204" pitchFamily="34" charset="0"/>
            </a:endParaRPr>
          </a:p>
          <a:p>
            <a:pPr algn="just">
              <a:lnSpc>
                <a:spcPct val="100000"/>
              </a:lnSpc>
              <a:spcBef>
                <a:spcPts val="0"/>
              </a:spcBef>
              <a:buNone/>
            </a:pPr>
            <a:br>
              <a:rPr lang="en-GB" sz="600" dirty="0">
                <a:solidFill>
                  <a:srgbClr val="FF0000"/>
                </a:solidFill>
                <a:latin typeface="Arial"/>
                <a:ea typeface="Calibri"/>
                <a:cs typeface="Arial"/>
              </a:rPr>
            </a:br>
            <a:r>
              <a:rPr lang="en-GB" altLang="en-US" sz="1100" dirty="0">
                <a:latin typeface="Arial"/>
                <a:ea typeface="Calibri"/>
                <a:cs typeface="Arial"/>
              </a:rPr>
              <a:t>The force is in the process of creating its ASB Action Plan and has been liaising with CSPs to ensure that governance arrangements, policing and partnership activity, problem-solving, data sharing, and effective communications form part of this and the tactical delivery plans. The plan is due for OPCC ratification by end of the financial year. As part of the plan, the force are introducing an ASB Risk Assessment Matrix which will assist in the effective management of repeat and high-risk offenders, as well as ensuring that the appropriate support and safeguarding are in place for repeat victims.</a:t>
            </a:r>
            <a:endParaRPr lang="en-GB" sz="1100" dirty="0">
              <a:latin typeface="Arial"/>
              <a:ea typeface="Calibri"/>
              <a:cs typeface="Arial"/>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ts val="0"/>
              </a:spcBef>
              <a:buNone/>
            </a:pPr>
            <a:r>
              <a:rPr lang="en-GB" sz="1100" dirty="0">
                <a:latin typeface="Arial"/>
                <a:ea typeface="Calibri"/>
                <a:cs typeface="Arial"/>
              </a:rPr>
              <a:t>The messaging alert system Neighbourhood Matters is now moving from its implementation phase into operational 'business as usual’. Neighbourhood officers have received training and are now actively utilising the system. Over 5,000 individuals have been surveyed throughout Gwent in an attempt to identify, understand, and collaboratively address issues which adversely impact quality of life in local communities. </a:t>
            </a:r>
          </a:p>
          <a:p>
            <a:pPr algn="just">
              <a:lnSpc>
                <a:spcPct val="100000"/>
              </a:lnSpc>
              <a:spcBef>
                <a:spcPts val="0"/>
              </a:spcBef>
              <a:buNone/>
            </a:pPr>
            <a:endParaRPr lang="en-GB" sz="600" dirty="0">
              <a:solidFill>
                <a:schemeClr val="accent5">
                  <a:lumMod val="60000"/>
                  <a:lumOff val="40000"/>
                </a:schemeClr>
              </a:solidFill>
              <a:latin typeface="Arial"/>
              <a:ea typeface="Calibri"/>
              <a:cs typeface="Arial"/>
            </a:endParaRPr>
          </a:p>
          <a:p>
            <a:pPr algn="just">
              <a:lnSpc>
                <a:spcPct val="100000"/>
              </a:lnSpc>
              <a:spcBef>
                <a:spcPts val="0"/>
              </a:spcBef>
              <a:buNone/>
            </a:pPr>
            <a:r>
              <a:rPr lang="en-GB" sz="1100" dirty="0">
                <a:latin typeface="Arial"/>
                <a:ea typeface="Calibri"/>
                <a:cs typeface="Arial"/>
              </a:rPr>
              <a:t>The number of school engagements undertaken as part of the Safer Schools Programme has dramatically increased during Q3 2025-26 when compared to the same quarter during the previous financial year, with an additional 1,255 engagements taking place throughout the 242 schools in Gwent. These engagements involve inputs to pupils on topics such as ASB, knife crime, hate crime, and online crime.</a:t>
            </a:r>
          </a:p>
        </p:txBody>
      </p:sp>
    </p:spTree>
    <p:extLst>
      <p:ext uri="{BB962C8B-B14F-4D97-AF65-F5344CB8AC3E}">
        <p14:creationId xmlns:p14="http://schemas.microsoft.com/office/powerpoint/2010/main" val="196794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3CD3B-F2B1-3DA3-9098-72281E9E3A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8F917D-2117-35F2-3C3F-210F64C457B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Two - Making Our Communities Safer</a:t>
            </a:r>
          </a:p>
        </p:txBody>
      </p:sp>
      <p:sp>
        <p:nvSpPr>
          <p:cNvPr id="3" name="TextBox 2">
            <a:extLst>
              <a:ext uri="{FF2B5EF4-FFF2-40B4-BE49-F238E27FC236}">
                <a16:creationId xmlns:a16="http://schemas.microsoft.com/office/drawing/2014/main" id="{FD338027-735B-007C-9C7C-B341506BDDD8}"/>
              </a:ext>
            </a:extLst>
          </p:cNvPr>
          <p:cNvSpPr txBox="1"/>
          <p:nvPr/>
        </p:nvSpPr>
        <p:spPr>
          <a:xfrm>
            <a:off x="461458" y="1160675"/>
            <a:ext cx="9246563" cy="4163355"/>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999 Demand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101 Demand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999 and 101 Average Answer Speed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Response Times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Most Serious Violence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Serious Violence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Knife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Drug Offences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Drug Possession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Drug Supply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Shoplifting</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Residential Burglary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Robbery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Theft from the Person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Making Our Communities Safer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163640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F758-A56E-2F8A-52BF-026EB2B5DA7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BA8C575-23E9-D3BC-DB8A-26CAB54A85A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2F1CE4E3-A797-06F9-55EF-1C7237E8343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0D97FBA-681E-F3A6-5809-B7205FF41EF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999 Demand</a:t>
            </a:r>
          </a:p>
        </p:txBody>
      </p:sp>
      <p:sp>
        <p:nvSpPr>
          <p:cNvPr id="19" name="TextBox 13">
            <a:extLst>
              <a:ext uri="{FF2B5EF4-FFF2-40B4-BE49-F238E27FC236}">
                <a16:creationId xmlns:a16="http://schemas.microsoft.com/office/drawing/2014/main" id="{6F60D90B-272C-0EEC-8229-3224D96DD6DC}"/>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Arial" panose="020B0604020202020204" pitchFamily="34" charset="0"/>
                <a:cs typeface="Arial" panose="020B0604020202020204" pitchFamily="34" charset="0"/>
              </a:rPr>
              <a:t>999 demand has fallen by 10.4% during Q3 2025-26 when compared to the quarter prior, with 2,691 fewer calls received for a total of 23,223. A slight increase of 1.1% (254 additional calls) can be observed when comparing Q3 2025-26 to the same quarter during the previous financial year. </a:t>
            </a:r>
          </a:p>
          <a:p>
            <a:pPr algn="just" eaLnBrk="1" hangingPunct="1">
              <a:lnSpc>
                <a:spcPct val="100000"/>
              </a:lnSpc>
              <a:spcBef>
                <a:spcPct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effectLst/>
                <a:latin typeface="Arial" panose="020B0604020202020204" pitchFamily="34" charset="0"/>
                <a:cs typeface="Arial" panose="020B0604020202020204" pitchFamily="34" charset="0"/>
              </a:rPr>
              <a:t>999 service level (the percentage of 999 calls answered within 10 seconds) stands at 97.5% for </a:t>
            </a:r>
            <a:r>
              <a:rPr lang="en-GB" sz="1100" dirty="0">
                <a:latin typeface="Arial" panose="020B0604020202020204" pitchFamily="34" charset="0"/>
                <a:cs typeface="Arial" panose="020B0604020202020204" pitchFamily="34" charset="0"/>
              </a:rPr>
              <a:t>Q3</a:t>
            </a:r>
            <a:r>
              <a:rPr lang="en-GB" sz="1100" dirty="0">
                <a:effectLst/>
                <a:latin typeface="Arial" panose="020B0604020202020204" pitchFamily="34" charset="0"/>
                <a:cs typeface="Arial" panose="020B0604020202020204" pitchFamily="34" charset="0"/>
              </a:rPr>
              <a:t> 2025-26. </a:t>
            </a:r>
            <a:r>
              <a:rPr lang="en-GB" sz="1100" dirty="0">
                <a:latin typeface="Arial" panose="020B0604020202020204" pitchFamily="34" charset="0"/>
                <a:cs typeface="Arial" panose="020B0604020202020204" pitchFamily="34" charset="0"/>
              </a:rPr>
              <a:t>T</a:t>
            </a:r>
            <a:r>
              <a:rPr lang="en-GB" sz="1100" dirty="0">
                <a:effectLst/>
                <a:latin typeface="Arial" panose="020B0604020202020204" pitchFamily="34" charset="0"/>
                <a:cs typeface="Arial" panose="020B0604020202020204" pitchFamily="34" charset="0"/>
              </a:rPr>
              <a:t>his represents an increase of 1.0 percentage point when compared to the quarter prior</a:t>
            </a:r>
            <a:r>
              <a:rPr lang="en-GB" sz="1100" dirty="0">
                <a:latin typeface="Arial" panose="020B0604020202020204" pitchFamily="34" charset="0"/>
                <a:cs typeface="Arial" panose="020B0604020202020204" pitchFamily="34" charset="0"/>
              </a:rPr>
              <a:t>, and of </a:t>
            </a:r>
            <a:r>
              <a:rPr lang="en-GB" sz="1100" dirty="0">
                <a:effectLst/>
                <a:latin typeface="Arial" panose="020B0604020202020204" pitchFamily="34" charset="0"/>
                <a:cs typeface="Arial" panose="020B0604020202020204" pitchFamily="34" charset="0"/>
              </a:rPr>
              <a:t>0.6 percentage points when compared to the same quarter during the previous financial year. 999 service level has remained above the national target of 90% for the last ten consecutive quarters.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49A89D8F-58D1-7E89-FF44-510B8FED392E}"/>
              </a:ext>
            </a:extLst>
          </p:cNvPr>
          <p:cNvGraphicFramePr>
            <a:graphicFrameLocks/>
          </p:cNvGraphicFramePr>
          <p:nvPr>
            <p:extLst>
              <p:ext uri="{D42A27DB-BD31-4B8C-83A1-F6EECF244321}">
                <p14:modId xmlns:p14="http://schemas.microsoft.com/office/powerpoint/2010/main" val="414714223"/>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87,259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99,891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100,469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92,275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72,929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2" name="Table 11">
            <a:extLst>
              <a:ext uri="{FF2B5EF4-FFF2-40B4-BE49-F238E27FC236}">
                <a16:creationId xmlns:a16="http://schemas.microsoft.com/office/drawing/2014/main" id="{82DF7840-4ED7-FA0A-1145-83E7C3BCB255}"/>
              </a:ext>
            </a:extLst>
          </p:cNvPr>
          <p:cNvGraphicFramePr>
            <a:graphicFrameLocks/>
          </p:cNvGraphicFramePr>
          <p:nvPr>
            <p:extLst>
              <p:ext uri="{D42A27DB-BD31-4B8C-83A1-F6EECF244321}">
                <p14:modId xmlns:p14="http://schemas.microsoft.com/office/powerpoint/2010/main" val="3775274461"/>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dirty="0">
                          <a:solidFill>
                            <a:srgbClr val="002060"/>
                          </a:solidFill>
                          <a:effectLst/>
                          <a:latin typeface="Arial" panose="020B0604020202020204" pitchFamily="34" charset="0"/>
                        </a:rPr>
                        <a:t>Service      Level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Service   Level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70109936-A1D9-1376-D3A4-180D462A8973}"/>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2" name="Picture 1">
            <a:extLst>
              <a:ext uri="{FF2B5EF4-FFF2-40B4-BE49-F238E27FC236}">
                <a16:creationId xmlns:a16="http://schemas.microsoft.com/office/drawing/2014/main" id="{A76B1EC4-56AB-3EBD-D8C1-817284608D6D}"/>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71403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3BF9-D887-3F4F-F465-8CF1BF2EFD26}"/>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44CD213-08F3-C3E0-AEA6-8F06B698B45F}"/>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7EC4CA8C-B9A1-1E09-D4AA-72ABED15204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1D3D612F-9628-3FEB-550F-1A6F1C1CFF7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101 Demand</a:t>
            </a:r>
          </a:p>
        </p:txBody>
      </p:sp>
      <p:sp>
        <p:nvSpPr>
          <p:cNvPr id="16" name="TextBox 13">
            <a:extLst>
              <a:ext uri="{FF2B5EF4-FFF2-40B4-BE49-F238E27FC236}">
                <a16:creationId xmlns:a16="http://schemas.microsoft.com/office/drawing/2014/main" id="{628ECA55-EE01-583E-BE20-BC7CC9FA094F}"/>
              </a:ext>
            </a:extLst>
          </p:cNvPr>
          <p:cNvSpPr txBox="1">
            <a:spLocks noChangeArrowheads="1"/>
          </p:cNvSpPr>
          <p:nvPr/>
        </p:nvSpPr>
        <p:spPr bwMode="auto">
          <a:xfrm>
            <a:off x="121248"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101 demand (all connections) has </a:t>
            </a:r>
            <a:r>
              <a:rPr lang="en-GB" sz="1100" dirty="0">
                <a:latin typeface="Arial" panose="020B0604020202020204" pitchFamily="34" charset="0"/>
                <a:cs typeface="Arial" panose="020B0604020202020204" pitchFamily="34" charset="0"/>
              </a:rPr>
              <a:t>fallen by 8.3% during Q3 2025-26 when compared to the quarter prior, with 5,778 fewer calls received for a total of 64,231. Conversely, a substantial increase </a:t>
            </a:r>
            <a:r>
              <a:rPr lang="en-GB" sz="1100" dirty="0">
                <a:effectLst/>
                <a:latin typeface="Arial" panose="020B0604020202020204" pitchFamily="34" charset="0"/>
                <a:cs typeface="Arial" panose="020B0604020202020204" pitchFamily="34" charset="0"/>
              </a:rPr>
              <a:t>of 30.6% (15,032 additional calls) can be observed when comparing Q3 2025-26 to the same quarter during the previous financial year.</a:t>
            </a:r>
          </a:p>
          <a:p>
            <a:pPr algn="just" eaLnBrk="1" hangingPunct="1">
              <a:lnSpc>
                <a:spcPct val="100000"/>
              </a:lnSpc>
              <a:spcBef>
                <a:spcPct val="0"/>
              </a:spcBef>
              <a:buFontTx/>
              <a:buNone/>
            </a:pPr>
            <a:endParaRPr lang="en-GB" sz="6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r>
              <a:rPr lang="en-GB" altLang="en-US" sz="1100" dirty="0">
                <a:latin typeface="Arial" panose="020B0604020202020204" pitchFamily="34" charset="0"/>
                <a:cs typeface="Arial" panose="020B0604020202020204" pitchFamily="34" charset="0"/>
              </a:rPr>
              <a:t>The abandonment rate for 101 calls during </a:t>
            </a:r>
            <a:r>
              <a:rPr lang="en-GB" sz="1100" dirty="0">
                <a:effectLst/>
                <a:latin typeface="Arial" panose="020B0604020202020204" pitchFamily="34" charset="0"/>
                <a:cs typeface="Arial" panose="020B0604020202020204" pitchFamily="34" charset="0"/>
              </a:rPr>
              <a:t>Q3 2025-26 </a:t>
            </a:r>
            <a:r>
              <a:rPr lang="en-GB" sz="1100" dirty="0">
                <a:latin typeface="Arial" panose="020B0604020202020204" pitchFamily="34" charset="0"/>
                <a:cs typeface="Arial" panose="020B0604020202020204" pitchFamily="34" charset="0"/>
              </a:rPr>
              <a:t>was </a:t>
            </a:r>
            <a:r>
              <a:rPr lang="en-GB" sz="1100" dirty="0">
                <a:effectLst/>
                <a:latin typeface="Arial" panose="020B0604020202020204" pitchFamily="34" charset="0"/>
                <a:cs typeface="Arial" panose="020B0604020202020204" pitchFamily="34" charset="0"/>
              </a:rPr>
              <a:t>8.1%. This is a reduction of 1.7 percentage points when compared to the quarter prior, and of 0.9 percentage points when compared to the same quarter during the previous financial year. </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101 abandonment rate figure is calculated based on call options one and two only, which pertain to new incidents and incident updates respectively.</a:t>
            </a:r>
          </a:p>
        </p:txBody>
      </p:sp>
      <p:graphicFrame>
        <p:nvGraphicFramePr>
          <p:cNvPr id="14" name="Table 13">
            <a:extLst>
              <a:ext uri="{FF2B5EF4-FFF2-40B4-BE49-F238E27FC236}">
                <a16:creationId xmlns:a16="http://schemas.microsoft.com/office/drawing/2014/main" id="{65F84099-16C5-1419-1848-7F23A561D78A}"/>
              </a:ext>
            </a:extLst>
          </p:cNvPr>
          <p:cNvGraphicFramePr>
            <a:graphicFrameLocks/>
          </p:cNvGraphicFramePr>
          <p:nvPr>
            <p:extLst>
              <p:ext uri="{D42A27DB-BD31-4B8C-83A1-F6EECF244321}">
                <p14:modId xmlns:p14="http://schemas.microsoft.com/office/powerpoint/2010/main" val="134042469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241,738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220,342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213,356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219,010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199,453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5" name="Table 14">
            <a:extLst>
              <a:ext uri="{FF2B5EF4-FFF2-40B4-BE49-F238E27FC236}">
                <a16:creationId xmlns:a16="http://schemas.microsoft.com/office/drawing/2014/main" id="{F524BE6E-5B9A-BD02-9709-F15E9E83FF7C}"/>
              </a:ext>
            </a:extLst>
          </p:cNvPr>
          <p:cNvGraphicFramePr>
            <a:graphicFrameLocks/>
          </p:cNvGraphicFramePr>
          <p:nvPr>
            <p:extLst>
              <p:ext uri="{D42A27DB-BD31-4B8C-83A1-F6EECF244321}">
                <p14:modId xmlns:p14="http://schemas.microsoft.com/office/powerpoint/2010/main" val="82286913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Abandonment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Abandonment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955B2111-A0F2-5659-AC82-D24A2DBE4D8C}"/>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DCF3DFF4-DE9A-D15C-244F-280688358ADD}"/>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412021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116C-4144-0F61-5B11-102D46B55A20}"/>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E8952F6-C636-98E0-DE0D-C4116C4CF72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2073887-6B29-9090-B0C9-E6A77DC9A2C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6F348DB-9AC5-ECDF-F272-4A81AF6B662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999 and 101 Average Answer Speed</a:t>
            </a:r>
          </a:p>
        </p:txBody>
      </p:sp>
      <p:sp>
        <p:nvSpPr>
          <p:cNvPr id="16" name="TextBox 13">
            <a:extLst>
              <a:ext uri="{FF2B5EF4-FFF2-40B4-BE49-F238E27FC236}">
                <a16:creationId xmlns:a16="http://schemas.microsoft.com/office/drawing/2014/main" id="{AFF4728B-6D11-5CC0-5EFB-6CDC7068357D}"/>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effectLst/>
                <a:latin typeface="Arial"/>
                <a:cs typeface="Arial"/>
              </a:rPr>
              <a:t>The average answer speed for 999 calls during Q3 2025-26 wa</a:t>
            </a:r>
            <a:r>
              <a:rPr lang="en-GB" sz="1100" dirty="0">
                <a:latin typeface="Arial"/>
                <a:cs typeface="Arial"/>
              </a:rPr>
              <a:t>s three seconds. This is an improvement of one second when compared to the quarter prior, and is equal to the same quarter during the previous financial year. </a:t>
            </a:r>
            <a:endParaRPr lang="en-GB" sz="1100" dirty="0">
              <a:effectLst/>
              <a:latin typeface="Arial"/>
              <a:cs typeface="Arial"/>
            </a:endParaRPr>
          </a:p>
          <a:p>
            <a:pPr algn="just" eaLnBrk="1" hangingPunct="1">
              <a:lnSpc>
                <a:spcPct val="100000"/>
              </a:lnSpc>
              <a:spcBef>
                <a:spcPct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effectLst/>
                <a:latin typeface="Arial" panose="020B0604020202020204" pitchFamily="34" charset="0"/>
                <a:cs typeface="Arial" panose="020B0604020202020204" pitchFamily="34" charset="0"/>
              </a:rPr>
              <a:t>The average answer speed for 101 calls during Q3 2025-26 wa</a:t>
            </a:r>
            <a:r>
              <a:rPr lang="en-GB" sz="1100" dirty="0">
                <a:latin typeface="Arial" panose="020B0604020202020204" pitchFamily="34" charset="0"/>
                <a:cs typeface="Arial" panose="020B0604020202020204" pitchFamily="34" charset="0"/>
              </a:rPr>
              <a:t>s one minute and 28 seconds. This is an improvement of 17 seconds when compared to the quarter prior, and of seven seconds when compared to the </a:t>
            </a:r>
            <a:r>
              <a:rPr lang="en-GB" sz="1100" dirty="0">
                <a:effectLst/>
                <a:latin typeface="Arial" panose="020B0604020202020204" pitchFamily="34" charset="0"/>
                <a:cs typeface="Arial" panose="020B0604020202020204" pitchFamily="34" charset="0"/>
              </a:rPr>
              <a:t>same quarter during the previous financial year.</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2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a:cs typeface="Arial"/>
              </a:rPr>
              <a:t>The 101 average answer speed figure is calculated based on call options one and two only, which pertain to new incidents and incident updates respectively.</a:t>
            </a:r>
          </a:p>
        </p:txBody>
      </p:sp>
      <p:graphicFrame>
        <p:nvGraphicFramePr>
          <p:cNvPr id="7" name="Table 6">
            <a:extLst>
              <a:ext uri="{FF2B5EF4-FFF2-40B4-BE49-F238E27FC236}">
                <a16:creationId xmlns:a16="http://schemas.microsoft.com/office/drawing/2014/main" id="{5C8D99B5-FD3B-F29F-2181-5953312D458B}"/>
              </a:ext>
            </a:extLst>
          </p:cNvPr>
          <p:cNvGraphicFramePr>
            <a:graphicFrameLocks/>
          </p:cNvGraphicFramePr>
          <p:nvPr>
            <p:extLst>
              <p:ext uri="{D42A27DB-BD31-4B8C-83A1-F6EECF244321}">
                <p14:modId xmlns:p14="http://schemas.microsoft.com/office/powerpoint/2010/main" val="406775904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dirty="0">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05FABDBE-2641-AE12-05D2-50D169E0D6FA}"/>
              </a:ext>
            </a:extLst>
          </p:cNvPr>
          <p:cNvGraphicFramePr>
            <a:graphicFrameLocks/>
          </p:cNvGraphicFramePr>
          <p:nvPr>
            <p:extLst>
              <p:ext uri="{D42A27DB-BD31-4B8C-83A1-F6EECF244321}">
                <p14:modId xmlns:p14="http://schemas.microsoft.com/office/powerpoint/2010/main" val="1631580912"/>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dirty="0">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05:45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08:01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01:43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01:30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-00:17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2" name="Picture 11">
            <a:extLst>
              <a:ext uri="{FF2B5EF4-FFF2-40B4-BE49-F238E27FC236}">
                <a16:creationId xmlns:a16="http://schemas.microsoft.com/office/drawing/2014/main" id="{8DD20A5F-D657-A263-43F5-E87C0E02F138}"/>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2" name="Picture 1">
            <a:extLst>
              <a:ext uri="{FF2B5EF4-FFF2-40B4-BE49-F238E27FC236}">
                <a16:creationId xmlns:a16="http://schemas.microsoft.com/office/drawing/2014/main" id="{C0D1867F-0A3B-D70E-770E-B939CDC0BCA1}"/>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80729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E2C2-4493-70FF-B142-6D4503F3D90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425237B-0E2E-49B7-5A7A-974C9986CFB0}"/>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CACB5E7-D4D5-621E-B455-CF7D036B531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3A324D01-0E42-1FE2-8538-84119874422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Response Times</a:t>
            </a:r>
          </a:p>
        </p:txBody>
      </p:sp>
      <p:sp>
        <p:nvSpPr>
          <p:cNvPr id="8" name="TextBox 13">
            <a:extLst>
              <a:ext uri="{FF2B5EF4-FFF2-40B4-BE49-F238E27FC236}">
                <a16:creationId xmlns:a16="http://schemas.microsoft.com/office/drawing/2014/main" id="{AF14A644-0916-C4FC-3DDE-5A83798794DC}"/>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Based on the target arrival time of 15 minutes, the emergency create-to-arrival compliance rate for Q3 2025-26 stands at 81.3%. This is a reduction of 0.5 percentage points when compared to the quarter prior, but represents a notable increase of 6.7 percentage points when compared to the same quarter during the previous financial year. The compliance rate has exceeded the force target of 80.0% for a third consecutive quarter.</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Based on the target arrival time of 60 minutes, the priority create-to-arrival compliance rate for Q3 2025-26 stands at 85.0%. This is a reduction of 2.3 percentage points when compared to the quarter prior, and a similar reduction of 2.6 percentage points when compared to the same quarter during the previous financial year. Despite this, the compliance rate has now exceeded the force target of 80.0% for five consecutive quarters.</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nSpc>
                <a:spcPct val="100000"/>
              </a:lnSpc>
              <a:spcBef>
                <a:spcPts val="0"/>
              </a:spcBef>
              <a:buNone/>
            </a:pPr>
            <a:endParaRPr lang="en-GB" altLang="en-US" sz="4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In this context, ‘create-to-arrival’ refers to the time elapsed between the creation of a Storm Log for a given incident, and the arrival of officers at the scene.</a:t>
            </a:r>
          </a:p>
        </p:txBody>
      </p:sp>
      <p:graphicFrame>
        <p:nvGraphicFramePr>
          <p:cNvPr id="13" name="Table 12">
            <a:extLst>
              <a:ext uri="{FF2B5EF4-FFF2-40B4-BE49-F238E27FC236}">
                <a16:creationId xmlns:a16="http://schemas.microsoft.com/office/drawing/2014/main" id="{CB2ACCF7-A491-1559-4BA3-29FCFF2227C5}"/>
              </a:ext>
            </a:extLst>
          </p:cNvPr>
          <p:cNvGraphicFramePr>
            <a:graphicFrameLocks/>
          </p:cNvGraphicFramePr>
          <p:nvPr>
            <p:extLst>
              <p:ext uri="{D42A27DB-BD31-4B8C-83A1-F6EECF244321}">
                <p14:modId xmlns:p14="http://schemas.microsoft.com/office/powerpoint/2010/main" val="33908463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4" name="Table 13">
            <a:extLst>
              <a:ext uri="{FF2B5EF4-FFF2-40B4-BE49-F238E27FC236}">
                <a16:creationId xmlns:a16="http://schemas.microsoft.com/office/drawing/2014/main" id="{7ED6407A-1BFC-1319-5DAF-47C256149A92}"/>
              </a:ext>
            </a:extLst>
          </p:cNvPr>
          <p:cNvGraphicFramePr>
            <a:graphicFrameLocks/>
          </p:cNvGraphicFramePr>
          <p:nvPr>
            <p:extLst>
              <p:ext uri="{D42A27DB-BD31-4B8C-83A1-F6EECF244321}">
                <p14:modId xmlns:p14="http://schemas.microsoft.com/office/powerpoint/2010/main" val="668118762"/>
              </p:ext>
            </p:extLst>
          </p:nvPr>
        </p:nvGraphicFramePr>
        <p:xfrm>
          <a:off x="15953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39032574-9E3D-77DA-9877-0EFE3F4B86AD}"/>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9" name="Picture 8">
            <a:extLst>
              <a:ext uri="{FF2B5EF4-FFF2-40B4-BE49-F238E27FC236}">
                <a16:creationId xmlns:a16="http://schemas.microsoft.com/office/drawing/2014/main" id="{F4C95210-EFE9-5372-0D17-8BF3EBFB2E09}"/>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924402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7E28-303F-4E6E-B085-FCEC92A97FF7}"/>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CBA4CF6-F837-C0AC-4F34-96E8BEA8EB7E}"/>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B8C76B61-3FB3-48F9-9FB3-48243AD40009}"/>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0243FDF-90CA-BF52-31B5-4165DA62539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Most Serious Violence</a:t>
            </a:r>
          </a:p>
        </p:txBody>
      </p:sp>
      <p:sp>
        <p:nvSpPr>
          <p:cNvPr id="14341" name="TextBox 13">
            <a:extLst>
              <a:ext uri="{FF2B5EF4-FFF2-40B4-BE49-F238E27FC236}">
                <a16:creationId xmlns:a16="http://schemas.microsoft.com/office/drawing/2014/main" id="{013B70E2-E60A-535D-0814-5EF4D5B12D3B}"/>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142 crimes classified as Most Serious Violence were recorded during Q3 2025-26. This represents a reduction of 11.8% (19 fewer offences) when compared to the quarter prior, but an increase of 6.8% (nine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19.7%, with 28 crimes solved. This is a slight reduction of 0.2 percentage points when compared to the quarter prior, with four fewer crimes solved. A further reduction of 2.9 percentage points can be observed when comparing Q3 2025-26 to the same quarter during the previous financial year, with two fewer crimes solved.</a:t>
            </a:r>
          </a:p>
          <a:p>
            <a:pPr algn="just">
              <a:lnSpc>
                <a:spcPct val="100000"/>
              </a:lnSpc>
              <a:spcBef>
                <a:spcPts val="50"/>
              </a:spcBef>
              <a:spcAft>
                <a:spcPts val="50"/>
              </a:spcAft>
              <a:buNone/>
            </a:pPr>
            <a:endParaRPr lang="en-GB" sz="600" dirty="0">
              <a:solidFill>
                <a:srgbClr val="FF0000"/>
              </a:solidFill>
              <a:latin typeface="Arial"/>
              <a:ea typeface="Calibri"/>
              <a:cs typeface="Arial"/>
            </a:endParaRPr>
          </a:p>
          <a:p>
            <a:pPr algn="just">
              <a:lnSpc>
                <a:spcPct val="100000"/>
              </a:lnSpc>
              <a:spcBef>
                <a:spcPts val="50"/>
              </a:spcBef>
              <a:spcAft>
                <a:spcPts val="50"/>
              </a:spcAft>
              <a:buNone/>
            </a:pPr>
            <a:r>
              <a:rPr lang="en-GB" sz="1100" dirty="0">
                <a:latin typeface="Arial"/>
                <a:ea typeface="Calibri"/>
                <a:cs typeface="Arial"/>
              </a:rPr>
              <a:t>The Homicide and Serious Violence meeting ensures appropriate oversight of investigations and is able to identify any changes in performance. Most Serious Violence is investigated by the Reactive Criminal Investigation Department (CID) who operate as part of the Crime Pillar. Scrutiny and the identification of patterns in offending allow for predicted demand analysis and the assignment of appropriate resources from the Crime Pillar. The management and oversight of meetings has seen strong relationships forged between the three pillars, with problem solving plans devised to prevent and detect Most Serious Violence. The Tasking and Proactive team identify and own any ongoing series and patterns in offending, in order to support further analysis and to bolster the organisation’s responsiveness to Most Serious Violence. This provides resilience and ensures outstanding public service for some of our most high-harm offending.  </a:t>
            </a:r>
          </a:p>
          <a:p>
            <a:pPr algn="just">
              <a:lnSpc>
                <a:spcPct val="100000"/>
              </a:lnSpc>
              <a:spcBef>
                <a:spcPts val="50"/>
              </a:spcBef>
              <a:spcAft>
                <a:spcPts val="50"/>
              </a:spcAft>
              <a:buNone/>
            </a:pPr>
            <a:endParaRPr lang="en-GB" altLang="en-US" sz="400" b="1" i="1"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ea typeface="Calibri"/>
                <a:cs typeface="Arial"/>
              </a:rPr>
              <a:t>There were two homicide investigations during Q3 2025-26, both of which pertained to crimes involving the use of a knife. The suspects have been charged, remanded, and are awaiting trial.</a:t>
            </a:r>
            <a:endParaRPr lang="en-GB" altLang="en-US" sz="1100" dirty="0">
              <a:latin typeface="Arial"/>
              <a:ea typeface="Calibri"/>
              <a:cs typeface="Arial"/>
            </a:endParaRPr>
          </a:p>
          <a:p>
            <a:pPr algn="just" eaLnBrk="1" hangingPunct="1">
              <a:lnSpc>
                <a:spcPct val="100000"/>
              </a:lnSpc>
              <a:spcBef>
                <a:spcPct val="0"/>
              </a:spcBef>
              <a:buFontTx/>
              <a:buNone/>
            </a:pPr>
            <a:endParaRPr lang="en-GB" altLang="en-US" sz="8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a:cs typeface="Arial"/>
              </a:rPr>
              <a:t>Most Serious Violence offences consist of homicide, grievous bodily harm with intent, and causing death by dangerous driving.</a:t>
            </a:r>
          </a:p>
        </p:txBody>
      </p:sp>
      <p:graphicFrame>
        <p:nvGraphicFramePr>
          <p:cNvPr id="8" name="Table 7">
            <a:extLst>
              <a:ext uri="{FF2B5EF4-FFF2-40B4-BE49-F238E27FC236}">
                <a16:creationId xmlns:a16="http://schemas.microsoft.com/office/drawing/2014/main" id="{DC4C7BE6-EBA0-B3D2-D1C8-ACE366564C1B}"/>
              </a:ext>
            </a:extLst>
          </p:cNvPr>
          <p:cNvGraphicFramePr>
            <a:graphicFrameLocks/>
          </p:cNvGraphicFramePr>
          <p:nvPr>
            <p:extLst>
              <p:ext uri="{D42A27DB-BD31-4B8C-83A1-F6EECF244321}">
                <p14:modId xmlns:p14="http://schemas.microsoft.com/office/powerpoint/2010/main" val="46840230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4BB019A9-083F-93B4-4089-BF8F6F1B1B5E}"/>
              </a:ext>
            </a:extLst>
          </p:cNvPr>
          <p:cNvGraphicFramePr>
            <a:graphicFrameLocks/>
          </p:cNvGraphicFramePr>
          <p:nvPr>
            <p:extLst>
              <p:ext uri="{D42A27DB-BD31-4B8C-83A1-F6EECF244321}">
                <p14:modId xmlns:p14="http://schemas.microsoft.com/office/powerpoint/2010/main" val="256073630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670D8589-B1B8-D758-7AE0-F0EA5FEC4D84}"/>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2" name="Picture 1">
            <a:extLst>
              <a:ext uri="{FF2B5EF4-FFF2-40B4-BE49-F238E27FC236}">
                <a16:creationId xmlns:a16="http://schemas.microsoft.com/office/drawing/2014/main" id="{CF005A03-CF95-D6A5-6C28-A9719C6FCE87}"/>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95526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9A33-B4A8-79B0-7401-BB28A1D010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DE29E7-B871-8B26-4707-A004EA5195A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Glossary of Terms</a:t>
            </a:r>
          </a:p>
        </p:txBody>
      </p:sp>
      <p:sp>
        <p:nvSpPr>
          <p:cNvPr id="2" name="TextBox 14">
            <a:extLst>
              <a:ext uri="{FF2B5EF4-FFF2-40B4-BE49-F238E27FC236}">
                <a16:creationId xmlns:a16="http://schemas.microsoft.com/office/drawing/2014/main" id="{E839F97F-637D-9FD6-1BD1-3F5E63D3EB18}"/>
              </a:ext>
            </a:extLst>
          </p:cNvPr>
          <p:cNvSpPr txBox="1">
            <a:spLocks noChangeArrowheads="1"/>
          </p:cNvSpPr>
          <p:nvPr/>
        </p:nvSpPr>
        <p:spPr bwMode="auto">
          <a:xfrm>
            <a:off x="310154" y="872763"/>
            <a:ext cx="5634543" cy="265224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tIns="72000" bIns="72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fontAlgn="auto" hangingPunct="1">
              <a:spcBef>
                <a:spcPts val="0"/>
              </a:spcBef>
              <a:spcAft>
                <a:spcPts val="0"/>
              </a:spcAft>
              <a:buNone/>
              <a:defRPr/>
            </a:pPr>
            <a:r>
              <a:rPr lang="en-GB" sz="1200" b="1" dirty="0">
                <a:latin typeface="Arial" panose="020B0604020202020204" pitchFamily="34" charset="0"/>
                <a:cs typeface="Arial" panose="020B0604020202020204" pitchFamily="34" charset="0"/>
              </a:rPr>
              <a:t>Common Terms:</a:t>
            </a:r>
          </a:p>
          <a:p>
            <a:pPr algn="just" eaLnBrk="1" fontAlgn="auto" hangingPunct="1">
              <a:spcBef>
                <a:spcPts val="0"/>
              </a:spcBef>
              <a:spcAft>
                <a:spcPts val="0"/>
              </a:spcAft>
              <a:buNone/>
              <a:defRPr/>
            </a:pPr>
            <a:endParaRPr lang="en-GB" sz="6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Financial Year to Date (FYTD)</a:t>
            </a:r>
            <a:r>
              <a:rPr lang="en-GB" sz="1100" dirty="0">
                <a:latin typeface="Arial" panose="020B0604020202020204" pitchFamily="34" charset="0"/>
                <a:cs typeface="Arial" panose="020B0604020202020204" pitchFamily="34" charset="0"/>
              </a:rPr>
              <a:t> – This date range encompasses the first quarter of the current financial year through to the end of the latest complete quarter (in this case comprising quarters one, two and three of the 2025-26 financial year).</a:t>
            </a:r>
          </a:p>
          <a:p>
            <a:pPr algn="just" eaLnBrk="1" fontAlgn="auto" hangingPunct="1">
              <a:spcBef>
                <a:spcPts val="0"/>
              </a:spcBef>
              <a:spcAft>
                <a:spcPts val="0"/>
              </a:spcAft>
              <a:buNone/>
              <a:defRPr/>
            </a:pPr>
            <a:endParaRPr lang="en-GB" sz="6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Percentage Points (PP)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Percentage points are used to indicate the numeric difference between two percentages. For instance, moving from 10.0% to 12.0% is an increase of two percentage points.</a:t>
            </a:r>
          </a:p>
          <a:p>
            <a:pPr algn="just" eaLnBrk="1" fontAlgn="auto" hangingPunct="1">
              <a:spcBef>
                <a:spcPts val="0"/>
              </a:spcBef>
              <a:spcAft>
                <a:spcPts val="0"/>
              </a:spcAft>
              <a:buNone/>
              <a:defRPr/>
            </a:pPr>
            <a:endParaRPr lang="en-GB" sz="8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Solved Crimes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For the purposes of this report, a crime is considered ‘solved’ if it has been finalised with a criminal justice outcome (outcomes 1-8, excluding 5). This includes out of court outcomes such as community resolutions and cautions, in addition to formal charges.</a:t>
            </a:r>
          </a:p>
          <a:p>
            <a:pPr algn="just" eaLnBrk="1" fontAlgn="auto" hangingPunct="1">
              <a:spcBef>
                <a:spcPts val="0"/>
              </a:spcBef>
              <a:spcAft>
                <a:spcPts val="0"/>
              </a:spcAft>
              <a:defRPr/>
            </a:pPr>
            <a:endParaRPr lang="en-GB" sz="6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Solved Rate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 solved rate for a given quarter is calculated by dividing the number of crimes which were assigned a criminal justice outcome during that quarter by the number of crimes recorded during that quarter.</a:t>
            </a:r>
          </a:p>
        </p:txBody>
      </p:sp>
      <p:sp>
        <p:nvSpPr>
          <p:cNvPr id="5" name="TextBox 14">
            <a:extLst>
              <a:ext uri="{FF2B5EF4-FFF2-40B4-BE49-F238E27FC236}">
                <a16:creationId xmlns:a16="http://schemas.microsoft.com/office/drawing/2014/main" id="{72CDF4BE-85A0-2422-3FB9-394A51539296}"/>
              </a:ext>
            </a:extLst>
          </p:cNvPr>
          <p:cNvSpPr txBox="1">
            <a:spLocks noChangeArrowheads="1"/>
          </p:cNvSpPr>
          <p:nvPr/>
        </p:nvSpPr>
        <p:spPr bwMode="auto">
          <a:xfrm>
            <a:off x="6247305" y="872763"/>
            <a:ext cx="5634543" cy="1932049"/>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72000" rIns="91440" bIns="72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defRPr/>
            </a:pPr>
            <a:r>
              <a:rPr lang="en-GB" sz="1200" b="1" dirty="0">
                <a:latin typeface="Arial" panose="020B0604020202020204" pitchFamily="34" charset="0"/>
                <a:cs typeface="Arial" panose="020B0604020202020204" pitchFamily="34" charset="0"/>
              </a:rPr>
              <a:t>Graph Elements:</a:t>
            </a:r>
          </a:p>
          <a:p>
            <a:pPr algn="just">
              <a:spcBef>
                <a:spcPts val="0"/>
              </a:spcBef>
              <a:buNone/>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panose="020B0604020202020204" pitchFamily="34" charset="0"/>
                <a:cs typeface="Arial" panose="020B0604020202020204" pitchFamily="34" charset="0"/>
              </a:rPr>
              <a:t>Average</a:t>
            </a:r>
            <a:r>
              <a:rPr lang="en-GB" sz="1100" dirty="0">
                <a:latin typeface="Arial" panose="020B0604020202020204" pitchFamily="34" charset="0"/>
                <a:cs typeface="Arial" panose="020B0604020202020204" pitchFamily="34" charset="0"/>
              </a:rPr>
              <a:t> – For the purposes of this report, this graph element is calculated based on the mean value of the eight quarters preceding quarter three of the 2025-26 financial year.</a:t>
            </a:r>
            <a:endParaRPr lang="en-GB" sz="600" dirty="0">
              <a:latin typeface="Arial" panose="020B0604020202020204" pitchFamily="34" charset="0"/>
              <a:cs typeface="Arial" panose="020B0604020202020204" pitchFamily="34" charset="0"/>
            </a:endParaRPr>
          </a:p>
          <a:p>
            <a:pPr algn="just">
              <a:spcBef>
                <a:spcPts val="0"/>
              </a:spcBef>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a:cs typeface="Arial"/>
              </a:rPr>
              <a:t>Trendline </a:t>
            </a:r>
            <a:r>
              <a:rPr lang="en-GB" sz="1100" dirty="0">
                <a:latin typeface="Arial"/>
                <a:cs typeface="Arial"/>
              </a:rPr>
              <a:t>–</a:t>
            </a:r>
            <a:r>
              <a:rPr lang="en-GB" sz="1100" b="1" dirty="0">
                <a:latin typeface="Arial"/>
                <a:cs typeface="Arial"/>
              </a:rPr>
              <a:t> </a:t>
            </a:r>
            <a:r>
              <a:rPr lang="en-GB" sz="1100" dirty="0">
                <a:latin typeface="Arial"/>
                <a:cs typeface="Arial"/>
              </a:rPr>
              <a:t>This graph element indicates the overall direction of the data within the graph. All 12 quarters represented within the graph are taken into account.</a:t>
            </a:r>
          </a:p>
          <a:p>
            <a:pPr algn="just">
              <a:spcBef>
                <a:spcPts val="0"/>
              </a:spcBef>
              <a:buNone/>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panose="020B0604020202020204" pitchFamily="34" charset="0"/>
                <a:cs typeface="Arial" panose="020B0604020202020204" pitchFamily="34" charset="0"/>
              </a:rPr>
              <a:t>Upper and Lower Control Limits (Upper CL and Lower CL)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These graph elements mark the points beyond which a value is considered a special case, often implying the influence of one or more abnormal external factors. The upper control limit indicates that a value is higher than would be expected, whereas the lower control control limit indicates that the given value is below the expected level.</a:t>
            </a:r>
          </a:p>
        </p:txBody>
      </p:sp>
    </p:spTree>
    <p:extLst>
      <p:ext uri="{BB962C8B-B14F-4D97-AF65-F5344CB8AC3E}">
        <p14:creationId xmlns:p14="http://schemas.microsoft.com/office/powerpoint/2010/main" val="295447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B4CA-630A-3F1C-BFC4-AE0F4257527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77DEAAF-34F9-8BAD-22EC-6940E02D2CE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A45B1AF0-5049-003E-4A8B-3ECB0F7B77E8}"/>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CE74B5C-2594-4589-3B93-6BAE6EA70E5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Serious Violence</a:t>
            </a:r>
          </a:p>
        </p:txBody>
      </p:sp>
      <p:sp>
        <p:nvSpPr>
          <p:cNvPr id="14341" name="TextBox 13">
            <a:extLst>
              <a:ext uri="{FF2B5EF4-FFF2-40B4-BE49-F238E27FC236}">
                <a16:creationId xmlns:a16="http://schemas.microsoft.com/office/drawing/2014/main" id="{FF23C72F-6616-610E-704B-666B07D6391C}"/>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216 crimes classified as Serious Violence were recorded during Q3 2025-26. This represents a significant reduction of 20.3% (55 fewer offences) when compared to the quarter prior, but a slight increase of 1.4% (three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16.7%, with 36 crimes solved. This is an increase of 1.6 percentage points when compared to the quarter prior, albeit with five fewer crimes solved. Conversely, a reduction 1.6 percentage points can be observed when comparing Q3 2025-26 to the same quarter during the previous financial year, with three fewer crimes solved</a:t>
            </a:r>
            <a:r>
              <a:rPr lang="en-GB" altLang="en-US" sz="1100" dirty="0">
                <a:solidFill>
                  <a:srgbClr val="FF0000"/>
                </a:solidFill>
                <a:latin typeface="Arial" panose="020B0604020202020204" pitchFamily="34" charset="0"/>
                <a:cs typeface="Arial" panose="020B0604020202020204" pitchFamily="34" charset="0"/>
              </a:rPr>
              <a:t>.</a:t>
            </a: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Although Serious Violence is discussed in the </a:t>
            </a:r>
            <a:r>
              <a:rPr lang="en-GB" sz="1100" dirty="0">
                <a:latin typeface="Arial"/>
                <a:ea typeface="Calibri"/>
                <a:cs typeface="Arial"/>
              </a:rPr>
              <a:t>Homicide and Serious Violence meeting, an element of this also features in t</a:t>
            </a:r>
            <a:r>
              <a:rPr lang="en-GB" altLang="en-US" sz="1100" dirty="0">
                <a:latin typeface="Arial"/>
                <a:cs typeface="Arial"/>
              </a:rPr>
              <a:t>he Serious Organised Crime (SOC) meeting. Organised Crime Group (OCG) nominals involved in Serious Violence are identified within this meeting, in order to explore opportunities under a ‘4Ps’ approach (Pursue, Prevent, Protect, and Prepare).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latin typeface="Arial"/>
              <a:cs typeface="Arial"/>
            </a:endParaRPr>
          </a:p>
          <a:p>
            <a:pPr algn="just">
              <a:lnSpc>
                <a:spcPct val="100000"/>
              </a:lnSpc>
              <a:spcBef>
                <a:spcPct val="0"/>
              </a:spcBef>
              <a:buNone/>
            </a:pPr>
            <a:r>
              <a:rPr lang="en-GB" altLang="en-US" sz="1100" dirty="0">
                <a:latin typeface="Arial"/>
                <a:cs typeface="Arial"/>
              </a:rPr>
              <a:t>Funding provided by the Home Office to tackle county lines has been used to prevent Serious Violence and bring offenders to justice through proactive policing and partnership operations.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Tarian have provided considerable support to tackle an OCG which used Serious Violence, leading to the arrest and conviction of offenders.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FontTx/>
              <a:buNone/>
            </a:pPr>
            <a:endParaRPr lang="en-GB" altLang="en-US" sz="600" b="1" i="1"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Services have been commissioned via Serious Violence Duty funding which aim to prevent violent crime and promote early intervention through the identification of effective local practices and prevention programmes. This is aligned to the Government’s Safer Streets mission, with interventions being delivered through the five CSPs. </a:t>
            </a:r>
            <a:endParaRPr lang="en-GB" altLang="en-US" sz="11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kumimoji="0" lang="en-GB" altLang="en-US" sz="1100" b="0" i="1" u="none" strike="noStrike" kern="1200" cap="none" spc="0" normalizeH="0" baseline="0" noProof="0" dirty="0">
                <a:ln>
                  <a:noFill/>
                </a:ln>
                <a:effectLst/>
                <a:uLnTx/>
                <a:uFillTx/>
                <a:latin typeface="Arial"/>
                <a:ea typeface="+mn-ea"/>
                <a:cs typeface="Arial"/>
              </a:rPr>
              <a:t>Serious Violence </a:t>
            </a:r>
            <a:r>
              <a:rPr lang="en-GB" altLang="en-US" sz="1100" i="1" dirty="0">
                <a:latin typeface="Arial"/>
                <a:cs typeface="Arial"/>
              </a:rPr>
              <a:t>offences</a:t>
            </a:r>
            <a:r>
              <a:rPr kumimoji="0" lang="en-GB" altLang="en-US" sz="1100" b="0" i="1" u="none" strike="noStrike" kern="1200" cap="none" spc="0" normalizeH="0" baseline="0" noProof="0" dirty="0">
                <a:ln>
                  <a:noFill/>
                </a:ln>
                <a:effectLst/>
                <a:uLnTx/>
                <a:uFillTx/>
                <a:latin typeface="Arial"/>
                <a:ea typeface="+mn-ea"/>
                <a:cs typeface="Arial"/>
              </a:rPr>
              <a:t> consist of </a:t>
            </a:r>
            <a:r>
              <a:rPr lang="en-GB" altLang="en-US" sz="1100" i="1" dirty="0">
                <a:latin typeface="Arial"/>
                <a:cs typeface="Arial"/>
              </a:rPr>
              <a:t>section</a:t>
            </a:r>
            <a:r>
              <a:rPr kumimoji="0" lang="en-GB" altLang="en-US" sz="1100" b="0" i="1" u="none" strike="noStrike" kern="1200" cap="none" spc="0" normalizeH="0" baseline="0" noProof="0" dirty="0">
                <a:ln>
                  <a:noFill/>
                </a:ln>
                <a:effectLst/>
                <a:uLnTx/>
                <a:uFillTx/>
                <a:latin typeface="Arial"/>
                <a:ea typeface="+mn-ea"/>
                <a:cs typeface="Arial"/>
              </a:rPr>
              <a:t> 18 grievous bodily harm with intent, </a:t>
            </a:r>
            <a:r>
              <a:rPr lang="en-GB" altLang="en-US" sz="1100" i="1" dirty="0">
                <a:latin typeface="Arial"/>
                <a:cs typeface="Arial"/>
              </a:rPr>
              <a:t>section</a:t>
            </a:r>
            <a:r>
              <a:rPr kumimoji="0" lang="en-GB" altLang="en-US" sz="1100" b="0" i="1" u="none" strike="noStrike" kern="1200" cap="none" spc="0" normalizeH="0" baseline="0" noProof="0" dirty="0">
                <a:ln>
                  <a:noFill/>
                </a:ln>
                <a:effectLst/>
                <a:uLnTx/>
                <a:uFillTx/>
                <a:latin typeface="Arial"/>
                <a:ea typeface="+mn-ea"/>
                <a:cs typeface="Arial"/>
              </a:rPr>
              <a:t> 20 malicious </a:t>
            </a:r>
            <a:r>
              <a:rPr lang="en-GB" altLang="en-US" sz="1100" i="1" dirty="0">
                <a:latin typeface="Arial"/>
                <a:cs typeface="Arial"/>
              </a:rPr>
              <a:t>wounding</a:t>
            </a:r>
            <a:r>
              <a:rPr kumimoji="0" lang="en-GB" altLang="en-US" sz="1100" b="0" i="1" u="none" strike="noStrike" kern="1200" cap="none" spc="0" normalizeH="0" baseline="0" noProof="0" dirty="0">
                <a:ln>
                  <a:noFill/>
                </a:ln>
                <a:effectLst/>
                <a:uLnTx/>
                <a:uFillTx/>
                <a:latin typeface="Arial"/>
                <a:ea typeface="+mn-ea"/>
                <a:cs typeface="Arial"/>
              </a:rPr>
              <a:t> without intent, and personal robbery.</a:t>
            </a:r>
            <a:endParaRPr lang="en-GB" altLang="en-US" sz="1100" b="1"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BACC80AD-2702-75CF-7389-E7AB1949FBB5}"/>
              </a:ext>
            </a:extLst>
          </p:cNvPr>
          <p:cNvGraphicFramePr>
            <a:graphicFrameLocks/>
          </p:cNvGraphicFramePr>
          <p:nvPr>
            <p:extLst>
              <p:ext uri="{D42A27DB-BD31-4B8C-83A1-F6EECF244321}">
                <p14:modId xmlns:p14="http://schemas.microsoft.com/office/powerpoint/2010/main" val="427498747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68AF6680-107C-5F4E-BD1D-F5139E530F13}"/>
              </a:ext>
            </a:extLst>
          </p:cNvPr>
          <p:cNvGraphicFramePr>
            <a:graphicFrameLocks/>
          </p:cNvGraphicFramePr>
          <p:nvPr>
            <p:extLst>
              <p:ext uri="{D42A27DB-BD31-4B8C-83A1-F6EECF244321}">
                <p14:modId xmlns:p14="http://schemas.microsoft.com/office/powerpoint/2010/main" val="1424147727"/>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7B15A501-72A8-0793-E887-9F2C5D152771}"/>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2" name="Picture 1">
            <a:extLst>
              <a:ext uri="{FF2B5EF4-FFF2-40B4-BE49-F238E27FC236}">
                <a16:creationId xmlns:a16="http://schemas.microsoft.com/office/drawing/2014/main" id="{C3F43EA0-AB8A-4551-50BF-D0F9199676E0}"/>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910879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AB0A-09DF-AF50-F700-3C5AA9F1331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F382B067-D18C-419B-9517-F368D70242C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A761412-C97B-B728-921F-B5DDEBB19C6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7. Knife Crime</a:t>
            </a:r>
          </a:p>
        </p:txBody>
      </p:sp>
      <p:sp>
        <p:nvSpPr>
          <p:cNvPr id="14341" name="TextBox 13">
            <a:extLst>
              <a:ext uri="{FF2B5EF4-FFF2-40B4-BE49-F238E27FC236}">
                <a16:creationId xmlns:a16="http://schemas.microsoft.com/office/drawing/2014/main" id="{D83D43EA-176D-98E9-0FFE-56FD9933AA0F}"/>
              </a:ext>
            </a:extLst>
          </p:cNvPr>
          <p:cNvSpPr txBox="1">
            <a:spLocks noChangeArrowheads="1"/>
          </p:cNvSpPr>
          <p:nvPr/>
        </p:nvSpPr>
        <p:spPr bwMode="auto">
          <a:xfrm>
            <a:off x="122400"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total of 86 offences recorded during Q3 2025-26 were classified as knife crimes, as defined by the Home Office’s National Data Quality Improvement Service (NDQIS) reporting system. This represents a reduction of 21.1% (23 fewer offences) when compared to the quarter prior. A similar reduction of 19.6% (21 fewer offences) can be observed when comparing Q3 2025-26 to the same quarter during the previous financial year. </a:t>
            </a:r>
          </a:p>
          <a:p>
            <a:pPr algn="just">
              <a:lnSpc>
                <a:spcPct val="100000"/>
              </a:lnSpc>
              <a:spcBef>
                <a:spcPct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force continually encourages the appropriate use of stop and search as a proactive tactic to limit access to knives for criminals. Appropriate performance and oversight meetings ensure that stop and search is used proportionately, with accurate and reliable grounds for each search recorded.</a:t>
            </a:r>
          </a:p>
          <a:p>
            <a:pPr algn="just">
              <a:lnSpc>
                <a:spcPct val="100000"/>
              </a:lnSpc>
              <a:spcBef>
                <a:spcPct val="0"/>
              </a:spcBef>
              <a:buNone/>
            </a:pPr>
            <a:endParaRPr lang="en-GB" altLang="en-US" sz="600" dirty="0">
              <a:solidFill>
                <a:schemeClr val="accent5"/>
              </a:solidFill>
              <a:latin typeface="Arial"/>
              <a:cs typeface="Arial"/>
            </a:endParaRPr>
          </a:p>
          <a:p>
            <a:pPr algn="just">
              <a:lnSpc>
                <a:spcPct val="100000"/>
              </a:lnSpc>
              <a:spcBef>
                <a:spcPct val="0"/>
              </a:spcBef>
              <a:buNone/>
            </a:pPr>
            <a:r>
              <a:rPr lang="en-GB" altLang="en-US" sz="1100" dirty="0">
                <a:latin typeface="Arial"/>
                <a:cs typeface="Arial"/>
              </a:rPr>
              <a:t>SOC profiles are used to identify the top three wards in each local authority area based on Crime Severity Score. Within these wards, knife crimes and those linked to SOC have been highlighted and are discussed at the SOC partnership meetings. The Knife Crime Problem Profile has also been completed and was presented in November's violence meeting, to inform the policing and partnership response.</a:t>
            </a:r>
          </a:p>
          <a:p>
            <a:pPr algn="just">
              <a:lnSpc>
                <a:spcPct val="100000"/>
              </a:lnSpc>
              <a:spcBef>
                <a:spcPct val="0"/>
              </a:spcBef>
              <a:buNone/>
            </a:pPr>
            <a:endParaRPr lang="en-GB" sz="600"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Gwent Police took part in the national Operation Sceptre week during Q3 2025-26, focused on prevention, education and enforcement. This included inputs by Fearless to schools and a discussion with students at Coleg Gwent about the consequences of knife crime. </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In accordance with NDQIS reporting criteria, Possession of a Weapon and Homicide offences have been excluded from this dataset.</a:t>
            </a:r>
          </a:p>
        </p:txBody>
      </p:sp>
      <p:graphicFrame>
        <p:nvGraphicFramePr>
          <p:cNvPr id="5" name="Table 4">
            <a:extLst>
              <a:ext uri="{FF2B5EF4-FFF2-40B4-BE49-F238E27FC236}">
                <a16:creationId xmlns:a16="http://schemas.microsoft.com/office/drawing/2014/main" id="{9F43F965-8265-07E0-3C35-E7EDF616426C}"/>
              </a:ext>
            </a:extLst>
          </p:cNvPr>
          <p:cNvGraphicFramePr>
            <a:graphicFrameLocks/>
          </p:cNvGraphicFramePr>
          <p:nvPr>
            <p:extLst>
              <p:ext uri="{D42A27DB-BD31-4B8C-83A1-F6EECF244321}">
                <p14:modId xmlns:p14="http://schemas.microsoft.com/office/powerpoint/2010/main" val="2548122319"/>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-21.1%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6D8AAA72-33DF-B7C3-D482-28BB8D2FBFA9}"/>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420264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3907-593B-6009-322F-61A64C70AD9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FB924B1F-92F4-A1E1-0225-C2A47B02F17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E12FC85-5B6F-E371-58DE-3293A84B857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0DE4DE5-4335-7C08-97F8-D6947602C1F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8. Overall Drug Offences</a:t>
            </a:r>
          </a:p>
        </p:txBody>
      </p:sp>
      <p:sp>
        <p:nvSpPr>
          <p:cNvPr id="14341" name="TextBox 13">
            <a:extLst>
              <a:ext uri="{FF2B5EF4-FFF2-40B4-BE49-F238E27FC236}">
                <a16:creationId xmlns:a16="http://schemas.microsoft.com/office/drawing/2014/main" id="{9C3CBA93-F36B-234F-CF1C-C714F6D228FE}"/>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474 crimes classified as Drug Offences were recorded during Q3 2025-26. This represents an increase of 3.3% (15 additional offences) when compared to the quarter prior, but a reduction of 6.3% (32 fewer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54.6%, with 259 crimes solved. This is a reduction of 2.5 percentage points when compared to the quarter prior, with three fewer crimes solved. Conversely, an increase of 7.0 percentage points can be observed when comparing Q3 2025-26 to the same quarter during the previous financial year, with 18 additional crimes solved. </a:t>
            </a: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number of offences relating to the importation of drugs has fallen by 4.7% (two fewer offences) when compared to the quarter prior, for a total of 41. This is the lowest quarterly figure recorded since Q4 2023-24.</a:t>
            </a: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chemeClr val="accent5"/>
              </a:solidFill>
              <a:latin typeface="Arial"/>
              <a:cs typeface="Arial"/>
            </a:endParaRPr>
          </a:p>
          <a:p>
            <a:pPr algn="just">
              <a:lnSpc>
                <a:spcPct val="100000"/>
              </a:lnSpc>
              <a:spcBef>
                <a:spcPct val="0"/>
              </a:spcBef>
              <a:buNone/>
            </a:pPr>
            <a:r>
              <a:rPr lang="en-GB" altLang="en-US" sz="1100" dirty="0">
                <a:latin typeface="Arial"/>
                <a:cs typeface="Arial"/>
              </a:rPr>
              <a:t>New processes have been implemented by Gwent Police to manage drug importation offences. These offences saw an increase due to an international rise in the use of the fast parcel service to import drugs, particularly from areas which have legalised cannabis. The processes provide effective management of importations, with a focus on disruption to prevent further offending.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B35F756D-9FFF-9702-D873-0C8572A06840}"/>
              </a:ext>
            </a:extLst>
          </p:cNvPr>
          <p:cNvGraphicFramePr>
            <a:graphicFrameLocks/>
          </p:cNvGraphicFramePr>
          <p:nvPr>
            <p:extLst>
              <p:ext uri="{D42A27DB-BD31-4B8C-83A1-F6EECF244321}">
                <p14:modId xmlns:p14="http://schemas.microsoft.com/office/powerpoint/2010/main" val="147243742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79949A32-2C82-B7E2-5AC8-70F521C2FA79}"/>
              </a:ext>
            </a:extLst>
          </p:cNvPr>
          <p:cNvGraphicFramePr>
            <a:graphicFrameLocks/>
          </p:cNvGraphicFramePr>
          <p:nvPr>
            <p:extLst>
              <p:ext uri="{D42A27DB-BD31-4B8C-83A1-F6EECF244321}">
                <p14:modId xmlns:p14="http://schemas.microsoft.com/office/powerpoint/2010/main" val="55055983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9960611B-C369-22BF-C9A6-163C58E88564}"/>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76B4DF8A-614B-97B5-7115-5B25FC4F6A77}"/>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59501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5DFA-4661-194A-FB55-BA66C04ED94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E9A69592-7769-8A5C-63C5-66194A04FE34}"/>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3B6129CC-56E4-7965-05CE-7A77DB63BC32}"/>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197B938-7A67-70C5-4F0F-3B23EEA59C9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9. Drug Possession</a:t>
            </a:r>
          </a:p>
        </p:txBody>
      </p:sp>
      <p:sp>
        <p:nvSpPr>
          <p:cNvPr id="14341" name="TextBox 13">
            <a:extLst>
              <a:ext uri="{FF2B5EF4-FFF2-40B4-BE49-F238E27FC236}">
                <a16:creationId xmlns:a16="http://schemas.microsoft.com/office/drawing/2014/main" id="{E2BB922C-495F-43B5-3031-F1B595C00531}"/>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volume of drug possession offences exceeded the upper control limit during Q3 2025-26, with 318 crimes recorded. This is the highest quarterly figure within the three-year timeframe, representing an increase of 6.0% (18 additional offences) when compared to the quarter prior, and a further increase of 14.4% (40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60.4%, with 192 crimes solved. This is a reduction of 8.9 percentage points when compared to the quarter prior, with 16 fewer crimes solved. A less prominent reduction of 4.3 percentage points can be observed when comparing Q3 2025-26 to the same quarter during the previous financial year, albeit with 12 additional crimes solved.</a:t>
            </a: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Q3 2025-26, Gwent Police and partners have conducted proactive operations aimed at tackling ASB which often emanates from drug use. This has included the Clear Hold Build site in Rhymney and the deployment of the Community Action Teams in areas such as Bettws and Pill to address drugs supply, drug use, and associated ASB. </a:t>
            </a: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8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This slide pertains to possession offences for all controlled drugs, including Cannabis.</a:t>
            </a:r>
          </a:p>
        </p:txBody>
      </p:sp>
      <p:graphicFrame>
        <p:nvGraphicFramePr>
          <p:cNvPr id="7" name="Table 6">
            <a:extLst>
              <a:ext uri="{FF2B5EF4-FFF2-40B4-BE49-F238E27FC236}">
                <a16:creationId xmlns:a16="http://schemas.microsoft.com/office/drawing/2014/main" id="{E0148156-67B3-6D8D-15DA-EBD1AA1BB3D2}"/>
              </a:ext>
            </a:extLst>
          </p:cNvPr>
          <p:cNvGraphicFramePr>
            <a:graphicFrameLocks/>
          </p:cNvGraphicFramePr>
          <p:nvPr>
            <p:extLst>
              <p:ext uri="{D42A27DB-BD31-4B8C-83A1-F6EECF244321}">
                <p14:modId xmlns:p14="http://schemas.microsoft.com/office/powerpoint/2010/main" val="15435900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901DC163-850F-9A1B-82CB-CE0D2DA73DEA}"/>
              </a:ext>
            </a:extLst>
          </p:cNvPr>
          <p:cNvGraphicFramePr>
            <a:graphicFrameLocks/>
          </p:cNvGraphicFramePr>
          <p:nvPr>
            <p:extLst>
              <p:ext uri="{D42A27DB-BD31-4B8C-83A1-F6EECF244321}">
                <p14:modId xmlns:p14="http://schemas.microsoft.com/office/powerpoint/2010/main" val="4147010283"/>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E7C56A9F-694A-CD55-7535-9D515F50FC2B}"/>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B9CF0F05-46B5-B3F7-B4F0-DD6D55505D52}"/>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98512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4BE6C-43CC-E524-463A-A2E0E83B780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6E4FC14B-0ECC-786D-A826-89901813D718}"/>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0F0F9C0-5889-094E-3E18-055E17BBCA9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ACA4309-2BF3-C34A-C083-46C6ACB2E25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10. Drug Supply</a:t>
            </a:r>
          </a:p>
        </p:txBody>
      </p:sp>
      <p:sp>
        <p:nvSpPr>
          <p:cNvPr id="14341" name="TextBox 13">
            <a:extLst>
              <a:ext uri="{FF2B5EF4-FFF2-40B4-BE49-F238E27FC236}">
                <a16:creationId xmlns:a16="http://schemas.microsoft.com/office/drawing/2014/main" id="{C7F05823-DF4D-1271-67B5-BF72DFDAE9EF}"/>
              </a:ext>
            </a:extLst>
          </p:cNvPr>
          <p:cNvSpPr txBox="1">
            <a:spLocks noChangeArrowheads="1"/>
          </p:cNvSpPr>
          <p:nvPr/>
        </p:nvSpPr>
        <p:spPr bwMode="auto">
          <a:xfrm>
            <a:off x="120506" y="4116796"/>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155 drug supply offences were recorded during Q3 2025-26. This represents a reduction of 2.5% (four fewer offences) when compared to the quarter prior, and a significant reduction of 27.9% (60 fewer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41.9%, with 65 crimes solved. This is an increase of 7.9 percentage points when compared to the quarter prior, with 11 additional crimes solved. A further increase of 15.9 percentage points can be observed when comparing Q3 2025-26 to the same quarter during the previous financial year, with nine additional crimes solved. </a:t>
            </a: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During Q3 2025-26, the resources from Gwent Police's Organised Crime Unit and Force Serious Organised Crime Team were used to support the two homicide investigations which took place during this period. This reduced the force’s capacity to conduct proactive operations targeting drug supply. In addition to supporting these homicide investigations, these teams focused on the highest threat drug supply investigations and the associated criminal justice processes, in order to achieve positive outcomes. </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This slide includes all offences pertaining to the supply, importation, or production of controlled drugs.</a:t>
            </a:r>
            <a:endParaRPr lang="en-GB" altLang="en-US" sz="600"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FBEBCB9-A184-FA37-7C8B-32E29D4A98EE}"/>
              </a:ext>
            </a:extLst>
          </p:cNvPr>
          <p:cNvGraphicFramePr>
            <a:graphicFrameLocks/>
          </p:cNvGraphicFramePr>
          <p:nvPr>
            <p:extLst>
              <p:ext uri="{D42A27DB-BD31-4B8C-83A1-F6EECF244321}">
                <p14:modId xmlns:p14="http://schemas.microsoft.com/office/powerpoint/2010/main" val="2112584605"/>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E487BECD-212A-E610-B156-77C2DD72246D}"/>
              </a:ext>
            </a:extLst>
          </p:cNvPr>
          <p:cNvGraphicFramePr>
            <a:graphicFrameLocks/>
          </p:cNvGraphicFramePr>
          <p:nvPr>
            <p:extLst>
              <p:ext uri="{D42A27DB-BD31-4B8C-83A1-F6EECF244321}">
                <p14:modId xmlns:p14="http://schemas.microsoft.com/office/powerpoint/2010/main" val="3521653673"/>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BF523986-5B53-8647-9493-38882EF8A8D7}"/>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2" name="Picture 1">
            <a:extLst>
              <a:ext uri="{FF2B5EF4-FFF2-40B4-BE49-F238E27FC236}">
                <a16:creationId xmlns:a16="http://schemas.microsoft.com/office/drawing/2014/main" id="{D21F8ED6-D957-D1AB-1384-C570D2795F6E}"/>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57751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5752-AEAD-4323-DEF7-D61A88979EB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149F658-203E-7144-5EF2-16F84E09D005}"/>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3AA2870-F7D5-11CB-0B9D-15DD2FCB82BF}"/>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D249E78-1BE8-CCD2-658E-9BA2CA37DD6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11. Shoplifting</a:t>
            </a:r>
          </a:p>
        </p:txBody>
      </p:sp>
      <p:sp>
        <p:nvSpPr>
          <p:cNvPr id="14341" name="TextBox 13">
            <a:extLst>
              <a:ext uri="{FF2B5EF4-FFF2-40B4-BE49-F238E27FC236}">
                <a16:creationId xmlns:a16="http://schemas.microsoft.com/office/drawing/2014/main" id="{74252CE8-6ABC-C155-481D-EBA3FC1A5491}"/>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Q3 2025-26, 1,099 Shoplifting offences were recorded. This represents a slight reduction of 1.0% (11 fewer offences) when compared to the quarter prior, and a similar reduction of 2.1% (24 fewer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35.3%, with 388 crimes solved. This is the second-highest quarterly solved rate within the three-year timeframe, representing an increase of 9.4 percentage points when compared to the quarter prior, with 101 additional crimes solved. A similar increase of 7.8 percentage points can be observed when comparing Q3 2025-26 to the same quarter during the previous financial year, with 79 additional crimes solved. </a:t>
            </a:r>
          </a:p>
          <a:p>
            <a:pPr algn="just">
              <a:lnSpc>
                <a:spcPct val="100000"/>
              </a:lnSpc>
              <a:spcBef>
                <a:spcPct val="0"/>
              </a:spcBef>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Focus continues to be placed on retail crime through the Home Office Winter Campaign. This has led to increases in enforcement and diversionary activities undertaken by both police and partners/retailers in order to combat this crime type. Crime and Disorder Reduction Officers continue to successfully apply for Criminal Behaviour Orders which assist in effectively managing those prolific offenders within our communities.</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29A318DD-0B1B-9812-605B-3A29ACC2F420}"/>
              </a:ext>
            </a:extLst>
          </p:cNvPr>
          <p:cNvGraphicFramePr>
            <a:graphicFrameLocks/>
          </p:cNvGraphicFramePr>
          <p:nvPr>
            <p:extLst>
              <p:ext uri="{D42A27DB-BD31-4B8C-83A1-F6EECF244321}">
                <p14:modId xmlns:p14="http://schemas.microsoft.com/office/powerpoint/2010/main" val="246168828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2,973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3,925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4,981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BE051887-E10F-AC82-7EF2-BD1D80818439}"/>
              </a:ext>
            </a:extLst>
          </p:cNvPr>
          <p:cNvGraphicFramePr>
            <a:graphicFrameLocks/>
          </p:cNvGraphicFramePr>
          <p:nvPr>
            <p:extLst>
              <p:ext uri="{D42A27DB-BD31-4B8C-83A1-F6EECF244321}">
                <p14:modId xmlns:p14="http://schemas.microsoft.com/office/powerpoint/2010/main" val="1019619181"/>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3992E9EF-6D50-7682-F3F5-D0C20A584F8F}"/>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7" name="Picture 6">
            <a:extLst>
              <a:ext uri="{FF2B5EF4-FFF2-40B4-BE49-F238E27FC236}">
                <a16:creationId xmlns:a16="http://schemas.microsoft.com/office/drawing/2014/main" id="{4689C4CD-8547-7387-3625-2BF9302B7E64}"/>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514871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CF8F-2A8F-0BFA-9BC8-4C7577DE7A6C}"/>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C9CA193-1A3E-7049-2CB8-A382F8278CD9}"/>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2FB5065F-E577-A38F-C3BD-B08D760B71E1}"/>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54D25D26-3BFD-3713-6531-F33CFE1BD27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12. Residential Burglary</a:t>
            </a:r>
          </a:p>
        </p:txBody>
      </p:sp>
      <p:sp>
        <p:nvSpPr>
          <p:cNvPr id="14341" name="TextBox 13">
            <a:extLst>
              <a:ext uri="{FF2B5EF4-FFF2-40B4-BE49-F238E27FC236}">
                <a16:creationId xmlns:a16="http://schemas.microsoft.com/office/drawing/2014/main" id="{85E876A6-45E9-C3A5-AC00-70BA9F3E8C84}"/>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volume of Residential Burglary offences exceeded the upper control limit during Q3 2025-26, with 451 crimes recorded. This is the highest quarterly figure within the three-year timeframe, representing an increase of 27.4% (97 additional offences) when compared to the quarter prior, and an increase of 21.9% (81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5.3%, with 24 crimes solved. This is a slight increase of 0.2 percentage points when compared to the quarter prior, with six additional crimes solved. A similar increase of 0.7 percentage points can be observed when comparing Q3 2025-26 to the same quarter during the previous financial year, with seven additional crimes solved.</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Q3 2025-26, 91.5% of Residential Burglary of a Home incidents were attended by officers, with 55.3% of these attended within 60 minutes.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There is a notable disparity in solved rate between crimes classified as residential burglaries of homes and those classified as residential burglaries of unconnected buildings. The solved rate for residential burglaries of homes stands at 8.2% for the FYTD, whereas the solved rate for residential burglaries of unconnected buildings is lower, at 1.3%. </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A second phase of the burglary app trial is due to be refreshed. The app has seen limited use across the force, with messaging and leadership sponsorship planned to increase its usage and subsequently improve service delivery.</a:t>
            </a:r>
            <a:endParaRPr lang="en-GB" altLang="en-US" sz="11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24F2BDA6-FCB3-BAC0-538A-220828C72D38}"/>
              </a:ext>
            </a:extLst>
          </p:cNvPr>
          <p:cNvGraphicFramePr>
            <a:graphicFrameLocks/>
          </p:cNvGraphicFramePr>
          <p:nvPr>
            <p:extLst>
              <p:ext uri="{D42A27DB-BD31-4B8C-83A1-F6EECF244321}">
                <p14:modId xmlns:p14="http://schemas.microsoft.com/office/powerpoint/2010/main" val="191107538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F1934494-3F4D-3DF0-640A-313ECE9B81A6}"/>
              </a:ext>
            </a:extLst>
          </p:cNvPr>
          <p:cNvGraphicFramePr>
            <a:graphicFrameLocks/>
          </p:cNvGraphicFramePr>
          <p:nvPr>
            <p:extLst>
              <p:ext uri="{D42A27DB-BD31-4B8C-83A1-F6EECF244321}">
                <p14:modId xmlns:p14="http://schemas.microsoft.com/office/powerpoint/2010/main" val="365577469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4B878A9A-D22B-1A35-6752-17112F579973}"/>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7" name="Picture 6">
            <a:extLst>
              <a:ext uri="{FF2B5EF4-FFF2-40B4-BE49-F238E27FC236}">
                <a16:creationId xmlns:a16="http://schemas.microsoft.com/office/drawing/2014/main" id="{E7D6F371-9FC6-5607-9E3D-3780830A8D50}"/>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37353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B63F8-E8C3-E36C-DB3C-2300361CA2B0}"/>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D4AF273-A6D7-A868-DC68-05780D1370A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ADE6711F-DBAB-F7F4-FEE0-7DAAE0B04B7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BCB6FC-493F-43B0-3225-DD852B92A6F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13. Robbery</a:t>
            </a:r>
          </a:p>
        </p:txBody>
      </p:sp>
      <p:sp>
        <p:nvSpPr>
          <p:cNvPr id="14341" name="TextBox 13">
            <a:extLst>
              <a:ext uri="{FF2B5EF4-FFF2-40B4-BE49-F238E27FC236}">
                <a16:creationId xmlns:a16="http://schemas.microsoft.com/office/drawing/2014/main" id="{E3281087-971D-AB1C-9DF3-7C89AFDB674C}"/>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104 Robbery offences were recorded during Q3 2025-26. This represents a reduction of 13.3% (16 fewer offences) when compared to the quarter prior, but a significant increase of 40.5% (30 additional offences)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12.5%, with 13 crimes solved. This is an increase of 2.5 percentage points when compared the the quarter prior, with one additional crime solved. A reduction of 3.7 percentage points can be observed when comparing Q3 2025-26 to the same quarter during the previous financial year, albeit with one additional crime solved.</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Offences pertaining to the robbery of personal property comprise the majority of those recorded during the current FYTD, representing 77.4% of the total with 257 crimes recorded. Robbery of business property offences account for the remaining 22.6%, with 75 crimes recorded. The solved rate for robbery of business property offences is higher at 20.0% (15 crimes solved), whereas the solved rate for robbery of personal property offences stands at 11.3% (29 crimes solved).</a:t>
            </a:r>
          </a:p>
          <a:p>
            <a:pPr algn="just" eaLnBrk="1" hangingPunct="1">
              <a:lnSpc>
                <a:spcPct val="100000"/>
              </a:lnSpc>
              <a:spcBef>
                <a:spcPct val="0"/>
              </a:spcBef>
              <a:buFontTx/>
              <a:buNone/>
            </a:pPr>
            <a:endParaRPr lang="en-GB" altLang="en-US" sz="600"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Force-wide performance regarding Robbery is tracked by the Homicide and Serious Violence Meeting. This highlights specific areas of concern and allows for the effective tasking of specialist resources to problem-solve and robustly investigate these offences. A daily process run by the CID ensures that all Robbery offences are correctly identified and owned by the appropriate investigative team. This is further supported by Level 1 tasking, where multiple departments come together to problem-solve any ongoing series of offences.  </a:t>
            </a:r>
          </a:p>
          <a:p>
            <a:pPr algn="just" eaLnBrk="1" hangingPunct="1">
              <a:lnSpc>
                <a:spcPct val="100000"/>
              </a:lnSpc>
              <a:spcBef>
                <a:spcPct val="0"/>
              </a:spcBef>
              <a:buFontTx/>
              <a:buNone/>
            </a:pPr>
            <a:endParaRPr lang="en-GB" altLang="en-US" sz="600"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The data on this slide includes both personal and commercial Robbery offences.</a:t>
            </a:r>
          </a:p>
        </p:txBody>
      </p:sp>
      <p:graphicFrame>
        <p:nvGraphicFramePr>
          <p:cNvPr id="7" name="Table 6">
            <a:extLst>
              <a:ext uri="{FF2B5EF4-FFF2-40B4-BE49-F238E27FC236}">
                <a16:creationId xmlns:a16="http://schemas.microsoft.com/office/drawing/2014/main" id="{27C05DAA-AF97-94DB-0B0D-785014A89DCC}"/>
              </a:ext>
            </a:extLst>
          </p:cNvPr>
          <p:cNvGraphicFramePr>
            <a:graphicFrameLocks/>
          </p:cNvGraphicFramePr>
          <p:nvPr>
            <p:extLst>
              <p:ext uri="{D42A27DB-BD31-4B8C-83A1-F6EECF244321}">
                <p14:modId xmlns:p14="http://schemas.microsoft.com/office/powerpoint/2010/main" val="3438958679"/>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229811D5-3375-8FD8-EC46-30B79F32C390}"/>
              </a:ext>
            </a:extLst>
          </p:cNvPr>
          <p:cNvGraphicFramePr>
            <a:graphicFrameLocks/>
          </p:cNvGraphicFramePr>
          <p:nvPr>
            <p:extLst>
              <p:ext uri="{D42A27DB-BD31-4B8C-83A1-F6EECF244321}">
                <p14:modId xmlns:p14="http://schemas.microsoft.com/office/powerpoint/2010/main" val="2836055961"/>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5B5AF480-4610-7FBF-5301-82C2C0C38573}"/>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2" name="Picture 1">
            <a:extLst>
              <a:ext uri="{FF2B5EF4-FFF2-40B4-BE49-F238E27FC236}">
                <a16:creationId xmlns:a16="http://schemas.microsoft.com/office/drawing/2014/main" id="{FC351612-8A4C-40C3-67A5-CFE7621CD982}"/>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707676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B3E2C-2FB8-F485-055C-7974093FABC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92ECED2-A064-2A4D-F677-A7F93D78752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332140E1-AC1A-EBB4-4246-11DFE83012A0}"/>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79B519E-02B8-BF33-14B1-195D5BC20EB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14. Theft from the Person</a:t>
            </a:r>
          </a:p>
        </p:txBody>
      </p:sp>
      <p:sp>
        <p:nvSpPr>
          <p:cNvPr id="14341" name="TextBox 13">
            <a:extLst>
              <a:ext uri="{FF2B5EF4-FFF2-40B4-BE49-F238E27FC236}">
                <a16:creationId xmlns:a16="http://schemas.microsoft.com/office/drawing/2014/main" id="{1DD4F3A1-C36E-9842-50AF-3AEADCCA173C}"/>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Q3 2025-26, 34 Theft from the Person offences were recorded. This represents a reduction of 15.0% (six fewer offences) when compared to both the quarter prior and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0.0%, with no crimes solved. This is a reduction of 7.5 percentage points when compared to the quarter prior, with three fewer crimes solved, and is equal to the same quarter during the previous financial year.</a:t>
            </a: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majority of the outcomes recorded for Theft from the Person offences during Q3 2025-26 were classified as Outcome 18: Investigation complete – no suspect identified. This is likely due in part to the nature of these offences, which include pickpocketing and ‘snatch thefts’, in which the victim typically has very little (if any) direct interaction with the offender.</a:t>
            </a: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0947324-D18B-368A-E4D2-DA7E51CEF592}"/>
              </a:ext>
            </a:extLst>
          </p:cNvPr>
          <p:cNvGraphicFramePr>
            <a:graphicFrameLocks/>
          </p:cNvGraphicFramePr>
          <p:nvPr>
            <p:extLst>
              <p:ext uri="{D42A27DB-BD31-4B8C-83A1-F6EECF244321}">
                <p14:modId xmlns:p14="http://schemas.microsoft.com/office/powerpoint/2010/main" val="15010096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96439FFE-F766-9CE2-7A4F-0F3478025A1B}"/>
              </a:ext>
            </a:extLst>
          </p:cNvPr>
          <p:cNvGraphicFramePr>
            <a:graphicFrameLocks/>
          </p:cNvGraphicFramePr>
          <p:nvPr>
            <p:extLst>
              <p:ext uri="{D42A27DB-BD31-4B8C-83A1-F6EECF244321}">
                <p14:modId xmlns:p14="http://schemas.microsoft.com/office/powerpoint/2010/main" val="369365510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3DC136AC-1D12-D08C-D9B1-094368E6E69B}"/>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27DC3BB8-50CA-E9CD-4DDD-9071FA863293}"/>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35654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63E8-3284-8076-E3E9-990C717E80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1C8783-ED1F-2848-8633-FE115661784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15. Making our Communities Safer – Emerging Issues</a:t>
            </a:r>
          </a:p>
        </p:txBody>
      </p:sp>
      <p:sp>
        <p:nvSpPr>
          <p:cNvPr id="14341" name="TextBox 13">
            <a:extLst>
              <a:ext uri="{FF2B5EF4-FFF2-40B4-BE49-F238E27FC236}">
                <a16:creationId xmlns:a16="http://schemas.microsoft.com/office/drawing/2014/main" id="{4A4CF015-A968-85F1-0951-B580C16FEBA2}"/>
              </a:ext>
            </a:extLst>
          </p:cNvPr>
          <p:cNvSpPr txBox="1">
            <a:spLocks noChangeArrowheads="1"/>
          </p:cNvSpPr>
          <p:nvPr/>
        </p:nvSpPr>
        <p:spPr bwMode="auto">
          <a:xfrm>
            <a:off x="120506" y="774000"/>
            <a:ext cx="11962800" cy="327782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sz="600" dirty="0">
              <a:solidFill>
                <a:schemeClr val="accent5">
                  <a:lumMod val="60000"/>
                  <a:lumOff val="40000"/>
                </a:schemeClr>
              </a:solidFill>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Arial" panose="020B0604020202020204" pitchFamily="34" charset="0"/>
                <a:cs typeface="Arial" panose="020B0604020202020204" pitchFamily="34" charset="0"/>
              </a:rPr>
              <a:t>Dangerous dog activity continues to present a complex and evolving risk within our communities, requiring sustained focus from local policing teams and dog‑handlers. </a:t>
            </a:r>
            <a:r>
              <a:rPr lang="en-GB" altLang="en-US" sz="1100" dirty="0">
                <a:latin typeface="Arial"/>
                <a:cs typeface="Arial"/>
              </a:rPr>
              <a:t>A total of 141 </a:t>
            </a:r>
            <a:r>
              <a:rPr lang="en-GB" altLang="en-US" sz="1100" dirty="0">
                <a:latin typeface="Arial" panose="020B0604020202020204" pitchFamily="34" charset="0"/>
                <a:cs typeface="Arial" panose="020B0604020202020204" pitchFamily="34" charset="0"/>
              </a:rPr>
              <a:t>dangerous dog crimes were recorded during Q3 2025-26. This represents an increase of 21.6% (25 additional offences) when compared to the quarter prior, and a similar increase of 23.7% (27 additional offences) when compared to the same quarter during the previous financial year. </a:t>
            </a:r>
            <a:r>
              <a:rPr lang="en-GB" sz="1100" dirty="0">
                <a:latin typeface="Arial" panose="020B0604020202020204" pitchFamily="34" charset="0"/>
                <a:cs typeface="Arial" panose="020B0604020202020204" pitchFamily="34" charset="0"/>
              </a:rPr>
              <a:t>Whilst this remains an area of operational demand, recent performance indicators demonstrate meaningful progress. The number of seized dogs held by the force within kennels has reduced to 24, accompanied by a continued decrease in average holding times. This reflects more efficient case progression and improved decision‑making pathways.</a:t>
            </a:r>
          </a:p>
          <a:p>
            <a:pPr algn="just">
              <a:lnSpc>
                <a:spcPct val="100000"/>
              </a:lnSpc>
              <a:spcBef>
                <a:spcPts val="0"/>
              </a:spcBef>
              <a:buNone/>
            </a:pPr>
            <a:endParaRPr lang="en-GB" sz="600" dirty="0">
              <a:solidFill>
                <a:schemeClr val="accent5"/>
              </a:solidFill>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Arial" panose="020B0604020202020204" pitchFamily="34" charset="0"/>
                <a:cs typeface="Arial" panose="020B0604020202020204" pitchFamily="34" charset="0"/>
              </a:rPr>
              <a:t>Strategic oversight is maintained through fortnightly governance meetings, where every live investigation involving a seized dog is reviewed. These meetings are chaired at Specialist Operations Senior Management Team level, ensuring senior accountability and timely escalation. Joint Legal Services and the Dangerous Dog Administration Team provide integrated support, enabling the consistent application of legislation, risk assessment, and enforcement options.</a:t>
            </a:r>
          </a:p>
          <a:p>
            <a:pPr algn="just">
              <a:lnSpc>
                <a:spcPct val="100000"/>
              </a:lnSpc>
              <a:spcBef>
                <a:spcPts val="0"/>
              </a:spcBef>
              <a:buNone/>
            </a:pPr>
            <a:endParaRPr lang="en-GB" sz="600" dirty="0">
              <a:solidFill>
                <a:schemeClr val="accent5"/>
              </a:solidFill>
              <a:latin typeface="Arial" panose="020B0604020202020204" pitchFamily="34" charset="0"/>
              <a:cs typeface="Arial" panose="020B0604020202020204" pitchFamily="34" charset="0"/>
            </a:endParaRPr>
          </a:p>
          <a:p>
            <a:pPr lvl="0">
              <a:lnSpc>
                <a:spcPct val="100000"/>
              </a:lnSpc>
              <a:spcBef>
                <a:spcPts val="0"/>
              </a:spcBef>
              <a:buNone/>
            </a:pPr>
            <a:r>
              <a:rPr lang="en-GB" sz="1100" dirty="0">
                <a:latin typeface="Arial" panose="020B0604020202020204" pitchFamily="34" charset="0"/>
                <a:cs typeface="Arial" panose="020B0604020202020204" pitchFamily="34" charset="0"/>
              </a:rPr>
              <a:t>The LEAD initiative</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continues to form a key component of our preventative strategy. Through promotion by local policing teams during community engagement activities, LEAD strengthens multi‑agency information sharing, encourages early reporting of concerns, and provides a structured mechanism for identifying and intervening with irresponsible dog owners. This approach supports a shift from reactive enforcement to early intervention and long‑term risk reduction.</a:t>
            </a:r>
          </a:p>
          <a:p>
            <a:pPr lvl="0">
              <a:lnSpc>
                <a:spcPct val="100000"/>
              </a:lnSpc>
              <a:spcBef>
                <a:spcPts val="0"/>
              </a:spcBef>
              <a:buNone/>
            </a:pPr>
            <a:endParaRPr lang="en-GB" sz="1100" dirty="0">
              <a:latin typeface="Arial" panose="020B0604020202020204" pitchFamily="34" charset="0"/>
              <a:cs typeface="Arial" panose="020B0604020202020204" pitchFamily="34" charset="0"/>
            </a:endParaRPr>
          </a:p>
          <a:p>
            <a:pPr>
              <a:lnSpc>
                <a:spcPct val="100000"/>
              </a:lnSpc>
              <a:spcBef>
                <a:spcPts val="0"/>
              </a:spcBef>
              <a:buNone/>
            </a:pPr>
            <a:r>
              <a:rPr lang="en-GB" sz="1100" dirty="0">
                <a:latin typeface="Arial"/>
                <a:cs typeface="Arial"/>
              </a:rPr>
              <a:t>The Virtual Decisions programmes have been refreshed, with meetings convened to discuss an extension of the licence. This innovative practise was highlighted in the recent His Majesty’s Inspectorate of Constabulary and Fire &amp; Rescue Services (HMICFRS) SOC inspection debrief. In support of the force’s child centred approach to offending, the Reducing Reoffending working group is focusing on knife crime, specifically first-time offending and reoffending by children. This work is anticipated to reduce the number of first-time entrants into the system, complementing Operation Sceptre.</a:t>
            </a:r>
          </a:p>
        </p:txBody>
      </p:sp>
    </p:spTree>
    <p:extLst>
      <p:ext uri="{BB962C8B-B14F-4D97-AF65-F5344CB8AC3E}">
        <p14:creationId xmlns:p14="http://schemas.microsoft.com/office/powerpoint/2010/main" val="269175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One - Preventing Crime and ASB</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7" y="1160674"/>
            <a:ext cx="10237877" cy="3077766"/>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Representative Workforce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Sickness Rates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Quarterly Summary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Perceptions Survey - Engagement</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Perceptions Survey – Local Concerns and Confidence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Incidents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Anti-Social Behaviour</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Community Action Team</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Preventing Crime and ASB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289403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52D24-2333-BD86-34E3-C9934CBC3F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83C65B-6D7A-C19F-E3C5-7EA16223106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Three – Protecting the Vulnerable</a:t>
            </a:r>
          </a:p>
        </p:txBody>
      </p:sp>
      <p:sp>
        <p:nvSpPr>
          <p:cNvPr id="3" name="TextBox 2">
            <a:extLst>
              <a:ext uri="{FF2B5EF4-FFF2-40B4-BE49-F238E27FC236}">
                <a16:creationId xmlns:a16="http://schemas.microsoft.com/office/drawing/2014/main" id="{80A2F2ED-80D3-F1CE-375E-D1E3B68F6385}"/>
              </a:ext>
            </a:extLst>
          </p:cNvPr>
          <p:cNvSpPr txBox="1"/>
          <p:nvPr/>
        </p:nvSpPr>
        <p:spPr>
          <a:xfrm>
            <a:off x="461458" y="1160675"/>
            <a:ext cx="9975633" cy="3293209"/>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Violence Against Women and Girls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Domestic Offences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Rape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Serious Sexual Offences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Stalking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Harassment</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Hate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Child Criminal and Sexual Exploitation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Missing Children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Action Fraud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Cybercrime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Protecting the Vulnerable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338362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DB96-CCC9-1CEE-21AF-DA0DBBFF506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2BB2957-C5CE-BDA4-FB6C-968E3462D88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B2D973A-463E-7158-D486-FB2E54617B7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Violence Against Women and Girls </a:t>
            </a:r>
          </a:p>
        </p:txBody>
      </p:sp>
      <p:sp>
        <p:nvSpPr>
          <p:cNvPr id="14341" name="TextBox 13">
            <a:extLst>
              <a:ext uri="{FF2B5EF4-FFF2-40B4-BE49-F238E27FC236}">
                <a16:creationId xmlns:a16="http://schemas.microsoft.com/office/drawing/2014/main" id="{F8F9F7F4-0CEC-9B3C-B33F-431E6E0BAA1F}"/>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3,104 crimes classified as Violence Against Women and Girls (VAWG) offences were recorded during Q3 2025-26. This represents a reduction of 12.2% (433 fewer offences) when compared to the quarter prior, and a less prominent reduction of 3.8% (121 fewer offences)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solved rate for Q3 2025-26 stands at 7.9%, with 246 crimes solved. This is a reduction of 1.1 percentage points when compared to the quarter prior, with 71 fewer crimes solved. No change in solved rate can be observed when comparing Q3 2025-26 against the same quarter during the previous financial year, although eight fewer crimes have been solved.</a:t>
            </a:r>
            <a:br>
              <a:rPr lang="en-GB" sz="600" dirty="0">
                <a:latin typeface="Arial" panose="020B0604020202020204" pitchFamily="34" charset="0"/>
                <a:cs typeface="Arial" panose="020B0604020202020204" pitchFamily="34" charset="0"/>
              </a:rPr>
            </a:br>
            <a:br>
              <a:rPr lang="en-GB" sz="600" dirty="0">
                <a:latin typeface="Arial" panose="020B0604020202020204" pitchFamily="34" charset="0"/>
                <a:cs typeface="Arial" panose="020B0604020202020204" pitchFamily="34" charset="0"/>
              </a:rPr>
            </a:br>
            <a:r>
              <a:rPr lang="en-GB" sz="1100" dirty="0">
                <a:latin typeface="Arial"/>
                <a:cs typeface="Arial"/>
              </a:rPr>
              <a:t>Gwent Police are key partners in the Welsh Government’s Violence Against Women, Domestic Abuse &amp; Sexual Violence (VAWDASV) strategy. As such, the force sits on the Gwent VAWDASV Strategy multi-agency subgroups in areas including protected communities and characteristics, communications, and tackling perpetration. The force also forms part of the VAWDASV Board.</a:t>
            </a:r>
            <a:endParaRPr lang="en-GB"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sz="1100" dirty="0">
              <a:solidFill>
                <a:srgbClr val="FF0000"/>
              </a:solidFill>
              <a:latin typeface="Arial" panose="020B0604020202020204" pitchFamily="34" charset="0"/>
              <a:cs typeface="Arial" panose="020B0604020202020204" pitchFamily="34" charset="0"/>
            </a:endParaRPr>
          </a:p>
        </p:txBody>
      </p:sp>
      <p:sp>
        <p:nvSpPr>
          <p:cNvPr id="2" name="TextBox 14">
            <a:extLst>
              <a:ext uri="{FF2B5EF4-FFF2-40B4-BE49-F238E27FC236}">
                <a16:creationId xmlns:a16="http://schemas.microsoft.com/office/drawing/2014/main" id="{8639E2D7-529F-91C5-BEDF-E525AF359A1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8" name="Table 7">
            <a:extLst>
              <a:ext uri="{FF2B5EF4-FFF2-40B4-BE49-F238E27FC236}">
                <a16:creationId xmlns:a16="http://schemas.microsoft.com/office/drawing/2014/main" id="{BD1F3E80-6F6C-848A-7738-D2029C0A472D}"/>
              </a:ext>
            </a:extLst>
          </p:cNvPr>
          <p:cNvGraphicFramePr>
            <a:graphicFrameLocks/>
          </p:cNvGraphicFramePr>
          <p:nvPr>
            <p:extLst>
              <p:ext uri="{D42A27DB-BD31-4B8C-83A1-F6EECF244321}">
                <p14:modId xmlns:p14="http://schemas.microsoft.com/office/powerpoint/2010/main" val="3593702523"/>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13,088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14,921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13,609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13,383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9,874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DA1B5A8F-B814-B776-A9C9-F6C76E3CBE9B}"/>
              </a:ext>
            </a:extLst>
          </p:cNvPr>
          <p:cNvGraphicFramePr>
            <a:graphicFrameLocks/>
          </p:cNvGraphicFramePr>
          <p:nvPr>
            <p:extLst>
              <p:ext uri="{D42A27DB-BD31-4B8C-83A1-F6EECF244321}">
                <p14:modId xmlns:p14="http://schemas.microsoft.com/office/powerpoint/2010/main" val="388332588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B60545A3-C8DA-4AF2-58D8-608506EC4A24}"/>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A3074B3C-ADFB-0968-CA42-876E32D53490}"/>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40380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942A-1ED2-42A5-D16B-CF024FF641C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EE70A3EA-79EB-1587-201A-720328FC326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589903B9-D3BC-4C7F-6204-1993BC00CCE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158B8F8-7A00-73CB-AB93-6816CFD3D0D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Domestic Offences</a:t>
            </a:r>
          </a:p>
        </p:txBody>
      </p:sp>
      <p:sp>
        <p:nvSpPr>
          <p:cNvPr id="14341" name="TextBox 13">
            <a:extLst>
              <a:ext uri="{FF2B5EF4-FFF2-40B4-BE49-F238E27FC236}">
                <a16:creationId xmlns:a16="http://schemas.microsoft.com/office/drawing/2014/main" id="{18BE8CF0-1DB0-1C4D-69DA-2E6581D8A626}"/>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2,176 crimes classified as domestic offences were recorded during Q3 2025-26. This represents a reduction of 5.6% (128 fewer offences) when compared to the quarter prior, but an increase of 1.7% (37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7.6%, with 165 crimes solved. This is a reduction of 0.7 percentage points when compared to the quarter prior, with 27 fewer crimes solved. Conversely, a slight increase of 0.3 percentage points can be observed when comparing Q3 2025-26 to the same quarter during the previous financial year, with eight additional crimes solved.</a:t>
            </a:r>
            <a:endParaRPr lang="en-GB" altLang="en-US" sz="12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endParaRPr lang="en-GB" altLang="en-US" sz="1100" dirty="0">
              <a:solidFill>
                <a:srgbClr val="FF0000"/>
              </a:solidFill>
              <a:latin typeface="Arial"/>
              <a:cs typeface="Arial"/>
            </a:endParaRPr>
          </a:p>
          <a:p>
            <a:pPr algn="just">
              <a:lnSpc>
                <a:spcPct val="100000"/>
              </a:lnSpc>
              <a:spcBef>
                <a:spcPct val="0"/>
              </a:spcBef>
              <a:buNone/>
            </a:pPr>
            <a:endParaRPr lang="en-GB" altLang="en-US" sz="1100" dirty="0">
              <a:solidFill>
                <a:srgbClr val="FF0000"/>
              </a:solidFill>
              <a:latin typeface="Arial"/>
              <a:cs typeface="Arial"/>
            </a:endParaRPr>
          </a:p>
          <a:p>
            <a:pPr algn="just">
              <a:lnSpc>
                <a:spcPct val="100000"/>
              </a:lnSpc>
              <a:spcBef>
                <a:spcPct val="0"/>
              </a:spcBef>
              <a:buNone/>
            </a:pPr>
            <a:endParaRPr lang="en-GB" altLang="en-US" sz="1100" dirty="0">
              <a:solidFill>
                <a:srgbClr val="FF0000"/>
              </a:solidFill>
              <a:latin typeface="Arial"/>
              <a:cs typeface="Arial"/>
            </a:endParaRPr>
          </a:p>
          <a:p>
            <a:pPr algn="just">
              <a:lnSpc>
                <a:spcPct val="100000"/>
              </a:lnSpc>
              <a:spcBef>
                <a:spcPct val="0"/>
              </a:spcBef>
              <a:buNone/>
            </a:pPr>
            <a:endParaRPr lang="en-GB" altLang="en-US" sz="1200" dirty="0">
              <a:solidFill>
                <a:srgbClr val="FF0000"/>
              </a:solidFill>
              <a:latin typeface="Arial"/>
              <a:cs typeface="Arial"/>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domestic offence is defined as a crime which has been assigned a domestic abuse local qualifier and in which the victim and offender are both over 16 years of age, in accordance with the Domestic Abuse Act 2021. Offences assigned the qualifier but in which the age of the victim or offender has not been recorded have also been included, in order to prevent under-reporting.</a:t>
            </a:r>
            <a:endParaRPr lang="en-GB" altLang="en-US" sz="1100" b="1"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999C380-50CA-FBA2-B0E5-CC86A6C6DD88}"/>
              </a:ext>
            </a:extLst>
          </p:cNvPr>
          <p:cNvGraphicFramePr>
            <a:graphicFrameLocks/>
          </p:cNvGraphicFramePr>
          <p:nvPr>
            <p:extLst>
              <p:ext uri="{D42A27DB-BD31-4B8C-83A1-F6EECF244321}">
                <p14:modId xmlns:p14="http://schemas.microsoft.com/office/powerpoint/2010/main" val="36734575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8,948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50309885-97F4-FFDE-82BE-89DABBF944AF}"/>
              </a:ext>
            </a:extLst>
          </p:cNvPr>
          <p:cNvGraphicFramePr>
            <a:graphicFrameLocks/>
          </p:cNvGraphicFramePr>
          <p:nvPr>
            <p:extLst>
              <p:ext uri="{D42A27DB-BD31-4B8C-83A1-F6EECF244321}">
                <p14:modId xmlns:p14="http://schemas.microsoft.com/office/powerpoint/2010/main" val="3556607526"/>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D729C7D5-6F41-E75C-09C7-E1A7AEC7A409}"/>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1" name="Picture 10">
            <a:extLst>
              <a:ext uri="{FF2B5EF4-FFF2-40B4-BE49-F238E27FC236}">
                <a16:creationId xmlns:a16="http://schemas.microsoft.com/office/drawing/2014/main" id="{14225451-A49F-7035-1CFB-B75EAF5B157E}"/>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970751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D40B7-76B8-2366-650B-DBB31C472A4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C38294A-6DE9-C57B-6BBE-360912803BA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B9B90BD-1721-E778-A19E-C02F1CD72B5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B7F3D13-6A67-8439-EE2A-7801CAE3B18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Rape</a:t>
            </a:r>
          </a:p>
        </p:txBody>
      </p:sp>
      <p:sp>
        <p:nvSpPr>
          <p:cNvPr id="14341" name="TextBox 13">
            <a:extLst>
              <a:ext uri="{FF2B5EF4-FFF2-40B4-BE49-F238E27FC236}">
                <a16:creationId xmlns:a16="http://schemas.microsoft.com/office/drawing/2014/main" id="{45FBFA2B-2342-46A9-E408-1DFC8622AFA4}"/>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Q3 2025-26, 196 Rape offences were recorded. This represents a reduction of 10.1% (22 fewer offences) when compared to the quarter prior, and a less prominent reduction of 2.0% (four fewer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10.7%, with 21 crimes solved. This is a slight increase of 0.1 percentage points when compared to the quarter prior, albeit with two fewer crimes solved. A more prominent increase of 3.7 percentage points can be observed when comparing Q3 2025-26 to the same quarter during the previous financial year, with seven additional crimes solved.</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Whilst there is a recent upward trend in the reporting of Rape, analysis and operational oversight indicates that much of this increase is due to the reporting of non-recent crimes. This requires further examination.</a:t>
            </a:r>
          </a:p>
          <a:p>
            <a:pPr algn="just">
              <a:lnSpc>
                <a:spcPct val="100000"/>
              </a:lnSpc>
              <a:spcBef>
                <a:spcPct val="0"/>
              </a:spcBef>
              <a:buNone/>
            </a:pPr>
            <a:endParaRPr lang="en-GB" altLang="en-US" sz="600" dirty="0">
              <a:solidFill>
                <a:srgbClr val="7030A0"/>
              </a:solidFill>
              <a:latin typeface="Arial"/>
              <a:cs typeface="Arial"/>
            </a:endParaRPr>
          </a:p>
          <a:p>
            <a:pPr algn="just">
              <a:lnSpc>
                <a:spcPct val="100000"/>
              </a:lnSpc>
              <a:spcBef>
                <a:spcPct val="0"/>
              </a:spcBef>
              <a:buNone/>
            </a:pPr>
            <a:r>
              <a:rPr lang="en-GB" altLang="en-US" sz="1100" dirty="0">
                <a:latin typeface="Arial"/>
                <a:cs typeface="Arial"/>
              </a:rPr>
              <a:t>There has been a consistent increase in Rape reports and investigative requirements nationally. Despite this, the force continues to improve outcomes. The force has invested in an uplift of staff in this area, and a further review is being undertaken to meet national requirements regarding rape investigation teams. This is in recognition of the increase in demand and need for additional resources, which is particularly important if investigation timeliness and quality are to be maintained or improved.</a:t>
            </a:r>
          </a:p>
          <a:p>
            <a:pPr algn="just">
              <a:lnSpc>
                <a:spcPct val="100000"/>
              </a:lnSpc>
              <a:spcBef>
                <a:spcPct val="0"/>
              </a:spcBef>
              <a:buNone/>
            </a:pPr>
            <a:endParaRPr lang="en-GB" altLang="en-US" sz="1100" dirty="0">
              <a:latin typeface="Arial"/>
              <a:cs typeface="Arial"/>
            </a:endParaRPr>
          </a:p>
        </p:txBody>
      </p:sp>
      <p:graphicFrame>
        <p:nvGraphicFramePr>
          <p:cNvPr id="7" name="Table 6">
            <a:extLst>
              <a:ext uri="{FF2B5EF4-FFF2-40B4-BE49-F238E27FC236}">
                <a16:creationId xmlns:a16="http://schemas.microsoft.com/office/drawing/2014/main" id="{C9A91EB5-61F6-010F-4087-A305C09524D9}"/>
              </a:ext>
            </a:extLst>
          </p:cNvPr>
          <p:cNvGraphicFramePr>
            <a:graphicFrameLocks/>
          </p:cNvGraphicFramePr>
          <p:nvPr>
            <p:extLst>
              <p:ext uri="{D42A27DB-BD31-4B8C-83A1-F6EECF244321}">
                <p14:modId xmlns:p14="http://schemas.microsoft.com/office/powerpoint/2010/main" val="131540030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0A08F861-06CF-7735-687C-8E0351D35D5D}"/>
              </a:ext>
            </a:extLst>
          </p:cNvPr>
          <p:cNvGraphicFramePr>
            <a:graphicFrameLocks/>
          </p:cNvGraphicFramePr>
          <p:nvPr>
            <p:extLst>
              <p:ext uri="{D42A27DB-BD31-4B8C-83A1-F6EECF244321}">
                <p14:modId xmlns:p14="http://schemas.microsoft.com/office/powerpoint/2010/main" val="155121770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FF87FD2D-35B9-6692-F15C-4875776C1EF5}"/>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95C44FE1-D0B6-EFD6-CD0A-1721BF5B9DE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37449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64E9-BC03-F8DF-7407-A1650DB668B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582DB32-8B63-ECD6-C565-108ACC74389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7805CCF5-B91E-9861-7AD0-937BC77A31F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49F5FA3-0551-839B-9704-86769A32F11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Serious Sexual Offences</a:t>
            </a:r>
          </a:p>
        </p:txBody>
      </p:sp>
      <p:sp>
        <p:nvSpPr>
          <p:cNvPr id="14341" name="TextBox 13">
            <a:extLst>
              <a:ext uri="{FF2B5EF4-FFF2-40B4-BE49-F238E27FC236}">
                <a16:creationId xmlns:a16="http://schemas.microsoft.com/office/drawing/2014/main" id="{662B6030-0B43-096A-782C-4AB736A7E2D7}"/>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volume of crimes classified as serious sexual offences exceeded the upper control limit during Q3 2025-26, with 312 offences recorded. This is the highest quarterly figure with the three-year timeframe, representing an increase of 19.5% (51 additional offences) when compared to the quarter prior, and a further increase of 25.8% (64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7.1%, with 22 crimes solved. This is a reduction of 0.9 percentage points when compared to the quarter prior, albeit with one additional crime solved. Conversely, an increase of 1.5 percentage points can be observed when comparing Q3 2025-26 to the same quarter during the previous financial year, with eight additional crimes solved.</a:t>
            </a: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Rape and Serious Sexual Offences Scrutiny Panel reviews serious sexual offence investigations, identifying themes and areas of best practice within the force. In response to the Angiolini enquiry, Gwent Police has adopted a daily measure to identify non-contact sexual offending and ensure appropriate ownership based on risk. This is in recognition that non-contact offending can lead to escalating criminal sexual behaviours. The sustained focus on non-contact offending and increased training relating to stalking offences may have had an impact on the level of offences recorded during Q3 2025-26. </a:t>
            </a: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000"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Rape offences have been excluded from this dataset.</a:t>
            </a:r>
          </a:p>
        </p:txBody>
      </p:sp>
      <p:graphicFrame>
        <p:nvGraphicFramePr>
          <p:cNvPr id="8" name="Table 7">
            <a:extLst>
              <a:ext uri="{FF2B5EF4-FFF2-40B4-BE49-F238E27FC236}">
                <a16:creationId xmlns:a16="http://schemas.microsoft.com/office/drawing/2014/main" id="{B7342A73-6352-75AD-AF0F-F140A39DD57A}"/>
              </a:ext>
            </a:extLst>
          </p:cNvPr>
          <p:cNvGraphicFramePr>
            <a:graphicFrameLocks/>
          </p:cNvGraphicFramePr>
          <p:nvPr>
            <p:extLst>
              <p:ext uri="{D42A27DB-BD31-4B8C-83A1-F6EECF244321}">
                <p14:modId xmlns:p14="http://schemas.microsoft.com/office/powerpoint/2010/main" val="3892382741"/>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D5D58F6F-EE53-7734-02A1-05219E4D3613}"/>
              </a:ext>
            </a:extLst>
          </p:cNvPr>
          <p:cNvGraphicFramePr>
            <a:graphicFrameLocks/>
          </p:cNvGraphicFramePr>
          <p:nvPr>
            <p:extLst>
              <p:ext uri="{D42A27DB-BD31-4B8C-83A1-F6EECF244321}">
                <p14:modId xmlns:p14="http://schemas.microsoft.com/office/powerpoint/2010/main" val="5303033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296D5521-04AB-096D-112B-50B52D240107}"/>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A14BBF75-4B2D-339F-D6D9-EA85FD81E183}"/>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688694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F221B-1BE8-5A6B-13F5-F3866E7599A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81A8E65-3758-FA1B-1055-E8A1392446D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93910CC-3D80-BDBC-716D-912F38A1CF0E}"/>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EA3657AA-D2A9-1BA0-AB58-A14953252A2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Stalking</a:t>
            </a:r>
          </a:p>
        </p:txBody>
      </p:sp>
      <p:sp>
        <p:nvSpPr>
          <p:cNvPr id="14341" name="TextBox 13">
            <a:extLst>
              <a:ext uri="{FF2B5EF4-FFF2-40B4-BE49-F238E27FC236}">
                <a16:creationId xmlns:a16="http://schemas.microsoft.com/office/drawing/2014/main" id="{8AABA14A-57B5-4C42-D640-CC99A3E370A2}"/>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608 offences classified as stalking were recorded during Q3 2025-26. This represents a reduction of 11.1% (76 fewer offences) when compared to the quarter prior, but an increase of 15.6% (82 additional offences)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6.1%, with 37 crimes solved. This is a reduction of 0.2 percentage points when compared to the quarter prior, with six fewer crimes solved. Conversely, an increase of 0.6 percentage points can be observed when comparing Q3 2025-26 to the same quarter during the previous financial year, with eight additional crimes solved.</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Further training around stalking offences has been delivered and changes to the review processes for crime recording teams have been implemented. These measures have likely contributed to the increase in offence volume recorded during Q2 2025-26 and Q3 2025-26, as both officers and quality assurance processes are now better able to identify these crimes.</a:t>
            </a:r>
          </a:p>
          <a:p>
            <a:pPr algn="just">
              <a:lnSpc>
                <a:spcPct val="100000"/>
              </a:lnSpc>
              <a:spcBef>
                <a:spcPct val="0"/>
              </a:spcBef>
              <a:buNone/>
            </a:pPr>
            <a:endParaRPr lang="en-GB" altLang="en-US" sz="600" dirty="0">
              <a:solidFill>
                <a:srgbClr val="7030A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force now recognises stalking and harassment as separate entities, and they are recorded as such. This recognises the gravity of both offences and the nuances of each with regards to investigation and prevention opportunities.</a:t>
            </a:r>
          </a:p>
          <a:p>
            <a:pPr algn="just">
              <a:lnSpc>
                <a:spcPct val="100000"/>
              </a:lnSpc>
              <a:spcBef>
                <a:spcPct val="0"/>
              </a:spcBef>
              <a:buNone/>
            </a:pPr>
            <a:endParaRPr lang="en-GB" altLang="en-US" sz="1100" b="1" i="1" dirty="0">
              <a:solidFill>
                <a:srgbClr val="7030A0"/>
              </a:solidFill>
              <a:latin typeface="Arial"/>
              <a:cs typeface="Arial"/>
            </a:endParaRPr>
          </a:p>
        </p:txBody>
      </p:sp>
      <p:graphicFrame>
        <p:nvGraphicFramePr>
          <p:cNvPr id="7" name="Table 6">
            <a:extLst>
              <a:ext uri="{FF2B5EF4-FFF2-40B4-BE49-F238E27FC236}">
                <a16:creationId xmlns:a16="http://schemas.microsoft.com/office/drawing/2014/main" id="{8E3744CE-0F47-6C98-BF80-DB7A3164D5B5}"/>
              </a:ext>
            </a:extLst>
          </p:cNvPr>
          <p:cNvGraphicFramePr>
            <a:graphicFrameLocks/>
          </p:cNvGraphicFramePr>
          <p:nvPr>
            <p:extLst>
              <p:ext uri="{D42A27DB-BD31-4B8C-83A1-F6EECF244321}">
                <p14:modId xmlns:p14="http://schemas.microsoft.com/office/powerpoint/2010/main" val="100039562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217D1685-19C4-C8AC-B4B3-A2F543938B34}"/>
              </a:ext>
            </a:extLst>
          </p:cNvPr>
          <p:cNvGraphicFramePr>
            <a:graphicFrameLocks/>
          </p:cNvGraphicFramePr>
          <p:nvPr>
            <p:extLst>
              <p:ext uri="{D42A27DB-BD31-4B8C-83A1-F6EECF244321}">
                <p14:modId xmlns:p14="http://schemas.microsoft.com/office/powerpoint/2010/main" val="412515178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A9AB055A-1279-CAE5-579F-4D6B6CA70575}"/>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2" name="Picture 1">
            <a:extLst>
              <a:ext uri="{FF2B5EF4-FFF2-40B4-BE49-F238E27FC236}">
                <a16:creationId xmlns:a16="http://schemas.microsoft.com/office/drawing/2014/main" id="{7C473716-4E66-FDFF-5ACD-55D74998ABBA}"/>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445077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9276-6741-38D5-F44A-F42BFA78776B}"/>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1C54596B-EEC0-85B2-4976-6809C63D44D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1B1C786-9020-B7CA-7FDD-0EA062896928}"/>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2C3AB17-5031-F875-5A15-0A73ED8EAC1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Harassment</a:t>
            </a:r>
          </a:p>
        </p:txBody>
      </p:sp>
      <p:sp>
        <p:nvSpPr>
          <p:cNvPr id="14341" name="TextBox 13">
            <a:extLst>
              <a:ext uri="{FF2B5EF4-FFF2-40B4-BE49-F238E27FC236}">
                <a16:creationId xmlns:a16="http://schemas.microsoft.com/office/drawing/2014/main" id="{DEBF4771-40C7-0407-54EA-DD1480E3799C}"/>
              </a:ext>
            </a:extLst>
          </p:cNvPr>
          <p:cNvSpPr txBox="1">
            <a:spLocks noChangeArrowheads="1"/>
          </p:cNvSpPr>
          <p:nvPr/>
        </p:nvSpPr>
        <p:spPr bwMode="auto">
          <a:xfrm>
            <a:off x="120506" y="4116796"/>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1,212 offences classified as harassment were recorded during Q3 2025-26. This is below the lower control limit, representing a reduction of 15.5% (222 fewer offences) when compared to the quarter prior, and a less prominent reduction of 9.7% (130 fewer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7.8%, with 95 crimes solved. This is a slight reduction of 0.1 percentage points when compared to the quarter prior, with 19 fewer crimes solved. Conversely, an increase of 0.9 percentage points can be observed when comparing Q3 2025-26 to the same quarter during the previous financial year, with three additional crimes solved.</a:t>
            </a:r>
            <a:endParaRPr lang="en-GB" altLang="en-US" sz="600" dirty="0">
              <a:latin typeface="Arial"/>
              <a:cs typeface="Arial" panose="020B0604020202020204" pitchFamily="34" charset="0"/>
            </a:endParaRPr>
          </a:p>
          <a:p>
            <a:pPr algn="just">
              <a:lnSpc>
                <a:spcPct val="100000"/>
              </a:lnSpc>
              <a:spcBef>
                <a:spcPct val="0"/>
              </a:spcBef>
              <a:buNone/>
            </a:pPr>
            <a:endParaRPr lang="en-GB" altLang="en-US" sz="600" dirty="0">
              <a:latin typeface="Arial"/>
              <a:cs typeface="Arial" panose="020B0604020202020204" pitchFamily="34" charset="0"/>
            </a:endParaRPr>
          </a:p>
          <a:p>
            <a:pPr algn="just">
              <a:lnSpc>
                <a:spcPct val="100000"/>
              </a:lnSpc>
              <a:spcBef>
                <a:spcPct val="0"/>
              </a:spcBef>
              <a:buNone/>
            </a:pPr>
            <a:r>
              <a:rPr lang="en-GB" altLang="en-US" sz="1100" dirty="0">
                <a:latin typeface="Arial"/>
                <a:cs typeface="Arial"/>
              </a:rPr>
              <a:t>Work is ongoing to focus on 'golden hour' investigations in all areas, including harassment offences, in order to maximise evidence gathering opportunities. </a:t>
            </a:r>
          </a:p>
          <a:p>
            <a:pPr algn="just">
              <a:lnSpc>
                <a:spcPct val="100000"/>
              </a:lnSpc>
              <a:spcBef>
                <a:spcPct val="0"/>
              </a:spcBef>
              <a:buNone/>
            </a:pPr>
            <a:endParaRPr lang="en-GB" altLang="en-US" sz="600" dirty="0">
              <a:latin typeface="Arial"/>
              <a:cs typeface="Arial"/>
            </a:endParaRPr>
          </a:p>
          <a:p>
            <a:pPr algn="just">
              <a:lnSpc>
                <a:spcPct val="100000"/>
              </a:lnSpc>
              <a:spcBef>
                <a:spcPct val="0"/>
              </a:spcBef>
              <a:buNone/>
            </a:pPr>
            <a:r>
              <a:rPr lang="en-GB" altLang="en-US" sz="1100" dirty="0">
                <a:latin typeface="Arial"/>
                <a:cs typeface="Arial"/>
              </a:rPr>
              <a:t>The likely reason behind the decline observed during Q3 2025-26 is that offences which may have previously been recorded as harassment are now being correctly identified as stalking offences.</a:t>
            </a:r>
            <a:endParaRPr lang="en-GB" altLang="en-US" sz="1100" dirty="0">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p:txBody>
      </p:sp>
      <p:graphicFrame>
        <p:nvGraphicFramePr>
          <p:cNvPr id="7" name="Table 6">
            <a:extLst>
              <a:ext uri="{FF2B5EF4-FFF2-40B4-BE49-F238E27FC236}">
                <a16:creationId xmlns:a16="http://schemas.microsoft.com/office/drawing/2014/main" id="{53B28AB1-E285-1BE5-EFE1-7C00061EEE02}"/>
              </a:ext>
            </a:extLst>
          </p:cNvPr>
          <p:cNvGraphicFramePr>
            <a:graphicFrameLocks/>
          </p:cNvGraphicFramePr>
          <p:nvPr>
            <p:extLst>
              <p:ext uri="{D42A27DB-BD31-4B8C-83A1-F6EECF244321}">
                <p14:modId xmlns:p14="http://schemas.microsoft.com/office/powerpoint/2010/main" val="349059987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5,900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4FD5EB3D-5F3C-56DC-2012-945587ABF0D1}"/>
              </a:ext>
            </a:extLst>
          </p:cNvPr>
          <p:cNvGraphicFramePr>
            <a:graphicFrameLocks/>
          </p:cNvGraphicFramePr>
          <p:nvPr>
            <p:extLst>
              <p:ext uri="{D42A27DB-BD31-4B8C-83A1-F6EECF244321}">
                <p14:modId xmlns:p14="http://schemas.microsoft.com/office/powerpoint/2010/main" val="128934355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2C398E29-2A03-ED67-341A-50D14A24F9EC}"/>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BD4E010B-F03C-19E1-F946-EF24ACB8DC21}"/>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627081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1715-6AAD-DC39-705B-CF0806B002F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17CE39FF-08A5-792B-10D8-023E5E3A1B51}"/>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68DFC8D-CEC0-D22E-B87F-606B511817C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7. Hate Crime</a:t>
            </a:r>
          </a:p>
        </p:txBody>
      </p:sp>
      <p:sp>
        <p:nvSpPr>
          <p:cNvPr id="14341" name="TextBox 13">
            <a:extLst>
              <a:ext uri="{FF2B5EF4-FFF2-40B4-BE49-F238E27FC236}">
                <a16:creationId xmlns:a16="http://schemas.microsoft.com/office/drawing/2014/main" id="{39C0E650-60CA-C5B1-EE72-956376F362F8}"/>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378 offences which met the definition of a hate crime were recorded during Q3 2025-26. This represents a reduction of 11.1% (47 fewer offences) when compared to the quarter prior, but a slight increase of 1.1% (four additional offences) when compared to the same quarter during the previous financial year. Crimes assigned the racial hate strand were the most prevalent during Q3 2025-26, with 253 such offences recorded. Conversely, crimes assigned the transphobic hate strand were the least common, with 10 offences recorded.</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Q3 2025-26 stands at 14.3%, with 54 crimes solved. This represents a slight increase of 0.9 percentage points when compared to the quarter prior, albeit with three fewer crimes solved. A further increase of 2.8 percentage points can be observed when comparing Q3 2025-26 to the same quarter during the previous financial year, with 11 additional crimes solved.</a:t>
            </a: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 single crime can be assigned multiple hate strands. The crime trend is based on recorded crimes, whilst the assessment of hate strands is based on the volume of each individual strand.</a:t>
            </a:r>
          </a:p>
        </p:txBody>
      </p:sp>
      <p:sp>
        <p:nvSpPr>
          <p:cNvPr id="2" name="TextBox 14">
            <a:extLst>
              <a:ext uri="{FF2B5EF4-FFF2-40B4-BE49-F238E27FC236}">
                <a16:creationId xmlns:a16="http://schemas.microsoft.com/office/drawing/2014/main" id="{F58A42FF-D125-77FF-DA44-F7300DED2CDC}"/>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6" name="Table 5">
            <a:extLst>
              <a:ext uri="{FF2B5EF4-FFF2-40B4-BE49-F238E27FC236}">
                <a16:creationId xmlns:a16="http://schemas.microsoft.com/office/drawing/2014/main" id="{7B7E3D0D-055A-68ED-6946-DA3064D9A650}"/>
              </a:ext>
            </a:extLst>
          </p:cNvPr>
          <p:cNvGraphicFramePr>
            <a:graphicFrameLocks/>
          </p:cNvGraphicFramePr>
          <p:nvPr>
            <p:extLst>
              <p:ext uri="{D42A27DB-BD31-4B8C-83A1-F6EECF244321}">
                <p14:modId xmlns:p14="http://schemas.microsoft.com/office/powerpoint/2010/main" val="2292255335"/>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0D3D3791-9F26-1F26-B88A-0DD044CEBFD0}"/>
              </a:ext>
            </a:extLst>
          </p:cNvPr>
          <p:cNvGraphicFramePr>
            <a:graphicFrameLocks/>
          </p:cNvGraphicFramePr>
          <p:nvPr>
            <p:extLst>
              <p:ext uri="{D42A27DB-BD31-4B8C-83A1-F6EECF244321}">
                <p14:modId xmlns:p14="http://schemas.microsoft.com/office/powerpoint/2010/main" val="619977376"/>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D28D1C6B-5977-DCEE-168A-4697CE64848E}"/>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3" name="Picture 2">
            <a:extLst>
              <a:ext uri="{FF2B5EF4-FFF2-40B4-BE49-F238E27FC236}">
                <a16:creationId xmlns:a16="http://schemas.microsoft.com/office/drawing/2014/main" id="{01A6E8DD-9B27-CF2D-5A8F-BE981C48164F}"/>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494872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A422-69DF-CED3-20CB-65FC3F3395A1}"/>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C367D0C-A122-A582-FD3B-76FEC27440D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4D77EDB-1FEA-09A0-6AB9-2F392AD801F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8AACEE29-734E-1A83-D295-4F8DA17D8B0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8. Child Criminal and Sexual Exploitation</a:t>
            </a:r>
          </a:p>
        </p:txBody>
      </p:sp>
      <p:sp>
        <p:nvSpPr>
          <p:cNvPr id="14341" name="TextBox 13">
            <a:extLst>
              <a:ext uri="{FF2B5EF4-FFF2-40B4-BE49-F238E27FC236}">
                <a16:creationId xmlns:a16="http://schemas.microsoft.com/office/drawing/2014/main" id="{EC4BCAB4-C773-F4B3-6662-BFD76C331A81}"/>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Q3 2025-26, 13 offences were assigned a child criminal exploitation local qualifier. This represents an increase of 85.7% (six additional offences) when compared to the quarter prior, and a less prominent increase of 30.0% (three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total of 29 offences were assigned a child sexual exploitation local qualifier during Q3 2025-26. This is an increase of 93.3% (14 additional offences) compared to the quarter prior, but a reduction of 48.2% (27 fewer offences) compared to the same quarter during the previous financial year. It has been identified that this qualifier may have been </a:t>
            </a:r>
            <a:r>
              <a:rPr lang="en-GB" altLang="en-US" sz="1100" dirty="0">
                <a:latin typeface="Arial"/>
                <a:cs typeface="Arial"/>
              </a:rPr>
              <a:t>incorrectly applied in the past.</a:t>
            </a:r>
          </a:p>
          <a:p>
            <a:pPr algn="just">
              <a:lnSpc>
                <a:spcPct val="100000"/>
              </a:lnSpc>
              <a:spcBef>
                <a:spcPct val="0"/>
              </a:spcBef>
              <a:buNone/>
            </a:pPr>
            <a:endParaRPr lang="en-GB" altLang="en-US" sz="600" dirty="0">
              <a:solidFill>
                <a:srgbClr val="7030A0"/>
              </a:solidFill>
              <a:latin typeface="Arial"/>
              <a:cs typeface="Arial"/>
            </a:endParaRPr>
          </a:p>
          <a:p>
            <a:pPr algn="just">
              <a:lnSpc>
                <a:spcPct val="100000"/>
              </a:lnSpc>
              <a:spcBef>
                <a:spcPct val="0"/>
              </a:spcBef>
              <a:buNone/>
            </a:pPr>
            <a:r>
              <a:rPr lang="en-GB" altLang="en-US" sz="1100" dirty="0">
                <a:latin typeface="Arial"/>
                <a:cs typeface="Arial"/>
              </a:rPr>
              <a:t>The force is working to review Equality, Diversity, and Inclusion, data recording, and the use of flags and qualifiers, given that these factors have a significant impact on our understanding of this area of risk. The force is engaged with the National Child Sexual Exploitation Taskforce (formerly Operation Hydrant) and the National Crime Agency, following the government response and the Cassey Audit Review, whilst they develop an approach for the review of non-recent child sexual exploitation investigations – notably group-based offending.</a:t>
            </a:r>
          </a:p>
          <a:p>
            <a:pPr algn="just">
              <a:lnSpc>
                <a:spcPct val="100000"/>
              </a:lnSpc>
              <a:spcBef>
                <a:spcPct val="0"/>
              </a:spcBef>
              <a:buNone/>
            </a:pPr>
            <a:endParaRPr lang="en-GB" altLang="en-US" sz="600" dirty="0">
              <a:solidFill>
                <a:srgbClr val="7030A0"/>
              </a:solidFill>
              <a:latin typeface="Arial"/>
              <a:cs typeface="Arial"/>
            </a:endParaRPr>
          </a:p>
          <a:p>
            <a:pPr algn="just">
              <a:lnSpc>
                <a:spcPct val="100000"/>
              </a:lnSpc>
              <a:spcBef>
                <a:spcPct val="0"/>
              </a:spcBef>
              <a:buNone/>
            </a:pPr>
            <a:r>
              <a:rPr lang="en-GB" altLang="en-US" sz="1100" dirty="0">
                <a:latin typeface="Arial"/>
                <a:cs typeface="Arial"/>
              </a:rPr>
              <a:t>The force is also reviewing its own data and risk recognition in this area, with the data quality issue for this crime category forming part of the Chief Superintendent-led force data quality meeting. There is also governance and reporting on child sexual abuse and exploitation through the Regional Threat Group and Strategic Governance Group in order to provide a regional overview and understanding, as these patterns and issues are reflected nationally. </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Use of the Child Criminal Exploitation local qualifier commenced during 2022, limiting the scope of the currently available dataset.</a:t>
            </a:r>
          </a:p>
        </p:txBody>
      </p:sp>
      <p:graphicFrame>
        <p:nvGraphicFramePr>
          <p:cNvPr id="2" name="Table 1">
            <a:extLst>
              <a:ext uri="{FF2B5EF4-FFF2-40B4-BE49-F238E27FC236}">
                <a16:creationId xmlns:a16="http://schemas.microsoft.com/office/drawing/2014/main" id="{BF99AC90-4486-688C-D948-7F484768D249}"/>
              </a:ext>
            </a:extLst>
          </p:cNvPr>
          <p:cNvGraphicFramePr>
            <a:graphicFrameLocks/>
          </p:cNvGraphicFramePr>
          <p:nvPr>
            <p:extLst>
              <p:ext uri="{D42A27DB-BD31-4B8C-83A1-F6EECF244321}">
                <p14:modId xmlns:p14="http://schemas.microsoft.com/office/powerpoint/2010/main" val="2905274059"/>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A6E4371D-C0C3-AF32-B777-B3BBFA310724}"/>
              </a:ext>
            </a:extLst>
          </p:cNvPr>
          <p:cNvGraphicFramePr>
            <a:graphicFrameLocks/>
          </p:cNvGraphicFramePr>
          <p:nvPr>
            <p:extLst>
              <p:ext uri="{D42A27DB-BD31-4B8C-83A1-F6EECF244321}">
                <p14:modId xmlns:p14="http://schemas.microsoft.com/office/powerpoint/2010/main" val="4105592057"/>
              </p:ext>
            </p:extLst>
          </p:nvPr>
        </p:nvGraphicFramePr>
        <p:xfrm>
          <a:off x="6211756"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93.3%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027BB8E3-E2B9-2432-A7FA-781FEF23FC53}"/>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2" name="Picture 11">
            <a:extLst>
              <a:ext uri="{FF2B5EF4-FFF2-40B4-BE49-F238E27FC236}">
                <a16:creationId xmlns:a16="http://schemas.microsoft.com/office/drawing/2014/main" id="{DBB30080-4C35-2F0F-0A64-A6598463046E}"/>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808993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92DD-05C6-BCE0-7017-D251A303B97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C34E6FC0-C1C3-5E9C-B3CE-53EDAC0CFA91}"/>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ECA2DC5-B3D2-13D5-B4AA-5C7F002110B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9. Missing Children</a:t>
            </a:r>
          </a:p>
        </p:txBody>
      </p:sp>
      <p:sp>
        <p:nvSpPr>
          <p:cNvPr id="14341" name="TextBox 13">
            <a:extLst>
              <a:ext uri="{FF2B5EF4-FFF2-40B4-BE49-F238E27FC236}">
                <a16:creationId xmlns:a16="http://schemas.microsoft.com/office/drawing/2014/main" id="{6C11E9C4-6B94-DDBE-01E2-6E6EFA8F210C}"/>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Q3 2025-26, 1,312 missing person reports were created which pertained to a child. This represents a slight reduction of 1.4% (18 fewer reports) when compared to the quarter prior. Conversely, a significant increase of 32.5% (322 additional reports) can be observed when comparing Q3 2025-26 to the same quarter during the previous financial year. </a:t>
            </a:r>
            <a:endParaRPr lang="en-GB" altLang="en-US" sz="11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FontTx/>
              <a:buNone/>
            </a:pPr>
            <a:endParaRPr lang="en-GB" altLang="en-US" sz="2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management of missing children has been greatly improved through a multi-agency response and weekly Missing Meetings. The force has equipped frontline staff with a greater understanding of risk through use of the Philomena Protocol. During 2024-25 there was a marked decline in missing children and missing episodes. However, a subsequent rise in reports pertaining to out-of-county children has resulted in additional instances being recorded, and has therefore increased police demand. </a:t>
            </a:r>
          </a:p>
          <a:p>
            <a:pPr algn="just">
              <a:lnSpc>
                <a:spcPct val="100000"/>
              </a:lnSpc>
              <a:spcBef>
                <a:spcPct val="0"/>
              </a:spcBef>
              <a:buNone/>
            </a:pPr>
            <a:endParaRPr lang="en-GB" altLang="en-US" sz="600" dirty="0">
              <a:latin typeface="Arial"/>
              <a:cs typeface="Arial"/>
            </a:endParaRPr>
          </a:p>
          <a:p>
            <a:pPr algn="just">
              <a:lnSpc>
                <a:spcPct val="100000"/>
              </a:lnSpc>
              <a:spcBef>
                <a:spcPct val="0"/>
              </a:spcBef>
              <a:buNone/>
            </a:pPr>
            <a:r>
              <a:rPr lang="en-GB" altLang="en-US" sz="1100" dirty="0">
                <a:latin typeface="Arial"/>
                <a:cs typeface="Arial"/>
              </a:rPr>
              <a:t>The Missing Children Team manage Missing Meetings to review all missing children and ensure that debriefs are completed. Trends regarding missing children are escalated via the Operational and Strategic Missing Meetings. Links between missing children and exploitation are mitigated through the Multi-Agency Child Exploitation Team. The missing child lead has worked with care homes to increase risk awareness and encourage earlier reporting, in order to mitigate risks.</a:t>
            </a:r>
            <a:endParaRPr lang="en-GB" altLang="en-US" sz="600" b="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 missing person report is created each time an individual is reported as missing. Several reports can be created for the same individual if they are reported as missing on multiple occasions.</a:t>
            </a:r>
          </a:p>
        </p:txBody>
      </p:sp>
      <p:graphicFrame>
        <p:nvGraphicFramePr>
          <p:cNvPr id="3" name="Table 2">
            <a:extLst>
              <a:ext uri="{FF2B5EF4-FFF2-40B4-BE49-F238E27FC236}">
                <a16:creationId xmlns:a16="http://schemas.microsoft.com/office/drawing/2014/main" id="{3727B24C-08BD-7380-0F5A-6A7EDBA71830}"/>
              </a:ext>
            </a:extLst>
          </p:cNvPr>
          <p:cNvGraphicFramePr>
            <a:graphicFrameLocks/>
          </p:cNvGraphicFramePr>
          <p:nvPr>
            <p:extLst>
              <p:ext uri="{D42A27DB-BD31-4B8C-83A1-F6EECF244321}">
                <p14:modId xmlns:p14="http://schemas.microsoft.com/office/powerpoint/2010/main" val="407082238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CB5B4DC5-9128-B815-6739-80EC4A757974}"/>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55541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B5D95-F6E0-4717-C195-827EE4AE4EBC}"/>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7D89B73E-9911-27FA-0643-2800E419A5D1}"/>
              </a:ext>
            </a:extLst>
          </p:cNvPr>
          <p:cNvSpPr txBox="1">
            <a:spLocks noChangeArrowheads="1"/>
          </p:cNvSpPr>
          <p:nvPr/>
        </p:nvSpPr>
        <p:spPr bwMode="auto">
          <a:xfrm>
            <a:off x="122400" y="774000"/>
            <a:ext cx="11962800" cy="2916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p:txBody>
      </p:sp>
      <p:sp>
        <p:nvSpPr>
          <p:cNvPr id="4" name="Rectangle 3">
            <a:extLst>
              <a:ext uri="{FF2B5EF4-FFF2-40B4-BE49-F238E27FC236}">
                <a16:creationId xmlns:a16="http://schemas.microsoft.com/office/drawing/2014/main" id="{B28FEE22-3622-828E-393E-D7A2AF986F9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Representative Workforce</a:t>
            </a:r>
          </a:p>
        </p:txBody>
      </p:sp>
      <p:sp>
        <p:nvSpPr>
          <p:cNvPr id="14341" name="TextBox 13">
            <a:extLst>
              <a:ext uri="{FF2B5EF4-FFF2-40B4-BE49-F238E27FC236}">
                <a16:creationId xmlns:a16="http://schemas.microsoft.com/office/drawing/2014/main" id="{3B443AAE-4F25-4B2A-9722-CD7F17D1DD1C}"/>
              </a:ext>
            </a:extLst>
          </p:cNvPr>
          <p:cNvSpPr txBox="1">
            <a:spLocks noChangeArrowheads="1"/>
          </p:cNvSpPr>
          <p:nvPr/>
        </p:nvSpPr>
        <p:spPr bwMode="auto">
          <a:xfrm>
            <a:off x="122400" y="3764270"/>
            <a:ext cx="11962800" cy="30312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11 percentage points (females account for 51% of the population in Gwent based on the 2021 Census). However, females are overrepresented in the staff workstream area by approximately 18 percentage points. There is also a disparity in ethnic heritage representation within the workforce. According to the 2021 Census, 5.8% of the Gwent population are people of ethnic heritage. As of December 2025, 3.7% of police officers are of ethnic heritage, whereas ethnic heritage representation in the staff workstream is lower, at 2.6%.</a:t>
            </a:r>
          </a:p>
          <a:p>
            <a:pPr algn="just">
              <a:lnSpc>
                <a:spcPct val="100000"/>
              </a:lnSpc>
              <a:spcBef>
                <a:spcPct val="0"/>
              </a:spcBef>
              <a:buNone/>
            </a:pPr>
            <a:endParaRPr lang="en-GB" sz="600" dirty="0">
              <a:solidFill>
                <a:srgbClr val="FF0000"/>
              </a:solidFill>
              <a:latin typeface="Arial" panose="020B0604020202020204" pitchFamily="34" charset="0"/>
              <a:ea typeface="Calibri"/>
              <a:cs typeface="Arial" panose="020B0604020202020204" pitchFamily="34" charset="0"/>
            </a:endParaRPr>
          </a:p>
          <a:p>
            <a:pPr algn="just">
              <a:lnSpc>
                <a:spcPct val="100000"/>
              </a:lnSpc>
              <a:spcBef>
                <a:spcPct val="0"/>
              </a:spcBef>
              <a:buNone/>
            </a:pPr>
            <a:r>
              <a:rPr lang="en-GB" sz="1100" dirty="0">
                <a:latin typeface="Arial" panose="020B0604020202020204" pitchFamily="34" charset="0"/>
                <a:ea typeface="Calibri"/>
                <a:cs typeface="Arial" panose="020B0604020202020204" pitchFamily="34" charset="0"/>
              </a:rPr>
              <a:t>A representative workforce is crucial for fostering public trust, improving community relations and enhancing operational effectiveness. It is vitally important that Gwent Police mirrors the diversity of the community it serves, in order to better understand and address the unique needs and concerns of all residents. This can lead to greater public confidence in approaching officers for help, reporting incidents, or providing valuable information, as well as creating opportunities to build cohesion and forge stronger relationships. It is also important to recognise that officers from diverse backgrounds may be better equipped to handle specific situations involving vulnerable individuals or specific groups. </a:t>
            </a:r>
          </a:p>
          <a:p>
            <a:pPr algn="just">
              <a:lnSpc>
                <a:spcPct val="100000"/>
              </a:lnSpc>
              <a:spcBef>
                <a:spcPct val="0"/>
              </a:spcBef>
              <a:buNone/>
            </a:pPr>
            <a:endParaRPr lang="en-GB" sz="600" dirty="0">
              <a:latin typeface="Arial" panose="020B0604020202020204" pitchFamily="34" charset="0"/>
              <a:ea typeface="Calibri"/>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force has recently been reorganised into three operational pillars – Crime, Neighbourhood, and Response. There are currently 389 officers working within the Crime Pillar, 186 within the Neighbourhood Pillar, and 568 within the Response Pillar.</a:t>
            </a:r>
            <a:r>
              <a:rPr lang="en-GB" altLang="en-US" sz="1200" dirty="0">
                <a:latin typeface="Arial" panose="020B0604020202020204" pitchFamily="34" charset="0"/>
                <a:cs typeface="Arial" panose="020B0604020202020204" pitchFamily="34" charset="0"/>
              </a:rPr>
              <a:t> </a:t>
            </a:r>
            <a:r>
              <a:rPr lang="en-GB" sz="1100" dirty="0">
                <a:latin typeface="Arial" panose="020B0604020202020204" pitchFamily="34" charset="0"/>
                <a:ea typeface="Calibri"/>
                <a:cs typeface="Arial" panose="020B0604020202020204" pitchFamily="34" charset="0"/>
              </a:rPr>
              <a:t>This new operating model has been designed to influence how the force works together to improve trust and confidence. Removing geographic barriers will put the community at the heart of everything the force does, working as one team to deliver on issues that matter to people. The model offers opportunities to bring consistency of approach to communities irrespective of the pillar or area of the force, notwithstanding local nuances which will require a tailored delivery dependent upon their needs.</a:t>
            </a:r>
            <a:endParaRPr lang="en-GB" sz="600" dirty="0">
              <a:latin typeface="Arial" panose="020B0604020202020204" pitchFamily="34" charset="0"/>
              <a:ea typeface="Calibri"/>
              <a:cs typeface="Arial" panose="020B0604020202020204" pitchFamily="34" charset="0"/>
            </a:endParaRPr>
          </a:p>
          <a:p>
            <a:pPr algn="just">
              <a:lnSpc>
                <a:spcPct val="100000"/>
              </a:lnSpc>
              <a:spcBef>
                <a:spcPct val="0"/>
              </a:spcBef>
              <a:buNone/>
            </a:pPr>
            <a:endParaRPr lang="en-GB" altLang="en-US" sz="65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data on this slide is accurate as of December 2025. The Establishment Budget for Special Constables is a target headcount, aimed to be achieved over the next three years.</a:t>
            </a: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Speedwatch volunteers are no longer working with the force, which has resulted in a significant reduction in volunteer establishment this quarter.</a:t>
            </a:r>
          </a:p>
        </p:txBody>
      </p:sp>
      <p:graphicFrame>
        <p:nvGraphicFramePr>
          <p:cNvPr id="20" name="Table 19">
            <a:extLst>
              <a:ext uri="{FF2B5EF4-FFF2-40B4-BE49-F238E27FC236}">
                <a16:creationId xmlns:a16="http://schemas.microsoft.com/office/drawing/2014/main" id="{FECF6D51-FC01-F9A5-0A84-2F0DE638C149}"/>
              </a:ext>
            </a:extLst>
          </p:cNvPr>
          <p:cNvGraphicFramePr>
            <a:graphicFrameLocks noGrp="1"/>
          </p:cNvGraphicFramePr>
          <p:nvPr>
            <p:extLst>
              <p:ext uri="{D42A27DB-BD31-4B8C-83A1-F6EECF244321}">
                <p14:modId xmlns:p14="http://schemas.microsoft.com/office/powerpoint/2010/main" val="2829430256"/>
              </p:ext>
            </p:extLst>
          </p:nvPr>
        </p:nvGraphicFramePr>
        <p:xfrm>
          <a:off x="179885" y="849600"/>
          <a:ext cx="8583869" cy="2770461"/>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17031775"/>
                    </a:ext>
                  </a:extLst>
                </a:gridCol>
                <a:gridCol w="818484">
                  <a:extLst>
                    <a:ext uri="{9D8B030D-6E8A-4147-A177-3AD203B41FA5}">
                      <a16:colId xmlns:a16="http://schemas.microsoft.com/office/drawing/2014/main" val="3370454904"/>
                    </a:ext>
                  </a:extLst>
                </a:gridCol>
                <a:gridCol w="818484">
                  <a:extLst>
                    <a:ext uri="{9D8B030D-6E8A-4147-A177-3AD203B41FA5}">
                      <a16:colId xmlns:a16="http://schemas.microsoft.com/office/drawing/2014/main" val="1376444059"/>
                    </a:ext>
                  </a:extLst>
                </a:gridCol>
                <a:gridCol w="818484">
                  <a:extLst>
                    <a:ext uri="{9D8B030D-6E8A-4147-A177-3AD203B41FA5}">
                      <a16:colId xmlns:a16="http://schemas.microsoft.com/office/drawing/2014/main" val="2851371296"/>
                    </a:ext>
                  </a:extLst>
                </a:gridCol>
                <a:gridCol w="818484">
                  <a:extLst>
                    <a:ext uri="{9D8B030D-6E8A-4147-A177-3AD203B41FA5}">
                      <a16:colId xmlns:a16="http://schemas.microsoft.com/office/drawing/2014/main" val="3500764972"/>
                    </a:ext>
                  </a:extLst>
                </a:gridCol>
                <a:gridCol w="818484">
                  <a:extLst>
                    <a:ext uri="{9D8B030D-6E8A-4147-A177-3AD203B41FA5}">
                      <a16:colId xmlns:a16="http://schemas.microsoft.com/office/drawing/2014/main" val="3164970365"/>
                    </a:ext>
                  </a:extLst>
                </a:gridCol>
                <a:gridCol w="72617">
                  <a:extLst>
                    <a:ext uri="{9D8B030D-6E8A-4147-A177-3AD203B41FA5}">
                      <a16:colId xmlns:a16="http://schemas.microsoft.com/office/drawing/2014/main" val="2710253552"/>
                    </a:ext>
                  </a:extLst>
                </a:gridCol>
                <a:gridCol w="544472">
                  <a:extLst>
                    <a:ext uri="{9D8B030D-6E8A-4147-A177-3AD203B41FA5}">
                      <a16:colId xmlns:a16="http://schemas.microsoft.com/office/drawing/2014/main" val="2543219814"/>
                    </a:ext>
                  </a:extLst>
                </a:gridCol>
                <a:gridCol w="544472">
                  <a:extLst>
                    <a:ext uri="{9D8B030D-6E8A-4147-A177-3AD203B41FA5}">
                      <a16:colId xmlns:a16="http://schemas.microsoft.com/office/drawing/2014/main" val="813410977"/>
                    </a:ext>
                  </a:extLst>
                </a:gridCol>
                <a:gridCol w="72000">
                  <a:extLst>
                    <a:ext uri="{9D8B030D-6E8A-4147-A177-3AD203B41FA5}">
                      <a16:colId xmlns:a16="http://schemas.microsoft.com/office/drawing/2014/main" val="1584880492"/>
                    </a:ext>
                  </a:extLst>
                </a:gridCol>
                <a:gridCol w="544472">
                  <a:extLst>
                    <a:ext uri="{9D8B030D-6E8A-4147-A177-3AD203B41FA5}">
                      <a16:colId xmlns:a16="http://schemas.microsoft.com/office/drawing/2014/main" val="1816902949"/>
                    </a:ext>
                  </a:extLst>
                </a:gridCol>
                <a:gridCol w="544472">
                  <a:extLst>
                    <a:ext uri="{9D8B030D-6E8A-4147-A177-3AD203B41FA5}">
                      <a16:colId xmlns:a16="http://schemas.microsoft.com/office/drawing/2014/main" val="1737005279"/>
                    </a:ext>
                  </a:extLst>
                </a:gridCol>
                <a:gridCol w="544472">
                  <a:extLst>
                    <a:ext uri="{9D8B030D-6E8A-4147-A177-3AD203B41FA5}">
                      <a16:colId xmlns:a16="http://schemas.microsoft.com/office/drawing/2014/main" val="3520528986"/>
                    </a:ext>
                  </a:extLst>
                </a:gridCol>
                <a:gridCol w="544472">
                  <a:extLst>
                    <a:ext uri="{9D8B030D-6E8A-4147-A177-3AD203B41FA5}">
                      <a16:colId xmlns:a16="http://schemas.microsoft.com/office/drawing/2014/main" val="3789676997"/>
                    </a:ext>
                  </a:extLst>
                </a:gridCol>
              </a:tblGrid>
              <a:tr h="214461">
                <a:tc rowSpan="2">
                  <a:txBody>
                    <a:bodyPr/>
                    <a:lstStyle/>
                    <a:p>
                      <a:pPr algn="ctr"/>
                      <a:r>
                        <a:rPr lang="en-GB" sz="1000" dirty="0">
                          <a:solidFill>
                            <a:schemeClr val="bg1"/>
                          </a:solidFill>
                          <a:latin typeface="Arial" panose="020B0604020202020204" pitchFamily="34" charset="0"/>
                          <a:cs typeface="Arial" panose="020B0604020202020204" pitchFamily="34" charset="0"/>
                        </a:rPr>
                        <a:t>Employee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gridSpan="5">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Establishment Numbers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Gender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Ethnicity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2887568807"/>
                  </a:ext>
                </a:extLst>
              </a:tr>
              <a:tr h="540000">
                <a:tc vMerge="1">
                  <a:txBody>
                    <a:bodyPr/>
                    <a:lstStyle/>
                    <a:p>
                      <a:endParaRPr/>
                    </a:p>
                  </a:txBody>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Finance Budget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Establishment Budget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Actual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Actual FTE v Establishment FTE Variance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Headcount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Ethnic Heritage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Not Stated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Prefer Not to Say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White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728623"/>
                  </a:ext>
                </a:extLst>
              </a:tr>
              <a:tr h="252000">
                <a:tc>
                  <a:txBody>
                    <a:bodyPr/>
                    <a:lstStyle/>
                    <a:p>
                      <a:r>
                        <a:rPr lang="en-GB" sz="900" b="1">
                          <a:latin typeface="Arial" panose="020B0604020202020204" pitchFamily="34" charset="0"/>
                          <a:cs typeface="Arial" panose="020B0604020202020204" pitchFamily="34" charset="0"/>
                        </a:rPr>
                        <a:t>Police Officer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1506.0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1506.0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1539.1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33.1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1553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60.5%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521548381"/>
                  </a:ext>
                </a:extLst>
              </a:tr>
              <a:tr h="252000">
                <a:tc>
                  <a:txBody>
                    <a:bodyPr/>
                    <a:lstStyle/>
                    <a:p>
                      <a:r>
                        <a:rPr lang="en-GB" sz="900" b="1">
                          <a:latin typeface="Arial" panose="020B0604020202020204" pitchFamily="34" charset="0"/>
                          <a:cs typeface="Arial" panose="020B0604020202020204" pitchFamily="34" charset="0"/>
                        </a:rPr>
                        <a:t>Police Staff</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795.8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824.7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815.5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860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68.7%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94.1%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6179960"/>
                  </a:ext>
                </a:extLst>
              </a:tr>
              <a:tr h="252000">
                <a:tc>
                  <a:txBody>
                    <a:bodyPr/>
                    <a:lstStyle/>
                    <a:p>
                      <a:r>
                        <a:rPr lang="en-GB" sz="900" b="1">
                          <a:latin typeface="Arial" panose="020B0604020202020204" pitchFamily="34" charset="0"/>
                          <a:cs typeface="Arial" panose="020B0604020202020204" pitchFamily="34" charset="0"/>
                        </a:rPr>
                        <a:t>PCSO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135.0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144.0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134.8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51.1%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48.9%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90.6%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17842728"/>
                  </a:ext>
                </a:extLst>
              </a:tr>
              <a:tr h="252000">
                <a:tc>
                  <a:txBody>
                    <a:bodyPr/>
                    <a:lstStyle/>
                    <a:p>
                      <a:r>
                        <a:rPr lang="en-GB" sz="900" b="1">
                          <a:latin typeface="Arial" panose="020B0604020202020204" pitchFamily="34" charset="0"/>
                          <a:cs typeface="Arial" panose="020B0604020202020204" pitchFamily="34" charset="0"/>
                        </a:rPr>
                        <a:t>OPCC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23.0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24.0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70.8%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3612796"/>
                  </a:ext>
                </a:extLst>
              </a:tr>
              <a:tr h="252000">
                <a:tc>
                  <a:txBody>
                    <a:bodyPr/>
                    <a:lstStyle/>
                    <a:p>
                      <a:r>
                        <a:rPr lang="en-GB" sz="900" b="1">
                          <a:latin typeface="Arial" panose="020B0604020202020204" pitchFamily="34" charset="0"/>
                          <a:cs typeface="Arial" panose="020B0604020202020204" pitchFamily="34" charset="0"/>
                        </a:rPr>
                        <a:t>Special Constable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92.0%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4235190273"/>
                  </a:ext>
                </a:extLst>
              </a:tr>
              <a:tr h="252000">
                <a:tc>
                  <a:txBody>
                    <a:bodyPr/>
                    <a:lstStyle/>
                    <a:p>
                      <a:r>
                        <a:rPr lang="en-GB" sz="900" b="1">
                          <a:latin typeface="Arial" panose="020B0604020202020204" pitchFamily="34" charset="0"/>
                          <a:cs typeface="Arial" panose="020B0604020202020204" pitchFamily="34" charset="0"/>
                        </a:rPr>
                        <a:t>Agency Worker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009340"/>
                  </a:ext>
                </a:extLst>
              </a:tr>
              <a:tr h="252000">
                <a:tc>
                  <a:txBody>
                    <a:bodyPr/>
                    <a:lstStyle/>
                    <a:p>
                      <a:r>
                        <a:rPr lang="en-GB" sz="900" b="1">
                          <a:latin typeface="Arial" panose="020B0604020202020204" pitchFamily="34" charset="0"/>
                          <a:cs typeface="Arial" panose="020B0604020202020204" pitchFamily="34" charset="0"/>
                        </a:rPr>
                        <a:t>Cadets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55.3%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20261779"/>
                  </a:ext>
                </a:extLst>
              </a:tr>
              <a:tr h="252000">
                <a:tc>
                  <a:txBody>
                    <a:bodyPr/>
                    <a:lstStyle/>
                    <a:p>
                      <a:r>
                        <a:rPr lang="en-GB" sz="900" b="1">
                          <a:latin typeface="Arial" panose="020B0604020202020204" pitchFamily="34" charset="0"/>
                          <a:cs typeface="Arial" panose="020B0604020202020204" pitchFamily="34" charset="0"/>
                        </a:rPr>
                        <a:t>Volunteers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55.6%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44.4%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47.2%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44.4%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4916139"/>
                  </a:ext>
                </a:extLst>
              </a:tr>
            </a:tbl>
          </a:graphicData>
        </a:graphic>
      </p:graphicFrame>
      <p:graphicFrame>
        <p:nvGraphicFramePr>
          <p:cNvPr id="3" name="Table 2">
            <a:extLst>
              <a:ext uri="{FF2B5EF4-FFF2-40B4-BE49-F238E27FC236}">
                <a16:creationId xmlns:a16="http://schemas.microsoft.com/office/drawing/2014/main" id="{36051242-7B5A-977A-4F5E-2E703B656BAC}"/>
              </a:ext>
            </a:extLst>
          </p:cNvPr>
          <p:cNvGraphicFramePr>
            <a:graphicFrameLocks noGrp="1"/>
          </p:cNvGraphicFramePr>
          <p:nvPr>
            <p:extLst>
              <p:ext uri="{D42A27DB-BD31-4B8C-83A1-F6EECF244321}">
                <p14:modId xmlns:p14="http://schemas.microsoft.com/office/powerpoint/2010/main" val="4108491465"/>
              </p:ext>
            </p:extLst>
          </p:nvPr>
        </p:nvGraphicFramePr>
        <p:xfrm>
          <a:off x="8841164" y="848273"/>
          <a:ext cx="3180188" cy="1678560"/>
        </p:xfrm>
        <a:graphic>
          <a:graphicData uri="http://schemas.openxmlformats.org/drawingml/2006/table">
            <a:tbl>
              <a:tblPr firstRow="1" bandRow="1">
                <a:tableStyleId>{5C22544A-7EE6-4342-B048-85BDC9FD1C3A}</a:tableStyleId>
              </a:tblPr>
              <a:tblGrid>
                <a:gridCol w="1060508">
                  <a:extLst>
                    <a:ext uri="{9D8B030D-6E8A-4147-A177-3AD203B41FA5}">
                      <a16:colId xmlns:a16="http://schemas.microsoft.com/office/drawing/2014/main" val="517379662"/>
                    </a:ext>
                  </a:extLst>
                </a:gridCol>
                <a:gridCol w="1059840">
                  <a:extLst>
                    <a:ext uri="{9D8B030D-6E8A-4147-A177-3AD203B41FA5}">
                      <a16:colId xmlns:a16="http://schemas.microsoft.com/office/drawing/2014/main" val="3803951743"/>
                    </a:ext>
                  </a:extLst>
                </a:gridCol>
                <a:gridCol w="1059840">
                  <a:extLst>
                    <a:ext uri="{9D8B030D-6E8A-4147-A177-3AD203B41FA5}">
                      <a16:colId xmlns:a16="http://schemas.microsoft.com/office/drawing/2014/main" val="3654870035"/>
                    </a:ext>
                  </a:extLst>
                </a:gridCol>
              </a:tblGrid>
              <a:tr h="216000">
                <a:tc gridSpan="3">
                  <a:txBody>
                    <a:bodyPr/>
                    <a:lstStyle/>
                    <a:p>
                      <a:pPr algn="ctr"/>
                      <a:r>
                        <a:rPr lang="en-GB" sz="1000" b="1">
                          <a:latin typeface="Arial" panose="020B0604020202020204" pitchFamily="34" charset="0"/>
                          <a:cs typeface="Arial" panose="020B0604020202020204" pitchFamily="34" charset="0"/>
                        </a:rPr>
                        <a:t> Number of Officers by Operational Pillar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488612024"/>
                  </a:ext>
                </a:extLst>
              </a:tr>
              <a:tr h="540000">
                <a:tc>
                  <a:txBody>
                    <a:bodyPr/>
                    <a:lstStyle/>
                    <a:p>
                      <a:pPr algn="ctr"/>
                      <a:r>
                        <a:rPr lang="en-GB" sz="900" b="1">
                          <a:latin typeface="Arial" panose="020B0604020202020204" pitchFamily="34" charset="0"/>
                          <a:cs typeface="Arial" panose="020B0604020202020204" pitchFamily="34" charset="0"/>
                        </a:rPr>
                        <a:t>Crime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Neighbourhood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Response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419642"/>
                  </a:ext>
                </a:extLst>
              </a:tr>
              <a:tr h="252000">
                <a:tc>
                  <a:txBody>
                    <a:bodyPr/>
                    <a:lstStyle/>
                    <a:p>
                      <a:pPr algn="ctr"/>
                      <a:r>
                        <a:rPr lang="en-GB" sz="900" b="1" i="0" u="none" strike="noStrike" dirty="0">
                          <a:solidFill>
                            <a:srgbClr val="000000"/>
                          </a:solidFill>
                          <a:effectLst/>
                          <a:latin typeface="Arial" panose="020B0604020202020204" pitchFamily="34" charset="0"/>
                          <a:cs typeface="Arial" panose="020B0604020202020204" pitchFamily="34" charset="0"/>
                        </a:rPr>
                        <a:t>389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186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568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52600356"/>
                  </a:ext>
                </a:extLst>
              </a:tr>
              <a:tr h="374597">
                <a:tc gridSpan="3">
                  <a:txBody>
                    <a:bodyPr/>
                    <a:lstStyle/>
                    <a:p>
                      <a:pPr algn="just"/>
                      <a:r>
                        <a:rPr lang="en-GB" sz="800" b="0" i="0" u="none" strike="noStrike" dirty="0">
                          <a:solidFill>
                            <a:srgbClr val="000000"/>
                          </a:solidFill>
                          <a:effectLst/>
                          <a:latin typeface="Arial" panose="020B0604020202020204" pitchFamily="34" charset="0"/>
                          <a:cs typeface="Arial" panose="020B0604020202020204" pitchFamily="34" charset="0"/>
                        </a:rPr>
                        <a:t>These figures pertain to the numbers of Police Constables, Police Sergeants, Detective Constables, and Detective Sergeants assigned to departments within each operational pillar.</a:t>
                      </a:r>
                    </a:p>
                    <a:p>
                      <a:pPr algn="just"/>
                      <a:endParaRPr lang="en-GB" sz="600" b="0" i="0" u="none" strike="noStrike" dirty="0">
                        <a:solidFill>
                          <a:srgbClr val="000000"/>
                        </a:solidFill>
                        <a:effectLst/>
                        <a:latin typeface="Arial" panose="020B0604020202020204" pitchFamily="34" charset="0"/>
                        <a:cs typeface="Arial" panose="020B0604020202020204" pitchFamily="34" charset="0"/>
                      </a:endParaRPr>
                    </a:p>
                    <a:p>
                      <a:pPr algn="just"/>
                      <a:r>
                        <a:rPr lang="en-GB" sz="800" b="0" i="0" u="none" strike="noStrike" dirty="0">
                          <a:solidFill>
                            <a:srgbClr val="000000"/>
                          </a:solidFill>
                          <a:effectLst/>
                          <a:latin typeface="Arial" panose="020B0604020202020204" pitchFamily="34" charset="0"/>
                          <a:cs typeface="Arial" panose="020B0604020202020204" pitchFamily="34" charset="0"/>
                        </a:rPr>
                        <a:t>At present, 275 officers operate outside of these pillars.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9558688"/>
                  </a:ext>
                </a:extLst>
              </a:tr>
            </a:tbl>
          </a:graphicData>
        </a:graphic>
      </p:graphicFrame>
    </p:spTree>
    <p:extLst>
      <p:ext uri="{BB962C8B-B14F-4D97-AF65-F5344CB8AC3E}">
        <p14:creationId xmlns:p14="http://schemas.microsoft.com/office/powerpoint/2010/main" val="3311868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25B3-5F28-255E-F1C6-E602EB955882}"/>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B62F3C2-02D3-21D0-6C14-1A8272150B50}"/>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F2163AA-5720-246F-758D-CB44F1120EF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10. Action Fraud</a:t>
            </a:r>
          </a:p>
        </p:txBody>
      </p:sp>
      <p:sp>
        <p:nvSpPr>
          <p:cNvPr id="14341" name="TextBox 13">
            <a:extLst>
              <a:ext uri="{FF2B5EF4-FFF2-40B4-BE49-F238E27FC236}">
                <a16:creationId xmlns:a16="http://schemas.microsoft.com/office/drawing/2014/main" id="{C908D176-F186-F92B-6E50-B19E72AA4403}"/>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222 action fraud occurrences were reported to Gwent Police via the National Fraud Intelligence Bureau during Q3 2025-26. This represents a reduction of 9.0% (22 fewer occurrences) when compared to the quarter prior, but an increase of 5.7% (12 additional occurrences) when compared to the same quarter during the previous financial year.</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Q3 2025-26, £73,031 of victim’s money was safeguarded by fraud investigations in Gwent. The total for the current FYTD stands at £313,871.</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6C2E5557-88FA-C5CA-A413-5319EB712E55}"/>
              </a:ext>
            </a:extLst>
          </p:cNvPr>
          <p:cNvGraphicFramePr>
            <a:graphicFrameLocks/>
          </p:cNvGraphicFramePr>
          <p:nvPr>
            <p:extLst>
              <p:ext uri="{D42A27DB-BD31-4B8C-83A1-F6EECF244321}">
                <p14:modId xmlns:p14="http://schemas.microsoft.com/office/powerpoint/2010/main" val="335095121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788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58DCC396-B599-FFCD-1B63-8762E8591B66}"/>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228024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B5851-5694-5BCF-8ED3-05B264B8D82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3945095-7D72-FB68-49C9-946702F9E91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C408B15-00C5-5CFD-F7AA-612EC491527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11. Cybercrime</a:t>
            </a:r>
          </a:p>
        </p:txBody>
      </p:sp>
      <p:sp>
        <p:nvSpPr>
          <p:cNvPr id="14341" name="TextBox 13">
            <a:extLst>
              <a:ext uri="{FF2B5EF4-FFF2-40B4-BE49-F238E27FC236}">
                <a16:creationId xmlns:a16="http://schemas.microsoft.com/office/drawing/2014/main" id="{51F03732-5F4C-2920-670E-B564E6674C16}"/>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1,472 offences recorded during Q3 2025-26 were classified as cybercrime, as defined by the NDQIS reporting system. This represents a reduction of 14.0% (239 fewer offences) when compared to the quarter prior, but a significant increase of 22.6% (271 additional offences) when compared to the same quarter during the previous financial year.</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Q3 2025-26, three of the five offences which were most commonly classified as cybercrime can be defined as harassment offences, with a fourth defined as a stalking offence. Overall, crimes classified as either a harassment offence or a stalking offence accounted for 58.7% of all cybercrime recorded during the quarter, with a total of 864 offences reported. This is an increase of 0.7 percentage points when compared to the quarter prior (albeit with 129 fewer offences recorded).</a:t>
            </a:r>
          </a:p>
          <a:p>
            <a:pPr algn="just" eaLnBrk="1" hangingPunct="1">
              <a:lnSpc>
                <a:spcPct val="100000"/>
              </a:lnSpc>
              <a:spcBef>
                <a:spcPct val="0"/>
              </a:spcBef>
              <a:buFontTx/>
              <a:buNone/>
            </a:pPr>
            <a:endParaRPr lang="en-GB" altLang="en-US" sz="1100" dirty="0">
              <a:solidFill>
                <a:srgbClr val="FF0000"/>
              </a:solidFill>
              <a:latin typeface="Arial"/>
              <a:cs typeface="Arial"/>
            </a:endParaRPr>
          </a:p>
          <a:p>
            <a:pPr algn="just" eaLnBrk="1" hangingPunct="1">
              <a:lnSpc>
                <a:spcPct val="100000"/>
              </a:lnSpc>
              <a:spcBef>
                <a:spcPct val="0"/>
              </a:spcBef>
              <a:buFontTx/>
              <a:buNone/>
            </a:pPr>
            <a:endParaRPr lang="en-GB" altLang="en-US" sz="1100" dirty="0">
              <a:solidFill>
                <a:srgbClr val="FF0000"/>
              </a:solidFill>
              <a:latin typeface="Arial"/>
              <a:cs typeface="Arial"/>
            </a:endParaRPr>
          </a:p>
          <a:p>
            <a:pPr algn="just" eaLnBrk="1" hangingPunct="1">
              <a:lnSpc>
                <a:spcPct val="100000"/>
              </a:lnSpc>
              <a:spcBef>
                <a:spcPct val="0"/>
              </a:spcBef>
              <a:buFontTx/>
              <a:buNone/>
            </a:pPr>
            <a:r>
              <a:rPr lang="en-GB" altLang="en-US" sz="1100" dirty="0">
                <a:solidFill>
                  <a:srgbClr val="FF0000"/>
                </a:solidFill>
                <a:latin typeface="Arial"/>
                <a:cs typeface="Arial"/>
              </a:rPr>
              <a:t>.</a:t>
            </a: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0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Cybercrime reporting via the NDQIS system was first adopted by the force during June 2024, limiting the scope of the currently available dataset.</a:t>
            </a:r>
          </a:p>
        </p:txBody>
      </p:sp>
      <p:graphicFrame>
        <p:nvGraphicFramePr>
          <p:cNvPr id="5" name="Table 4">
            <a:extLst>
              <a:ext uri="{FF2B5EF4-FFF2-40B4-BE49-F238E27FC236}">
                <a16:creationId xmlns:a16="http://schemas.microsoft.com/office/drawing/2014/main" id="{82E64473-72C9-B016-4596-293E3238924B}"/>
              </a:ext>
            </a:extLst>
          </p:cNvPr>
          <p:cNvGraphicFramePr>
            <a:graphicFrameLocks/>
          </p:cNvGraphicFramePr>
          <p:nvPr>
            <p:extLst>
              <p:ext uri="{D42A27DB-BD31-4B8C-83A1-F6EECF244321}">
                <p14:modId xmlns:p14="http://schemas.microsoft.com/office/powerpoint/2010/main" val="1934049625"/>
              </p:ext>
            </p:extLst>
          </p:nvPr>
        </p:nvGraphicFramePr>
        <p:xfrm>
          <a:off x="15953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4971199"/>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3044844383"/>
                    </a:ext>
                  </a:extLst>
                </a:gridCol>
                <a:gridCol w="504000">
                  <a:extLst>
                    <a:ext uri="{9D8B030D-6E8A-4147-A177-3AD203B41FA5}">
                      <a16:colId xmlns:a16="http://schemas.microsoft.com/office/drawing/2014/main" val="3702094272"/>
                    </a:ext>
                  </a:extLst>
                </a:gridCol>
                <a:gridCol w="504000">
                  <a:extLst>
                    <a:ext uri="{9D8B030D-6E8A-4147-A177-3AD203B41FA5}">
                      <a16:colId xmlns:a16="http://schemas.microsoft.com/office/drawing/2014/main" val="2201751600"/>
                    </a:ext>
                  </a:extLst>
                </a:gridCol>
                <a:gridCol w="216000">
                  <a:extLst>
                    <a:ext uri="{9D8B030D-6E8A-4147-A177-3AD203B41FA5}">
                      <a16:colId xmlns:a16="http://schemas.microsoft.com/office/drawing/2014/main" val="3793818529"/>
                    </a:ext>
                  </a:extLst>
                </a:gridCol>
                <a:gridCol w="792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56268981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Q2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Q1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1,201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1,538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1,472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3" name="TextBox 14">
            <a:extLst>
              <a:ext uri="{FF2B5EF4-FFF2-40B4-BE49-F238E27FC236}">
                <a16:creationId xmlns:a16="http://schemas.microsoft.com/office/drawing/2014/main" id="{7346537F-211C-B1E2-9FF8-EFED996CEB80}"/>
              </a:ext>
            </a:extLst>
          </p:cNvPr>
          <p:cNvSpPr txBox="1">
            <a:spLocks noChangeArrowheads="1"/>
          </p:cNvSpPr>
          <p:nvPr/>
        </p:nvSpPr>
        <p:spPr bwMode="auto">
          <a:xfrm>
            <a:off x="616144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6" name="Table 5">
            <a:extLst>
              <a:ext uri="{FF2B5EF4-FFF2-40B4-BE49-F238E27FC236}">
                <a16:creationId xmlns:a16="http://schemas.microsoft.com/office/drawing/2014/main" id="{CF752F2A-41C0-BF46-B791-0B3B8EC5A352}"/>
              </a:ext>
            </a:extLst>
          </p:cNvPr>
          <p:cNvGraphicFramePr>
            <a:graphicFrameLocks noGrp="1"/>
          </p:cNvGraphicFramePr>
          <p:nvPr>
            <p:extLst>
              <p:ext uri="{D42A27DB-BD31-4B8C-83A1-F6EECF244321}">
                <p14:modId xmlns:p14="http://schemas.microsoft.com/office/powerpoint/2010/main" val="2198769814"/>
              </p:ext>
            </p:extLst>
          </p:nvPr>
        </p:nvGraphicFramePr>
        <p:xfrm>
          <a:off x="6236470" y="842517"/>
          <a:ext cx="5760000" cy="3118962"/>
        </p:xfrm>
        <a:graphic>
          <a:graphicData uri="http://schemas.openxmlformats.org/drawingml/2006/table">
            <a:tbl>
              <a:tblPr firstRow="1" bandRow="1">
                <a:tableStyleId>{5C22544A-7EE6-4342-B048-85BDC9FD1C3A}</a:tableStyleId>
              </a:tblPr>
              <a:tblGrid>
                <a:gridCol w="2736000">
                  <a:extLst>
                    <a:ext uri="{9D8B030D-6E8A-4147-A177-3AD203B41FA5}">
                      <a16:colId xmlns:a16="http://schemas.microsoft.com/office/drawing/2014/main" val="1460660284"/>
                    </a:ext>
                  </a:extLst>
                </a:gridCol>
                <a:gridCol w="1512000">
                  <a:extLst>
                    <a:ext uri="{9D8B030D-6E8A-4147-A177-3AD203B41FA5}">
                      <a16:colId xmlns:a16="http://schemas.microsoft.com/office/drawing/2014/main" val="1743897695"/>
                    </a:ext>
                  </a:extLst>
                </a:gridCol>
                <a:gridCol w="1512000">
                  <a:extLst>
                    <a:ext uri="{9D8B030D-6E8A-4147-A177-3AD203B41FA5}">
                      <a16:colId xmlns:a16="http://schemas.microsoft.com/office/drawing/2014/main" val="3928185074"/>
                    </a:ext>
                  </a:extLst>
                </a:gridCol>
              </a:tblGrid>
              <a:tr h="254481">
                <a:tc gridSpan="3">
                  <a:txBody>
                    <a:bodyPr/>
                    <a:lstStyle/>
                    <a:p>
                      <a:pPr algn="ctr" fontAlgn="b"/>
                      <a:r>
                        <a:rPr lang="en-GB" sz="1200" b="1" i="0" u="none" strike="noStrike" dirty="0">
                          <a:solidFill>
                            <a:schemeClr val="bg1"/>
                          </a:solidFill>
                          <a:effectLst/>
                          <a:latin typeface="Arial" panose="020B0604020202020204" pitchFamily="34" charset="0"/>
                          <a:cs typeface="Arial" panose="020B0604020202020204" pitchFamily="34" charset="0"/>
                        </a:rPr>
                        <a:t>Offences Most Commonly Classified as Cybercrime by Volume – Q3 2025-26</a:t>
                      </a:r>
                      <a:endParaRPr lang="en-GB" sz="1200" b="1" dirty="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30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3148303210"/>
                  </a:ext>
                </a:extLst>
              </a:tr>
              <a:tr h="254481">
                <a:tc>
                  <a:txBody>
                    <a:bodyPr/>
                    <a:lstStyle/>
                    <a:p>
                      <a:pPr lvl="0" algn="l" fontAlgn="b"/>
                      <a:r>
                        <a:rPr lang="en-GB" sz="1100" b="1" dirty="0">
                          <a:solidFill>
                            <a:srgbClr val="243569"/>
                          </a:solidFill>
                          <a:latin typeface="Arial" panose="020B0604020202020204" pitchFamily="34" charset="0"/>
                          <a:cs typeface="Arial" panose="020B0604020202020204" pitchFamily="34" charset="0"/>
                        </a:rPr>
                        <a:t>Offence Title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rgbClr val="243569"/>
                          </a:solidFill>
                          <a:latin typeface="Arial" panose="020B0604020202020204" pitchFamily="34" charset="0"/>
                          <a:cs typeface="Arial" panose="020B0604020202020204" pitchFamily="34" charset="0"/>
                        </a:rPr>
                        <a:t>Volume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a:solidFill>
                            <a:srgbClr val="243569"/>
                          </a:solidFill>
                          <a:latin typeface="Arial" panose="020B0604020202020204" pitchFamily="34" charset="0"/>
                          <a:cs typeface="Arial" panose="020B0604020202020204" pitchFamily="34" charset="0"/>
                        </a:rPr>
                        <a:t>% of Total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522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Protection from Harassment Act Section 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522000">
                <a:tc>
                  <a:txBody>
                    <a:bodyPr/>
                    <a:lstStyle/>
                    <a:p>
                      <a:pPr algn="l" eaLnBrk="1" hangingPunct="1">
                        <a:lnSpc>
                          <a:spcPct val="100000"/>
                        </a:lnSpc>
                        <a:spcBef>
                          <a:spcPct val="0"/>
                        </a:spcBef>
                        <a:buFontTx/>
                        <a:buNone/>
                      </a:pPr>
                      <a:r>
                        <a:rPr lang="en-GB" altLang="en-US" sz="1000" b="1" dirty="0">
                          <a:latin typeface="Arial" panose="020B0604020202020204" pitchFamily="34" charset="0"/>
                          <a:cs typeface="Arial" panose="020B0604020202020204" pitchFamily="34" charset="0"/>
                        </a:rPr>
                        <a:t>Pursue course of conduct which amounts to stalking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chemeClr val="tx1"/>
                          </a:solidFill>
                          <a:effectLst/>
                          <a:latin typeface="Arial" panose="020B0604020202020204" pitchFamily="34" charset="0"/>
                        </a:rPr>
                        <a:t>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chemeClr val="tx1"/>
                          </a:solidFill>
                          <a:effectLst/>
                          <a:latin typeface="Arial" panose="020B0604020202020204" pitchFamily="34" charset="0"/>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522000">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Take/make indecent photographs/   pseudo-photographs of children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522000">
                <a:tc>
                  <a:txBody>
                    <a:bodyPr/>
                    <a:lstStyle/>
                    <a:p>
                      <a:pPr algn="l" eaLnBrk="1" hangingPunct="1">
                        <a:lnSpc>
                          <a:spcPct val="100000"/>
                        </a:lnSpc>
                        <a:spcBef>
                          <a:spcPct val="0"/>
                        </a:spcBef>
                        <a:buFontTx/>
                        <a:buNone/>
                      </a:pPr>
                      <a:r>
                        <a:rPr lang="en-GB" altLang="en-US" sz="1000" b="1" dirty="0">
                          <a:latin typeface="Arial" panose="020B0604020202020204" pitchFamily="34" charset="0"/>
                          <a:cs typeface="Arial" panose="020B0604020202020204" pitchFamily="34" charset="0"/>
                        </a:rPr>
                        <a:t>Putting people in fear of violence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chemeClr val="tx1"/>
                          </a:solidFill>
                          <a:effectLst/>
                          <a:latin typeface="Arial" panose="020B0604020202020204" pitchFamily="34" charset="0"/>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chemeClr val="tx1"/>
                          </a:solidFill>
                          <a:effectLst/>
                          <a:latin typeface="Arial" panose="020B0604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522000">
                <a:tc>
                  <a:txBody>
                    <a:bodyPr/>
                    <a:lstStyle/>
                    <a:p>
                      <a:pPr algn="l" eaLnBrk="1" hangingPunct="1">
                        <a:lnSpc>
                          <a:spcPct val="100000"/>
                        </a:lnSpc>
                        <a:spcBef>
                          <a:spcPct val="0"/>
                        </a:spcBef>
                        <a:buFontTx/>
                        <a:buNone/>
                      </a:pPr>
                      <a:r>
                        <a:rPr lang="en-GB" altLang="en-US" sz="1000" b="1" dirty="0">
                          <a:latin typeface="Arial" panose="020B0604020202020204" pitchFamily="34" charset="0"/>
                          <a:cs typeface="Arial" panose="020B0604020202020204" pitchFamily="34" charset="0"/>
                        </a:rPr>
                        <a:t>Sending letters etc with intent to cause distress or anxiety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bl>
          </a:graphicData>
        </a:graphic>
      </p:graphicFrame>
      <p:pic>
        <p:nvPicPr>
          <p:cNvPr id="7" name="Picture 6">
            <a:extLst>
              <a:ext uri="{FF2B5EF4-FFF2-40B4-BE49-F238E27FC236}">
                <a16:creationId xmlns:a16="http://schemas.microsoft.com/office/drawing/2014/main" id="{BBFCF30B-0064-5437-8BD4-8D3D05B5537C}"/>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4150123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D5F17-0CC5-AD9D-80D1-D5DCE93095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6A8EC6-9DC6-7D66-2790-ED593ED763C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12. Protecting the Vulnerable – Emerging Issues</a:t>
            </a:r>
          </a:p>
        </p:txBody>
      </p:sp>
      <p:sp>
        <p:nvSpPr>
          <p:cNvPr id="14341" name="TextBox 13">
            <a:extLst>
              <a:ext uri="{FF2B5EF4-FFF2-40B4-BE49-F238E27FC236}">
                <a16:creationId xmlns:a16="http://schemas.microsoft.com/office/drawing/2014/main" id="{29C802ED-8006-7AA2-4233-AABF46687871}"/>
              </a:ext>
            </a:extLst>
          </p:cNvPr>
          <p:cNvSpPr txBox="1">
            <a:spLocks noChangeArrowheads="1"/>
          </p:cNvSpPr>
          <p:nvPr/>
        </p:nvSpPr>
        <p:spPr bwMode="auto">
          <a:xfrm>
            <a:off x="120506" y="774000"/>
            <a:ext cx="11962800" cy="2262158"/>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force participated in research in conjunction with the University of the West of England regarding the role of the Sex Worker Liaison Officer, and is looking to develop this to improve engagement with this hard-to-reach community. There is an intention to build on this further by developing a risk assessment tool for sex workers, to ensure a bespoke risk recognition approach to this high-harm area of vulnerability and VAWG.</a:t>
            </a:r>
          </a:p>
          <a:p>
            <a:pPr algn="just">
              <a:lnSpc>
                <a:spcPct val="100000"/>
              </a:lnSpc>
              <a:spcBef>
                <a:spcPct val="0"/>
              </a:spcBef>
              <a:buNone/>
            </a:pPr>
            <a:endParaRPr lang="en-GB" altLang="en-US" sz="600" dirty="0">
              <a:solidFill>
                <a:srgbClr val="7030A0"/>
              </a:solidFill>
              <a:latin typeface="Arial"/>
              <a:cs typeface="Arial"/>
            </a:endParaRPr>
          </a:p>
          <a:p>
            <a:pPr algn="just">
              <a:lnSpc>
                <a:spcPct val="100000"/>
              </a:lnSpc>
              <a:spcBef>
                <a:spcPct val="0"/>
              </a:spcBef>
              <a:buNone/>
            </a:pPr>
            <a:r>
              <a:rPr lang="en-GB" altLang="en-US" sz="1100" dirty="0">
                <a:latin typeface="Arial"/>
                <a:cs typeface="Arial"/>
              </a:rPr>
              <a:t>COM and COM networks have been identified nationally and regionally as an emerging risk. In addition to regional meetings, the Regional Organised Crime Unit host the Regional Threat Delivery Group, in which this is discussed. Currently, scoping is taking place both regionally and in-force to understand the scale and nature of this type of offending, and to mitigate the associated risks. This is a collaborative approach between departments, and Safeguarding Board members have also been made aware of these emerging issues. Internal communications and training will be developed and disseminated to improve awareness and operational effectiveness.</a:t>
            </a:r>
          </a:p>
          <a:p>
            <a:pPr algn="just">
              <a:lnSpc>
                <a:spcPct val="100000"/>
              </a:lnSpc>
              <a:spcBef>
                <a:spcPct val="0"/>
              </a:spcBef>
              <a:buNone/>
            </a:pPr>
            <a:endParaRPr lang="en-GB" altLang="en-US" sz="600" dirty="0">
              <a:solidFill>
                <a:srgbClr val="7030A0"/>
              </a:solidFill>
              <a:latin typeface="Arial"/>
              <a:cs typeface="Arial"/>
            </a:endParaRPr>
          </a:p>
          <a:p>
            <a:pPr algn="just">
              <a:lnSpc>
                <a:spcPct val="100000"/>
              </a:lnSpc>
              <a:spcBef>
                <a:spcPct val="0"/>
              </a:spcBef>
              <a:buNone/>
            </a:pPr>
            <a:r>
              <a:rPr lang="en-GB" altLang="en-US" sz="1100" dirty="0">
                <a:latin typeface="Arial"/>
                <a:cs typeface="Arial"/>
              </a:rPr>
              <a:t>Harmful Sexual Behaviour has been raised as an emerging issue by the Welsh Government and there will be requirements for a standardised multi-agency approach. Local Authorities are leading on this and ensuring that there is correlation between matters reported to social care and those reported to police. Additional training for officers has been identified and will be incorporated into existing structures.</a:t>
            </a:r>
          </a:p>
        </p:txBody>
      </p:sp>
    </p:spTree>
    <p:extLst>
      <p:ext uri="{BB962C8B-B14F-4D97-AF65-F5344CB8AC3E}">
        <p14:creationId xmlns:p14="http://schemas.microsoft.com/office/powerpoint/2010/main" val="559855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948B5-239F-B7F3-324B-67AC57AABF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3F6F64-7D6D-1B72-7BA7-7DDE3D23120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Four – Putting Victims First</a:t>
            </a:r>
          </a:p>
        </p:txBody>
      </p:sp>
      <p:sp>
        <p:nvSpPr>
          <p:cNvPr id="3" name="TextBox 2">
            <a:extLst>
              <a:ext uri="{FF2B5EF4-FFF2-40B4-BE49-F238E27FC236}">
                <a16:creationId xmlns:a16="http://schemas.microsoft.com/office/drawing/2014/main" id="{3A313BCC-1A64-2781-5A11-0B7EFBD35AED}"/>
              </a:ext>
            </a:extLst>
          </p:cNvPr>
          <p:cNvSpPr txBox="1"/>
          <p:nvPr/>
        </p:nvSpPr>
        <p:spPr>
          <a:xfrm>
            <a:off x="461458" y="1160675"/>
            <a:ext cx="7703487"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Investigation Timeliness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Victims and Repeat Victims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Victim Satisfaction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Putting Victims First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406589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244A6-DEF6-1835-6DF2-594F53950F7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7B30272-F66E-AD67-5BFF-8FB6000979AC}"/>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0790643-B494-3211-C526-B7B011EC356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Investigation Timeliness</a:t>
            </a:r>
          </a:p>
        </p:txBody>
      </p:sp>
      <p:sp>
        <p:nvSpPr>
          <p:cNvPr id="14341" name="TextBox 13">
            <a:extLst>
              <a:ext uri="{FF2B5EF4-FFF2-40B4-BE49-F238E27FC236}">
                <a16:creationId xmlns:a16="http://schemas.microsoft.com/office/drawing/2014/main" id="{76C58701-137B-19E2-E7ED-7A0746C6A8FB}"/>
              </a:ext>
            </a:extLst>
          </p:cNvPr>
          <p:cNvSpPr txBox="1">
            <a:spLocks noChangeArrowheads="1"/>
          </p:cNvSpPr>
          <p:nvPr/>
        </p:nvSpPr>
        <p:spPr bwMode="auto">
          <a:xfrm>
            <a:off x="122400"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Q3 2025-26, the median investigation length was 50 days. This is the highest quarterly figure within the three-year timeframe, representing an increase of 19.0% (eight additional days) when compared to the quarter prior, and a further increase of 28.2% (11 additional days) when compared to the same quarter during the previous financial year.</a:t>
            </a:r>
          </a:p>
          <a:p>
            <a:pPr>
              <a:lnSpc>
                <a:spcPct val="100000"/>
              </a:lnSpc>
              <a:spcBef>
                <a:spcPct val="0"/>
              </a:spcBef>
              <a:buNone/>
            </a:pPr>
            <a:endParaRPr lang="en-GB" sz="600" dirty="0">
              <a:solidFill>
                <a:srgbClr val="FF0000"/>
              </a:solidFill>
              <a:latin typeface="Arial"/>
              <a:cs typeface="Arial"/>
            </a:endParaRPr>
          </a:p>
          <a:p>
            <a:pPr>
              <a:lnSpc>
                <a:spcPct val="100000"/>
              </a:lnSpc>
              <a:spcBef>
                <a:spcPct val="0"/>
              </a:spcBef>
              <a:buNone/>
            </a:pPr>
            <a:r>
              <a:rPr lang="en-GB" altLang="en-US" sz="1100" dirty="0">
                <a:latin typeface="Arial"/>
                <a:cs typeface="Arial"/>
              </a:rPr>
              <a:t>It is recognised that whilst investigation timeliness is key for victims, an investigation also has to be proportionate and effective. A balance must be struck between investigation quality and timeliness. This messaging forms part of the Quality of Investigation and Victim Care framework. To further support this messaging, victim inputs have been delivered at force training days and are provided to all new recruits. These focus on maintaining victim updates, updating victims at key stages, ensuring the victim’s right to receive specialist support is met, and providing a Victim Impact Statement.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Gwent Police are participating in the Domestic Abuse Charging Pilot, which is intended to improve investigation timeliness by allowing police to charge non-remand guilty anticipated plea domestic abuse cases. The earlier charging process is designed to enable immediate safeguarding measures, secure quicker access to protective orders, and potentially reduce victim attrition. This will support a more efficient investigative procedure and faster case progression within the justice system. In support of this, a new initiative between the police and Crown Prosecution Service (CPS) has introduced Real Time Case Conversations. This is initially being trialled for domestic abuse investigations and is intended to streamline the process of obtaining a charging decision for these cases.  </a:t>
            </a:r>
            <a:endParaRPr lang="en-GB" sz="1100" dirty="0"/>
          </a:p>
          <a:p>
            <a:pPr algn="just" eaLnBrk="1" hangingPunct="1">
              <a:lnSpc>
                <a:spcPct val="100000"/>
              </a:lnSpc>
              <a:spcBef>
                <a:spcPct val="0"/>
              </a:spcBef>
              <a:buFontTx/>
              <a:buNone/>
            </a:pPr>
            <a:endParaRPr lang="en-GB" altLang="en-US" sz="11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973B36A-0169-AA04-2F70-2B87FD6B1DF5}"/>
              </a:ext>
            </a:extLst>
          </p:cNvPr>
          <p:cNvGraphicFramePr>
            <a:graphicFrameLocks/>
          </p:cNvGraphicFramePr>
          <p:nvPr>
            <p:extLst>
              <p:ext uri="{D42A27DB-BD31-4B8C-83A1-F6EECF244321}">
                <p14:modId xmlns:p14="http://schemas.microsoft.com/office/powerpoint/2010/main" val="253136464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Median Timeliness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Median Timeliness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7C861BCC-2902-F647-A815-F486AD85B666}"/>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197664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79E3-834F-8571-8734-E9B2116D3186}"/>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62ED28BB-4C53-A941-5C0B-02CC4196063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1E374048-CF85-F176-2965-3E75C8119F6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531CE39-FB43-AA8C-8D8E-0B9B1D34BA2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Victims &amp; Repeat Victims</a:t>
            </a:r>
          </a:p>
        </p:txBody>
      </p:sp>
      <p:sp>
        <p:nvSpPr>
          <p:cNvPr id="14341" name="TextBox 13">
            <a:extLst>
              <a:ext uri="{FF2B5EF4-FFF2-40B4-BE49-F238E27FC236}">
                <a16:creationId xmlns:a16="http://schemas.microsoft.com/office/drawing/2014/main" id="{FD805CE1-8DFB-A92C-1305-C8B83DAE4E5A}"/>
              </a:ext>
            </a:extLst>
          </p:cNvPr>
          <p:cNvSpPr txBox="1">
            <a:spLocks noChangeArrowheads="1"/>
          </p:cNvSpPr>
          <p:nvPr/>
        </p:nvSpPr>
        <p:spPr bwMode="auto">
          <a:xfrm>
            <a:off x="120506" y="4116800"/>
            <a:ext cx="11962800" cy="267765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9,769 unique victims were linked to crimes recorded during Q3 2025-26. This represents a reduction of 4.0% (402 fewer victims) when compared to the quarter prior, but a slight increase of 0.6% (54 additional victims)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the 12 months to the end of Q3 2025-26, 7,032 victims were linked in this capacity to two or more separate offences, classifying them as repeat victims. This is a slight reduction of 0.4% (28 fewer repeat victims) when compared to the 12 months to the end of the quarter prior, and a further reduction of 3.1% (224 fewer repeat victims) when compared to the 12 months to the end of the same quarter during the previous financial year. </a:t>
            </a: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endParaRPr lang="en-GB"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‘Victim Care’ guiding principle of the Quality of Investigations and Victim Care Change Programme aims to improve understanding and recording principles, in order to ensure that appropriate and tailored services are delivered to victims of crime.</a:t>
            </a:r>
          </a:p>
          <a:p>
            <a:pPr algn="just">
              <a:lnSpc>
                <a:spcPct val="100000"/>
              </a:lnSpc>
              <a:spcBef>
                <a:spcPct val="0"/>
              </a:spcBef>
              <a:buNone/>
            </a:pPr>
            <a:endParaRPr lang="en-GB" altLang="en-US" sz="600"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Gwent Police Victim Care Unit (VCU) continue to work collaboratively alongside Victim Support, a service </a:t>
            </a:r>
            <a:r>
              <a:rPr lang="en-GB" sz="1100" dirty="0">
                <a:latin typeface="Arial"/>
                <a:cs typeface="Arial"/>
              </a:rPr>
              <a:t>commissioned by the OPCC to deliver ongoing assistance to victims. The VCU supports Daily Management Meeting processes, ensuring that victims of high threat/harm/risk investigations are identified much sooner and signposted to appropriate support.  </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3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3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3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4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3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repeat victim is defined as an individual who has been linked in this capacity to two or more separate offences within a 12-month period. </a:t>
            </a:r>
          </a:p>
        </p:txBody>
      </p:sp>
      <p:graphicFrame>
        <p:nvGraphicFramePr>
          <p:cNvPr id="7" name="Table 6">
            <a:extLst>
              <a:ext uri="{FF2B5EF4-FFF2-40B4-BE49-F238E27FC236}">
                <a16:creationId xmlns:a16="http://schemas.microsoft.com/office/drawing/2014/main" id="{BBC11933-94CD-6517-A3F3-53AE7C6774DD}"/>
              </a:ext>
            </a:extLst>
          </p:cNvPr>
          <p:cNvGraphicFramePr>
            <a:graphicFrameLocks/>
          </p:cNvGraphicFramePr>
          <p:nvPr>
            <p:extLst>
              <p:ext uri="{D42A27DB-BD31-4B8C-83A1-F6EECF244321}">
                <p14:modId xmlns:p14="http://schemas.microsoft.com/office/powerpoint/2010/main" val="3549075409"/>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30,547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32,037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32,840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33,066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25,506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2" name="Table 1">
            <a:extLst>
              <a:ext uri="{FF2B5EF4-FFF2-40B4-BE49-F238E27FC236}">
                <a16:creationId xmlns:a16="http://schemas.microsoft.com/office/drawing/2014/main" id="{69F72E44-3A4E-73F2-C490-223B845AD0E5}"/>
              </a:ext>
            </a:extLst>
          </p:cNvPr>
          <p:cNvGraphicFramePr>
            <a:graphicFrameLocks noGrp="1"/>
          </p:cNvGraphicFramePr>
          <p:nvPr>
            <p:extLst>
              <p:ext uri="{D42A27DB-BD31-4B8C-83A1-F6EECF244321}">
                <p14:modId xmlns:p14="http://schemas.microsoft.com/office/powerpoint/2010/main" val="4049914551"/>
              </p:ext>
            </p:extLst>
          </p:nvPr>
        </p:nvGraphicFramePr>
        <p:xfrm>
          <a:off x="621360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971520916"/>
                    </a:ext>
                  </a:extLst>
                </a:gridCol>
                <a:gridCol w="504000">
                  <a:extLst>
                    <a:ext uri="{9D8B030D-6E8A-4147-A177-3AD203B41FA5}">
                      <a16:colId xmlns:a16="http://schemas.microsoft.com/office/drawing/2014/main" val="2281675694"/>
                    </a:ext>
                  </a:extLst>
                </a:gridCol>
                <a:gridCol w="504000">
                  <a:extLst>
                    <a:ext uri="{9D8B030D-6E8A-4147-A177-3AD203B41FA5}">
                      <a16:colId xmlns:a16="http://schemas.microsoft.com/office/drawing/2014/main" val="3081675906"/>
                    </a:ext>
                  </a:extLst>
                </a:gridCol>
                <a:gridCol w="504000">
                  <a:extLst>
                    <a:ext uri="{9D8B030D-6E8A-4147-A177-3AD203B41FA5}">
                      <a16:colId xmlns:a16="http://schemas.microsoft.com/office/drawing/2014/main" val="3350667837"/>
                    </a:ext>
                  </a:extLst>
                </a:gridCol>
                <a:gridCol w="504000">
                  <a:extLst>
                    <a:ext uri="{9D8B030D-6E8A-4147-A177-3AD203B41FA5}">
                      <a16:colId xmlns:a16="http://schemas.microsoft.com/office/drawing/2014/main" val="2679183183"/>
                    </a:ext>
                  </a:extLst>
                </a:gridCol>
                <a:gridCol w="108000">
                  <a:extLst>
                    <a:ext uri="{9D8B030D-6E8A-4147-A177-3AD203B41FA5}">
                      <a16:colId xmlns:a16="http://schemas.microsoft.com/office/drawing/2014/main" val="2836629225"/>
                    </a:ext>
                  </a:extLst>
                </a:gridCol>
                <a:gridCol w="720000">
                  <a:extLst>
                    <a:ext uri="{9D8B030D-6E8A-4147-A177-3AD203B41FA5}">
                      <a16:colId xmlns:a16="http://schemas.microsoft.com/office/drawing/2014/main" val="3199642294"/>
                    </a:ext>
                  </a:extLst>
                </a:gridCol>
                <a:gridCol w="504000">
                  <a:extLst>
                    <a:ext uri="{9D8B030D-6E8A-4147-A177-3AD203B41FA5}">
                      <a16:colId xmlns:a16="http://schemas.microsoft.com/office/drawing/2014/main" val="4147919980"/>
                    </a:ext>
                  </a:extLst>
                </a:gridCol>
                <a:gridCol w="108000">
                  <a:extLst>
                    <a:ext uri="{9D8B030D-6E8A-4147-A177-3AD203B41FA5}">
                      <a16:colId xmlns:a16="http://schemas.microsoft.com/office/drawing/2014/main" val="1334751303"/>
                    </a:ext>
                  </a:extLst>
                </a:gridCol>
                <a:gridCol w="576000">
                  <a:extLst>
                    <a:ext uri="{9D8B030D-6E8A-4147-A177-3AD203B41FA5}">
                      <a16:colId xmlns:a16="http://schemas.microsoft.com/office/drawing/2014/main" val="167288958"/>
                    </a:ext>
                  </a:extLst>
                </a:gridCol>
                <a:gridCol w="504000">
                  <a:extLst>
                    <a:ext uri="{9D8B030D-6E8A-4147-A177-3AD203B41FA5}">
                      <a16:colId xmlns:a16="http://schemas.microsoft.com/office/drawing/2014/main" val="246379714"/>
                    </a:ext>
                  </a:extLst>
                </a:gridCol>
                <a:gridCol w="504000">
                  <a:extLst>
                    <a:ext uri="{9D8B030D-6E8A-4147-A177-3AD203B41FA5}">
                      <a16:colId xmlns:a16="http://schemas.microsoft.com/office/drawing/2014/main" val="1564911158"/>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358622"/>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179141"/>
                  </a:ext>
                </a:extLst>
              </a:tr>
            </a:tbl>
          </a:graphicData>
        </a:graphic>
      </p:graphicFrame>
      <p:pic>
        <p:nvPicPr>
          <p:cNvPr id="13" name="Picture 12">
            <a:extLst>
              <a:ext uri="{FF2B5EF4-FFF2-40B4-BE49-F238E27FC236}">
                <a16:creationId xmlns:a16="http://schemas.microsoft.com/office/drawing/2014/main" id="{311CB2FA-5CB4-C595-0708-89BDA475439A}"/>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5" name="Picture 4">
            <a:extLst>
              <a:ext uri="{FF2B5EF4-FFF2-40B4-BE49-F238E27FC236}">
                <a16:creationId xmlns:a16="http://schemas.microsoft.com/office/drawing/2014/main" id="{1B539049-44A0-7C57-4558-1EC85796271B}"/>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603341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40F17-4A5A-4EA9-0455-492CCE15E200}"/>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BA12364F-CF6C-9025-7502-C82D81CC8054}"/>
              </a:ext>
            </a:extLst>
          </p:cNvPr>
          <p:cNvSpPr txBox="1">
            <a:spLocks/>
          </p:cNvSpPr>
          <p:nvPr/>
        </p:nvSpPr>
        <p:spPr bwMode="auto">
          <a:xfrm>
            <a:off x="122400" y="774000"/>
            <a:ext cx="11959200" cy="40320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2C340E98-EB3D-DEDC-6D02-97FF2BFF4D2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3. Victim Satisfaction</a:t>
            </a:r>
          </a:p>
        </p:txBody>
      </p:sp>
      <p:sp>
        <p:nvSpPr>
          <p:cNvPr id="3" name="TextBox 13">
            <a:extLst>
              <a:ext uri="{FF2B5EF4-FFF2-40B4-BE49-F238E27FC236}">
                <a16:creationId xmlns:a16="http://schemas.microsoft.com/office/drawing/2014/main" id="{8A5D9B64-1FF1-490B-DEB0-84DB8729F5CA}"/>
              </a:ext>
            </a:extLst>
          </p:cNvPr>
          <p:cNvSpPr txBox="1">
            <a:spLocks noChangeArrowheads="1"/>
          </p:cNvSpPr>
          <p:nvPr/>
        </p:nvSpPr>
        <p:spPr bwMode="auto">
          <a:xfrm>
            <a:off x="120506" y="4886325"/>
            <a:ext cx="11966400" cy="1908215"/>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total of 332 respondents have engaged with the victim satisfaction survey between Q3 2024-25 and Q3 2025-26 inclusive. Of those who replied to the given question, 83.2% of respondents were satisfied with the time it took for officers to attend, whereas only 65.0% of respondents were satisfied with the overall treatment they received from Gwent Police. When compared to the same period for the quarter prior (Q2 2024-25 – Q2 2025-26), the percentage of satisfied respondents has either increased or remained steady for the majority of the questions above.</a:t>
            </a:r>
          </a:p>
          <a:p>
            <a:pPr algn="just">
              <a:lnSpc>
                <a:spcPct val="100000"/>
              </a:lnSpc>
              <a:spcBef>
                <a:spcPct val="0"/>
              </a:spcBef>
              <a:buNone/>
            </a:pPr>
            <a:endParaRPr lang="en-GB" altLang="en-US" sz="600" dirty="0">
              <a:latin typeface="Arial"/>
              <a:cs typeface="Arial"/>
            </a:endParaRPr>
          </a:p>
          <a:p>
            <a:pPr algn="just">
              <a:lnSpc>
                <a:spcPct val="100000"/>
              </a:lnSpc>
              <a:spcBef>
                <a:spcPct val="0"/>
              </a:spcBef>
              <a:buNone/>
            </a:pPr>
            <a:r>
              <a:rPr lang="en-GB" altLang="en-US" sz="1100" dirty="0">
                <a:latin typeface="Arial"/>
                <a:cs typeface="Arial"/>
              </a:rPr>
              <a:t>Improving the trust and confidence of victims is a core part of how Gwent Police seeks to deliver its services. It is recognised that the initial satisfaction rates regarding contact and attendance are much higher than overall satisfaction rates following interaction with investigators. This will serve as a benchmark of performance for the Quality of Investigations and Victim Care Change Programme, and is an area of business that is likely to see improvements through the delivery of this programme. The victim satisfaction survey is currently under review, with the support of Victim Services and the OPCC. This review has identified a new question set and the opportunity to utilise the Citizens First project to amplify victim’s feedback.</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All questions within the survey are optional, which may result in a disparity between the number of responses received for each question.</a:t>
            </a:r>
          </a:p>
        </p:txBody>
      </p:sp>
      <p:graphicFrame>
        <p:nvGraphicFramePr>
          <p:cNvPr id="8" name="Table 7">
            <a:extLst>
              <a:ext uri="{FF2B5EF4-FFF2-40B4-BE49-F238E27FC236}">
                <a16:creationId xmlns:a16="http://schemas.microsoft.com/office/drawing/2014/main" id="{CCD9D1BB-61C8-CE21-2CB4-DCFE4747CB43}"/>
              </a:ext>
            </a:extLst>
          </p:cNvPr>
          <p:cNvGraphicFramePr>
            <a:graphicFrameLocks noGrp="1"/>
          </p:cNvGraphicFramePr>
          <p:nvPr>
            <p:extLst>
              <p:ext uri="{D42A27DB-BD31-4B8C-83A1-F6EECF244321}">
                <p14:modId xmlns:p14="http://schemas.microsoft.com/office/powerpoint/2010/main" val="3598011592"/>
              </p:ext>
            </p:extLst>
          </p:nvPr>
        </p:nvGraphicFramePr>
        <p:xfrm>
          <a:off x="181706" y="840459"/>
          <a:ext cx="11844000" cy="3873600"/>
        </p:xfrm>
        <a:graphic>
          <a:graphicData uri="http://schemas.openxmlformats.org/drawingml/2006/table">
            <a:tbl>
              <a:tblPr firstRow="1" bandRow="1">
                <a:tableStyleId>{5C22544A-7EE6-4342-B048-85BDC9FD1C3A}</a:tableStyleId>
              </a:tblPr>
              <a:tblGrid>
                <a:gridCol w="4680000">
                  <a:extLst>
                    <a:ext uri="{9D8B030D-6E8A-4147-A177-3AD203B41FA5}">
                      <a16:colId xmlns:a16="http://schemas.microsoft.com/office/drawing/2014/main" val="2556408932"/>
                    </a:ext>
                  </a:extLst>
                </a:gridCol>
                <a:gridCol w="1800000">
                  <a:extLst>
                    <a:ext uri="{9D8B030D-6E8A-4147-A177-3AD203B41FA5}">
                      <a16:colId xmlns:a16="http://schemas.microsoft.com/office/drawing/2014/main" val="955072331"/>
                    </a:ext>
                  </a:extLst>
                </a:gridCol>
                <a:gridCol w="1512000">
                  <a:extLst>
                    <a:ext uri="{9D8B030D-6E8A-4147-A177-3AD203B41FA5}">
                      <a16:colId xmlns:a16="http://schemas.microsoft.com/office/drawing/2014/main" val="339701632"/>
                    </a:ext>
                  </a:extLst>
                </a:gridCol>
                <a:gridCol w="252000">
                  <a:extLst>
                    <a:ext uri="{9D8B030D-6E8A-4147-A177-3AD203B41FA5}">
                      <a16:colId xmlns:a16="http://schemas.microsoft.com/office/drawing/2014/main" val="98411868"/>
                    </a:ext>
                  </a:extLst>
                </a:gridCol>
                <a:gridCol w="1800000">
                  <a:extLst>
                    <a:ext uri="{9D8B030D-6E8A-4147-A177-3AD203B41FA5}">
                      <a16:colId xmlns:a16="http://schemas.microsoft.com/office/drawing/2014/main" val="2163472158"/>
                    </a:ext>
                  </a:extLst>
                </a:gridCol>
                <a:gridCol w="1800000">
                  <a:extLst>
                    <a:ext uri="{9D8B030D-6E8A-4147-A177-3AD203B41FA5}">
                      <a16:colId xmlns:a16="http://schemas.microsoft.com/office/drawing/2014/main" val="1798539125"/>
                    </a:ext>
                  </a:extLst>
                </a:gridCol>
              </a:tblGrid>
              <a:tr h="345600">
                <a:tc gridSpan="6">
                  <a:txBody>
                    <a:bodyPr/>
                    <a:lstStyle/>
                    <a:p>
                      <a:pPr algn="ctr"/>
                      <a:r>
                        <a:rPr lang="en-GB" sz="1200" b="1" dirty="0">
                          <a:solidFill>
                            <a:schemeClr val="bg1"/>
                          </a:solidFill>
                          <a:latin typeface="Arial" panose="020B0604020202020204" pitchFamily="34" charset="0"/>
                          <a:cs typeface="Arial" panose="020B0604020202020204" pitchFamily="34" charset="0"/>
                        </a:rPr>
                        <a:t>Victim Satisfaction Survey Data: Q3 2024-25 – Q3 2025-26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endParaRPr lang="en-GB"/>
                    </a:p>
                  </a:txBody>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extLst>
                  <a:ext uri="{0D108BD9-81ED-4DB2-BD59-A6C34878D82A}">
                    <a16:rowId xmlns:a16="http://schemas.microsoft.com/office/drawing/2014/main" val="2203418430"/>
                  </a:ext>
                </a:extLst>
              </a:tr>
              <a:tr h="504000">
                <a:tc>
                  <a:txBody>
                    <a:bodyPr/>
                    <a:lstStyle/>
                    <a:p>
                      <a:pPr algn="ctr"/>
                      <a:r>
                        <a:rPr lang="en-GB" sz="1100" b="1">
                          <a:solidFill>
                            <a:schemeClr val="tx1"/>
                          </a:solidFill>
                          <a:latin typeface="Arial" panose="020B0604020202020204" pitchFamily="34" charset="0"/>
                          <a:cs typeface="Arial" panose="020B0604020202020204" pitchFamily="34" charset="0"/>
                        </a:rPr>
                        <a:t>Survey Question</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Percentage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gridSpan="2">
                  <a:txBody>
                    <a:bodyPr/>
                    <a:lstStyle/>
                    <a:p>
                      <a:pPr algn="ctr"/>
                      <a:r>
                        <a:rPr lang="en-GB" sz="1100" b="1">
                          <a:solidFill>
                            <a:schemeClr val="tx1"/>
                          </a:solidFill>
                          <a:latin typeface="Arial" panose="020B0604020202020204" pitchFamily="34" charset="0"/>
                          <a:cs typeface="Arial" panose="020B0604020202020204" pitchFamily="34" charset="0"/>
                        </a:rPr>
                        <a:t>Quarter-on-Quarter Difference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hMerge="1">
                  <a:txBody>
                    <a:bodyPr/>
                    <a:lstStyle/>
                    <a:p>
                      <a:endParaRPr lang="en-GB"/>
                    </a:p>
                  </a:txBody>
                  <a:tcPr/>
                </a:tc>
                <a:tc>
                  <a:txBody>
                    <a:bodyPr/>
                    <a:lstStyle/>
                    <a:p>
                      <a:pPr algn="ctr"/>
                      <a:r>
                        <a:rPr lang="en-GB" sz="1100" b="1" dirty="0">
                          <a:solidFill>
                            <a:schemeClr val="tx1"/>
                          </a:solidFill>
                          <a:latin typeface="Arial" panose="020B0604020202020204" pitchFamily="34" charset="0"/>
                          <a:cs typeface="Arial" panose="020B0604020202020204" pitchFamily="34" charset="0"/>
                        </a:rPr>
                        <a:t>Number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100" b="1">
                          <a:solidFill>
                            <a:schemeClr val="tx1"/>
                          </a:solidFill>
                          <a:latin typeface="Arial" panose="020B0604020202020204" pitchFamily="34" charset="0"/>
                          <a:cs typeface="Arial" panose="020B0604020202020204" pitchFamily="34" charset="0"/>
                        </a:rPr>
                        <a:t>Total Responses Received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264818706"/>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How satisfied are you with the ease of initial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dirty="0">
                          <a:latin typeface="Arial" panose="020B0604020202020204" pitchFamily="34" charset="0"/>
                          <a:cs typeface="Arial" panose="020B0604020202020204" pitchFamily="34" charset="0"/>
                        </a:rPr>
                        <a:t>76.8%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ln>
                            <a:noFill/>
                          </a:ln>
                          <a:solidFill>
                            <a:schemeClr val="tx1"/>
                          </a:solidFill>
                          <a:effectLst/>
                          <a:latin typeface="Arial" panose="020B0604020202020204" pitchFamily="34" charset="0"/>
                          <a:cs typeface="Arial" panose="020B0604020202020204" pitchFamily="34" charset="0"/>
                        </a:rPr>
                        <a:t>-</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808080"/>
                          </a:solidFill>
                          <a:effectLst/>
                          <a:highlight>
                            <a:srgbClr val="D9D9D9"/>
                          </a:highlight>
                          <a:latin typeface="Wingdings" panose="05000000000000000000" pitchFamily="2" charset="2"/>
                        </a:rPr>
                        <a:t>à</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000" b="1" dirty="0">
                          <a:latin typeface="Arial" panose="020B0604020202020204" pitchFamily="34" charset="0"/>
                          <a:cs typeface="Arial" panose="020B0604020202020204" pitchFamily="34" charset="0"/>
                        </a:rPr>
                        <a:t>252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latin typeface="Arial" panose="020B0604020202020204" pitchFamily="34" charset="0"/>
                          <a:cs typeface="Arial" panose="020B0604020202020204" pitchFamily="34" charset="0"/>
                        </a:rPr>
                        <a:t>328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990886"/>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response time to your contact? </a:t>
                      </a:r>
                    </a:p>
                    <a:p>
                      <a:pPr algn="just"/>
                      <a:r>
                        <a:rPr lang="en-GB" sz="1000" b="1" kern="1200">
                          <a:solidFill>
                            <a:schemeClr val="dk1"/>
                          </a:solidFill>
                          <a:effectLst/>
                          <a:latin typeface="Arial" panose="020B0604020202020204" pitchFamily="34" charset="0"/>
                          <a:ea typeface="+mn-ea"/>
                          <a:cs typeface="Arial" panose="020B0604020202020204" pitchFamily="34" charset="0"/>
                        </a:rPr>
                        <a:t>(e.g. how long it took for your call to be answered)</a:t>
                      </a:r>
                      <a:endParaRPr lang="en-GB" sz="1000" b="1">
                        <a:latin typeface="Arial" panose="020B0604020202020204" pitchFamily="34" charset="0"/>
                        <a:cs typeface="Arial" panose="020B0604020202020204" pitchFamily="34"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dirty="0">
                          <a:latin typeface="Arial" panose="020B0604020202020204" pitchFamily="34" charset="0"/>
                          <a:cs typeface="Arial" panose="020B0604020202020204" pitchFamily="34" charset="0"/>
                        </a:rPr>
                        <a:t>77.7%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ln>
                            <a:noFill/>
                          </a:ln>
                          <a:solidFill>
                            <a:schemeClr val="tx1"/>
                          </a:solidFill>
                          <a:effectLst/>
                          <a:latin typeface="Arial" panose="020B0604020202020204" pitchFamily="34" charset="0"/>
                          <a:cs typeface="Arial" panose="020B0604020202020204" pitchFamily="34" charset="0"/>
                        </a:rPr>
                        <a:t>+1.5pp</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highlight>
                            <a:srgbClr val="D9F2D0"/>
                          </a:highligh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a:r>
                        <a:rPr lang="en-GB" sz="1000" b="1" dirty="0">
                          <a:latin typeface="Arial" panose="020B0604020202020204" pitchFamily="34" charset="0"/>
                          <a:cs typeface="Arial" panose="020B0604020202020204" pitchFamily="34" charset="0"/>
                        </a:rPr>
                        <a:t>255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latin typeface="Arial" panose="020B0604020202020204" pitchFamily="34" charset="0"/>
                          <a:cs typeface="Arial" panose="020B0604020202020204" pitchFamily="34" charset="0"/>
                        </a:rPr>
                        <a:t>328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823186"/>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Overall, how satisfied are you with your experience of the first point of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dirty="0">
                          <a:latin typeface="Arial" panose="020B0604020202020204" pitchFamily="34" charset="0"/>
                          <a:cs typeface="Arial" panose="020B0604020202020204" pitchFamily="34" charset="0"/>
                        </a:rPr>
                        <a:t>77.7%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ln>
                            <a:noFill/>
                          </a:ln>
                          <a:solidFill>
                            <a:schemeClr val="tx1"/>
                          </a:solidFill>
                          <a:effectLst/>
                          <a:latin typeface="Arial" panose="020B0604020202020204" pitchFamily="34" charset="0"/>
                          <a:cs typeface="Arial" panose="020B0604020202020204" pitchFamily="34" charset="0"/>
                        </a:rPr>
                        <a:t>+2.5pp</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a:r>
                        <a:rPr lang="en-GB" sz="1000" b="1" dirty="0">
                          <a:latin typeface="Arial" panose="020B0604020202020204" pitchFamily="34" charset="0"/>
                          <a:cs typeface="Arial" panose="020B0604020202020204" pitchFamily="34" charset="0"/>
                        </a:rPr>
                        <a:t>255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latin typeface="Arial" panose="020B0604020202020204" pitchFamily="34" charset="0"/>
                          <a:cs typeface="Arial" panose="020B0604020202020204" pitchFamily="34" charset="0"/>
                        </a:rPr>
                        <a:t>328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063001"/>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If an officer attended, how satisfied are you with the time it took for them to arrive?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dirty="0">
                          <a:latin typeface="Arial" panose="020B0604020202020204" pitchFamily="34" charset="0"/>
                          <a:cs typeface="Arial" panose="020B0604020202020204" pitchFamily="34" charset="0"/>
                        </a:rPr>
                        <a:t>83.2%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ln>
                            <a:noFill/>
                          </a:ln>
                          <a:solidFill>
                            <a:schemeClr val="tx1"/>
                          </a:solidFill>
                          <a:effectLst/>
                          <a:latin typeface="Arial" panose="020B0604020202020204" pitchFamily="34" charset="0"/>
                          <a:cs typeface="Arial" panose="020B0604020202020204" pitchFamily="34" charset="0"/>
                        </a:rPr>
                        <a:t>-2.2pp</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000" b="1" dirty="0">
                          <a:latin typeface="Arial" panose="020B0604020202020204" pitchFamily="34" charset="0"/>
                          <a:cs typeface="Arial" panose="020B0604020202020204" pitchFamily="34" charset="0"/>
                        </a:rPr>
                        <a:t>144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latin typeface="Arial" panose="020B0604020202020204" pitchFamily="34" charset="0"/>
                          <a:cs typeface="Arial" panose="020B0604020202020204" pitchFamily="34" charset="0"/>
                        </a:rPr>
                        <a:t>173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354959"/>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actions taken by the attending officer/s?</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dirty="0">
                          <a:latin typeface="Arial" panose="020B0604020202020204" pitchFamily="34" charset="0"/>
                          <a:cs typeface="Arial" panose="020B0604020202020204" pitchFamily="34" charset="0"/>
                        </a:rPr>
                        <a:t>73.3%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ln>
                            <a:noFill/>
                          </a:ln>
                          <a:solidFill>
                            <a:schemeClr val="tx1"/>
                          </a:solidFill>
                          <a:effectLst/>
                          <a:latin typeface="Arial" panose="020B0604020202020204" pitchFamily="34" charset="0"/>
                          <a:cs typeface="Arial" panose="020B0604020202020204" pitchFamily="34" charset="0"/>
                        </a:rPr>
                        <a:t>-1.0pp</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9C0006"/>
                          </a:solidFill>
                          <a:effectLst/>
                          <a:highlight>
                            <a:srgbClr val="FFC7CE"/>
                          </a:highligh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000" b="1" dirty="0">
                          <a:latin typeface="Arial" panose="020B0604020202020204" pitchFamily="34" charset="0"/>
                          <a:cs typeface="Arial" panose="020B0604020202020204" pitchFamily="34" charset="0"/>
                        </a:rPr>
                        <a:t>132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latin typeface="Arial" panose="020B0604020202020204" pitchFamily="34" charset="0"/>
                          <a:cs typeface="Arial" panose="020B0604020202020204" pitchFamily="34" charset="0"/>
                        </a:rPr>
                        <a:t>180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132585"/>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Thinking about your overall experience, how satisfied are you with the treatment you have received from Gwent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000" b="1" dirty="0">
                          <a:latin typeface="Arial" panose="020B0604020202020204" pitchFamily="34" charset="0"/>
                          <a:cs typeface="Arial" panose="020B0604020202020204" pitchFamily="34" charset="0"/>
                        </a:rPr>
                        <a:t>65.0%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ln>
                            <a:noFill/>
                          </a:ln>
                          <a:solidFill>
                            <a:schemeClr val="tx1"/>
                          </a:solidFill>
                          <a:effectLst/>
                          <a:latin typeface="Arial" panose="020B0604020202020204" pitchFamily="34" charset="0"/>
                          <a:cs typeface="Arial" panose="020B0604020202020204" pitchFamily="34" charset="0"/>
                        </a:rPr>
                        <a:t>+0.7pp</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highlight>
                            <a:srgbClr val="D9F2D0"/>
                          </a:highligh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a:r>
                        <a:rPr lang="en-GB" sz="1000" b="1" dirty="0">
                          <a:latin typeface="Arial" panose="020B0604020202020204" pitchFamily="34" charset="0"/>
                          <a:cs typeface="Arial" panose="020B0604020202020204" pitchFamily="34" charset="0"/>
                        </a:rPr>
                        <a:t>212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00" b="1" dirty="0">
                          <a:latin typeface="Arial" panose="020B0604020202020204" pitchFamily="34" charset="0"/>
                          <a:cs typeface="Arial" panose="020B0604020202020204" pitchFamily="34" charset="0"/>
                        </a:rPr>
                        <a:t>326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749054"/>
                  </a:ext>
                </a:extLst>
              </a:tr>
            </a:tbl>
          </a:graphicData>
        </a:graphic>
      </p:graphicFrame>
    </p:spTree>
    <p:extLst>
      <p:ext uri="{BB962C8B-B14F-4D97-AF65-F5344CB8AC3E}">
        <p14:creationId xmlns:p14="http://schemas.microsoft.com/office/powerpoint/2010/main" val="880376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72C1-C90B-58CF-5F7C-4B94D375B5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2A0956-93F9-2123-8E03-E3555A7F2AA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Putting Victims First – Emerging Issues</a:t>
            </a:r>
          </a:p>
        </p:txBody>
      </p:sp>
      <p:sp>
        <p:nvSpPr>
          <p:cNvPr id="14341" name="TextBox 13">
            <a:extLst>
              <a:ext uri="{FF2B5EF4-FFF2-40B4-BE49-F238E27FC236}">
                <a16:creationId xmlns:a16="http://schemas.microsoft.com/office/drawing/2014/main" id="{35C9F43F-1039-5840-3964-4EC59DA60CD7}"/>
              </a:ext>
            </a:extLst>
          </p:cNvPr>
          <p:cNvSpPr txBox="1">
            <a:spLocks noChangeArrowheads="1"/>
          </p:cNvSpPr>
          <p:nvPr/>
        </p:nvSpPr>
        <p:spPr bwMode="auto">
          <a:xfrm>
            <a:off x="120506" y="774000"/>
            <a:ext cx="11962800" cy="263149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br>
              <a:rPr lang="en-GB" altLang="en-US" sz="200" b="1" i="1" dirty="0">
                <a:latin typeface="Avenir Next LT Pro Demi" panose="020B0704020202020204" pitchFamily="34" charset="0"/>
                <a:cs typeface="Arial" panose="020B0604020202020204" pitchFamily="34" charset="0"/>
              </a:rPr>
            </a:br>
            <a:r>
              <a:rPr lang="en-GB" altLang="en-US" sz="1100" dirty="0">
                <a:latin typeface="Arial"/>
                <a:cs typeface="Arial"/>
              </a:rPr>
              <a:t>The change programme seeks to implement improvements in how all investigators care for victims, seeking to embed meaningful and purposeful interactions with victims at every stage of the investigation. Work is progressing to fully understand operational practices and seek feedback from frontline practitioners. This not only puts victim care at the forefront of everything we do, but ensures that those who deliver the service continue to improve the trust and confidence of our communities by delivering a connected service that cares about getting it right and doing the right thing. </a:t>
            </a:r>
          </a:p>
          <a:p>
            <a:pPr algn="just">
              <a:lnSpc>
                <a:spcPct val="100000"/>
              </a:lnSpc>
              <a:spcBef>
                <a:spcPct val="0"/>
              </a:spcBef>
              <a:buNone/>
            </a:pPr>
            <a:endParaRPr lang="en-GB" altLang="en-US" sz="600" dirty="0">
              <a:solidFill>
                <a:schemeClr val="accent5"/>
              </a:solidFill>
              <a:latin typeface="Arial"/>
              <a:cs typeface="Arial"/>
            </a:endParaRPr>
          </a:p>
          <a:p>
            <a:pPr algn="just">
              <a:lnSpc>
                <a:spcPct val="100000"/>
              </a:lnSpc>
              <a:spcBef>
                <a:spcPct val="0"/>
              </a:spcBef>
              <a:buNone/>
            </a:pPr>
            <a:r>
              <a:rPr lang="en-GB" altLang="en-US" sz="1100" dirty="0">
                <a:latin typeface="Arial"/>
                <a:cs typeface="Arial"/>
              </a:rPr>
              <a:t>Governance arrangements in the force ensure that victim’s voices are at the forefront of the priorities of policy makers, investigators, and Victim Services. The Survivor Engagement Coordinator brings together the collective voices of a committed advisory group, acting as a stakeholder group who are willing to advise and challenge Gwent Police on the services it delivers. This group has recently met with the safeguarding minister to identify best practice in Gwent and highlight areas requiring improvement. This feedback has been recognised by the organisation, with a plan put in place to address the concerns from the Survivor Reference Group.</a:t>
            </a:r>
          </a:p>
          <a:p>
            <a:pPr algn="just">
              <a:lnSpc>
                <a:spcPct val="100000"/>
              </a:lnSpc>
              <a:spcBef>
                <a:spcPct val="0"/>
              </a:spcBef>
              <a:buNone/>
            </a:pPr>
            <a:endParaRPr lang="en-GB" altLang="en-US" sz="600" i="1" dirty="0">
              <a:solidFill>
                <a:schemeClr val="accent5"/>
              </a:solidFill>
              <a:latin typeface="Arial"/>
              <a:cs typeface="Arial"/>
            </a:endParaRPr>
          </a:p>
          <a:p>
            <a:pPr algn="just">
              <a:lnSpc>
                <a:spcPct val="100000"/>
              </a:lnSpc>
              <a:spcBef>
                <a:spcPct val="0"/>
              </a:spcBef>
              <a:buNone/>
            </a:pPr>
            <a:r>
              <a:rPr lang="en-GB" altLang="en-US" sz="1100" dirty="0">
                <a:latin typeface="Arial"/>
                <a:cs typeface="Arial"/>
              </a:rPr>
              <a:t>The Head of Victim Services has worked with other Welsh leads to deliver consistent Victims' Code of Practice reporting metrics, in order to create a common language and performance framework for all Welsh forces. The Head of Victim Services and an analyst are also engaged with the Ministry of Justice Analytical Working Group, a forum to provide insights to help develop the national framework for the Victims’ Code compliance metrics. Due to challenges at a national level, Gwent Police have been asked to hold off on making any wholesale system changes to collecting and reviewing this data for the time being.</a:t>
            </a:r>
          </a:p>
        </p:txBody>
      </p:sp>
    </p:spTree>
    <p:extLst>
      <p:ext uri="{BB962C8B-B14F-4D97-AF65-F5344CB8AC3E}">
        <p14:creationId xmlns:p14="http://schemas.microsoft.com/office/powerpoint/2010/main" val="1846581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69F3-31FF-943A-3D63-D698D52B98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FD258F4-B093-BECB-1156-C9BF20C5B29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Five – Reducing Reoffending</a:t>
            </a:r>
          </a:p>
        </p:txBody>
      </p:sp>
      <p:sp>
        <p:nvSpPr>
          <p:cNvPr id="3" name="TextBox 2">
            <a:extLst>
              <a:ext uri="{FF2B5EF4-FFF2-40B4-BE49-F238E27FC236}">
                <a16:creationId xmlns:a16="http://schemas.microsoft.com/office/drawing/2014/main" id="{012766A2-628C-909A-04F3-250906F9404A}"/>
              </a:ext>
            </a:extLst>
          </p:cNvPr>
          <p:cNvSpPr txBox="1"/>
          <p:nvPr/>
        </p:nvSpPr>
        <p:spPr>
          <a:xfrm>
            <a:off x="461458" y="1160675"/>
            <a:ext cx="7703487"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Offenders and Repeat Offenders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Young Offenders and First-Time Entrants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Children in Police Custody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Reducing Reoffending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1349552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2F40-5E39-87C7-BE06-2BF4114B9C1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C531B19A-3768-9E47-3348-A97154DB8304}"/>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9B9A94AF-0B79-4F08-3CA1-343607DEB60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841725D-EEDD-AED9-7381-2C34796AC8B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Offenders &amp; Repeat Offenders</a:t>
            </a:r>
          </a:p>
        </p:txBody>
      </p:sp>
      <p:sp>
        <p:nvSpPr>
          <p:cNvPr id="14341" name="TextBox 13">
            <a:extLst>
              <a:ext uri="{FF2B5EF4-FFF2-40B4-BE49-F238E27FC236}">
                <a16:creationId xmlns:a16="http://schemas.microsoft.com/office/drawing/2014/main" id="{6B93FE06-F865-4057-6E3F-C7BFA89E1BC1}"/>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6,265 unique offenders were linked to crimes recorded during Q3 2025-26. This is the lowest quarterly figure within the three-year timeframe, representing a reduction of 8.9% (615 fewer offenders) when compared to the quarter prior, and a reduction of 5.8% (383 fewer offenders)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the 12 months to the end of Q3 2025-26, 6,777 offenders were linked in this capacity to two or more separate offences, classifying them as repeat offenders. This is again the lowest quarterly figure within the timeframe, representing a reduction of 1.6% (107 fewer repeat offenders) when compared to the 12 months to the end of the quarter prior, and a further reduction of 3.5% (248 fewer repeat offenders) when compared to the 12 months to the end of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organisation has recognised a need to standardise its identification of suspects, with a view to enhancing its understanding and drive towards timely intervention from law enforcement. This has been discussed within a gold group and is due to impact operationally during Q4 2025-26.</a:t>
            </a: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11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repeat offender is defined as an individual who has been linked in this capacity to two or more separate offences within a 12-month period. This does not necessarily mean that they have been charged with or found guilty of the offence in question.</a:t>
            </a:r>
          </a:p>
        </p:txBody>
      </p:sp>
      <p:graphicFrame>
        <p:nvGraphicFramePr>
          <p:cNvPr id="7" name="Table 6">
            <a:extLst>
              <a:ext uri="{FF2B5EF4-FFF2-40B4-BE49-F238E27FC236}">
                <a16:creationId xmlns:a16="http://schemas.microsoft.com/office/drawing/2014/main" id="{37A682F2-24D6-3A87-D752-DDDCEA36BBFE}"/>
              </a:ext>
            </a:extLst>
          </p:cNvPr>
          <p:cNvGraphicFramePr>
            <a:graphicFrameLocks/>
          </p:cNvGraphicFramePr>
          <p:nvPr>
            <p:extLst>
              <p:ext uri="{D42A27DB-BD31-4B8C-83A1-F6EECF244321}">
                <p14:modId xmlns:p14="http://schemas.microsoft.com/office/powerpoint/2010/main" val="1486031830"/>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67550">
                  <a:extLst>
                    <a:ext uri="{9D8B030D-6E8A-4147-A177-3AD203B41FA5}">
                      <a16:colId xmlns:a16="http://schemas.microsoft.com/office/drawing/2014/main" val="1317053556"/>
                    </a:ext>
                  </a:extLst>
                </a:gridCol>
                <a:gridCol w="4445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20,030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20,547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20,828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2" name="Table 1">
            <a:extLst>
              <a:ext uri="{FF2B5EF4-FFF2-40B4-BE49-F238E27FC236}">
                <a16:creationId xmlns:a16="http://schemas.microsoft.com/office/drawing/2014/main" id="{7CC254D9-A015-1F31-417C-00E3AD0E63FA}"/>
              </a:ext>
            </a:extLst>
          </p:cNvPr>
          <p:cNvGraphicFramePr>
            <a:graphicFrameLocks noGrp="1"/>
          </p:cNvGraphicFramePr>
          <p:nvPr>
            <p:extLst>
              <p:ext uri="{D42A27DB-BD31-4B8C-83A1-F6EECF244321}">
                <p14:modId xmlns:p14="http://schemas.microsoft.com/office/powerpoint/2010/main" val="4271743084"/>
              </p:ext>
            </p:extLst>
          </p:nvPr>
        </p:nvGraphicFramePr>
        <p:xfrm>
          <a:off x="621360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971520916"/>
                    </a:ext>
                  </a:extLst>
                </a:gridCol>
                <a:gridCol w="504000">
                  <a:extLst>
                    <a:ext uri="{9D8B030D-6E8A-4147-A177-3AD203B41FA5}">
                      <a16:colId xmlns:a16="http://schemas.microsoft.com/office/drawing/2014/main" val="2281675694"/>
                    </a:ext>
                  </a:extLst>
                </a:gridCol>
                <a:gridCol w="504000">
                  <a:extLst>
                    <a:ext uri="{9D8B030D-6E8A-4147-A177-3AD203B41FA5}">
                      <a16:colId xmlns:a16="http://schemas.microsoft.com/office/drawing/2014/main" val="3081675906"/>
                    </a:ext>
                  </a:extLst>
                </a:gridCol>
                <a:gridCol w="504000">
                  <a:extLst>
                    <a:ext uri="{9D8B030D-6E8A-4147-A177-3AD203B41FA5}">
                      <a16:colId xmlns:a16="http://schemas.microsoft.com/office/drawing/2014/main" val="3350667837"/>
                    </a:ext>
                  </a:extLst>
                </a:gridCol>
                <a:gridCol w="504000">
                  <a:extLst>
                    <a:ext uri="{9D8B030D-6E8A-4147-A177-3AD203B41FA5}">
                      <a16:colId xmlns:a16="http://schemas.microsoft.com/office/drawing/2014/main" val="2679183183"/>
                    </a:ext>
                  </a:extLst>
                </a:gridCol>
                <a:gridCol w="108000">
                  <a:extLst>
                    <a:ext uri="{9D8B030D-6E8A-4147-A177-3AD203B41FA5}">
                      <a16:colId xmlns:a16="http://schemas.microsoft.com/office/drawing/2014/main" val="2836629225"/>
                    </a:ext>
                  </a:extLst>
                </a:gridCol>
                <a:gridCol w="720000">
                  <a:extLst>
                    <a:ext uri="{9D8B030D-6E8A-4147-A177-3AD203B41FA5}">
                      <a16:colId xmlns:a16="http://schemas.microsoft.com/office/drawing/2014/main" val="3199642294"/>
                    </a:ext>
                  </a:extLst>
                </a:gridCol>
                <a:gridCol w="504000">
                  <a:extLst>
                    <a:ext uri="{9D8B030D-6E8A-4147-A177-3AD203B41FA5}">
                      <a16:colId xmlns:a16="http://schemas.microsoft.com/office/drawing/2014/main" val="4147919980"/>
                    </a:ext>
                  </a:extLst>
                </a:gridCol>
                <a:gridCol w="108000">
                  <a:extLst>
                    <a:ext uri="{9D8B030D-6E8A-4147-A177-3AD203B41FA5}">
                      <a16:colId xmlns:a16="http://schemas.microsoft.com/office/drawing/2014/main" val="1334751303"/>
                    </a:ext>
                  </a:extLst>
                </a:gridCol>
                <a:gridCol w="576000">
                  <a:extLst>
                    <a:ext uri="{9D8B030D-6E8A-4147-A177-3AD203B41FA5}">
                      <a16:colId xmlns:a16="http://schemas.microsoft.com/office/drawing/2014/main" val="167288958"/>
                    </a:ext>
                  </a:extLst>
                </a:gridCol>
                <a:gridCol w="504000">
                  <a:extLst>
                    <a:ext uri="{9D8B030D-6E8A-4147-A177-3AD203B41FA5}">
                      <a16:colId xmlns:a16="http://schemas.microsoft.com/office/drawing/2014/main" val="246379714"/>
                    </a:ext>
                  </a:extLst>
                </a:gridCol>
                <a:gridCol w="504000">
                  <a:extLst>
                    <a:ext uri="{9D8B030D-6E8A-4147-A177-3AD203B41FA5}">
                      <a16:colId xmlns:a16="http://schemas.microsoft.com/office/drawing/2014/main" val="1564911158"/>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358622"/>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6,408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6,998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7,463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179141"/>
                  </a:ext>
                </a:extLst>
              </a:tr>
            </a:tbl>
          </a:graphicData>
        </a:graphic>
      </p:graphicFrame>
      <p:pic>
        <p:nvPicPr>
          <p:cNvPr id="8" name="Picture 7">
            <a:extLst>
              <a:ext uri="{FF2B5EF4-FFF2-40B4-BE49-F238E27FC236}">
                <a16:creationId xmlns:a16="http://schemas.microsoft.com/office/drawing/2014/main" id="{783F3603-807B-A35B-87CF-5962D3D79BBD}"/>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5" name="Picture 4">
            <a:extLst>
              <a:ext uri="{FF2B5EF4-FFF2-40B4-BE49-F238E27FC236}">
                <a16:creationId xmlns:a16="http://schemas.microsoft.com/office/drawing/2014/main" id="{FFE07985-F3B2-C445-C9FC-E94D933F6E08}"/>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60838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FD5F-3375-B39A-16B2-35A1C5FFB9A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4EAD9BE-EE6D-65DC-A543-91A5D94363F4}"/>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3" name="TextBox 14">
            <a:extLst>
              <a:ext uri="{FF2B5EF4-FFF2-40B4-BE49-F238E27FC236}">
                <a16:creationId xmlns:a16="http://schemas.microsoft.com/office/drawing/2014/main" id="{696CF1A6-1301-A364-7780-68F0F7E1F51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AA47669-FA46-6E0C-A957-9FE736D2912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2. Sickness Rates</a:t>
            </a:r>
          </a:p>
        </p:txBody>
      </p:sp>
      <p:sp>
        <p:nvSpPr>
          <p:cNvPr id="14341" name="TextBox 13">
            <a:extLst>
              <a:ext uri="{FF2B5EF4-FFF2-40B4-BE49-F238E27FC236}">
                <a16:creationId xmlns:a16="http://schemas.microsoft.com/office/drawing/2014/main" id="{DC21EEB5-83FC-F868-EE6D-48018EE22D6F}"/>
              </a:ext>
            </a:extLst>
          </p:cNvPr>
          <p:cNvSpPr txBox="1">
            <a:spLocks noChangeArrowheads="1"/>
          </p:cNvSpPr>
          <p:nvPr/>
        </p:nvSpPr>
        <p:spPr bwMode="auto">
          <a:xfrm>
            <a:off x="120506" y="4116802"/>
            <a:ext cx="11962800" cy="267765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the third quarter of the 2025-26 financial year (Q3 2025-26), the sickness rate for police officers within the force stood at 6.5%. This is the highest quarterly figure within the three-year timeframe, representing an increase of 1.0 percentage point when compared to the quarter prior, and a similar increase of 0.9 percentage points when compared to the same quarter during the previous financial year.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police staff sickness rate for the same period stands at 6.1%. This is also the highest quarterly figure within the timeframe, representing a slight increase of 0.2 percentage points when compared to both the quarter prior and the same quarter during the previous financial year.</a:t>
            </a: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In this context, the sickness rate is calculated by dividing the number of individuals who have taken a day or more of sick leave during the given period by the overall establishment figure for that group.</a:t>
            </a:r>
          </a:p>
        </p:txBody>
      </p:sp>
      <p:graphicFrame>
        <p:nvGraphicFramePr>
          <p:cNvPr id="5" name="Table 4">
            <a:extLst>
              <a:ext uri="{FF2B5EF4-FFF2-40B4-BE49-F238E27FC236}">
                <a16:creationId xmlns:a16="http://schemas.microsoft.com/office/drawing/2014/main" id="{F318EFA3-DB18-969B-09A2-C8DCE2224264}"/>
              </a:ext>
            </a:extLst>
          </p:cNvPr>
          <p:cNvGraphicFramePr>
            <a:graphicFrameLocks/>
          </p:cNvGraphicFramePr>
          <p:nvPr>
            <p:extLst>
              <p:ext uri="{D42A27DB-BD31-4B8C-83A1-F6EECF244321}">
                <p14:modId xmlns:p14="http://schemas.microsoft.com/office/powerpoint/2010/main" val="931190756"/>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Sickness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Sickness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28406968-2007-83A4-FD10-06E92CBCAD8F}"/>
              </a:ext>
            </a:extLst>
          </p:cNvPr>
          <p:cNvGraphicFramePr>
            <a:graphicFrameLocks/>
          </p:cNvGraphicFramePr>
          <p:nvPr>
            <p:extLst>
              <p:ext uri="{D42A27DB-BD31-4B8C-83A1-F6EECF244321}">
                <p14:modId xmlns:p14="http://schemas.microsoft.com/office/powerpoint/2010/main" val="4183482123"/>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Sickness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Sickness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EB09FEC9-2CF3-5002-4F74-11976622CF3C}"/>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7" name="Picture 6">
            <a:extLst>
              <a:ext uri="{FF2B5EF4-FFF2-40B4-BE49-F238E27FC236}">
                <a16:creationId xmlns:a16="http://schemas.microsoft.com/office/drawing/2014/main" id="{C7AA70B0-EA44-240C-B3E6-F2D3491FC12C}"/>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4162586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30E74-1074-F797-1053-20C7420F242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1BFE16C-BBF6-862D-3563-1BEB36F4949F}"/>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FED876C4-0776-5D8B-ACEA-D739409EB94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DA5B146-6FE6-B446-7C90-4D22CDC0FF4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2. Young Offenders and First-Time Entrants</a:t>
            </a:r>
          </a:p>
        </p:txBody>
      </p:sp>
      <p:sp>
        <p:nvSpPr>
          <p:cNvPr id="14341" name="TextBox 13">
            <a:extLst>
              <a:ext uri="{FF2B5EF4-FFF2-40B4-BE49-F238E27FC236}">
                <a16:creationId xmlns:a16="http://schemas.microsoft.com/office/drawing/2014/main" id="{6209D8D5-9499-A3F8-C709-156DC2F739E4}"/>
              </a:ext>
            </a:extLst>
          </p:cNvPr>
          <p:cNvSpPr txBox="1">
            <a:spLocks noChangeArrowheads="1"/>
          </p:cNvSpPr>
          <p:nvPr/>
        </p:nvSpPr>
        <p:spPr bwMode="auto">
          <a:xfrm>
            <a:off x="120506" y="4116800"/>
            <a:ext cx="11962800" cy="267765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1,073 unique offenders under the age of 18 were linked to crimes recorded during Q3 2025-26. This is the lowest quarterly figure within the three-year timeframe, representing slight reduction of 0.7% (eight fewer young offenders) when compared to the quarter prior, and a further reduction of 13.5% (168 fewer young offenders)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Of these young offenders, 434 (40.4% of the quarterly total) have been identified as first-time entrants into the criminal justice system within Gwent. This represents an increase of 2.4% (10 additional entrants) when compared to the quarter prior, but a significant reduction of 19.3% (104 fewer entrants) when compared to the same quarter during the previous financial year. </a:t>
            </a: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force is striving to ensure that young offenders are seen as children and dealt with appropriately, with a focus on restorative processes to divert them from future offending and the criminal justice process. The force is leading an approach to standardising processes between the four Welsh forces and their Youth Justice Services, focusing on child-centric procedures and out of court disposals. Governance arrangements into the Wales Youth Justice Advisory Panel and the Criminal Justice Board provide accountability, supported by the Youth Justice Board. Force metrics regarding children, such as levels of offending and re-offending, are tracked by Superintendent-led performance meetings. These then report into the Operational Effectiveness Board.  </a:t>
            </a:r>
          </a:p>
          <a:p>
            <a:pPr algn="just">
              <a:lnSpc>
                <a:spcPct val="100000"/>
              </a:lnSpc>
              <a:spcBef>
                <a:spcPct val="0"/>
              </a:spcBef>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age of the offenders included in this dataset has been calculated based on the committed date of the offence they were linked to. This does not necessarily mean that they have been charged with or found guilty of the offence in question.</a:t>
            </a:r>
            <a:r>
              <a:rPr lang="en-GB" altLang="en-US" sz="1100" b="1" i="1" dirty="0">
                <a:latin typeface="Arial" panose="020B0604020202020204" pitchFamily="34" charset="0"/>
                <a:cs typeface="Arial" panose="020B0604020202020204" pitchFamily="34" charset="0"/>
              </a:rPr>
              <a:t> </a:t>
            </a:r>
            <a:r>
              <a:rPr lang="en-GB" altLang="en-US" sz="1100" i="1" dirty="0">
                <a:latin typeface="Arial" panose="020B0604020202020204" pitchFamily="34" charset="0"/>
                <a:cs typeface="Arial" panose="020B0604020202020204" pitchFamily="34" charset="0"/>
              </a:rPr>
              <a:t>The dataset used to identify first-time entrants is limited to offences committed within Gwent from 2018 onwards. Offences committed outside of Gwent or prior to 2018 are not included in this calculation.</a:t>
            </a:r>
          </a:p>
        </p:txBody>
      </p:sp>
      <p:graphicFrame>
        <p:nvGraphicFramePr>
          <p:cNvPr id="2" name="Table 1">
            <a:extLst>
              <a:ext uri="{FF2B5EF4-FFF2-40B4-BE49-F238E27FC236}">
                <a16:creationId xmlns:a16="http://schemas.microsoft.com/office/drawing/2014/main" id="{FCF8625D-B380-C650-716C-59EDC03CB07E}"/>
              </a:ext>
            </a:extLst>
          </p:cNvPr>
          <p:cNvGraphicFramePr>
            <a:graphicFrameLocks/>
          </p:cNvGraphicFramePr>
          <p:nvPr>
            <p:extLst>
              <p:ext uri="{D42A27DB-BD31-4B8C-83A1-F6EECF244321}">
                <p14:modId xmlns:p14="http://schemas.microsoft.com/office/powerpoint/2010/main" val="1188033803"/>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3,548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3,697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3,625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2,578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1ED8F92D-BBE7-0AEC-B7FD-4E0388F6DE4C}"/>
              </a:ext>
            </a:extLst>
          </p:cNvPr>
          <p:cNvGraphicFramePr>
            <a:graphicFrameLocks/>
          </p:cNvGraphicFramePr>
          <p:nvPr>
            <p:extLst>
              <p:ext uri="{D42A27DB-BD31-4B8C-83A1-F6EECF244321}">
                <p14:modId xmlns:p14="http://schemas.microsoft.com/office/powerpoint/2010/main" val="857883384"/>
              </p:ext>
            </p:extLst>
          </p:nvPr>
        </p:nvGraphicFramePr>
        <p:xfrm>
          <a:off x="6211756"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2,092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F26A8C67-A875-E974-1CC9-C5CD017CABC2}"/>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8" name="Picture 7">
            <a:extLst>
              <a:ext uri="{FF2B5EF4-FFF2-40B4-BE49-F238E27FC236}">
                <a16:creationId xmlns:a16="http://schemas.microsoft.com/office/drawing/2014/main" id="{E987D131-33F5-6EE6-1122-D06653A0AC76}"/>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717323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28B2A-571A-EA87-85F1-A0848644DD0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A7C7178-F849-BE8E-D975-AA3E119D23CA}"/>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5772D76-3C89-14AA-C6FE-3F8D4FFABE2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Children in Police Custody</a:t>
            </a:r>
          </a:p>
        </p:txBody>
      </p:sp>
      <p:sp>
        <p:nvSpPr>
          <p:cNvPr id="14341" name="TextBox 13">
            <a:extLst>
              <a:ext uri="{FF2B5EF4-FFF2-40B4-BE49-F238E27FC236}">
                <a16:creationId xmlns:a16="http://schemas.microsoft.com/office/drawing/2014/main" id="{8D1492AD-F501-8F3D-C533-AF92146397C9}"/>
              </a:ext>
            </a:extLst>
          </p:cNvPr>
          <p:cNvSpPr txBox="1">
            <a:spLocks noChangeArrowheads="1"/>
          </p:cNvSpPr>
          <p:nvPr/>
        </p:nvSpPr>
        <p:spPr bwMode="auto">
          <a:xfrm>
            <a:off x="120506" y="4116801"/>
            <a:ext cx="11962800" cy="267765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During Q3 2025-26, 120 custody records were created which had a juvenile subject. This represents a reduction of 17.2% (25 fewer custody records) when compared to the quarter prior, and a further reduction of 28.1% (47 fewer custody records) when compared to the same quarter during the previous financial year.</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Where juvenile suspects are involved, greater focus has been placed on avoiding contact with custody processes and units in which the adverse experience is heightened. Voluntary attendance and available diversion outside of the criminal justice system ensures positive outcomes for both victims and the children who have offended.</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Significant daily scrutiny is in place around children in custody, to ensure that any time spent in custody is necessary and proportionate to the offences being investigated. There is also now governance in place regarding the Children and Young Persons Strategy published by the National Police Chiefs Council. ‘Children as Offenders’ and ‘Children and Coercive Police Powers’ comprise two of the four strands of this strategy, ensuring that any issues in relation to diversion and reducing offending are properly managed. Children in police custody also features as a theme in the Local Criminal Justice Board, chaired by the OPCC. </a:t>
            </a:r>
            <a:endParaRPr lang="en-GB" altLang="en-US" sz="11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sz="6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sz="10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i="1" dirty="0">
                <a:latin typeface="Arial" panose="020B0604020202020204" pitchFamily="34" charset="0"/>
                <a:cs typeface="Arial" panose="020B0604020202020204" pitchFamily="34" charset="0"/>
              </a:rPr>
              <a:t>The above figures are based on custody footfall, which is the number of custody records with an arrival time within the specified timeframe. As such, if a subject came into custody on multiple occasions, they will be counted upon each arrival. </a:t>
            </a:r>
            <a:endParaRPr lang="en-GB" sz="600" b="1" i="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F6BDFB5-0DCE-5E6C-7627-F268CBBB8847}"/>
              </a:ext>
            </a:extLst>
          </p:cNvPr>
          <p:cNvGraphicFramePr>
            <a:graphicFrameLocks/>
          </p:cNvGraphicFramePr>
          <p:nvPr>
            <p:extLst>
              <p:ext uri="{D42A27DB-BD31-4B8C-83A1-F6EECF244321}">
                <p14:modId xmlns:p14="http://schemas.microsoft.com/office/powerpoint/2010/main" val="391595344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0EF64FA0-0290-BE2D-1710-D851D215D3A2}"/>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410331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6415-8DBA-4DE5-77A5-57156F074C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CA4C35-0F54-B26B-A385-66649ECDB2A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Reducing Reoffending – Emerging Issues</a:t>
            </a:r>
          </a:p>
        </p:txBody>
      </p:sp>
      <p:sp>
        <p:nvSpPr>
          <p:cNvPr id="14341" name="TextBox 13">
            <a:extLst>
              <a:ext uri="{FF2B5EF4-FFF2-40B4-BE49-F238E27FC236}">
                <a16:creationId xmlns:a16="http://schemas.microsoft.com/office/drawing/2014/main" id="{CC4D3E4F-C8EA-14AD-977F-41965AB213A3}"/>
              </a:ext>
            </a:extLst>
          </p:cNvPr>
          <p:cNvSpPr txBox="1">
            <a:spLocks noChangeArrowheads="1"/>
          </p:cNvSpPr>
          <p:nvPr/>
        </p:nvSpPr>
        <p:spPr bwMode="auto">
          <a:xfrm>
            <a:off x="120506" y="774000"/>
            <a:ext cx="11962800" cy="1661993"/>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Legislative changes allowing for eligible offenders to be released after serving one third of their sentence represent an emerging issue for policing, specifically the Integrated Offender Management (IOM) team and probation services. This is currently being reviewed by statutory agencies in order to understand the impact and scale of the additional demand that could be placed on services. The independent sentencing review is likely to gain royal assent in February 2026. The IOM team are working towards a multi-agency plan to manage the incoming demand and are seeking to improve processes for identifying individuals who are suitable for removal from the cohort due to consistent positive qualifiers, as per the IOM doctrine.  </a:t>
            </a:r>
          </a:p>
          <a:p>
            <a:pPr algn="just">
              <a:lnSpc>
                <a:spcPct val="100000"/>
              </a:lnSpc>
              <a:spcBef>
                <a:spcPct val="0"/>
              </a:spcBef>
              <a:buNone/>
            </a:pPr>
            <a:endParaRPr lang="en-GB" altLang="en-US" sz="600" b="1" i="1"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Reducing Reoffending Subgroup continues to meet and work towards a multi-agency plan for reducing reoffending. The group is focusing their efforts on three main crime categories: drugs importation and supply, violence, and theft. The group have met to agree a consistent definition of ‘reoffending’ and further break down the crime categories into specific crime types which are most prevalent within the cohort of individuals who reoffend. Their progress is being reported to the Local Criminal Justice Board.</a:t>
            </a:r>
            <a:endParaRPr lang="en-GB" altLang="en-US" sz="600" b="1" i="1" dirty="0">
              <a:latin typeface="Avenir Next LT Pro Demi" panose="020B0704020202020204" pitchFamily="34" charset="0"/>
              <a:cs typeface="Arial" panose="020B0604020202020204" pitchFamily="34" charset="0"/>
            </a:endParaRPr>
          </a:p>
        </p:txBody>
      </p:sp>
    </p:spTree>
    <p:extLst>
      <p:ext uri="{BB962C8B-B14F-4D97-AF65-F5344CB8AC3E}">
        <p14:creationId xmlns:p14="http://schemas.microsoft.com/office/powerpoint/2010/main" val="16938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8398-6AF4-770A-EFB8-AFCA12A46CF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63D6532-B56A-813C-16EE-4F016EB752E1}"/>
              </a:ext>
            </a:extLst>
          </p:cNvPr>
          <p:cNvSpPr txBox="1">
            <a:spLocks noChangeArrowheads="1"/>
          </p:cNvSpPr>
          <p:nvPr/>
        </p:nvSpPr>
        <p:spPr bwMode="auto">
          <a:xfrm>
            <a:off x="3140976" y="755528"/>
            <a:ext cx="5910048" cy="60408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8ACB665F-8A12-0036-FA38-66AEEFAD277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Quarterly Summary</a:t>
            </a:r>
          </a:p>
        </p:txBody>
      </p:sp>
      <p:graphicFrame>
        <p:nvGraphicFramePr>
          <p:cNvPr id="7" name="Table 6">
            <a:extLst>
              <a:ext uri="{FF2B5EF4-FFF2-40B4-BE49-F238E27FC236}">
                <a16:creationId xmlns:a16="http://schemas.microsoft.com/office/drawing/2014/main" id="{4055023F-0F9A-9404-CD31-2BCE6F98C7A2}"/>
              </a:ext>
            </a:extLst>
          </p:cNvPr>
          <p:cNvGraphicFramePr>
            <a:graphicFrameLocks noGrp="1"/>
          </p:cNvGraphicFramePr>
          <p:nvPr>
            <p:extLst>
              <p:ext uri="{D42A27DB-BD31-4B8C-83A1-F6EECF244321}">
                <p14:modId xmlns:p14="http://schemas.microsoft.com/office/powerpoint/2010/main" val="3896872631"/>
              </p:ext>
            </p:extLst>
          </p:nvPr>
        </p:nvGraphicFramePr>
        <p:xfrm>
          <a:off x="3216000" y="842400"/>
          <a:ext cx="5760000" cy="5868002"/>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460660284"/>
                    </a:ext>
                  </a:extLst>
                </a:gridCol>
                <a:gridCol w="1620000">
                  <a:extLst>
                    <a:ext uri="{9D8B030D-6E8A-4147-A177-3AD203B41FA5}">
                      <a16:colId xmlns:a16="http://schemas.microsoft.com/office/drawing/2014/main" val="1743897695"/>
                    </a:ext>
                  </a:extLst>
                </a:gridCol>
                <a:gridCol w="1620000">
                  <a:extLst>
                    <a:ext uri="{9D8B030D-6E8A-4147-A177-3AD203B41FA5}">
                      <a16:colId xmlns:a16="http://schemas.microsoft.com/office/drawing/2014/main" val="3928185074"/>
                    </a:ext>
                  </a:extLst>
                </a:gridCol>
              </a:tblGrid>
              <a:tr h="277473">
                <a:tc gridSpan="3">
                  <a:txBody>
                    <a:bodyPr/>
                    <a:lstStyle/>
                    <a:p>
                      <a:pPr algn="ctr" fontAlgn="b"/>
                      <a:r>
                        <a:rPr lang="en-GB" sz="1200" b="1" i="0" u="none" strike="noStrike" dirty="0">
                          <a:solidFill>
                            <a:schemeClr val="bg1"/>
                          </a:solidFill>
                          <a:effectLst/>
                          <a:latin typeface="Arial" panose="020B0604020202020204" pitchFamily="34" charset="0"/>
                          <a:cs typeface="Arial" panose="020B0604020202020204" pitchFamily="34" charset="0"/>
                        </a:rPr>
                        <a:t>Q3 2025-26 - Crime Volume and Solved Rate by Crime Category</a:t>
                      </a:r>
                      <a:endParaRPr lang="en-GB" sz="1200" b="1" dirty="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30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3148303210"/>
                  </a:ext>
                </a:extLst>
              </a:tr>
              <a:tr h="277473">
                <a:tc>
                  <a:txBody>
                    <a:bodyPr/>
                    <a:lstStyle/>
                    <a:p>
                      <a:pPr lvl="0" algn="l" fontAlgn="b"/>
                      <a:r>
                        <a:rPr lang="en-GB" sz="1100" b="1">
                          <a:solidFill>
                            <a:schemeClr val="tx1"/>
                          </a:solidFill>
                          <a:latin typeface="Arial" panose="020B0604020202020204" pitchFamily="34" charset="0"/>
                          <a:cs typeface="Arial" panose="020B0604020202020204" pitchFamily="34" charset="0"/>
                        </a:rPr>
                        <a:t>Crime Category</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Volume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a:solidFill>
                            <a:schemeClr val="tx1"/>
                          </a:solidFill>
                          <a:latin typeface="Arial" panose="020B0604020202020204" pitchFamily="34" charset="0"/>
                          <a:cs typeface="Arial" panose="020B0604020202020204" pitchFamily="34" charset="0"/>
                        </a:rPr>
                        <a:t>Solved Rate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 -</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2486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Arial" panose="020B0604020202020204" pitchFamily="34" charset="0"/>
                          <a:cs typeface="Arial" panose="020B0604020202020204" pitchFamily="34" charset="0"/>
                        </a:rPr>
                        <a:t>All Other Theft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858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Bicycle Theft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Commercial Burglary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Criminal Damage &amp; Arson</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Drug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FF0000"/>
                          </a:solidFill>
                          <a:effectLst/>
                          <a:latin typeface="Arial" panose="020B0604020202020204" pitchFamily="34" charset="0"/>
                        </a:rPr>
                        <a:t>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54.6%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921994"/>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Homicide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603018420"/>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Misc Crimes Against Society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rgbClr val="FF0000"/>
                          </a:solidFill>
                          <a:effectLst/>
                          <a:latin typeface="Arial" panose="020B0604020202020204" pitchFamily="34" charset="0"/>
                        </a:rPr>
                        <a:t>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rgbClr val="000000"/>
                          </a:solidFill>
                          <a:effectLst/>
                          <a:latin typeface="Arial" panose="020B0604020202020204" pitchFamily="34" charset="0"/>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7003140"/>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Other Sexual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FF0000"/>
                          </a:solidFill>
                          <a:effectLst/>
                          <a:latin typeface="Arial" panose="020B0604020202020204" pitchFamily="34" charset="0"/>
                        </a:rPr>
                        <a:t>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599707483"/>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Possession Of Weapons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7312313"/>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Public Order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1,694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69013730"/>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Rape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743087"/>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Residential Burglary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451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33624982"/>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Robbery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829119"/>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Shoplifting</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206547708"/>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Theft From The Person</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311048"/>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Vehicle Crime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911409973"/>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Violence With Injury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437159"/>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Violence Without Injury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4,197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56888175"/>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Total</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FF0000"/>
                          </a:solidFill>
                          <a:effectLst/>
                          <a:latin typeface="Arial" panose="020B0604020202020204" pitchFamily="34" charset="0"/>
                        </a:rPr>
                        <a:t>14,514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595925"/>
                  </a:ext>
                </a:extLst>
              </a:tr>
              <a:tr h="339276">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cs typeface="Arial" panose="020B0604020202020204" pitchFamily="34" charset="0"/>
                        </a:rPr>
                        <a:t>Crime Volumes in </a:t>
                      </a:r>
                      <a:r>
                        <a:rPr lang="en-GB" sz="1000" b="1" i="0" u="none" strike="noStrike" dirty="0">
                          <a:solidFill>
                            <a:srgbClr val="FF0000"/>
                          </a:solidFill>
                          <a:effectLst/>
                          <a:latin typeface="Arial" panose="020B0604020202020204" pitchFamily="34" charset="0"/>
                          <a:cs typeface="Arial" panose="020B0604020202020204" pitchFamily="34" charset="0"/>
                        </a:rPr>
                        <a:t>Red</a:t>
                      </a:r>
                      <a:r>
                        <a:rPr lang="en-GB" sz="1000" b="1" i="0" u="none" strike="noStrike" dirty="0">
                          <a:solidFill>
                            <a:srgbClr val="000000"/>
                          </a:solidFill>
                          <a:effectLst/>
                          <a:latin typeface="Arial" panose="020B0604020202020204" pitchFamily="34" charset="0"/>
                          <a:cs typeface="Arial" panose="020B0604020202020204" pitchFamily="34" charset="0"/>
                        </a:rPr>
                        <a:t> and Solved Rates in </a:t>
                      </a:r>
                      <a:r>
                        <a:rPr lang="en-GB" sz="1000" b="1" i="0" u="none" strike="noStrike" dirty="0">
                          <a:solidFill>
                            <a:schemeClr val="accent6">
                              <a:lumMod val="75000"/>
                            </a:schemeClr>
                          </a:solidFill>
                          <a:effectLst/>
                          <a:latin typeface="Arial" panose="020B0604020202020204" pitchFamily="34" charset="0"/>
                          <a:cs typeface="Arial" panose="020B0604020202020204" pitchFamily="34" charset="0"/>
                        </a:rPr>
                        <a:t>Green</a:t>
                      </a:r>
                      <a:r>
                        <a:rPr lang="en-GB" sz="1000" b="1" i="0" u="none" strike="noStrike" dirty="0">
                          <a:solidFill>
                            <a:srgbClr val="000000"/>
                          </a:solidFill>
                          <a:effectLst/>
                          <a:latin typeface="Arial" panose="020B0604020202020204" pitchFamily="34" charset="0"/>
                          <a:cs typeface="Arial" panose="020B0604020202020204" pitchFamily="34" charset="0"/>
                        </a:rPr>
                        <a:t> are above the eight-quarter rolling average.</a:t>
                      </a:r>
                    </a:p>
                  </a:txBody>
                  <a:tcPr marL="1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pPr algn="ctr" fontAlgn="b"/>
                      <a:endParaRPr lang="en-GB" sz="1100" b="0" i="0" u="none" strike="noStrike">
                        <a:solidFill>
                          <a:srgbClr val="00B05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1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4004817142"/>
                  </a:ext>
                </a:extLst>
              </a:tr>
            </a:tbl>
          </a:graphicData>
        </a:graphic>
      </p:graphicFrame>
    </p:spTree>
    <p:extLst>
      <p:ext uri="{BB962C8B-B14F-4D97-AF65-F5344CB8AC3E}">
        <p14:creationId xmlns:p14="http://schemas.microsoft.com/office/powerpoint/2010/main" val="240760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2C3E-9CFA-40DE-5B02-8D0C70569228}"/>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83A4688F-8C11-463A-C9CE-2FA6F7ECF72B}"/>
              </a:ext>
            </a:extLst>
          </p:cNvPr>
          <p:cNvSpPr txBox="1">
            <a:spLocks/>
          </p:cNvSpPr>
          <p:nvPr/>
        </p:nvSpPr>
        <p:spPr bwMode="auto">
          <a:xfrm>
            <a:off x="122400" y="774000"/>
            <a:ext cx="11962800" cy="60228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C352B8C4-3752-76A8-22C8-9B48DD5AA63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Perceptions Survey – Engagement</a:t>
            </a:r>
          </a:p>
        </p:txBody>
      </p:sp>
      <p:pic>
        <p:nvPicPr>
          <p:cNvPr id="7" name="Picture 6" descr="A close-up of a graph&#10;&#10;AI-generated content may be incorrect.">
            <a:extLst>
              <a:ext uri="{FF2B5EF4-FFF2-40B4-BE49-F238E27FC236}">
                <a16:creationId xmlns:a16="http://schemas.microsoft.com/office/drawing/2014/main" id="{3B76161D-3CF2-386E-B4B5-1BE86D299A79}"/>
              </a:ext>
            </a:extLst>
          </p:cNvPr>
          <p:cNvPicPr>
            <a:picLocks noChangeAspect="1"/>
          </p:cNvPicPr>
          <p:nvPr/>
        </p:nvPicPr>
        <p:blipFill>
          <a:blip r:embed="rId3"/>
          <a:stretch>
            <a:fillRect/>
          </a:stretch>
        </p:blipFill>
        <p:spPr>
          <a:xfrm>
            <a:off x="1523491" y="836764"/>
            <a:ext cx="9160618" cy="5875200"/>
          </a:xfrm>
          <a:prstGeom prst="rect">
            <a:avLst/>
          </a:prstGeom>
        </p:spPr>
      </p:pic>
    </p:spTree>
    <p:extLst>
      <p:ext uri="{BB962C8B-B14F-4D97-AF65-F5344CB8AC3E}">
        <p14:creationId xmlns:p14="http://schemas.microsoft.com/office/powerpoint/2010/main" val="225893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37EA-5B16-5932-0CB5-BBFA5F6BB04F}"/>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A7388398-639C-32E5-E54E-68575606A2AE}"/>
              </a:ext>
            </a:extLst>
          </p:cNvPr>
          <p:cNvSpPr txBox="1">
            <a:spLocks/>
          </p:cNvSpPr>
          <p:nvPr/>
        </p:nvSpPr>
        <p:spPr bwMode="auto">
          <a:xfrm>
            <a:off x="122400" y="774000"/>
            <a:ext cx="11962800" cy="60228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8D80B4E8-495D-22BD-D446-A0DD5F88B80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5. Perceptions Survey – Local Concerns and Confidence</a:t>
            </a:r>
          </a:p>
        </p:txBody>
      </p:sp>
      <p:pic>
        <p:nvPicPr>
          <p:cNvPr id="7" name="Picture 6" descr="A screenshot of a graph&#10;&#10;AI-generated content may be incorrect.">
            <a:extLst>
              <a:ext uri="{FF2B5EF4-FFF2-40B4-BE49-F238E27FC236}">
                <a16:creationId xmlns:a16="http://schemas.microsoft.com/office/drawing/2014/main" id="{A6F9A2D3-A017-4E96-34C4-FCB2F68AC860}"/>
              </a:ext>
            </a:extLst>
          </p:cNvPr>
          <p:cNvPicPr>
            <a:picLocks noChangeAspect="1"/>
          </p:cNvPicPr>
          <p:nvPr/>
        </p:nvPicPr>
        <p:blipFill>
          <a:blip r:embed="rId3"/>
          <a:stretch>
            <a:fillRect/>
          </a:stretch>
        </p:blipFill>
        <p:spPr>
          <a:xfrm>
            <a:off x="1485758" y="836764"/>
            <a:ext cx="9236084" cy="5875200"/>
          </a:xfrm>
          <a:prstGeom prst="rect">
            <a:avLst/>
          </a:prstGeom>
        </p:spPr>
      </p:pic>
    </p:spTree>
    <p:extLst>
      <p:ext uri="{BB962C8B-B14F-4D97-AF65-F5344CB8AC3E}">
        <p14:creationId xmlns:p14="http://schemas.microsoft.com/office/powerpoint/2010/main" val="93897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01F0-654A-C62C-E0E0-B86A70EB5F5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F9BF67D-6462-80C7-E85A-0356D9FB7F4A}"/>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15B79121-F246-C5AD-6218-D48D6E6935FF}"/>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675ECAF-70D2-75E3-D44C-CAF39A1E628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6. Overall Crime</a:t>
            </a:r>
          </a:p>
        </p:txBody>
      </p:sp>
      <p:sp>
        <p:nvSpPr>
          <p:cNvPr id="14341" name="TextBox 13">
            <a:extLst>
              <a:ext uri="{FF2B5EF4-FFF2-40B4-BE49-F238E27FC236}">
                <a16:creationId xmlns:a16="http://schemas.microsoft.com/office/drawing/2014/main" id="{CFC2594D-BF2E-AAD2-789B-B023AEFA0E13}"/>
              </a:ext>
            </a:extLst>
          </p:cNvPr>
          <p:cNvSpPr txBox="1">
            <a:spLocks noChangeArrowheads="1"/>
          </p:cNvSpPr>
          <p:nvPr/>
        </p:nvSpPr>
        <p:spPr bwMode="auto">
          <a:xfrm>
            <a:off x="120506" y="4116802"/>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14,514 crimes were recorded in Gwent during Q3 2025-26. This represents a reduction of 4.4% (663 fewer offences) when compared to the quarter prior, but an increase of 1.5% (217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overall solved rate for Q3 2025-26 stands at 11.7%, with 1,704 crimes solved. This is a slight increase of 0.1 percentage points when compared to the quarter prior, albeit with 60 fewer crimes solved. A more prominent increase of 0.8 percentage points can be observed when comparing Q3 2025-26 to the same quarter during the previous financial year, with 142 additional crimes solved.</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1BBAC167-928B-68F8-76F6-DFE31B66C167}"/>
              </a:ext>
            </a:extLst>
          </p:cNvPr>
          <p:cNvGraphicFramePr>
            <a:graphicFrameLocks/>
          </p:cNvGraphicFramePr>
          <p:nvPr>
            <p:extLst>
              <p:ext uri="{D42A27DB-BD31-4B8C-83A1-F6EECF244321}">
                <p14:modId xmlns:p14="http://schemas.microsoft.com/office/powerpoint/2010/main" val="47160422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52,781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57,940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56,902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58,891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44,078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6FE52122-7606-DADF-6AE3-C2303E153762}"/>
              </a:ext>
            </a:extLst>
          </p:cNvPr>
          <p:cNvGraphicFramePr>
            <a:graphicFrameLocks/>
          </p:cNvGraphicFramePr>
          <p:nvPr>
            <p:extLst>
              <p:ext uri="{D42A27DB-BD31-4B8C-83A1-F6EECF244321}">
                <p14:modId xmlns:p14="http://schemas.microsoft.com/office/powerpoint/2010/main" val="3014502833"/>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108000">
                  <a:extLst>
                    <a:ext uri="{9D8B030D-6E8A-4147-A177-3AD203B41FA5}">
                      <a16:colId xmlns:a16="http://schemas.microsoft.com/office/drawing/2014/main" val="3192803830"/>
                    </a:ext>
                  </a:extLst>
                </a:gridCol>
                <a:gridCol w="720000">
                  <a:extLst>
                    <a:ext uri="{9D8B030D-6E8A-4147-A177-3AD203B41FA5}">
                      <a16:colId xmlns:a16="http://schemas.microsoft.com/office/drawing/2014/main" val="2361683064"/>
                    </a:ext>
                  </a:extLst>
                </a:gridCol>
                <a:gridCol w="504000">
                  <a:extLst>
                    <a:ext uri="{9D8B030D-6E8A-4147-A177-3AD203B41FA5}">
                      <a16:colId xmlns:a16="http://schemas.microsoft.com/office/drawing/2014/main" val="1317053556"/>
                    </a:ext>
                  </a:extLst>
                </a:gridCol>
                <a:gridCol w="108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FYTD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Q2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E1E0AD9B-DF18-B2C0-B91D-95EED1635821}"/>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B68E2250-9920-0BD6-1C98-99F08C449B1B}"/>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5816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8F42B2AE5CA46A49B8FE2E28CF54D" ma:contentTypeVersion="3" ma:contentTypeDescription="Create a new document." ma:contentTypeScope="" ma:versionID="bae008a4cbd89a6abbd3ba59d7eeec23">
  <xsd:schema xmlns:xsd="http://www.w3.org/2001/XMLSchema" xmlns:xs="http://www.w3.org/2001/XMLSchema" xmlns:p="http://schemas.microsoft.com/office/2006/metadata/properties" xmlns:ns2="e24ad573-17c5-4165-b03e-ce4e17f26247" targetNamespace="http://schemas.microsoft.com/office/2006/metadata/properties" ma:root="true" ma:fieldsID="443faea474f2b6af77cf0e5b53705b40" ns2:_="">
    <xsd:import namespace="e24ad573-17c5-4165-b03e-ce4e17f2624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d573-17c5-4165-b03e-ce4e17f26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0B510A-22D9-41BA-8F62-986335E12FCC}"/>
</file>

<file path=customXml/itemProps2.xml><?xml version="1.0" encoding="utf-8"?>
<ds:datastoreItem xmlns:ds="http://schemas.openxmlformats.org/officeDocument/2006/customXml" ds:itemID="{478DC0AE-E65B-45D1-BFCF-296CF888E583}">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d77475ba-e3e7-4977-8147-8cebbea2eb83"/>
    <ds:schemaRef ds:uri="http://schemas.microsoft.com/office/2006/documentManagement/types"/>
    <ds:schemaRef ds:uri="dd985bba-3498-46c7-b945-bb37ffc26582"/>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ED8A489C-4274-44B1-9976-960422EDE9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5091</TotalTime>
  <Words>13339</Words>
  <Application>Microsoft Office PowerPoint</Application>
  <PresentationFormat>Widescreen</PresentationFormat>
  <Paragraphs>2319</Paragraphs>
  <Slides>52</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Aptos</vt:lpstr>
      <vt:lpstr>Aptos Display</vt:lpstr>
      <vt:lpstr>Arial</vt:lpstr>
      <vt:lpstr>Avenir Next LT Pro Demi</vt:lpstr>
      <vt:lpstr>Wingdings</vt:lpstr>
      <vt:lpstr>Office Theme</vt:lpstr>
      <vt:lpstr>Organisational Performance against the PCC Priorities   Report to the Assurance and Accountability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Gwent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Jenkins D, Gareth</dc:creator>
  <cp:lastModifiedBy>Jenkins, Gareth D</cp:lastModifiedBy>
  <cp:revision>9</cp:revision>
  <cp:lastPrinted>2025-05-29T08:20:33Z</cp:lastPrinted>
  <dcterms:created xsi:type="dcterms:W3CDTF">2025-04-08T12:24:48Z</dcterms:created>
  <dcterms:modified xsi:type="dcterms:W3CDTF">2026-01-29T20:40:48Z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2025-04-08T12:28:41Z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1a71f877-a41a-4ebd-a74d-45b6e2abc510</vt:lpwstr>
  </property>
  <property fmtid="{D5CDD505-2E9C-101B-9397-08002B2CF9AE}" pid="8" name="MSIP_Label_f2acd28b-79a3-4a0f-b0ff-4b75658b1549_ContentBits">
    <vt:lpwstr>0</vt:lpwstr>
  </property>
  <property fmtid="{D5CDD505-2E9C-101B-9397-08002B2CF9AE}" pid="9" name="MSIP_Label_f2acd28b-79a3-4a0f-b0ff-4b75658b1549_Tag">
    <vt:lpwstr>10, 3, 0, 1</vt:lpwstr>
  </property>
  <property fmtid="{D5CDD505-2E9C-101B-9397-08002B2CF9AE}" pid="10" name="ContentTypeId">
    <vt:lpwstr>0x010100BF18F42B2AE5CA46A49B8FE2E28CF54D</vt:lpwstr>
  </property>
  <property fmtid="{D5CDD505-2E9C-101B-9397-08002B2CF9AE}" pid="11" name="Calendar_x0020_Year">
    <vt:lpwstr/>
  </property>
  <property fmtid="{D5CDD505-2E9C-101B-9397-08002B2CF9AE}" pid="12" name="Calendar Year">
    <vt:lpwstr/>
  </property>
  <property fmtid="{D5CDD505-2E9C-101B-9397-08002B2CF9AE}" pid="13" name="MediaServiceImageTags">
    <vt:lpwstr/>
  </property>
  <property fmtid="{D5CDD505-2E9C-101B-9397-08002B2CF9AE}" pid="14" name="Order">
    <vt:r8>1617700</vt:r8>
  </property>
  <property fmtid="{D5CDD505-2E9C-101B-9397-08002B2CF9AE}" pid="15" name="xd_Signature">
    <vt:bool>false</vt:bool>
  </property>
  <property fmtid="{D5CDD505-2E9C-101B-9397-08002B2CF9AE}" pid="16" name="xd_ProgID">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_SourceUrl">
    <vt:lpwstr/>
  </property>
  <property fmtid="{D5CDD505-2E9C-101B-9397-08002B2CF9AE}" pid="22" name="_SharedFileIndex">
    <vt:lpwstr/>
  </property>
</Properties>
</file>