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Lst>
  <p:notesMasterIdLst>
    <p:notesMasterId r:id="rId42"/>
  </p:notesMasterIdLst>
  <p:sldIdLst>
    <p:sldId id="257" r:id="rId3"/>
    <p:sldId id="385" r:id="rId4"/>
    <p:sldId id="284" r:id="rId5"/>
    <p:sldId id="369" r:id="rId6"/>
    <p:sldId id="353" r:id="rId7"/>
    <p:sldId id="551" r:id="rId8"/>
    <p:sldId id="370" r:id="rId9"/>
    <p:sldId id="374" r:id="rId10"/>
    <p:sldId id="335" r:id="rId11"/>
    <p:sldId id="546" r:id="rId12"/>
    <p:sldId id="554" r:id="rId13"/>
    <p:sldId id="535" r:id="rId14"/>
    <p:sldId id="371" r:id="rId15"/>
    <p:sldId id="533" r:id="rId16"/>
    <p:sldId id="534" r:id="rId17"/>
    <p:sldId id="559" r:id="rId18"/>
    <p:sldId id="548" r:id="rId19"/>
    <p:sldId id="557" r:id="rId20"/>
    <p:sldId id="536" r:id="rId21"/>
    <p:sldId id="333" r:id="rId22"/>
    <p:sldId id="539" r:id="rId23"/>
    <p:sldId id="296" r:id="rId24"/>
    <p:sldId id="258" r:id="rId25"/>
    <p:sldId id="379" r:id="rId26"/>
    <p:sldId id="558" r:id="rId27"/>
    <p:sldId id="339" r:id="rId28"/>
    <p:sldId id="549" r:id="rId29"/>
    <p:sldId id="552" r:id="rId30"/>
    <p:sldId id="553" r:id="rId31"/>
    <p:sldId id="537" r:id="rId32"/>
    <p:sldId id="350" r:id="rId33"/>
    <p:sldId id="342" r:id="rId34"/>
    <p:sldId id="390" r:id="rId35"/>
    <p:sldId id="391" r:id="rId36"/>
    <p:sldId id="345" r:id="rId37"/>
    <p:sldId id="343" r:id="rId38"/>
    <p:sldId id="318" r:id="rId39"/>
    <p:sldId id="316" r:id="rId40"/>
    <p:sldId id="556" r:id="rId4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4" d="100"/>
          <a:sy n="114"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A4418-737A-4CE4-BD3C-ED0B4EA940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8B3D042-A7EE-457F-90B8-1BD742AE95BB}">
      <dgm:prSet custT="1"/>
      <dgm:spPr>
        <a:solidFill>
          <a:srgbClr val="102B66"/>
        </a:solidFill>
      </dgm:spPr>
      <dgm:t>
        <a:bodyPr/>
        <a:lstStyle/>
        <a:p>
          <a:pPr algn="ctr"/>
          <a:r>
            <a:rPr lang="en-GB" sz="1400" dirty="0"/>
            <a:t>Of those surveyed, </a:t>
          </a:r>
          <a:r>
            <a:rPr lang="en-GB" sz="1400" b="1" dirty="0"/>
            <a:t>75%</a:t>
          </a:r>
          <a:r>
            <a:rPr lang="en-GB" sz="1400" dirty="0"/>
            <a:t> thought Gwent Police ‘use their powers appropriately’</a:t>
          </a:r>
        </a:p>
      </dgm:t>
    </dgm:pt>
    <dgm:pt modelId="{89F899AB-A170-4700-8D24-6FB07378D95A}" type="parTrans" cxnId="{DD9DCD24-80CA-45CC-ABEA-DE6996845F7A}">
      <dgm:prSet/>
      <dgm:spPr/>
      <dgm:t>
        <a:bodyPr/>
        <a:lstStyle/>
        <a:p>
          <a:endParaRPr lang="en-GB"/>
        </a:p>
      </dgm:t>
    </dgm:pt>
    <dgm:pt modelId="{598C1FDD-5DFF-4AC8-8531-8BC499D748CF}" type="sibTrans" cxnId="{DD9DCD24-80CA-45CC-ABEA-DE6996845F7A}">
      <dgm:prSet/>
      <dgm:spPr/>
      <dgm:t>
        <a:bodyPr/>
        <a:lstStyle/>
        <a:p>
          <a:endParaRPr lang="en-GB"/>
        </a:p>
      </dgm:t>
    </dgm:pt>
    <dgm:pt modelId="{149A14D1-57F3-4967-9928-93C4C0E78552}">
      <dgm:prSet custT="1"/>
      <dgm:spPr>
        <a:solidFill>
          <a:srgbClr val="102B66"/>
        </a:solidFill>
      </dgm:spPr>
      <dgm:t>
        <a:bodyPr/>
        <a:lstStyle/>
        <a:p>
          <a:pPr algn="ctr"/>
          <a:r>
            <a:rPr lang="en-GB" sz="1400" b="1" dirty="0"/>
            <a:t>66% </a:t>
          </a:r>
          <a:r>
            <a:rPr lang="en-GB" sz="1400" dirty="0"/>
            <a:t>thought when force is used, Gwent Police ‘use it fairly’ and </a:t>
          </a:r>
          <a:r>
            <a:rPr lang="en-GB" sz="1400" b="1" dirty="0"/>
            <a:t>51%</a:t>
          </a:r>
          <a:r>
            <a:rPr lang="en-GB" sz="1400" dirty="0"/>
            <a:t> agree that they use their ‘powers of stop search fairly’</a:t>
          </a:r>
        </a:p>
      </dgm:t>
    </dgm:pt>
    <dgm:pt modelId="{E084D34C-655E-4D44-A669-A4F19C4A39DB}" type="parTrans" cxnId="{B5304B3E-66CE-4377-AEBC-A72ED2FFECD0}">
      <dgm:prSet/>
      <dgm:spPr/>
      <dgm:t>
        <a:bodyPr/>
        <a:lstStyle/>
        <a:p>
          <a:endParaRPr lang="en-GB"/>
        </a:p>
      </dgm:t>
    </dgm:pt>
    <dgm:pt modelId="{0E7A779B-7F3F-4AFF-9511-FF6DEE2BCCBE}" type="sibTrans" cxnId="{B5304B3E-66CE-4377-AEBC-A72ED2FFECD0}">
      <dgm:prSet/>
      <dgm:spPr/>
      <dgm:t>
        <a:bodyPr/>
        <a:lstStyle/>
        <a:p>
          <a:endParaRPr lang="en-GB"/>
        </a:p>
      </dgm:t>
    </dgm:pt>
    <dgm:pt modelId="{320D4AC3-EA64-4CF7-9DC3-028166D67F84}">
      <dgm:prSet custT="1"/>
      <dgm:spPr>
        <a:solidFill>
          <a:srgbClr val="102B66"/>
        </a:solidFill>
      </dgm:spPr>
      <dgm:t>
        <a:bodyPr/>
        <a:lstStyle/>
        <a:p>
          <a:pPr algn="ctr"/>
          <a:r>
            <a:rPr lang="en-GB" sz="1400" dirty="0"/>
            <a:t>Overall, </a:t>
          </a:r>
          <a:r>
            <a:rPr lang="en-GB" sz="1400" b="1" dirty="0"/>
            <a:t>90%</a:t>
          </a:r>
          <a:r>
            <a:rPr lang="en-GB" sz="1400" dirty="0"/>
            <a:t> of people said Gwent Police had their support, however only </a:t>
          </a:r>
          <a:r>
            <a:rPr lang="en-GB" sz="1400" b="1" dirty="0"/>
            <a:t>39% </a:t>
          </a:r>
          <a:r>
            <a:rPr lang="en-GB" sz="1400" dirty="0"/>
            <a:t>of those surveyed thought they would ‘admit their mistakes’ </a:t>
          </a:r>
        </a:p>
      </dgm:t>
    </dgm:pt>
    <dgm:pt modelId="{A1680043-CB87-40D0-8E50-4F877365E77E}" type="parTrans" cxnId="{235D53B0-D1E5-4A97-BEA9-CEF953BA9BCE}">
      <dgm:prSet/>
      <dgm:spPr/>
      <dgm:t>
        <a:bodyPr/>
        <a:lstStyle/>
        <a:p>
          <a:endParaRPr lang="en-GB"/>
        </a:p>
      </dgm:t>
    </dgm:pt>
    <dgm:pt modelId="{F82B83B6-9BB8-4AEB-A7CC-D38401C03476}" type="sibTrans" cxnId="{235D53B0-D1E5-4A97-BEA9-CEF953BA9BCE}">
      <dgm:prSet/>
      <dgm:spPr/>
      <dgm:t>
        <a:bodyPr/>
        <a:lstStyle/>
        <a:p>
          <a:endParaRPr lang="en-GB"/>
        </a:p>
      </dgm:t>
    </dgm:pt>
    <dgm:pt modelId="{7A47BD3D-31CF-48DF-BD4C-BAFF4E7069A4}" type="pres">
      <dgm:prSet presAssocID="{488A4418-737A-4CE4-BD3C-ED0B4EA940B1}" presName="linear" presStyleCnt="0">
        <dgm:presLayoutVars>
          <dgm:animLvl val="lvl"/>
          <dgm:resizeHandles val="exact"/>
        </dgm:presLayoutVars>
      </dgm:prSet>
      <dgm:spPr/>
    </dgm:pt>
    <dgm:pt modelId="{1D540604-0726-41D9-BA44-8C493532BAFB}" type="pres">
      <dgm:prSet presAssocID="{38B3D042-A7EE-457F-90B8-1BD742AE95BB}" presName="parentText" presStyleLbl="node1" presStyleIdx="0" presStyleCnt="3">
        <dgm:presLayoutVars>
          <dgm:chMax val="0"/>
          <dgm:bulletEnabled val="1"/>
        </dgm:presLayoutVars>
      </dgm:prSet>
      <dgm:spPr/>
    </dgm:pt>
    <dgm:pt modelId="{DAFFD553-0371-469C-8CFF-25176F759C22}" type="pres">
      <dgm:prSet presAssocID="{598C1FDD-5DFF-4AC8-8531-8BC499D748CF}" presName="spacer" presStyleCnt="0"/>
      <dgm:spPr/>
    </dgm:pt>
    <dgm:pt modelId="{5C60BA9C-68C3-4727-A5FD-6938E5DAD8FF}" type="pres">
      <dgm:prSet presAssocID="{149A14D1-57F3-4967-9928-93C4C0E78552}" presName="parentText" presStyleLbl="node1" presStyleIdx="1" presStyleCnt="3">
        <dgm:presLayoutVars>
          <dgm:chMax val="0"/>
          <dgm:bulletEnabled val="1"/>
        </dgm:presLayoutVars>
      </dgm:prSet>
      <dgm:spPr/>
    </dgm:pt>
    <dgm:pt modelId="{45E67F1C-BAB5-46FD-9AED-30F38A13A947}" type="pres">
      <dgm:prSet presAssocID="{0E7A779B-7F3F-4AFF-9511-FF6DEE2BCCBE}" presName="spacer" presStyleCnt="0"/>
      <dgm:spPr/>
    </dgm:pt>
    <dgm:pt modelId="{836D1964-C1F6-487D-9939-9500BD574366}" type="pres">
      <dgm:prSet presAssocID="{320D4AC3-EA64-4CF7-9DC3-028166D67F84}" presName="parentText" presStyleLbl="node1" presStyleIdx="2" presStyleCnt="3">
        <dgm:presLayoutVars>
          <dgm:chMax val="0"/>
          <dgm:bulletEnabled val="1"/>
        </dgm:presLayoutVars>
      </dgm:prSet>
      <dgm:spPr/>
    </dgm:pt>
  </dgm:ptLst>
  <dgm:cxnLst>
    <dgm:cxn modelId="{DD9DCD24-80CA-45CC-ABEA-DE6996845F7A}" srcId="{488A4418-737A-4CE4-BD3C-ED0B4EA940B1}" destId="{38B3D042-A7EE-457F-90B8-1BD742AE95BB}" srcOrd="0" destOrd="0" parTransId="{89F899AB-A170-4700-8D24-6FB07378D95A}" sibTransId="{598C1FDD-5DFF-4AC8-8531-8BC499D748CF}"/>
    <dgm:cxn modelId="{B5304B3E-66CE-4377-AEBC-A72ED2FFECD0}" srcId="{488A4418-737A-4CE4-BD3C-ED0B4EA940B1}" destId="{149A14D1-57F3-4967-9928-93C4C0E78552}" srcOrd="1" destOrd="0" parTransId="{E084D34C-655E-4D44-A669-A4F19C4A39DB}" sibTransId="{0E7A779B-7F3F-4AFF-9511-FF6DEE2BCCBE}"/>
    <dgm:cxn modelId="{ABD7A842-0AAA-4345-A260-A749D20C829C}" type="presOf" srcId="{38B3D042-A7EE-457F-90B8-1BD742AE95BB}" destId="{1D540604-0726-41D9-BA44-8C493532BAFB}" srcOrd="0" destOrd="0" presId="urn:microsoft.com/office/officeart/2005/8/layout/vList2"/>
    <dgm:cxn modelId="{1B5B487B-E769-49BE-9FAA-2CD07D37BD54}" type="presOf" srcId="{488A4418-737A-4CE4-BD3C-ED0B4EA940B1}" destId="{7A47BD3D-31CF-48DF-BD4C-BAFF4E7069A4}" srcOrd="0" destOrd="0" presId="urn:microsoft.com/office/officeart/2005/8/layout/vList2"/>
    <dgm:cxn modelId="{235D53B0-D1E5-4A97-BEA9-CEF953BA9BCE}" srcId="{488A4418-737A-4CE4-BD3C-ED0B4EA940B1}" destId="{320D4AC3-EA64-4CF7-9DC3-028166D67F84}" srcOrd="2" destOrd="0" parTransId="{A1680043-CB87-40D0-8E50-4F877365E77E}" sibTransId="{F82B83B6-9BB8-4AEB-A7CC-D38401C03476}"/>
    <dgm:cxn modelId="{166359EC-36CA-4682-8170-CA0308FBF020}" type="presOf" srcId="{320D4AC3-EA64-4CF7-9DC3-028166D67F84}" destId="{836D1964-C1F6-487D-9939-9500BD574366}" srcOrd="0" destOrd="0" presId="urn:microsoft.com/office/officeart/2005/8/layout/vList2"/>
    <dgm:cxn modelId="{77B2EBEF-6DC7-46E5-A0C1-245372E1C146}" type="presOf" srcId="{149A14D1-57F3-4967-9928-93C4C0E78552}" destId="{5C60BA9C-68C3-4727-A5FD-6938E5DAD8FF}" srcOrd="0" destOrd="0" presId="urn:microsoft.com/office/officeart/2005/8/layout/vList2"/>
    <dgm:cxn modelId="{3E250F1F-42BD-4B56-8B3C-5E0291FFDC47}" type="presParOf" srcId="{7A47BD3D-31CF-48DF-BD4C-BAFF4E7069A4}" destId="{1D540604-0726-41D9-BA44-8C493532BAFB}" srcOrd="0" destOrd="0" presId="urn:microsoft.com/office/officeart/2005/8/layout/vList2"/>
    <dgm:cxn modelId="{983F799B-0165-4845-B960-2BED460ECFA6}" type="presParOf" srcId="{7A47BD3D-31CF-48DF-BD4C-BAFF4E7069A4}" destId="{DAFFD553-0371-469C-8CFF-25176F759C22}" srcOrd="1" destOrd="0" presId="urn:microsoft.com/office/officeart/2005/8/layout/vList2"/>
    <dgm:cxn modelId="{B068F495-C9DB-49AA-8F1E-32473F20289D}" type="presParOf" srcId="{7A47BD3D-31CF-48DF-BD4C-BAFF4E7069A4}" destId="{5C60BA9C-68C3-4727-A5FD-6938E5DAD8FF}" srcOrd="2" destOrd="0" presId="urn:microsoft.com/office/officeart/2005/8/layout/vList2"/>
    <dgm:cxn modelId="{3DCFACE8-B03D-4C46-AA1F-84583EDE5434}" type="presParOf" srcId="{7A47BD3D-31CF-48DF-BD4C-BAFF4E7069A4}" destId="{45E67F1C-BAB5-46FD-9AED-30F38A13A947}" srcOrd="3" destOrd="0" presId="urn:microsoft.com/office/officeart/2005/8/layout/vList2"/>
    <dgm:cxn modelId="{2D5A2F0C-B9CC-4EDF-BFFB-47F8E569C743}" type="presParOf" srcId="{7A47BD3D-31CF-48DF-BD4C-BAFF4E7069A4}" destId="{836D1964-C1F6-487D-9939-9500BD57436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40604-0726-41D9-BA44-8C493532BAFB}">
      <dsp:nvSpPr>
        <dsp:cNvPr id="0" name=""/>
        <dsp:cNvSpPr/>
      </dsp:nvSpPr>
      <dsp:spPr>
        <a:xfrm>
          <a:off x="0" y="11205"/>
          <a:ext cx="11504373" cy="505440"/>
        </a:xfrm>
        <a:prstGeom prst="roundRect">
          <a:avLst/>
        </a:prstGeom>
        <a:solidFill>
          <a:srgbClr val="102B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Of those surveyed, </a:t>
          </a:r>
          <a:r>
            <a:rPr lang="en-GB" sz="1400" b="1" kern="1200" dirty="0"/>
            <a:t>75%</a:t>
          </a:r>
          <a:r>
            <a:rPr lang="en-GB" sz="1400" kern="1200" dirty="0"/>
            <a:t> thought Gwent Police ‘use their powers appropriately’</a:t>
          </a:r>
        </a:p>
      </dsp:txBody>
      <dsp:txXfrm>
        <a:off x="24674" y="35879"/>
        <a:ext cx="11455025" cy="456092"/>
      </dsp:txXfrm>
    </dsp:sp>
    <dsp:sp modelId="{5C60BA9C-68C3-4727-A5FD-6938E5DAD8FF}">
      <dsp:nvSpPr>
        <dsp:cNvPr id="0" name=""/>
        <dsp:cNvSpPr/>
      </dsp:nvSpPr>
      <dsp:spPr>
        <a:xfrm>
          <a:off x="0" y="594405"/>
          <a:ext cx="11504373" cy="505440"/>
        </a:xfrm>
        <a:prstGeom prst="roundRect">
          <a:avLst/>
        </a:prstGeom>
        <a:solidFill>
          <a:srgbClr val="102B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66% </a:t>
          </a:r>
          <a:r>
            <a:rPr lang="en-GB" sz="1400" kern="1200" dirty="0"/>
            <a:t>thought when force is used, Gwent Police ‘use it fairly’ and </a:t>
          </a:r>
          <a:r>
            <a:rPr lang="en-GB" sz="1400" b="1" kern="1200" dirty="0"/>
            <a:t>51%</a:t>
          </a:r>
          <a:r>
            <a:rPr lang="en-GB" sz="1400" kern="1200" dirty="0"/>
            <a:t> agree that they use their ‘powers of stop search fairly’</a:t>
          </a:r>
        </a:p>
      </dsp:txBody>
      <dsp:txXfrm>
        <a:off x="24674" y="619079"/>
        <a:ext cx="11455025" cy="456092"/>
      </dsp:txXfrm>
    </dsp:sp>
    <dsp:sp modelId="{836D1964-C1F6-487D-9939-9500BD574366}">
      <dsp:nvSpPr>
        <dsp:cNvPr id="0" name=""/>
        <dsp:cNvSpPr/>
      </dsp:nvSpPr>
      <dsp:spPr>
        <a:xfrm>
          <a:off x="0" y="1177605"/>
          <a:ext cx="11504373" cy="505440"/>
        </a:xfrm>
        <a:prstGeom prst="roundRect">
          <a:avLst/>
        </a:prstGeom>
        <a:solidFill>
          <a:srgbClr val="102B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Overall, </a:t>
          </a:r>
          <a:r>
            <a:rPr lang="en-GB" sz="1400" b="1" kern="1200" dirty="0"/>
            <a:t>90%</a:t>
          </a:r>
          <a:r>
            <a:rPr lang="en-GB" sz="1400" kern="1200" dirty="0"/>
            <a:t> of people said Gwent Police had their support, however only </a:t>
          </a:r>
          <a:r>
            <a:rPr lang="en-GB" sz="1400" b="1" kern="1200" dirty="0"/>
            <a:t>39% </a:t>
          </a:r>
          <a:r>
            <a:rPr lang="en-GB" sz="1400" kern="1200" dirty="0"/>
            <a:t>of those surveyed thought they would ‘admit their mistakes’ </a:t>
          </a:r>
        </a:p>
      </dsp:txBody>
      <dsp:txXfrm>
        <a:off x="24674" y="1202279"/>
        <a:ext cx="11455025" cy="456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26A4F2-C14A-435A-8E36-59BD1E9120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F8FF584-4A9D-4030-9475-3C4381196C8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7A42B6-3687-4B21-A632-BAD82CD501A3}" type="datetimeFigureOut">
              <a:rPr lang="en-GB"/>
              <a:pPr>
                <a:defRPr/>
              </a:pPr>
              <a:t>19/08/2022</a:t>
            </a:fld>
            <a:endParaRPr lang="en-GB"/>
          </a:p>
        </p:txBody>
      </p:sp>
      <p:sp>
        <p:nvSpPr>
          <p:cNvPr id="4" name="Slide Image Placeholder 3">
            <a:extLst>
              <a:ext uri="{FF2B5EF4-FFF2-40B4-BE49-F238E27FC236}">
                <a16:creationId xmlns:a16="http://schemas.microsoft.com/office/drawing/2014/main" id="{9A9F3279-3AED-4121-B8DC-5AEC03A2670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F17F6BC-1130-4F16-8479-FF2C71C1FA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C5BCBFC-5A4F-4C6C-8147-C5B03D4CF3C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D8CC706-1D66-4DC6-BD42-F4D9E2F19C0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A688E8C-C64C-4DD8-A692-0CE8878ED29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A978FD3-7391-42B9-A856-5D381A14C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580AFF-8959-4F0A-B7DC-7B498DCB7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a:p>
        </p:txBody>
      </p:sp>
      <p:sp>
        <p:nvSpPr>
          <p:cNvPr id="6148" name="Slide Number Placeholder 3">
            <a:extLst>
              <a:ext uri="{FF2B5EF4-FFF2-40B4-BE49-F238E27FC236}">
                <a16:creationId xmlns:a16="http://schemas.microsoft.com/office/drawing/2014/main" id="{6DDBE03D-D498-48DC-9373-E5D78F7EFC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861C3E-217C-466D-8470-41DB8C65485F}"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u="none" dirty="0"/>
          </a:p>
        </p:txBody>
      </p:sp>
      <p:sp>
        <p:nvSpPr>
          <p:cNvPr id="4" name="Slide Number Placeholder 3"/>
          <p:cNvSpPr>
            <a:spLocks noGrp="1"/>
          </p:cNvSpPr>
          <p:nvPr>
            <p:ph type="sldNum" sz="quarter" idx="5"/>
          </p:nvPr>
        </p:nvSpPr>
        <p:spPr/>
        <p:txBody>
          <a:bodyPr/>
          <a:lstStyle/>
          <a:p>
            <a:fld id="{0A225D74-1004-4A6A-B85B-6B259FE65739}" type="slidenum">
              <a:rPr lang="en-GB" smtClean="0"/>
              <a:t>31</a:t>
            </a:fld>
            <a:endParaRPr lang="en-GB"/>
          </a:p>
        </p:txBody>
      </p:sp>
    </p:spTree>
    <p:extLst>
      <p:ext uri="{BB962C8B-B14F-4D97-AF65-F5344CB8AC3E}">
        <p14:creationId xmlns:p14="http://schemas.microsoft.com/office/powerpoint/2010/main" val="244849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u="none" dirty="0"/>
          </a:p>
        </p:txBody>
      </p:sp>
      <p:sp>
        <p:nvSpPr>
          <p:cNvPr id="4" name="Slide Number Placeholder 3"/>
          <p:cNvSpPr>
            <a:spLocks noGrp="1"/>
          </p:cNvSpPr>
          <p:nvPr>
            <p:ph type="sldNum" sz="quarter" idx="5"/>
          </p:nvPr>
        </p:nvSpPr>
        <p:spPr/>
        <p:txBody>
          <a:bodyPr/>
          <a:lstStyle/>
          <a:p>
            <a:fld id="{0A225D74-1004-4A6A-B85B-6B259FE65739}" type="slidenum">
              <a:rPr lang="en-GB" smtClean="0"/>
              <a:t>32</a:t>
            </a:fld>
            <a:endParaRPr lang="en-GB"/>
          </a:p>
        </p:txBody>
      </p:sp>
    </p:spTree>
    <p:extLst>
      <p:ext uri="{BB962C8B-B14F-4D97-AF65-F5344CB8AC3E}">
        <p14:creationId xmlns:p14="http://schemas.microsoft.com/office/powerpoint/2010/main" val="240834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u="none" dirty="0"/>
          </a:p>
        </p:txBody>
      </p:sp>
      <p:sp>
        <p:nvSpPr>
          <p:cNvPr id="4" name="Slide Number Placeholder 3"/>
          <p:cNvSpPr>
            <a:spLocks noGrp="1"/>
          </p:cNvSpPr>
          <p:nvPr>
            <p:ph type="sldNum" sz="quarter" idx="5"/>
          </p:nvPr>
        </p:nvSpPr>
        <p:spPr/>
        <p:txBody>
          <a:bodyPr/>
          <a:lstStyle/>
          <a:p>
            <a:fld id="{0A225D74-1004-4A6A-B85B-6B259FE65739}" type="slidenum">
              <a:rPr lang="en-GB" smtClean="0"/>
              <a:t>33</a:t>
            </a:fld>
            <a:endParaRPr lang="en-GB"/>
          </a:p>
        </p:txBody>
      </p:sp>
    </p:spTree>
    <p:extLst>
      <p:ext uri="{BB962C8B-B14F-4D97-AF65-F5344CB8AC3E}">
        <p14:creationId xmlns:p14="http://schemas.microsoft.com/office/powerpoint/2010/main" val="258870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u="none" dirty="0"/>
          </a:p>
        </p:txBody>
      </p:sp>
      <p:sp>
        <p:nvSpPr>
          <p:cNvPr id="4" name="Slide Number Placeholder 3"/>
          <p:cNvSpPr>
            <a:spLocks noGrp="1"/>
          </p:cNvSpPr>
          <p:nvPr>
            <p:ph type="sldNum" sz="quarter" idx="5"/>
          </p:nvPr>
        </p:nvSpPr>
        <p:spPr/>
        <p:txBody>
          <a:bodyPr/>
          <a:lstStyle/>
          <a:p>
            <a:fld id="{0A225D74-1004-4A6A-B85B-6B259FE65739}" type="slidenum">
              <a:rPr lang="en-GB" smtClean="0"/>
              <a:t>34</a:t>
            </a:fld>
            <a:endParaRPr lang="en-GB"/>
          </a:p>
        </p:txBody>
      </p:sp>
    </p:spTree>
    <p:extLst>
      <p:ext uri="{BB962C8B-B14F-4D97-AF65-F5344CB8AC3E}">
        <p14:creationId xmlns:p14="http://schemas.microsoft.com/office/powerpoint/2010/main" val="113491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u="none" dirty="0"/>
          </a:p>
        </p:txBody>
      </p:sp>
      <p:sp>
        <p:nvSpPr>
          <p:cNvPr id="4" name="Slide Number Placeholder 3"/>
          <p:cNvSpPr>
            <a:spLocks noGrp="1"/>
          </p:cNvSpPr>
          <p:nvPr>
            <p:ph type="sldNum" sz="quarter" idx="5"/>
          </p:nvPr>
        </p:nvSpPr>
        <p:spPr/>
        <p:txBody>
          <a:bodyPr/>
          <a:lstStyle/>
          <a:p>
            <a:fld id="{0A225D74-1004-4A6A-B85B-6B259FE65739}" type="slidenum">
              <a:rPr lang="en-GB" smtClean="0"/>
              <a:t>35</a:t>
            </a:fld>
            <a:endParaRPr lang="en-GB"/>
          </a:p>
        </p:txBody>
      </p:sp>
    </p:spTree>
    <p:extLst>
      <p:ext uri="{BB962C8B-B14F-4D97-AF65-F5344CB8AC3E}">
        <p14:creationId xmlns:p14="http://schemas.microsoft.com/office/powerpoint/2010/main" val="417887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a:p>
        </p:txBody>
      </p:sp>
    </p:spTree>
    <p:extLst>
      <p:ext uri="{BB962C8B-B14F-4D97-AF65-F5344CB8AC3E}">
        <p14:creationId xmlns:p14="http://schemas.microsoft.com/office/powerpoint/2010/main" val="240164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B8A33D-CEFE-489D-9F2C-84E9F934C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4AF6CB2-B6A2-4DDD-84F6-3CEE42B01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B0CDDD8D-0EDD-4EEB-81E3-0C07D58F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E40A17-DF10-4934-97E2-95FB97E194A3}" type="slidenum">
              <a:rPr lang="en-GB" altLang="en-US" smtClean="0"/>
              <a:pPr fontAlgn="base">
                <a:spcBef>
                  <a:spcPct val="0"/>
                </a:spcBef>
                <a:spcAft>
                  <a:spcPct val="0"/>
                </a:spcAft>
              </a:pPr>
              <a:t>5</a:t>
            </a:fld>
            <a:endParaRPr lang="en-GB" altLang="en-US"/>
          </a:p>
        </p:txBody>
      </p:sp>
    </p:spTree>
    <p:extLst>
      <p:ext uri="{BB962C8B-B14F-4D97-AF65-F5344CB8AC3E}">
        <p14:creationId xmlns:p14="http://schemas.microsoft.com/office/powerpoint/2010/main" val="204782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B8A33D-CEFE-489D-9F2C-84E9F934C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4AF6CB2-B6A2-4DDD-84F6-3CEE42B01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B0CDDD8D-0EDD-4EEB-81E3-0C07D58F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E40A17-DF10-4934-97E2-95FB97E194A3}" type="slidenum">
              <a:rPr lang="en-GB" altLang="en-US" smtClean="0"/>
              <a:pPr fontAlgn="base">
                <a:spcBef>
                  <a:spcPct val="0"/>
                </a:spcBef>
                <a:spcAft>
                  <a:spcPct val="0"/>
                </a:spcAft>
              </a:pPr>
              <a:t>6</a:t>
            </a:fld>
            <a:endParaRPr lang="en-GB" altLang="en-US"/>
          </a:p>
        </p:txBody>
      </p:sp>
    </p:spTree>
    <p:extLst>
      <p:ext uri="{BB962C8B-B14F-4D97-AF65-F5344CB8AC3E}">
        <p14:creationId xmlns:p14="http://schemas.microsoft.com/office/powerpoint/2010/main" val="383101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a:t>Violence Against Women and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Sections are based on the scope provided by the NPCC Violence Against Women and Girls (VAWG) Taskforce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Next slide - Methodology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9DA6C-0631-4D40-8464-A0E930F825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70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a:t>Violence Against Women and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Sections are based on the scope provided by the NPCC Violence Against Women and Girls (VAWG) Taskforce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Next slide - Methodology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9DA6C-0631-4D40-8464-A0E930F825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20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813F309-14E7-4924-A3D6-D5C72ECC73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C77F98E-9579-4463-BB4D-E78E27E0A1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280349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B17023-E8D3-45D2-A22D-0BDE552784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271EFE3-6821-4A29-B310-4C8E21B76E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351186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CA5E351-7902-49FF-A9FD-7A1D52FEC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E53F8BB-6EA8-4B99-AE5A-188DFE8705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311EC-0CA4-4F19-BB76-B5D6BE8C13AD}"/>
              </a:ext>
            </a:extLst>
          </p:cNvPr>
          <p:cNvSpPr>
            <a:spLocks noGrp="1"/>
          </p:cNvSpPr>
          <p:nvPr>
            <p:ph type="dt" sz="half" idx="10"/>
          </p:nvPr>
        </p:nvSpPr>
        <p:spPr/>
        <p:txBody>
          <a:bodyPr/>
          <a:lstStyle>
            <a:lvl1pPr>
              <a:defRPr/>
            </a:lvl1pPr>
          </a:lstStyle>
          <a:p>
            <a:pPr>
              <a:defRPr/>
            </a:pPr>
            <a:fld id="{12807BFD-A332-472B-982E-2A052522995C}" type="datetimeFigureOut">
              <a:rPr lang="en-GB"/>
              <a:pPr>
                <a:defRPr/>
              </a:pPr>
              <a:t>19/08/2022</a:t>
            </a:fld>
            <a:endParaRPr lang="en-GB"/>
          </a:p>
        </p:txBody>
      </p:sp>
      <p:sp>
        <p:nvSpPr>
          <p:cNvPr id="5" name="Footer Placeholder 4">
            <a:extLst>
              <a:ext uri="{FF2B5EF4-FFF2-40B4-BE49-F238E27FC236}">
                <a16:creationId xmlns:a16="http://schemas.microsoft.com/office/drawing/2014/main" id="{5BA32662-EE2A-48EF-94D8-21D46414E0C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28E36DA-CE3F-4EEE-9A1F-4D75B04851DD}"/>
              </a:ext>
            </a:extLst>
          </p:cNvPr>
          <p:cNvSpPr>
            <a:spLocks noGrp="1"/>
          </p:cNvSpPr>
          <p:nvPr>
            <p:ph type="sldNum" sz="quarter" idx="12"/>
          </p:nvPr>
        </p:nvSpPr>
        <p:spPr/>
        <p:txBody>
          <a:bodyPr/>
          <a:lstStyle>
            <a:lvl1pPr>
              <a:defRPr/>
            </a:lvl1pPr>
          </a:lstStyle>
          <a:p>
            <a:pPr>
              <a:defRPr/>
            </a:pPr>
            <a:fld id="{E10F5A08-06F6-4A77-9B0E-936CAC7C569E}" type="slidenum">
              <a:rPr lang="en-GB"/>
              <a:pPr>
                <a:defRPr/>
              </a:pPr>
              <a:t>‹#›</a:t>
            </a:fld>
            <a:endParaRPr lang="en-GB"/>
          </a:p>
        </p:txBody>
      </p:sp>
    </p:spTree>
    <p:extLst>
      <p:ext uri="{BB962C8B-B14F-4D97-AF65-F5344CB8AC3E}">
        <p14:creationId xmlns:p14="http://schemas.microsoft.com/office/powerpoint/2010/main" val="33292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1D551C-8C48-4B91-8DFB-9A4D5FB02A48}"/>
              </a:ext>
            </a:extLst>
          </p:cNvPr>
          <p:cNvSpPr>
            <a:spLocks noGrp="1"/>
          </p:cNvSpPr>
          <p:nvPr>
            <p:ph type="dt" sz="half" idx="10"/>
          </p:nvPr>
        </p:nvSpPr>
        <p:spPr/>
        <p:txBody>
          <a:bodyPr/>
          <a:lstStyle>
            <a:lvl1pPr>
              <a:defRPr/>
            </a:lvl1pPr>
          </a:lstStyle>
          <a:p>
            <a:pPr>
              <a:defRPr/>
            </a:pPr>
            <a:fld id="{6F1FF9DB-9080-4D8A-B1A4-D4CBF9972B20}" type="datetimeFigureOut">
              <a:rPr lang="en-GB"/>
              <a:pPr>
                <a:defRPr/>
              </a:pPr>
              <a:t>19/08/2022</a:t>
            </a:fld>
            <a:endParaRPr lang="en-GB"/>
          </a:p>
        </p:txBody>
      </p:sp>
      <p:sp>
        <p:nvSpPr>
          <p:cNvPr id="5" name="Footer Placeholder 4">
            <a:extLst>
              <a:ext uri="{FF2B5EF4-FFF2-40B4-BE49-F238E27FC236}">
                <a16:creationId xmlns:a16="http://schemas.microsoft.com/office/drawing/2014/main" id="{95E2E435-899F-44ED-9A47-A8538878D5B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2E9D9DD-8615-433C-A854-E7F0D9348826}"/>
              </a:ext>
            </a:extLst>
          </p:cNvPr>
          <p:cNvSpPr>
            <a:spLocks noGrp="1"/>
          </p:cNvSpPr>
          <p:nvPr>
            <p:ph type="sldNum" sz="quarter" idx="12"/>
          </p:nvPr>
        </p:nvSpPr>
        <p:spPr/>
        <p:txBody>
          <a:bodyPr/>
          <a:lstStyle>
            <a:lvl1pPr>
              <a:defRPr/>
            </a:lvl1pPr>
          </a:lstStyle>
          <a:p>
            <a:pPr>
              <a:defRPr/>
            </a:pPr>
            <a:fld id="{C11A1ABA-6FA8-417F-90B1-2CE591A4764D}" type="slidenum">
              <a:rPr lang="en-GB"/>
              <a:pPr>
                <a:defRPr/>
              </a:pPr>
              <a:t>‹#›</a:t>
            </a:fld>
            <a:endParaRPr lang="en-GB"/>
          </a:p>
        </p:txBody>
      </p:sp>
    </p:spTree>
    <p:extLst>
      <p:ext uri="{BB962C8B-B14F-4D97-AF65-F5344CB8AC3E}">
        <p14:creationId xmlns:p14="http://schemas.microsoft.com/office/powerpoint/2010/main" val="410780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0D560-0E94-4A96-B77E-8E5890525F75}"/>
              </a:ext>
            </a:extLst>
          </p:cNvPr>
          <p:cNvSpPr>
            <a:spLocks noGrp="1"/>
          </p:cNvSpPr>
          <p:nvPr>
            <p:ph type="dt" sz="half" idx="10"/>
          </p:nvPr>
        </p:nvSpPr>
        <p:spPr/>
        <p:txBody>
          <a:bodyPr/>
          <a:lstStyle>
            <a:lvl1pPr>
              <a:defRPr/>
            </a:lvl1pPr>
          </a:lstStyle>
          <a:p>
            <a:pPr>
              <a:defRPr/>
            </a:pPr>
            <a:fld id="{5E33DC18-92A0-4EB1-B8EA-6DFCAD503015}" type="datetimeFigureOut">
              <a:rPr lang="en-GB"/>
              <a:pPr>
                <a:defRPr/>
              </a:pPr>
              <a:t>19/08/2022</a:t>
            </a:fld>
            <a:endParaRPr lang="en-GB"/>
          </a:p>
        </p:txBody>
      </p:sp>
      <p:sp>
        <p:nvSpPr>
          <p:cNvPr id="5" name="Footer Placeholder 4">
            <a:extLst>
              <a:ext uri="{FF2B5EF4-FFF2-40B4-BE49-F238E27FC236}">
                <a16:creationId xmlns:a16="http://schemas.microsoft.com/office/drawing/2014/main" id="{64EDBEA9-E23E-4E48-A563-7E0076FACD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76C8077-C7F8-4D0A-8C89-49B10CF15709}"/>
              </a:ext>
            </a:extLst>
          </p:cNvPr>
          <p:cNvSpPr>
            <a:spLocks noGrp="1"/>
          </p:cNvSpPr>
          <p:nvPr>
            <p:ph type="sldNum" sz="quarter" idx="12"/>
          </p:nvPr>
        </p:nvSpPr>
        <p:spPr/>
        <p:txBody>
          <a:bodyPr/>
          <a:lstStyle>
            <a:lvl1pPr>
              <a:defRPr/>
            </a:lvl1pPr>
          </a:lstStyle>
          <a:p>
            <a:pPr>
              <a:defRPr/>
            </a:pPr>
            <a:fld id="{8CE6F818-A3F5-4322-926D-C6D5F16B61EA}" type="slidenum">
              <a:rPr lang="en-GB"/>
              <a:pPr>
                <a:defRPr/>
              </a:pPr>
              <a:t>‹#›</a:t>
            </a:fld>
            <a:endParaRPr lang="en-GB"/>
          </a:p>
        </p:txBody>
      </p:sp>
    </p:spTree>
    <p:extLst>
      <p:ext uri="{BB962C8B-B14F-4D97-AF65-F5344CB8AC3E}">
        <p14:creationId xmlns:p14="http://schemas.microsoft.com/office/powerpoint/2010/main" val="2829264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Surface chart&#10;&#10;Description automatically generated">
            <a:extLst>
              <a:ext uri="{FF2B5EF4-FFF2-40B4-BE49-F238E27FC236}">
                <a16:creationId xmlns:a16="http://schemas.microsoft.com/office/drawing/2014/main" id="{962AC62F-3576-4056-A115-9E6B672D8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 y="-33338"/>
            <a:ext cx="122428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Text Placeholder 23"/>
          <p:cNvSpPr>
            <a:spLocks noGrp="1"/>
          </p:cNvSpPr>
          <p:nvPr>
            <p:ph type="body" sz="quarter" idx="10"/>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83349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Ba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2AA33E-4C82-4D4D-9534-4B85CC16A050}"/>
              </a:ext>
            </a:extLst>
          </p:cNvPr>
          <p:cNvSpPr/>
          <p:nvPr userDrawn="1"/>
        </p:nvSpPr>
        <p:spPr>
          <a:xfrm>
            <a:off x="0" y="0"/>
            <a:ext cx="12192000" cy="725488"/>
          </a:xfrm>
          <a:prstGeom prst="rect">
            <a:avLst/>
          </a:prstGeom>
          <a:solidFill>
            <a:srgbClr val="E42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Title 12"/>
          <p:cNvSpPr>
            <a:spLocks noGrp="1"/>
          </p:cNvSpPr>
          <p:nvPr>
            <p:ph type="title"/>
          </p:nvPr>
        </p:nvSpPr>
        <p:spPr>
          <a:xfrm>
            <a:off x="190538" y="70682"/>
            <a:ext cx="10461356" cy="584775"/>
          </a:xfrm>
        </p:spPr>
        <p:txBody>
          <a:bodyPr>
            <a:no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23359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2355-8CB0-4AA9-95DC-00E8C5DD8A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8F0244-BD74-41BA-9336-B53BA1E11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F20511-8E45-4BFC-9C00-F2C7187DD0B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A10D939-E1BE-447A-9161-F8C154520D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26ED4-F6B0-42F0-9BE9-398AB4A14497}"/>
              </a:ext>
            </a:extLst>
          </p:cNvPr>
          <p:cNvSpPr>
            <a:spLocks noGrp="1"/>
          </p:cNvSpPr>
          <p:nvPr>
            <p:ph type="sldNum" sz="quarter" idx="12"/>
          </p:nvPr>
        </p:nvSpPr>
        <p:spPr>
          <a:xfrm>
            <a:off x="8610599" y="6368382"/>
            <a:ext cx="3420979" cy="365125"/>
          </a:xfrm>
        </p:spPr>
        <p:txBody>
          <a:bodyPr/>
          <a:lstStyle>
            <a:lvl1pPr>
              <a:defRPr/>
            </a:lvl1pPr>
          </a:lstStyle>
          <a:p>
            <a:fld id="{FC4BD19F-734C-424A-A858-E2045E2362EF}" type="slidenum">
              <a:rPr lang="en-GB" smtClean="0"/>
              <a:pPr/>
              <a:t>‹#›</a:t>
            </a:fld>
            <a:endParaRPr lang="en-GB"/>
          </a:p>
        </p:txBody>
      </p:sp>
    </p:spTree>
    <p:extLst>
      <p:ext uri="{BB962C8B-B14F-4D97-AF65-F5344CB8AC3E}">
        <p14:creationId xmlns:p14="http://schemas.microsoft.com/office/powerpoint/2010/main" val="3992120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2101-8EFB-48CF-9C61-EB976EAC21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5CD2FF-2242-41A1-B1B0-C1A0212D9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A90A0-815B-425B-894A-FD0F49D799C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48E149F-41DC-45D3-8BDC-8A900CC310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0564C-1501-4DA4-9DB7-B973B7FEF691}"/>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54262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0DC6-320C-4654-87A9-DD4DA5961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557326-582D-4979-959D-072BF60D0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10D46-F78D-46F3-A78C-2E98671B26E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583BECF-58D6-4B98-9B04-08DE832B45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48660-D8E2-4E0C-8627-7913B057B369}"/>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131622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BF77-F081-4F0F-A277-F9DC06E8CB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859AF7-CFBA-4034-9247-9253C52EF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02430F-0063-4B2A-9A27-AC82BFE53D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CFEB9B-0633-4BF5-9E70-0EBEE1C5CCF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F26D378-5773-44E2-8294-4581C6F265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11C979-EF51-496E-A93A-1005CB8177F8}"/>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123428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4C7B-80B1-4C9B-ADE9-487B82A356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F88B6B-9D31-49E5-AAF6-307334DC2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7279BC-597A-4A42-9F3B-B7E35EB419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D7D23B-E53B-4700-9975-CFDD514877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C7A62C-D812-41A8-A41F-B775F0F72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6470C5-CF69-43A4-A63B-98C4472ED217}"/>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AF828E34-87C8-4075-BDEB-40B3A3F87F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D7947C-C201-4820-8969-0AD5605533F4}"/>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3108076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5410-2771-4435-BFA5-DB55106571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597319-AFB7-4DAB-B19F-C4801AC12162}"/>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E6F19E1-CCEF-4B57-86F4-629F842ADD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6C58D5-75EC-4C97-998B-E42719777055}"/>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259184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9C55A3-7F45-4750-84DF-A63FB82ABD3A}"/>
              </a:ext>
            </a:extLst>
          </p:cNvPr>
          <p:cNvSpPr>
            <a:spLocks noGrp="1"/>
          </p:cNvSpPr>
          <p:nvPr>
            <p:ph type="dt" sz="half" idx="10"/>
          </p:nvPr>
        </p:nvSpPr>
        <p:spPr/>
        <p:txBody>
          <a:bodyPr/>
          <a:lstStyle>
            <a:lvl1pPr>
              <a:defRPr/>
            </a:lvl1pPr>
          </a:lstStyle>
          <a:p>
            <a:pPr>
              <a:defRPr/>
            </a:pPr>
            <a:fld id="{227D54F0-A363-44C7-85F0-C53F2E314961}" type="datetimeFigureOut">
              <a:rPr lang="en-GB"/>
              <a:pPr>
                <a:defRPr/>
              </a:pPr>
              <a:t>19/08/2022</a:t>
            </a:fld>
            <a:endParaRPr lang="en-GB"/>
          </a:p>
        </p:txBody>
      </p:sp>
      <p:sp>
        <p:nvSpPr>
          <p:cNvPr id="5" name="Footer Placeholder 4">
            <a:extLst>
              <a:ext uri="{FF2B5EF4-FFF2-40B4-BE49-F238E27FC236}">
                <a16:creationId xmlns:a16="http://schemas.microsoft.com/office/drawing/2014/main" id="{1E9F5FE9-17CA-4251-99A6-CA07315EEB5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8ECCE3-B5D9-4314-9406-22457ED3994E}"/>
              </a:ext>
            </a:extLst>
          </p:cNvPr>
          <p:cNvSpPr>
            <a:spLocks noGrp="1"/>
          </p:cNvSpPr>
          <p:nvPr>
            <p:ph type="sldNum" sz="quarter" idx="12"/>
          </p:nvPr>
        </p:nvSpPr>
        <p:spPr/>
        <p:txBody>
          <a:bodyPr/>
          <a:lstStyle>
            <a:lvl1pPr>
              <a:defRPr/>
            </a:lvl1pPr>
          </a:lstStyle>
          <a:p>
            <a:pPr>
              <a:defRPr/>
            </a:pPr>
            <a:fld id="{E3243204-51D3-4E15-A6CD-6AC146DDFA86}" type="slidenum">
              <a:rPr lang="en-GB"/>
              <a:pPr>
                <a:defRPr/>
              </a:pPr>
              <a:t>‹#›</a:t>
            </a:fld>
            <a:endParaRPr lang="en-GB"/>
          </a:p>
        </p:txBody>
      </p:sp>
    </p:spTree>
    <p:extLst>
      <p:ext uri="{BB962C8B-B14F-4D97-AF65-F5344CB8AC3E}">
        <p14:creationId xmlns:p14="http://schemas.microsoft.com/office/powerpoint/2010/main" val="197550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A37A8-E4BF-4F44-ABD0-E836C10722F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FD876F03-9882-41ED-9761-501310D778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A236A9-026F-43FF-901D-FBAD6B61816F}"/>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316323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E47B-985A-45A9-A399-114E97E21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0C567-4016-4E69-B9CF-4A3854101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B0C1FA-A026-40C5-9D9B-40E556D52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AF7DB-1772-4289-BD46-73DB23C483F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E8B449B-3ABE-434B-BCA8-C362EB3FB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11860-C952-4EAC-AD7E-AF812CD29161}"/>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583322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043D-4D1C-4F91-96F1-6C86C97D9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3966E6-278F-4615-84F3-927D7E713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5E142F-648C-4010-BB9D-3C964A369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4FD4D-0493-46CB-85DA-2F3DA5B69210}"/>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EE18D2B-23EA-44F6-BB6F-82E747937C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6CC88C-CE0F-4F01-9294-F7227AE4B4CD}"/>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3817946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E602-BEC5-4739-831F-0B9228F341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C69301-7E7B-4012-84DE-9E98BE13D2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C6AE2-F9A5-4C83-972D-7514FDDA504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900D78C-5D44-43C9-B328-50D94310A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4A352C-E202-4682-BBC4-824A56C64C5E}"/>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30705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6A693-A6DF-4D7F-A195-BB1C0BBE98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75B2B9-1172-4F7C-B36F-7755CFE61F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0260F9-FAF8-436B-9B6B-95C9F5ADE75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8500A21-9030-4A68-8E88-85E737F44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01B57-A8D5-41D6-A2C6-8075125DF509}"/>
              </a:ext>
            </a:extLst>
          </p:cNvPr>
          <p:cNvSpPr>
            <a:spLocks noGrp="1"/>
          </p:cNvSpPr>
          <p:nvPr>
            <p:ph type="sldNum" sz="quarter" idx="12"/>
          </p:nvPr>
        </p:nvSpPr>
        <p:spPr/>
        <p:txBody>
          <a:bodyPr/>
          <a:lstStyle/>
          <a:p>
            <a:fld id="{E2BCBA1F-59BB-4EC1-8B6E-DA4A32A4F188}" type="slidenum">
              <a:rPr lang="en-GB" smtClean="0"/>
              <a:t>‹#›</a:t>
            </a:fld>
            <a:endParaRPr lang="en-GB"/>
          </a:p>
        </p:txBody>
      </p:sp>
    </p:spTree>
    <p:extLst>
      <p:ext uri="{BB962C8B-B14F-4D97-AF65-F5344CB8AC3E}">
        <p14:creationId xmlns:p14="http://schemas.microsoft.com/office/powerpoint/2010/main" val="330121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Surface chart&#10;&#10;Description automatically generated">
            <a:extLst>
              <a:ext uri="{FF2B5EF4-FFF2-40B4-BE49-F238E27FC236}">
                <a16:creationId xmlns:a16="http://schemas.microsoft.com/office/drawing/2014/main" id="{81FCE98D-965B-764C-BE45-1882026B918A}"/>
              </a:ext>
            </a:extLst>
          </p:cNvPr>
          <p:cNvPicPr>
            <a:picLocks noChangeAspect="1"/>
          </p:cNvPicPr>
          <p:nvPr userDrawn="1"/>
        </p:nvPicPr>
        <p:blipFill>
          <a:blip r:embed="rId2"/>
          <a:stretch>
            <a:fillRect/>
          </a:stretch>
        </p:blipFill>
        <p:spPr>
          <a:xfrm>
            <a:off x="-31761" y="-32581"/>
            <a:ext cx="12243516" cy="6916379"/>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11/11/2020 or 2021 | 22</a:t>
            </a:r>
          </a:p>
        </p:txBody>
      </p:sp>
    </p:spTree>
    <p:extLst>
      <p:ext uri="{BB962C8B-B14F-4D97-AF65-F5344CB8AC3E}">
        <p14:creationId xmlns:p14="http://schemas.microsoft.com/office/powerpoint/2010/main" val="12993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68FF94-2107-4BE1-AB21-6F0B1B9C7F65}"/>
              </a:ext>
            </a:extLst>
          </p:cNvPr>
          <p:cNvSpPr>
            <a:spLocks noGrp="1"/>
          </p:cNvSpPr>
          <p:nvPr>
            <p:ph type="dt" sz="half" idx="10"/>
          </p:nvPr>
        </p:nvSpPr>
        <p:spPr/>
        <p:txBody>
          <a:bodyPr/>
          <a:lstStyle>
            <a:lvl1pPr>
              <a:defRPr/>
            </a:lvl1pPr>
          </a:lstStyle>
          <a:p>
            <a:pPr>
              <a:defRPr/>
            </a:pPr>
            <a:fld id="{E390D11D-95FE-4961-B117-E666BBCA5147}" type="datetimeFigureOut">
              <a:rPr lang="en-GB"/>
              <a:pPr>
                <a:defRPr/>
              </a:pPr>
              <a:t>19/08/2022</a:t>
            </a:fld>
            <a:endParaRPr lang="en-GB"/>
          </a:p>
        </p:txBody>
      </p:sp>
      <p:sp>
        <p:nvSpPr>
          <p:cNvPr id="5" name="Footer Placeholder 4">
            <a:extLst>
              <a:ext uri="{FF2B5EF4-FFF2-40B4-BE49-F238E27FC236}">
                <a16:creationId xmlns:a16="http://schemas.microsoft.com/office/drawing/2014/main" id="{C50CB664-9FCE-4234-B535-7B9776FB51C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543CB9-778D-4D55-8726-BDC9AB303249}"/>
              </a:ext>
            </a:extLst>
          </p:cNvPr>
          <p:cNvSpPr>
            <a:spLocks noGrp="1"/>
          </p:cNvSpPr>
          <p:nvPr>
            <p:ph type="sldNum" sz="quarter" idx="12"/>
          </p:nvPr>
        </p:nvSpPr>
        <p:spPr/>
        <p:txBody>
          <a:bodyPr/>
          <a:lstStyle>
            <a:lvl1pPr>
              <a:defRPr/>
            </a:lvl1pPr>
          </a:lstStyle>
          <a:p>
            <a:pPr>
              <a:defRPr/>
            </a:pPr>
            <a:fld id="{942CA20E-609E-4A8D-9DBB-EAE01395D3F4}" type="slidenum">
              <a:rPr lang="en-GB"/>
              <a:pPr>
                <a:defRPr/>
              </a:pPr>
              <a:t>‹#›</a:t>
            </a:fld>
            <a:endParaRPr lang="en-GB"/>
          </a:p>
        </p:txBody>
      </p:sp>
    </p:spTree>
    <p:extLst>
      <p:ext uri="{BB962C8B-B14F-4D97-AF65-F5344CB8AC3E}">
        <p14:creationId xmlns:p14="http://schemas.microsoft.com/office/powerpoint/2010/main" val="11667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62D11B5-31D8-4573-8DFE-B6B883A8037E}"/>
              </a:ext>
            </a:extLst>
          </p:cNvPr>
          <p:cNvSpPr>
            <a:spLocks noGrp="1"/>
          </p:cNvSpPr>
          <p:nvPr>
            <p:ph type="dt" sz="half" idx="10"/>
          </p:nvPr>
        </p:nvSpPr>
        <p:spPr/>
        <p:txBody>
          <a:bodyPr/>
          <a:lstStyle>
            <a:lvl1pPr>
              <a:defRPr/>
            </a:lvl1pPr>
          </a:lstStyle>
          <a:p>
            <a:pPr>
              <a:defRPr/>
            </a:pPr>
            <a:fld id="{7EAB4644-EB26-478B-B1C0-1018D0792D1E}" type="datetimeFigureOut">
              <a:rPr lang="en-GB"/>
              <a:pPr>
                <a:defRPr/>
              </a:pPr>
              <a:t>19/08/2022</a:t>
            </a:fld>
            <a:endParaRPr lang="en-GB"/>
          </a:p>
        </p:txBody>
      </p:sp>
      <p:sp>
        <p:nvSpPr>
          <p:cNvPr id="6" name="Footer Placeholder 4">
            <a:extLst>
              <a:ext uri="{FF2B5EF4-FFF2-40B4-BE49-F238E27FC236}">
                <a16:creationId xmlns:a16="http://schemas.microsoft.com/office/drawing/2014/main" id="{9C4955B0-739D-4981-8F2C-5D2ADDE1BD8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3F1B5DD-52C9-4B03-8AE9-F104483685A2}"/>
              </a:ext>
            </a:extLst>
          </p:cNvPr>
          <p:cNvSpPr>
            <a:spLocks noGrp="1"/>
          </p:cNvSpPr>
          <p:nvPr>
            <p:ph type="sldNum" sz="quarter" idx="12"/>
          </p:nvPr>
        </p:nvSpPr>
        <p:spPr/>
        <p:txBody>
          <a:bodyPr/>
          <a:lstStyle>
            <a:lvl1pPr>
              <a:defRPr/>
            </a:lvl1pPr>
          </a:lstStyle>
          <a:p>
            <a:pPr>
              <a:defRPr/>
            </a:pPr>
            <a:fld id="{5D81574C-C3C6-41D8-9F79-C424C303D5BB}" type="slidenum">
              <a:rPr lang="en-GB"/>
              <a:pPr>
                <a:defRPr/>
              </a:pPr>
              <a:t>‹#›</a:t>
            </a:fld>
            <a:endParaRPr lang="en-GB"/>
          </a:p>
        </p:txBody>
      </p:sp>
    </p:spTree>
    <p:extLst>
      <p:ext uri="{BB962C8B-B14F-4D97-AF65-F5344CB8AC3E}">
        <p14:creationId xmlns:p14="http://schemas.microsoft.com/office/powerpoint/2010/main" val="299741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69A213C-FCD9-4F0B-B9DF-40DF98E2BC75}"/>
              </a:ext>
            </a:extLst>
          </p:cNvPr>
          <p:cNvSpPr>
            <a:spLocks noGrp="1"/>
          </p:cNvSpPr>
          <p:nvPr>
            <p:ph type="dt" sz="half" idx="10"/>
          </p:nvPr>
        </p:nvSpPr>
        <p:spPr/>
        <p:txBody>
          <a:bodyPr/>
          <a:lstStyle>
            <a:lvl1pPr>
              <a:defRPr/>
            </a:lvl1pPr>
          </a:lstStyle>
          <a:p>
            <a:pPr>
              <a:defRPr/>
            </a:pPr>
            <a:fld id="{C64FF891-CB19-4A1E-ACC4-E0FD61F59F7F}" type="datetimeFigureOut">
              <a:rPr lang="en-GB"/>
              <a:pPr>
                <a:defRPr/>
              </a:pPr>
              <a:t>19/08/2022</a:t>
            </a:fld>
            <a:endParaRPr lang="en-GB"/>
          </a:p>
        </p:txBody>
      </p:sp>
      <p:sp>
        <p:nvSpPr>
          <p:cNvPr id="8" name="Footer Placeholder 4">
            <a:extLst>
              <a:ext uri="{FF2B5EF4-FFF2-40B4-BE49-F238E27FC236}">
                <a16:creationId xmlns:a16="http://schemas.microsoft.com/office/drawing/2014/main" id="{D05551F7-2D72-4B76-93DF-0A8C687BF8F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1A541DC-6F71-4E54-8837-A347629F1B79}"/>
              </a:ext>
            </a:extLst>
          </p:cNvPr>
          <p:cNvSpPr>
            <a:spLocks noGrp="1"/>
          </p:cNvSpPr>
          <p:nvPr>
            <p:ph type="sldNum" sz="quarter" idx="12"/>
          </p:nvPr>
        </p:nvSpPr>
        <p:spPr/>
        <p:txBody>
          <a:bodyPr/>
          <a:lstStyle>
            <a:lvl1pPr>
              <a:defRPr/>
            </a:lvl1pPr>
          </a:lstStyle>
          <a:p>
            <a:pPr>
              <a:defRPr/>
            </a:pPr>
            <a:fld id="{357A0CF9-326D-4953-860B-DEB476A22355}" type="slidenum">
              <a:rPr lang="en-GB"/>
              <a:pPr>
                <a:defRPr/>
              </a:pPr>
              <a:t>‹#›</a:t>
            </a:fld>
            <a:endParaRPr lang="en-GB"/>
          </a:p>
        </p:txBody>
      </p:sp>
    </p:spTree>
    <p:extLst>
      <p:ext uri="{BB962C8B-B14F-4D97-AF65-F5344CB8AC3E}">
        <p14:creationId xmlns:p14="http://schemas.microsoft.com/office/powerpoint/2010/main" val="268548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4839067-55A0-47EF-BBF0-E65BFE32C0E9}"/>
              </a:ext>
            </a:extLst>
          </p:cNvPr>
          <p:cNvSpPr>
            <a:spLocks noGrp="1"/>
          </p:cNvSpPr>
          <p:nvPr>
            <p:ph type="dt" sz="half" idx="10"/>
          </p:nvPr>
        </p:nvSpPr>
        <p:spPr/>
        <p:txBody>
          <a:bodyPr/>
          <a:lstStyle>
            <a:lvl1pPr>
              <a:defRPr/>
            </a:lvl1pPr>
          </a:lstStyle>
          <a:p>
            <a:pPr>
              <a:defRPr/>
            </a:pPr>
            <a:fld id="{92165F6E-151D-407D-9A52-73DDC486BDA7}" type="datetimeFigureOut">
              <a:rPr lang="en-GB"/>
              <a:pPr>
                <a:defRPr/>
              </a:pPr>
              <a:t>19/08/2022</a:t>
            </a:fld>
            <a:endParaRPr lang="en-GB"/>
          </a:p>
        </p:txBody>
      </p:sp>
      <p:sp>
        <p:nvSpPr>
          <p:cNvPr id="4" name="Footer Placeholder 4">
            <a:extLst>
              <a:ext uri="{FF2B5EF4-FFF2-40B4-BE49-F238E27FC236}">
                <a16:creationId xmlns:a16="http://schemas.microsoft.com/office/drawing/2014/main" id="{90B32057-CC6D-4F51-83BE-98E2544E779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480B675-721C-48D1-A17D-FB3AA5111562}"/>
              </a:ext>
            </a:extLst>
          </p:cNvPr>
          <p:cNvSpPr>
            <a:spLocks noGrp="1"/>
          </p:cNvSpPr>
          <p:nvPr>
            <p:ph type="sldNum" sz="quarter" idx="12"/>
          </p:nvPr>
        </p:nvSpPr>
        <p:spPr/>
        <p:txBody>
          <a:bodyPr/>
          <a:lstStyle>
            <a:lvl1pPr>
              <a:defRPr/>
            </a:lvl1pPr>
          </a:lstStyle>
          <a:p>
            <a:pPr>
              <a:defRPr/>
            </a:pPr>
            <a:fld id="{4DCBF2A0-0981-4DDA-B42B-B40DF2FE4173}" type="slidenum">
              <a:rPr lang="en-GB"/>
              <a:pPr>
                <a:defRPr/>
              </a:pPr>
              <a:t>‹#›</a:t>
            </a:fld>
            <a:endParaRPr lang="en-GB"/>
          </a:p>
        </p:txBody>
      </p:sp>
    </p:spTree>
    <p:extLst>
      <p:ext uri="{BB962C8B-B14F-4D97-AF65-F5344CB8AC3E}">
        <p14:creationId xmlns:p14="http://schemas.microsoft.com/office/powerpoint/2010/main" val="411975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03AB08-62EC-40C0-85BA-8045FA4B3F70}"/>
              </a:ext>
            </a:extLst>
          </p:cNvPr>
          <p:cNvSpPr>
            <a:spLocks noGrp="1"/>
          </p:cNvSpPr>
          <p:nvPr>
            <p:ph type="dt" sz="half" idx="10"/>
          </p:nvPr>
        </p:nvSpPr>
        <p:spPr/>
        <p:txBody>
          <a:bodyPr/>
          <a:lstStyle>
            <a:lvl1pPr>
              <a:defRPr/>
            </a:lvl1pPr>
          </a:lstStyle>
          <a:p>
            <a:pPr>
              <a:defRPr/>
            </a:pPr>
            <a:fld id="{9790F414-3E08-4618-B7A3-2258B5ED464D}" type="datetimeFigureOut">
              <a:rPr lang="en-GB"/>
              <a:pPr>
                <a:defRPr/>
              </a:pPr>
              <a:t>19/08/2022</a:t>
            </a:fld>
            <a:endParaRPr lang="en-GB"/>
          </a:p>
        </p:txBody>
      </p:sp>
      <p:sp>
        <p:nvSpPr>
          <p:cNvPr id="3" name="Footer Placeholder 4">
            <a:extLst>
              <a:ext uri="{FF2B5EF4-FFF2-40B4-BE49-F238E27FC236}">
                <a16:creationId xmlns:a16="http://schemas.microsoft.com/office/drawing/2014/main" id="{CC9E4AD7-6675-441B-B561-2CFD274D872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5F7CAF1-629B-411E-9581-81054F58CB08}"/>
              </a:ext>
            </a:extLst>
          </p:cNvPr>
          <p:cNvSpPr>
            <a:spLocks noGrp="1"/>
          </p:cNvSpPr>
          <p:nvPr>
            <p:ph type="sldNum" sz="quarter" idx="12"/>
          </p:nvPr>
        </p:nvSpPr>
        <p:spPr/>
        <p:txBody>
          <a:bodyPr/>
          <a:lstStyle>
            <a:lvl1pPr>
              <a:defRPr/>
            </a:lvl1pPr>
          </a:lstStyle>
          <a:p>
            <a:pPr>
              <a:defRPr/>
            </a:pPr>
            <a:fld id="{DA78AF62-92D7-4A8F-B3C5-E6763C2243F6}" type="slidenum">
              <a:rPr lang="en-GB"/>
              <a:pPr>
                <a:defRPr/>
              </a:pPr>
              <a:t>‹#›</a:t>
            </a:fld>
            <a:endParaRPr lang="en-GB"/>
          </a:p>
        </p:txBody>
      </p:sp>
    </p:spTree>
    <p:extLst>
      <p:ext uri="{BB962C8B-B14F-4D97-AF65-F5344CB8AC3E}">
        <p14:creationId xmlns:p14="http://schemas.microsoft.com/office/powerpoint/2010/main" val="81622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A1EBD83-1A90-4D8F-B1D0-949D101BA6CC}"/>
              </a:ext>
            </a:extLst>
          </p:cNvPr>
          <p:cNvSpPr>
            <a:spLocks noGrp="1"/>
          </p:cNvSpPr>
          <p:nvPr>
            <p:ph type="dt" sz="half" idx="10"/>
          </p:nvPr>
        </p:nvSpPr>
        <p:spPr/>
        <p:txBody>
          <a:bodyPr/>
          <a:lstStyle>
            <a:lvl1pPr>
              <a:defRPr/>
            </a:lvl1pPr>
          </a:lstStyle>
          <a:p>
            <a:pPr>
              <a:defRPr/>
            </a:pPr>
            <a:fld id="{14783E49-136C-4EBD-9B1D-731F08F060C6}" type="datetimeFigureOut">
              <a:rPr lang="en-GB"/>
              <a:pPr>
                <a:defRPr/>
              </a:pPr>
              <a:t>19/08/2022</a:t>
            </a:fld>
            <a:endParaRPr lang="en-GB"/>
          </a:p>
        </p:txBody>
      </p:sp>
      <p:sp>
        <p:nvSpPr>
          <p:cNvPr id="6" name="Footer Placeholder 4">
            <a:extLst>
              <a:ext uri="{FF2B5EF4-FFF2-40B4-BE49-F238E27FC236}">
                <a16:creationId xmlns:a16="http://schemas.microsoft.com/office/drawing/2014/main" id="{72C0A24D-8FB1-414E-B0DF-C50421C4B23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1AC9830-D583-4CA6-9121-23AC0B6D30E9}"/>
              </a:ext>
            </a:extLst>
          </p:cNvPr>
          <p:cNvSpPr>
            <a:spLocks noGrp="1"/>
          </p:cNvSpPr>
          <p:nvPr>
            <p:ph type="sldNum" sz="quarter" idx="12"/>
          </p:nvPr>
        </p:nvSpPr>
        <p:spPr/>
        <p:txBody>
          <a:bodyPr/>
          <a:lstStyle>
            <a:lvl1pPr>
              <a:defRPr/>
            </a:lvl1pPr>
          </a:lstStyle>
          <a:p>
            <a:pPr>
              <a:defRPr/>
            </a:pPr>
            <a:fld id="{D7203920-B1A1-4DFE-8FFF-2A03EAAFDDDC}" type="slidenum">
              <a:rPr lang="en-GB"/>
              <a:pPr>
                <a:defRPr/>
              </a:pPr>
              <a:t>‹#›</a:t>
            </a:fld>
            <a:endParaRPr lang="en-GB"/>
          </a:p>
        </p:txBody>
      </p:sp>
    </p:spTree>
    <p:extLst>
      <p:ext uri="{BB962C8B-B14F-4D97-AF65-F5344CB8AC3E}">
        <p14:creationId xmlns:p14="http://schemas.microsoft.com/office/powerpoint/2010/main" val="22639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8AFE49A-DDE5-4F64-81A0-8898910C5B95}"/>
              </a:ext>
            </a:extLst>
          </p:cNvPr>
          <p:cNvSpPr>
            <a:spLocks noGrp="1"/>
          </p:cNvSpPr>
          <p:nvPr>
            <p:ph type="dt" sz="half" idx="10"/>
          </p:nvPr>
        </p:nvSpPr>
        <p:spPr/>
        <p:txBody>
          <a:bodyPr/>
          <a:lstStyle>
            <a:lvl1pPr>
              <a:defRPr/>
            </a:lvl1pPr>
          </a:lstStyle>
          <a:p>
            <a:pPr>
              <a:defRPr/>
            </a:pPr>
            <a:fld id="{E8FD4F92-B300-4BF8-9CA6-4BA4F279D23A}" type="datetimeFigureOut">
              <a:rPr lang="en-GB"/>
              <a:pPr>
                <a:defRPr/>
              </a:pPr>
              <a:t>19/08/2022</a:t>
            </a:fld>
            <a:endParaRPr lang="en-GB"/>
          </a:p>
        </p:txBody>
      </p:sp>
      <p:sp>
        <p:nvSpPr>
          <p:cNvPr id="6" name="Footer Placeholder 4">
            <a:extLst>
              <a:ext uri="{FF2B5EF4-FFF2-40B4-BE49-F238E27FC236}">
                <a16:creationId xmlns:a16="http://schemas.microsoft.com/office/drawing/2014/main" id="{09B639F1-062D-42B0-A452-19DB7472B7C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E6A9402-B11B-446B-9548-552B98AB9DA3}"/>
              </a:ext>
            </a:extLst>
          </p:cNvPr>
          <p:cNvSpPr>
            <a:spLocks noGrp="1"/>
          </p:cNvSpPr>
          <p:nvPr>
            <p:ph type="sldNum" sz="quarter" idx="12"/>
          </p:nvPr>
        </p:nvSpPr>
        <p:spPr/>
        <p:txBody>
          <a:bodyPr/>
          <a:lstStyle>
            <a:lvl1pPr>
              <a:defRPr/>
            </a:lvl1pPr>
          </a:lstStyle>
          <a:p>
            <a:pPr>
              <a:defRPr/>
            </a:pPr>
            <a:fld id="{EA20F332-0042-4F7D-8601-B5894A209077}" type="slidenum">
              <a:rPr lang="en-GB"/>
              <a:pPr>
                <a:defRPr/>
              </a:pPr>
              <a:t>‹#›</a:t>
            </a:fld>
            <a:endParaRPr lang="en-GB"/>
          </a:p>
        </p:txBody>
      </p:sp>
    </p:spTree>
    <p:extLst>
      <p:ext uri="{BB962C8B-B14F-4D97-AF65-F5344CB8AC3E}">
        <p14:creationId xmlns:p14="http://schemas.microsoft.com/office/powerpoint/2010/main" val="226053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641302A-9B28-483A-8DD9-A564143D59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033BDD1-8FBB-4741-95AB-AF62CFA1AC5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85F150D-26AF-4E5C-A049-F118182C9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2C21A5A-FCC0-46C2-8D1D-E3EF62986EA2}" type="datetimeFigureOut">
              <a:rPr lang="en-GB"/>
              <a:pPr>
                <a:defRPr/>
              </a:pPr>
              <a:t>19/08/2022</a:t>
            </a:fld>
            <a:endParaRPr lang="en-GB"/>
          </a:p>
        </p:txBody>
      </p:sp>
      <p:sp>
        <p:nvSpPr>
          <p:cNvPr id="5" name="Footer Placeholder 4">
            <a:extLst>
              <a:ext uri="{FF2B5EF4-FFF2-40B4-BE49-F238E27FC236}">
                <a16:creationId xmlns:a16="http://schemas.microsoft.com/office/drawing/2014/main" id="{B00B1746-46D7-4AFD-96F9-3D27A9689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3FA2EC2-B8D6-4FD6-8962-EDAF6F1F5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C147BA-EC3F-4E5E-A51F-6171023568E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63D8A-2090-482A-938C-A73132F23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A9C260-012D-4006-BB58-08A0D0DEA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D5A095-230D-45E3-AC52-91490B154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4D9CED1-84D9-4870-B363-DE8621649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3269BC-D94F-43DF-933A-9B730F4DD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CBA1F-59BB-4EC1-8B6E-DA4A32A4F188}" type="slidenum">
              <a:rPr lang="en-GB" smtClean="0"/>
              <a:t>‹#›</a:t>
            </a:fld>
            <a:endParaRPr lang="en-GB"/>
          </a:p>
        </p:txBody>
      </p:sp>
    </p:spTree>
    <p:extLst>
      <p:ext uri="{BB962C8B-B14F-4D97-AF65-F5344CB8AC3E}">
        <p14:creationId xmlns:p14="http://schemas.microsoft.com/office/powerpoint/2010/main" val="326424598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emf"/><Relationship Id="rId9" Type="http://schemas.openxmlformats.org/officeDocument/2006/relationships/image" Target="../media/image69.png"/><Relationship Id="rId14"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3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notesSlide" Target="../notesSlides/notesSlide14.xml"/><Relationship Id="rId16"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3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 Id="rId5" Type="http://schemas.openxmlformats.org/officeDocument/2006/relationships/image" Target="../media/image109.png"/><Relationship Id="rId4" Type="http://schemas.openxmlformats.org/officeDocument/2006/relationships/image" Target="../media/image108.png"/></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F07AF44-BDD1-4323-845F-34CCC3A0E985}"/>
              </a:ext>
            </a:extLst>
          </p:cNvPr>
          <p:cNvSpPr>
            <a:spLocks noGrp="1" noChangeArrowheads="1"/>
          </p:cNvSpPr>
          <p:nvPr>
            <p:ph type="title"/>
          </p:nvPr>
        </p:nvSpPr>
        <p:spPr>
          <a:xfrm>
            <a:off x="328613" y="2336800"/>
            <a:ext cx="7319962" cy="1987550"/>
          </a:xfrm>
        </p:spPr>
        <p:txBody>
          <a:bodyPr/>
          <a:lstStyle/>
          <a:p>
            <a:pPr eaLnBrk="1" hangingPunct="1"/>
            <a:r>
              <a:rPr lang="en-US" altLang="en-US" sz="3200" dirty="0"/>
              <a:t>Strategy Performance Board</a:t>
            </a:r>
            <a:br>
              <a:rPr lang="en-US" altLang="en-US" sz="3200" dirty="0"/>
            </a:br>
            <a:endParaRPr lang="en-US" altLang="en-US" sz="3200" dirty="0"/>
          </a:p>
        </p:txBody>
      </p:sp>
      <p:sp>
        <p:nvSpPr>
          <p:cNvPr id="5123" name="Text Placeholder 2">
            <a:extLst>
              <a:ext uri="{FF2B5EF4-FFF2-40B4-BE49-F238E27FC236}">
                <a16:creationId xmlns:a16="http://schemas.microsoft.com/office/drawing/2014/main" id="{757AB14C-FB20-4043-AAF2-6318AA23F66D}"/>
              </a:ext>
            </a:extLst>
          </p:cNvPr>
          <p:cNvSpPr>
            <a:spLocks noGrp="1" noChangeArrowheads="1"/>
          </p:cNvSpPr>
          <p:nvPr>
            <p:ph type="body" sz="quarter" idx="10"/>
          </p:nvPr>
        </p:nvSpPr>
        <p:spPr>
          <a:xfrm>
            <a:off x="328613" y="5137150"/>
            <a:ext cx="4011612" cy="411163"/>
          </a:xfrm>
        </p:spPr>
        <p:txBody>
          <a:bodyPr/>
          <a:lstStyle/>
          <a:p>
            <a:pPr eaLnBrk="1" hangingPunct="1"/>
            <a:r>
              <a:rPr lang="en-US" altLang="en-US"/>
              <a:t>Quarter 1 2022/23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Roads Policing</a:t>
            </a:r>
          </a:p>
        </p:txBody>
      </p:sp>
      <p:sp>
        <p:nvSpPr>
          <p:cNvPr id="6" name="Rectangle 5">
            <a:extLst>
              <a:ext uri="{FF2B5EF4-FFF2-40B4-BE49-F238E27FC236}">
                <a16:creationId xmlns:a16="http://schemas.microsoft.com/office/drawing/2014/main" id="{85CF6022-8F5F-41F6-8E79-333FDF60FEB4}"/>
              </a:ext>
            </a:extLst>
          </p:cNvPr>
          <p:cNvSpPr/>
          <p:nvPr/>
        </p:nvSpPr>
        <p:spPr>
          <a:xfrm>
            <a:off x="158128" y="808395"/>
            <a:ext cx="590351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E521C68-B1CD-4BC3-BBFF-E879414F6F63}"/>
              </a:ext>
            </a:extLst>
          </p:cNvPr>
          <p:cNvSpPr txBox="1"/>
          <p:nvPr/>
        </p:nvSpPr>
        <p:spPr>
          <a:xfrm>
            <a:off x="6259638" y="830509"/>
            <a:ext cx="5796000" cy="3016210"/>
          </a:xfrm>
          <a:prstGeom prst="rect">
            <a:avLst/>
          </a:prstGeom>
          <a:noFill/>
          <a:ln w="15875">
            <a:solidFill>
              <a:schemeClr val="accent1"/>
            </a:solidFill>
          </a:ln>
        </p:spPr>
        <p:txBody>
          <a:bodyPr wrap="square" rtlCol="0">
            <a:spAutoFit/>
          </a:bodyPr>
          <a:lstStyle/>
          <a:p>
            <a:r>
              <a:rPr lang="en-GB" sz="1400" b="1" i="1" dirty="0"/>
              <a:t>Overview</a:t>
            </a:r>
          </a:p>
          <a:p>
            <a:pPr algn="just"/>
            <a:endParaRPr lang="en-GB" sz="600" b="1" i="1" dirty="0"/>
          </a:p>
          <a:p>
            <a:pPr algn="just"/>
            <a:r>
              <a:rPr lang="en-GB" sz="1200" dirty="0"/>
              <a:t>During Quarter 1 2022/23, 117 Road Traffic Collisions (</a:t>
            </a:r>
            <a:r>
              <a:rPr lang="en-GB" sz="1200" dirty="0" err="1"/>
              <a:t>RTCs</a:t>
            </a:r>
            <a:r>
              <a:rPr lang="en-GB" sz="1200" dirty="0"/>
              <a:t>) were reported via </a:t>
            </a:r>
            <a:r>
              <a:rPr lang="en-GB" sz="1200" dirty="0" err="1"/>
              <a:t>RTC</a:t>
            </a:r>
            <a:r>
              <a:rPr lang="en-GB" sz="1200" dirty="0"/>
              <a:t> booklets. This remains consistent when compared to Quarter 4 2021/22, which also saw 117 </a:t>
            </a:r>
            <a:r>
              <a:rPr lang="en-GB" sz="1200" dirty="0" err="1"/>
              <a:t>RTCs</a:t>
            </a:r>
            <a:r>
              <a:rPr lang="en-GB" sz="1200" dirty="0"/>
              <a:t> reported.</a:t>
            </a:r>
          </a:p>
          <a:p>
            <a:pPr algn="just"/>
            <a:endParaRPr lang="en-GB" sz="600" dirty="0"/>
          </a:p>
          <a:p>
            <a:pPr algn="just"/>
            <a:r>
              <a:rPr lang="en-GB" sz="1200" dirty="0"/>
              <a:t>A total of 317 persons were reported for one of the ‘Fatal Five’* factors during Quarter 1 2022/23, 82 fewer than during Quarter 4 2021/22. The most commonly reported factor during both quarters was drink/drug driving, with 154 instances reported during Quarter 1 2022/23 (48.6%), and 203 instances reported during Quarter 4 2021/22 (50.9%).</a:t>
            </a:r>
          </a:p>
          <a:p>
            <a:pPr algn="just"/>
            <a:endParaRPr lang="en-GB" sz="1200" dirty="0"/>
          </a:p>
          <a:p>
            <a:pPr algn="just"/>
            <a:r>
              <a:rPr lang="en-GB" sz="1200" i="1" dirty="0"/>
              <a:t>*’The Fatal Five’ refer to the five main causes of serious injury and death in </a:t>
            </a:r>
            <a:r>
              <a:rPr lang="en-GB" sz="1200" i="1" dirty="0" err="1"/>
              <a:t>RTCs</a:t>
            </a:r>
            <a:r>
              <a:rPr lang="en-GB" sz="1200" i="1" dirty="0"/>
              <a:t>. They are: careless driving, drink/drug driving, not wearing a seatbelt, using a mobile phone, and excessive speed.</a:t>
            </a:r>
          </a:p>
          <a:p>
            <a:pPr algn="just"/>
            <a:endParaRPr lang="en-GB" sz="600" dirty="0"/>
          </a:p>
          <a:p>
            <a:endParaRPr lang="en-GB" sz="1200" dirty="0"/>
          </a:p>
          <a:p>
            <a:endParaRPr lang="en-GB" sz="1400" b="1" i="1" dirty="0"/>
          </a:p>
        </p:txBody>
      </p:sp>
      <p:pic>
        <p:nvPicPr>
          <p:cNvPr id="8" name="Picture 7">
            <a:extLst>
              <a:ext uri="{FF2B5EF4-FFF2-40B4-BE49-F238E27FC236}">
                <a16:creationId xmlns:a16="http://schemas.microsoft.com/office/drawing/2014/main" id="{2CA79E45-0964-46D1-AD83-AF84220BC4D1}"/>
              </a:ext>
            </a:extLst>
          </p:cNvPr>
          <p:cNvPicPr>
            <a:picLocks noChangeAspect="1"/>
          </p:cNvPicPr>
          <p:nvPr/>
        </p:nvPicPr>
        <p:blipFill>
          <a:blip r:embed="rId2"/>
          <a:stretch>
            <a:fillRect/>
          </a:stretch>
        </p:blipFill>
        <p:spPr>
          <a:xfrm>
            <a:off x="373149" y="3407821"/>
            <a:ext cx="5580979" cy="623796"/>
          </a:xfrm>
          <a:prstGeom prst="rect">
            <a:avLst/>
          </a:prstGeom>
        </p:spPr>
      </p:pic>
      <p:pic>
        <p:nvPicPr>
          <p:cNvPr id="3" name="Picture 2">
            <a:extLst>
              <a:ext uri="{FF2B5EF4-FFF2-40B4-BE49-F238E27FC236}">
                <a16:creationId xmlns:a16="http://schemas.microsoft.com/office/drawing/2014/main" id="{6119C8AF-3E9C-45CE-8813-09F2DF5C96E9}"/>
              </a:ext>
            </a:extLst>
          </p:cNvPr>
          <p:cNvPicPr>
            <a:picLocks noChangeAspect="1"/>
          </p:cNvPicPr>
          <p:nvPr/>
        </p:nvPicPr>
        <p:blipFill>
          <a:blip r:embed="rId3"/>
          <a:stretch>
            <a:fillRect/>
          </a:stretch>
        </p:blipFill>
        <p:spPr>
          <a:xfrm>
            <a:off x="463638" y="894171"/>
            <a:ext cx="5400000" cy="2434870"/>
          </a:xfrm>
          <a:prstGeom prst="rect">
            <a:avLst/>
          </a:prstGeom>
        </p:spPr>
      </p:pic>
      <p:sp>
        <p:nvSpPr>
          <p:cNvPr id="9" name="TextBox 8">
            <a:extLst>
              <a:ext uri="{FF2B5EF4-FFF2-40B4-BE49-F238E27FC236}">
                <a16:creationId xmlns:a16="http://schemas.microsoft.com/office/drawing/2014/main" id="{86C77A70-5AE5-42C5-9246-F56FCA81D7E7}"/>
              </a:ext>
            </a:extLst>
          </p:cNvPr>
          <p:cNvSpPr txBox="1"/>
          <p:nvPr/>
        </p:nvSpPr>
        <p:spPr>
          <a:xfrm>
            <a:off x="147245" y="4173023"/>
            <a:ext cx="11897510" cy="2123658"/>
          </a:xfrm>
          <a:prstGeom prst="rect">
            <a:avLst/>
          </a:prstGeom>
          <a:noFill/>
          <a:ln w="15875">
            <a:solidFill>
              <a:schemeClr val="accent1"/>
            </a:solidFill>
          </a:ln>
        </p:spPr>
        <p:txBody>
          <a:bodyPr wrap="square" rtlCol="0">
            <a:spAutoFit/>
          </a:bodyPr>
          <a:lstStyle/>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Operational Support Department has developed and circulated a new Roads Policing Strategy (2022-25) for the Force that focuses on the PCCs Priorities and their links to Roads Policing, and is consistent with the NPCC National Roads Policing Strategy. The Force’s strategic objectives for Roads Policing are set out under the headings: Casualty Reduction; Disrupting Criminality on the Road Network and Improving our Service to those Involved in Road Traffic Collisions. </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Force has investigated 10 fatalities on the roads of Gwent during the current reporting period. Each of these enquiries require the appointment of an Senior Investigating Officer (SIO) and specialist officers. Gwent Police continues to improve and streamline its investigation processes with the continued professionalisation of the Serious Collision Investigation Unit (SCIU), who work closely with RPSO officers and the Coroners office in each case. </a:t>
            </a:r>
          </a:p>
          <a:p>
            <a:pPr algn="just">
              <a:spcAft>
                <a:spcPts val="0"/>
              </a:spcAft>
            </a:pPr>
            <a:endParaRPr lang="en-GB" sz="600" dirty="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Force received a number of complaints regarding unsafe driving and excess speed on the A4048 between Blackwood and Tredegar. These complaints originated from local Councillors, the Neighbourhood Policing Team and the local MP, as well as directly from members of the public. In response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GoSafe</a:t>
            </a:r>
            <a:r>
              <a:rPr lang="en-GB" sz="1200" dirty="0">
                <a:effectLst/>
                <a:latin typeface="Calibri" panose="020F0502020204030204" pitchFamily="34" charset="0"/>
                <a:ea typeface="Calibri" panose="020F0502020204030204" pitchFamily="34" charset="0"/>
                <a:cs typeface="Times New Roman" panose="02020603050405020304" pitchFamily="18" charset="0"/>
              </a:rPr>
              <a:t> Camera Vans were deployed in line with the problem profile to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Nightowl</a:t>
            </a:r>
            <a:r>
              <a:rPr lang="en-GB" sz="1200" dirty="0">
                <a:effectLst/>
                <a:latin typeface="Calibri" panose="020F0502020204030204" pitchFamily="34" charset="0"/>
                <a:ea typeface="Calibri" panose="020F0502020204030204" pitchFamily="34" charset="0"/>
                <a:cs typeface="Times New Roman" panose="02020603050405020304" pitchFamily="18" charset="0"/>
              </a:rPr>
              <a:t>’ (after dark) and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Earlybird</a:t>
            </a:r>
            <a:r>
              <a:rPr lang="en-GB" sz="1200" dirty="0">
                <a:effectLst/>
                <a:latin typeface="Calibri" panose="020F0502020204030204" pitchFamily="34" charset="0"/>
                <a:ea typeface="Calibri" panose="020F0502020204030204" pitchFamily="34" charset="0"/>
                <a:cs typeface="Times New Roman" panose="02020603050405020304" pitchFamily="18" charset="0"/>
              </a:rPr>
              <a:t>’ (morning) operations in the key locations. As a result of this targeted enforcement 124 speeding offences were identified and processed. Positive feedback was received from the local communities, NPT and Councillors and speed complaints for that location significantly reduced.</a:t>
            </a:r>
          </a:p>
        </p:txBody>
      </p:sp>
    </p:spTree>
    <p:extLst>
      <p:ext uri="{BB962C8B-B14F-4D97-AF65-F5344CB8AC3E}">
        <p14:creationId xmlns:p14="http://schemas.microsoft.com/office/powerpoint/2010/main" val="52290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Roads Policing - continued</a:t>
            </a:r>
          </a:p>
        </p:txBody>
      </p:sp>
      <p:sp>
        <p:nvSpPr>
          <p:cNvPr id="9" name="TextBox 8">
            <a:extLst>
              <a:ext uri="{FF2B5EF4-FFF2-40B4-BE49-F238E27FC236}">
                <a16:creationId xmlns:a16="http://schemas.microsoft.com/office/drawing/2014/main" id="{86C77A70-5AE5-42C5-9246-F56FCA81D7E7}"/>
              </a:ext>
            </a:extLst>
          </p:cNvPr>
          <p:cNvSpPr txBox="1"/>
          <p:nvPr/>
        </p:nvSpPr>
        <p:spPr>
          <a:xfrm>
            <a:off x="71042" y="761965"/>
            <a:ext cx="11999038" cy="1754326"/>
          </a:xfrm>
          <a:prstGeom prst="rect">
            <a:avLst/>
          </a:prstGeom>
          <a:noFill/>
          <a:ln w="15875">
            <a:solidFill>
              <a:schemeClr val="accent1"/>
            </a:solidFill>
          </a:ln>
        </p:spPr>
        <p:txBody>
          <a:bodyPr wrap="square" rtlCol="0">
            <a:spAutoFit/>
          </a:bodyPr>
          <a:lstStyle/>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Together with partner agencies officers carried out vehicle stop checks over three days in May at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Coldra</a:t>
            </a:r>
            <a:r>
              <a:rPr lang="en-GB" sz="1200" dirty="0">
                <a:effectLst/>
                <a:latin typeface="Calibri" panose="020F0502020204030204" pitchFamily="34" charset="0"/>
                <a:ea typeface="Calibri" panose="020F0502020204030204" pitchFamily="34" charset="0"/>
                <a:cs typeface="Times New Roman" panose="02020603050405020304" pitchFamily="18" charset="0"/>
              </a:rPr>
              <a:t>, Cwmbran Stadium and Abergavenny. In total 47 Traffic </a:t>
            </a:r>
            <a:r>
              <a:rPr lang="en-GB" sz="1200" dirty="0">
                <a:ea typeface="Calibri" panose="020F0502020204030204" pitchFamily="34" charset="0"/>
                <a:cs typeface="Times New Roman" panose="02020603050405020304" pitchFamily="18" charset="0"/>
              </a:rPr>
              <a:t>O</a:t>
            </a:r>
            <a:r>
              <a:rPr lang="en-GB" sz="1200" dirty="0">
                <a:effectLst/>
                <a:latin typeface="Calibri" panose="020F0502020204030204" pitchFamily="34" charset="0"/>
                <a:ea typeface="Calibri" panose="020F0502020204030204" pitchFamily="34" charset="0"/>
                <a:cs typeface="Times New Roman" panose="02020603050405020304" pitchFamily="18" charset="0"/>
              </a:rPr>
              <a:t>ffence </a:t>
            </a:r>
            <a:r>
              <a:rPr lang="en-GB" sz="1200" dirty="0">
                <a:ea typeface="Calibri" panose="020F0502020204030204" pitchFamily="34" charset="0"/>
                <a:cs typeface="Times New Roman" panose="02020603050405020304" pitchFamily="18" charset="0"/>
              </a:rPr>
              <a:t>R</a:t>
            </a:r>
            <a:r>
              <a:rPr lang="en-GB" sz="1200" dirty="0">
                <a:effectLst/>
                <a:latin typeface="Calibri" panose="020F0502020204030204" pitchFamily="34" charset="0"/>
                <a:ea typeface="Calibri" panose="020F0502020204030204" pitchFamily="34" charset="0"/>
                <a:cs typeface="Times New Roman" panose="02020603050405020304" pitchFamily="18" charset="0"/>
              </a:rPr>
              <a:t>eports were issued for a variety of offences including mobile phone use whilst driving, insecure loads on vehicles, defective tyres, failure to wear seatbelts and incorrect number plates. </a:t>
            </a:r>
            <a:r>
              <a:rPr lang="en-GB" sz="1200" dirty="0">
                <a:ea typeface="Calibri" panose="020F0502020204030204" pitchFamily="34" charset="0"/>
                <a:cs typeface="Times New Roman" panose="02020603050405020304" pitchFamily="18" charset="0"/>
              </a:rPr>
              <a:t>Forty five</a:t>
            </a:r>
            <a:r>
              <a:rPr lang="en-GB" sz="1200" dirty="0">
                <a:effectLst/>
                <a:latin typeface="Calibri" panose="020F0502020204030204" pitchFamily="34" charset="0"/>
                <a:ea typeface="Calibri" panose="020F0502020204030204" pitchFamily="34" charset="0"/>
                <a:cs typeface="Times New Roman" panose="02020603050405020304" pitchFamily="18" charset="0"/>
              </a:rPr>
              <a:t> vehicles were immediately taken off the road for being too unsafe and a further 27 were given delayed prohibitions which meant that they needed to have defects fixed within a few days. A further five vehicles were seized for no insurance or licence, and two were seized for having no tax. </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a typeface="Calibri" panose="020F0502020204030204" pitchFamily="34" charset="0"/>
                <a:cs typeface="Times New Roman" panose="02020603050405020304" pitchFamily="18" charset="0"/>
              </a:rPr>
              <a:t>In </a:t>
            </a:r>
            <a:r>
              <a:rPr lang="en-GB" sz="1200" dirty="0">
                <a:effectLst/>
                <a:latin typeface="Calibri" panose="020F0502020204030204" pitchFamily="34" charset="0"/>
                <a:ea typeface="Calibri" panose="020F0502020204030204" pitchFamily="34" charset="0"/>
                <a:cs typeface="Times New Roman" panose="02020603050405020304" pitchFamily="18" charset="0"/>
              </a:rPr>
              <a:t>July RPSO officers conducted Op Utah at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Coldra</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Newport. These regular operations involve Roads Policing officers working in partnership with the Local Authority, Trading Standards, Customs &amp; Excise and Road Casualty Reduction to target unsafe vehicles and dangerous driving habits in order to promote road safety. On the day of the operation 48 vehicles were identified as potentially being used in an unsafe manner on the motorway and directed to the examination site. A range of offences were identified including unsafe loads, excess weight, failure to have a HGV operator licence, failure to comply with driving hours regulations, no insurance, no driving licence, number plate offences and driving whilst disqualified. </a:t>
            </a:r>
            <a:endParaRPr lang="en-GB" sz="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33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210277" y="947565"/>
            <a:ext cx="9638398"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Violence with Injury Trend</a:t>
            </a:r>
          </a:p>
          <a:p>
            <a:pPr marL="342900" indent="-342900" eaLnBrk="1" fontAlgn="auto" hangingPunct="1">
              <a:spcBef>
                <a:spcPts val="0"/>
              </a:spcBef>
              <a:spcAft>
                <a:spcPts val="0"/>
              </a:spcAft>
              <a:buFont typeface="+mj-lt"/>
              <a:buAutoNum type="arabicPeriod"/>
              <a:defRPr/>
            </a:pPr>
            <a:r>
              <a:rPr lang="en-GB" sz="1400" dirty="0" err="1">
                <a:latin typeface="+mn-lt"/>
              </a:rPr>
              <a:t>VAWG</a:t>
            </a:r>
            <a:r>
              <a:rPr lang="en-GB" sz="1400" dirty="0">
                <a:latin typeface="+mn-lt"/>
              </a:rPr>
              <a:t> Domestic and Non-Domestic Priority Offences</a:t>
            </a:r>
          </a:p>
          <a:p>
            <a:pPr marL="342900" indent="-342900" eaLnBrk="1" fontAlgn="auto" hangingPunct="1">
              <a:spcBef>
                <a:spcPts val="0"/>
              </a:spcBef>
              <a:spcAft>
                <a:spcPts val="0"/>
              </a:spcAft>
              <a:buFont typeface="+mj-lt"/>
              <a:buAutoNum type="arabicPeriod"/>
              <a:defRPr/>
            </a:pPr>
            <a:r>
              <a:rPr lang="en-GB" sz="1400" dirty="0" err="1">
                <a:latin typeface="+mn-lt"/>
              </a:rPr>
              <a:t>VAWG</a:t>
            </a:r>
            <a:r>
              <a:rPr lang="en-GB" sz="1400" dirty="0">
                <a:latin typeface="+mn-lt"/>
              </a:rPr>
              <a:t> Repeat Victims and Offenders</a:t>
            </a:r>
          </a:p>
          <a:p>
            <a:pPr marL="342900" indent="-342900" eaLnBrk="1" fontAlgn="auto" hangingPunct="1">
              <a:spcBef>
                <a:spcPts val="0"/>
              </a:spcBef>
              <a:spcAft>
                <a:spcPts val="0"/>
              </a:spcAft>
              <a:buFont typeface="+mj-lt"/>
              <a:buAutoNum type="arabicPeriod"/>
              <a:defRPr/>
            </a:pPr>
            <a:r>
              <a:rPr lang="en-GB" sz="1400" dirty="0">
                <a:latin typeface="+mn-lt"/>
              </a:rPr>
              <a:t>Drugs Supply</a:t>
            </a:r>
          </a:p>
          <a:p>
            <a:pPr marL="342900" indent="-342900" eaLnBrk="1" fontAlgn="auto" hangingPunct="1">
              <a:spcBef>
                <a:spcPts val="0"/>
              </a:spcBef>
              <a:spcAft>
                <a:spcPts val="0"/>
              </a:spcAft>
              <a:buFont typeface="+mj-lt"/>
              <a:buAutoNum type="arabicPeriod"/>
              <a:defRPr/>
            </a:pPr>
            <a:r>
              <a:rPr lang="en-GB" sz="1400" dirty="0" err="1">
                <a:latin typeface="+mn-lt"/>
              </a:rPr>
              <a:t>OCG</a:t>
            </a: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6096000" y="880453"/>
            <a:ext cx="5545123" cy="2739211"/>
          </a:xfrm>
          <a:prstGeom prst="rect">
            <a:avLst/>
          </a:prstGeom>
          <a:noFill/>
        </p:spPr>
        <p:txBody>
          <a:bodyPr wrap="square" rtlCol="0">
            <a:spAutoFit/>
          </a:bodyPr>
          <a:lstStyle/>
          <a:p>
            <a:r>
              <a:rPr lang="en-GB" sz="1400" b="1" dirty="0">
                <a:effectLst/>
                <a:latin typeface="Calibri" panose="020F0502020204030204" pitchFamily="34" charset="0"/>
                <a:ea typeface="Calibri" panose="020F0502020204030204" pitchFamily="34" charset="0"/>
              </a:rPr>
              <a:t>Key commitments</a:t>
            </a:r>
          </a:p>
          <a:p>
            <a:r>
              <a:rPr lang="en-GB" sz="1400" dirty="0">
                <a:effectLst/>
                <a:latin typeface="Calibri" panose="020F0502020204030204" pitchFamily="34" charset="0"/>
                <a:ea typeface="Calibri" panose="020F0502020204030204" pitchFamily="34" charset="0"/>
              </a:rPr>
              <a:t>• Reduce the number of repeat victims of child </a:t>
            </a:r>
          </a:p>
          <a:p>
            <a:r>
              <a:rPr lang="en-GB" sz="1400" dirty="0">
                <a:effectLst/>
                <a:latin typeface="Calibri" panose="020F0502020204030204" pitchFamily="34" charset="0"/>
                <a:ea typeface="Calibri" panose="020F0502020204030204" pitchFamily="34" charset="0"/>
              </a:rPr>
              <a:t>criminal and sexual exploitation</a:t>
            </a:r>
          </a:p>
          <a:p>
            <a:r>
              <a:rPr lang="en-GB" sz="1400" dirty="0">
                <a:effectLst/>
                <a:latin typeface="Calibri" panose="020F0502020204030204" pitchFamily="34" charset="0"/>
                <a:ea typeface="Calibri" panose="020F0502020204030204" pitchFamily="34" charset="0"/>
              </a:rPr>
              <a:t>• Increase disruption of serious organised crime, </a:t>
            </a:r>
          </a:p>
          <a:p>
            <a:r>
              <a:rPr lang="en-GB" sz="1400" dirty="0">
                <a:effectLst/>
                <a:latin typeface="Calibri" panose="020F0502020204030204" pitchFamily="34" charset="0"/>
                <a:ea typeface="Calibri" panose="020F0502020204030204" pitchFamily="34" charset="0"/>
              </a:rPr>
              <a:t>and reinvest assets seized back into communities</a:t>
            </a:r>
          </a:p>
          <a:p>
            <a:r>
              <a:rPr lang="en-GB" sz="1400" dirty="0">
                <a:effectLst/>
                <a:latin typeface="Calibri" panose="020F0502020204030204" pitchFamily="34" charset="0"/>
                <a:ea typeface="Calibri" panose="020F0502020204030204" pitchFamily="34" charset="0"/>
              </a:rPr>
              <a:t>• Improve the overall criminal justice response </a:t>
            </a:r>
          </a:p>
          <a:p>
            <a:r>
              <a:rPr lang="en-GB" sz="1400" dirty="0">
                <a:effectLst/>
                <a:latin typeface="Calibri" panose="020F0502020204030204" pitchFamily="34" charset="0"/>
                <a:ea typeface="Calibri" panose="020F0502020204030204" pitchFamily="34" charset="0"/>
              </a:rPr>
              <a:t>to violence against women, domestic abuse and </a:t>
            </a:r>
          </a:p>
          <a:p>
            <a:r>
              <a:rPr lang="en-GB" sz="1400" dirty="0">
                <a:effectLst/>
                <a:latin typeface="Calibri" panose="020F0502020204030204" pitchFamily="34" charset="0"/>
                <a:ea typeface="Calibri" panose="020F0502020204030204" pitchFamily="34" charset="0"/>
              </a:rPr>
              <a:t>sexual violence</a:t>
            </a:r>
          </a:p>
          <a:p>
            <a:r>
              <a:rPr lang="en-GB" sz="1400" dirty="0">
                <a:effectLst/>
                <a:latin typeface="Calibri" panose="020F0502020204030204" pitchFamily="34" charset="0"/>
                <a:ea typeface="Calibri" panose="020F0502020204030204" pitchFamily="34" charset="0"/>
              </a:rPr>
              <a:t>• Commission and invest in services that work </a:t>
            </a:r>
          </a:p>
          <a:p>
            <a:r>
              <a:rPr lang="en-GB" sz="1400" dirty="0">
                <a:effectLst/>
                <a:latin typeface="Calibri" panose="020F0502020204030204" pitchFamily="34" charset="0"/>
                <a:ea typeface="Calibri" panose="020F0502020204030204" pitchFamily="34" charset="0"/>
              </a:rPr>
              <a:t>with perpetrators of serious crime to prevent </a:t>
            </a:r>
          </a:p>
          <a:p>
            <a:r>
              <a:rPr lang="en-GB" sz="1400" dirty="0">
                <a:effectLst/>
                <a:latin typeface="Calibri" panose="020F0502020204030204" pitchFamily="34" charset="0"/>
                <a:ea typeface="Calibri" panose="020F0502020204030204" pitchFamily="34" charset="0"/>
              </a:rPr>
              <a:t>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4">
            <a:extLst>
              <a:ext uri="{FF2B5EF4-FFF2-40B4-BE49-F238E27FC236}">
                <a16:creationId xmlns:a16="http://schemas.microsoft.com/office/drawing/2014/main" id="{B0C5B11D-70C7-4AE7-95B1-E0B832A92169}"/>
              </a:ext>
            </a:extLst>
          </p:cNvPr>
          <p:cNvSpPr txBox="1">
            <a:spLocks noChangeArrowheads="1"/>
          </p:cNvSpPr>
          <p:nvPr/>
        </p:nvSpPr>
        <p:spPr bwMode="auto">
          <a:xfrm>
            <a:off x="134938" y="846138"/>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EA8BD99-E1AD-4F97-8580-92B9C01D45D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Violence with Injury</a:t>
            </a:r>
          </a:p>
        </p:txBody>
      </p:sp>
      <p:sp>
        <p:nvSpPr>
          <p:cNvPr id="25605" name="TextBox 13">
            <a:extLst>
              <a:ext uri="{FF2B5EF4-FFF2-40B4-BE49-F238E27FC236}">
                <a16:creationId xmlns:a16="http://schemas.microsoft.com/office/drawing/2014/main" id="{B619BB81-353C-414F-A2E1-700FC4CE1AC5}"/>
              </a:ext>
            </a:extLst>
          </p:cNvPr>
          <p:cNvSpPr txBox="1">
            <a:spLocks noChangeArrowheads="1"/>
          </p:cNvSpPr>
          <p:nvPr/>
        </p:nvSpPr>
        <p:spPr bwMode="auto">
          <a:xfrm>
            <a:off x="134938" y="4173041"/>
            <a:ext cx="11831142" cy="233910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b="1" i="1" dirty="0"/>
          </a:p>
          <a:p>
            <a:pPr algn="just" eaLnBrk="1" hangingPunct="1">
              <a:lnSpc>
                <a:spcPct val="100000"/>
              </a:lnSpc>
              <a:spcBef>
                <a:spcPct val="0"/>
              </a:spcBef>
              <a:buFontTx/>
              <a:buNone/>
            </a:pPr>
            <a:r>
              <a:rPr lang="en-GB" altLang="en-US" sz="1200" dirty="0"/>
              <a:t>Violence with Injury offences have seen an upward trend from Quarter 4 2020/21, with numbers having increased this quarter to 1,546. </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None/>
            </a:pP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Quarter </a:t>
            </a:r>
            <a:r>
              <a:rPr lang="en-GB" altLang="en-US" sz="1200" dirty="0">
                <a:solidFill>
                  <a:prstClr val="black"/>
                </a:solidFill>
                <a:latin typeface="Calibri" panose="020F0502020204030204"/>
              </a:rPr>
              <a:t>1</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2022/23 saw an 8.1% increase when compared to Quarter </a:t>
            </a:r>
            <a:r>
              <a:rPr lang="en-GB" altLang="en-US" sz="1200" dirty="0">
                <a:solidFill>
                  <a:prstClr val="black"/>
                </a:solidFill>
                <a:latin typeface="Calibri" panose="020F0502020204030204"/>
              </a:rPr>
              <a:t>1</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2019/20 (Pre-Covid year).</a:t>
            </a:r>
          </a:p>
          <a:p>
            <a:pPr algn="just" eaLnBrk="1" hangingPunct="1">
              <a:lnSpc>
                <a:spcPct val="100000"/>
              </a:lnSpc>
              <a:spcBef>
                <a:spcPct val="0"/>
              </a:spcBef>
              <a:buFontTx/>
              <a:buNone/>
            </a:pPr>
            <a:endParaRPr lang="en-GB" altLang="en-US" sz="600" dirty="0"/>
          </a:p>
          <a:p>
            <a:pPr algn="just">
              <a:lnSpc>
                <a:spcPct val="100000"/>
              </a:lnSpc>
              <a:spcBef>
                <a:spcPct val="0"/>
              </a:spcBef>
              <a:buNone/>
            </a:pPr>
            <a:r>
              <a:rPr lang="en-GB" altLang="en-US" sz="1200" dirty="0"/>
              <a:t>This rise in Quarter 1 is mainly attributed to a rise in Grievous Bodily Harm with Intent, with Quarter 1 2022/23 being 26.6%  higher than Quarter 1 2019/20.</a:t>
            </a:r>
          </a:p>
          <a:p>
            <a:pPr algn="just">
              <a:lnSpc>
                <a:spcPct val="100000"/>
              </a:lnSpc>
              <a:spcBef>
                <a:spcPct val="0"/>
              </a:spcBef>
              <a:buNone/>
            </a:pPr>
            <a:endParaRPr lang="en-GB" altLang="en-US" sz="600" dirty="0"/>
          </a:p>
          <a:p>
            <a:pPr algn="just" eaLnBrk="1" hangingPunct="1">
              <a:lnSpc>
                <a:spcPct val="100000"/>
              </a:lnSpc>
              <a:spcBef>
                <a:spcPct val="0"/>
              </a:spcBef>
              <a:buFontTx/>
              <a:buNone/>
            </a:pPr>
            <a:r>
              <a:rPr lang="en-GB" altLang="en-US" sz="1200" dirty="0"/>
              <a:t>Compared to the previous quarter positive outcomes for Violence with Injury have seen a substantial reduction of 9.9 percentage points to 10.0%.  They are also 5.1 percentage points below the same quarter in 2019/20.</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The force has developed a serious violent crime strategy delivery plan which is aimed at better understanding serious violence within a night time economy, knife related violence, robbery, drug related gang violence, and acid/corrosive substance attacks. A force serious violent crime meeting has been established to oversee the implementation of the serious violent crime delivery plan.</a:t>
            </a:r>
          </a:p>
          <a:p>
            <a:pPr eaLnBrk="1" hangingPunct="1">
              <a:lnSpc>
                <a:spcPct val="100000"/>
              </a:lnSpc>
              <a:spcBef>
                <a:spcPct val="0"/>
              </a:spcBef>
              <a:buFontTx/>
              <a:buNone/>
            </a:pPr>
            <a:endParaRPr lang="en-GB" altLang="en-US" sz="600" dirty="0"/>
          </a:p>
        </p:txBody>
      </p:sp>
      <p:pic>
        <p:nvPicPr>
          <p:cNvPr id="2" name="Picture 1">
            <a:extLst>
              <a:ext uri="{FF2B5EF4-FFF2-40B4-BE49-F238E27FC236}">
                <a16:creationId xmlns:a16="http://schemas.microsoft.com/office/drawing/2014/main" id="{E2A87AF3-030B-469E-A6F8-9D1388EB130D}"/>
              </a:ext>
            </a:extLst>
          </p:cNvPr>
          <p:cNvPicPr>
            <a:picLocks noChangeAspect="1"/>
          </p:cNvPicPr>
          <p:nvPr/>
        </p:nvPicPr>
        <p:blipFill>
          <a:blip r:embed="rId2"/>
          <a:stretch>
            <a:fillRect/>
          </a:stretch>
        </p:blipFill>
        <p:spPr>
          <a:xfrm>
            <a:off x="332937" y="918949"/>
            <a:ext cx="5400000" cy="2444884"/>
          </a:xfrm>
          <a:prstGeom prst="rect">
            <a:avLst/>
          </a:prstGeom>
        </p:spPr>
      </p:pic>
      <p:pic>
        <p:nvPicPr>
          <p:cNvPr id="6" name="Picture 5">
            <a:extLst>
              <a:ext uri="{FF2B5EF4-FFF2-40B4-BE49-F238E27FC236}">
                <a16:creationId xmlns:a16="http://schemas.microsoft.com/office/drawing/2014/main" id="{507084F4-DF17-43F3-B4F1-6A19E0B6221E}"/>
              </a:ext>
            </a:extLst>
          </p:cNvPr>
          <p:cNvPicPr>
            <a:picLocks noChangeAspect="1"/>
          </p:cNvPicPr>
          <p:nvPr/>
        </p:nvPicPr>
        <p:blipFill>
          <a:blip r:embed="rId3"/>
          <a:stretch>
            <a:fillRect/>
          </a:stretch>
        </p:blipFill>
        <p:spPr>
          <a:xfrm>
            <a:off x="6350080" y="875635"/>
            <a:ext cx="5400000" cy="2475692"/>
          </a:xfrm>
          <a:prstGeom prst="rect">
            <a:avLst/>
          </a:prstGeom>
        </p:spPr>
      </p:pic>
      <p:sp>
        <p:nvSpPr>
          <p:cNvPr id="10" name="Rectangle 9">
            <a:extLst>
              <a:ext uri="{FF2B5EF4-FFF2-40B4-BE49-F238E27FC236}">
                <a16:creationId xmlns:a16="http://schemas.microsoft.com/office/drawing/2014/main" id="{FEE65A20-9E90-4532-B763-6058B377DD36}"/>
              </a:ext>
            </a:extLst>
          </p:cNvPr>
          <p:cNvSpPr/>
          <p:nvPr/>
        </p:nvSpPr>
        <p:spPr>
          <a:xfrm>
            <a:off x="6134080" y="846138"/>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7B107EE-B5A8-44AD-BF5F-574E129CDE75}"/>
              </a:ext>
            </a:extLst>
          </p:cNvPr>
          <p:cNvPicPr>
            <a:picLocks noChangeAspect="1"/>
          </p:cNvPicPr>
          <p:nvPr/>
        </p:nvPicPr>
        <p:blipFill>
          <a:blip r:embed="rId4"/>
          <a:stretch>
            <a:fillRect/>
          </a:stretch>
        </p:blipFill>
        <p:spPr>
          <a:xfrm>
            <a:off x="253628" y="3427407"/>
            <a:ext cx="5614035" cy="606743"/>
          </a:xfrm>
          <a:prstGeom prst="rect">
            <a:avLst/>
          </a:prstGeom>
        </p:spPr>
      </p:pic>
      <p:pic>
        <p:nvPicPr>
          <p:cNvPr id="11" name="Picture 10">
            <a:extLst>
              <a:ext uri="{FF2B5EF4-FFF2-40B4-BE49-F238E27FC236}">
                <a16:creationId xmlns:a16="http://schemas.microsoft.com/office/drawing/2014/main" id="{00D18D5E-D555-425C-B5F3-52A6C7BAFA90}"/>
              </a:ext>
            </a:extLst>
          </p:cNvPr>
          <p:cNvPicPr>
            <a:picLocks noChangeAspect="1"/>
          </p:cNvPicPr>
          <p:nvPr/>
        </p:nvPicPr>
        <p:blipFill>
          <a:blip r:embed="rId5"/>
          <a:stretch>
            <a:fillRect/>
          </a:stretch>
        </p:blipFill>
        <p:spPr>
          <a:xfrm>
            <a:off x="6255632" y="3429841"/>
            <a:ext cx="5607368" cy="606743"/>
          </a:xfrm>
          <a:prstGeom prst="rect">
            <a:avLst/>
          </a:prstGeom>
        </p:spPr>
      </p:pic>
    </p:spTree>
    <p:extLst>
      <p:ext uri="{BB962C8B-B14F-4D97-AF65-F5344CB8AC3E}">
        <p14:creationId xmlns:p14="http://schemas.microsoft.com/office/powerpoint/2010/main" val="165782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white"/>
                </a:solidFill>
                <a:latin typeface="Arial" panose="020B0604020202020204"/>
              </a:rPr>
              <a:t>	</a:t>
            </a:r>
            <a:r>
              <a:rPr kumimoji="0" lang="en-GB" sz="3200" i="0" u="none" strike="noStrike" kern="1200" cap="none" spc="0" normalizeH="0" baseline="0" noProof="0" dirty="0" err="1">
                <a:ln>
                  <a:noFill/>
                </a:ln>
                <a:solidFill>
                  <a:prstClr val="white"/>
                </a:solidFill>
                <a:effectLst/>
                <a:uLnTx/>
                <a:uFillTx/>
                <a:latin typeface="Arial" panose="020B0604020202020204"/>
                <a:ea typeface="+mn-ea"/>
                <a:cs typeface="+mn-cs"/>
              </a:rPr>
              <a:t>VAWG</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Domestic and Non-Domestic Priority Offences </a:t>
            </a:r>
          </a:p>
        </p:txBody>
      </p:sp>
      <p:sp>
        <p:nvSpPr>
          <p:cNvPr id="3" name="TextBox 2">
            <a:extLst>
              <a:ext uri="{FF2B5EF4-FFF2-40B4-BE49-F238E27FC236}">
                <a16:creationId xmlns:a16="http://schemas.microsoft.com/office/drawing/2014/main" id="{71676806-82B3-4657-BF0D-4DA54D4F262A}"/>
              </a:ext>
            </a:extLst>
          </p:cNvPr>
          <p:cNvSpPr txBox="1"/>
          <p:nvPr/>
        </p:nvSpPr>
        <p:spPr>
          <a:xfrm>
            <a:off x="5979422" y="825092"/>
            <a:ext cx="6127167"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solidFill>
                  <a:prstClr val="black"/>
                </a:solidFill>
                <a:effectLst/>
                <a:uLnTx/>
                <a:uFillTx/>
                <a:cs typeface="Calibri" panose="020F0502020204030204" pitchFamily="34" charset="0"/>
              </a:rPr>
              <a:t>Domestic Priority Offences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i="0" u="sng"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The adjacent chart shows the number of combined VAWG priority offences~ with a domestic abuse qualifier and the number of crimes that have at least one female victim linked.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Compared with last quarter there were 63 fewer Domestic Priority Offences with at least one female victim linked, which represents a 5.9% decrease.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In Quarter 1 2019/20, 75.4% (n=809) of these crimes had at least one female victim. </a:t>
            </a:r>
            <a:endParaRPr kumimoji="0" lang="en-GB" sz="1200" b="1"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In Quarter 1 2022/23, 76.2% (n=1007) of these crimes had at least one female victim.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The biggest contributor to Domestic Priority Offences is Stalking and Harassment which accounts for over half of the offences (57.4%) in Quarter 1 2022/23.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solidFill>
                  <a:prstClr val="black"/>
                </a:solidFill>
                <a:effectLst/>
                <a:uLnTx/>
                <a:uFillTx/>
                <a:cs typeface="Calibri" panose="020F0502020204030204" pitchFamily="34" charset="0"/>
              </a:rPr>
              <a:t>Non-Domestic Priority Offences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500" b="1" i="0" u="sng"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The chart below shows the number of combined VAWG priority offences+ with no domestic abuse qualifier and the number of crimes that have at least one female victim linked.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Compared with last quarter an increase of 224 Non-Domestic Priority Offences with at least one female victim linked was observed, which represents an 8.6% deterioration.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In Quarter 1 2019/20, 52.0% (n=2278) of these crimes had at least one female victim.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In Quarter 1 2022/23, 52.9% (n=2829) of these crimes had at least one female victim.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The biggest contributors to Non-Domestic Priority Offences </a:t>
            </a:r>
            <a:r>
              <a:rPr lang="en-GB" sz="1200" dirty="0">
                <a:solidFill>
                  <a:prstClr val="black"/>
                </a:solidFill>
                <a:cs typeface="Calibri" panose="020F0502020204030204" pitchFamily="34" charset="0"/>
              </a:rPr>
              <a:t>are</a:t>
            </a: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 Stalking and Harassment, and Public Fear, Alarm and Distress which between them accounted for 68.9% </a:t>
            </a:r>
            <a:r>
              <a:rPr lang="en-GB" sz="1200" dirty="0">
                <a:solidFill>
                  <a:prstClr val="black"/>
                </a:solidFill>
                <a:cs typeface="Calibri" panose="020F0502020204030204" pitchFamily="34" charset="0"/>
              </a:rPr>
              <a:t>during</a:t>
            </a: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 Quarter 1 2022/23.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4C2AC8F-08EB-4F6A-AEA7-CDC4E1879E6C}"/>
              </a:ext>
            </a:extLst>
          </p:cNvPr>
          <p:cNvSpPr txBox="1"/>
          <p:nvPr/>
        </p:nvSpPr>
        <p:spPr>
          <a:xfrm>
            <a:off x="214348" y="6488668"/>
            <a:ext cx="11817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Arial" panose="020B0604020202020204"/>
                <a:ea typeface="+mn-ea"/>
                <a:cs typeface="+mn-cs"/>
              </a:rPr>
              <a:t>~Domestic Priority Areas Combined covers Homicide, Violence with Injury, Stalking and Harassment, Public Fear , Alarm or Distress, Rape, Other Sexual Offences, and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Arial" panose="020B0604020202020204"/>
                <a:ea typeface="+mn-ea"/>
                <a:cs typeface="+mn-cs"/>
              </a:rPr>
              <a:t>+Non-Domestic Priority Areas Combined covers Homicide, Violence with Injury, Stalking and Harassment, Public Fear , Alarm or Distress, Rape, Other Sexual Offences, and Modern Slavery and Exploitation of Prostitution.</a:t>
            </a:r>
          </a:p>
        </p:txBody>
      </p:sp>
      <p:pic>
        <p:nvPicPr>
          <p:cNvPr id="12" name="Picture 11">
            <a:extLst>
              <a:ext uri="{FF2B5EF4-FFF2-40B4-BE49-F238E27FC236}">
                <a16:creationId xmlns:a16="http://schemas.microsoft.com/office/drawing/2014/main" id="{59A9BE4C-762B-444E-A658-560D3FA3B79A}"/>
              </a:ext>
            </a:extLst>
          </p:cNvPr>
          <p:cNvPicPr>
            <a:picLocks noChangeAspect="1"/>
          </p:cNvPicPr>
          <p:nvPr/>
        </p:nvPicPr>
        <p:blipFill>
          <a:blip r:embed="rId3"/>
          <a:stretch>
            <a:fillRect/>
          </a:stretch>
        </p:blipFill>
        <p:spPr>
          <a:xfrm>
            <a:off x="160422" y="3644651"/>
            <a:ext cx="5674321" cy="2812648"/>
          </a:xfrm>
          <a:prstGeom prst="rect">
            <a:avLst/>
          </a:prstGeom>
        </p:spPr>
      </p:pic>
      <p:pic>
        <p:nvPicPr>
          <p:cNvPr id="13" name="Picture 12">
            <a:extLst>
              <a:ext uri="{FF2B5EF4-FFF2-40B4-BE49-F238E27FC236}">
                <a16:creationId xmlns:a16="http://schemas.microsoft.com/office/drawing/2014/main" id="{4C35E831-4521-461E-A8F3-786E6D88ED5D}"/>
              </a:ext>
            </a:extLst>
          </p:cNvPr>
          <p:cNvPicPr>
            <a:picLocks noChangeAspect="1"/>
          </p:cNvPicPr>
          <p:nvPr/>
        </p:nvPicPr>
        <p:blipFill>
          <a:blip r:embed="rId4"/>
          <a:stretch>
            <a:fillRect/>
          </a:stretch>
        </p:blipFill>
        <p:spPr>
          <a:xfrm>
            <a:off x="160422" y="853440"/>
            <a:ext cx="5674321" cy="2709414"/>
          </a:xfrm>
          <a:prstGeom prst="rect">
            <a:avLst/>
          </a:prstGeom>
          <a:ln>
            <a:solidFill>
              <a:schemeClr val="accent1"/>
            </a:solidFill>
          </a:ln>
        </p:spPr>
      </p:pic>
      <p:sp>
        <p:nvSpPr>
          <p:cNvPr id="8" name="Rectangle 7">
            <a:extLst>
              <a:ext uri="{FF2B5EF4-FFF2-40B4-BE49-F238E27FC236}">
                <a16:creationId xmlns:a16="http://schemas.microsoft.com/office/drawing/2014/main" id="{E9983F18-4AD6-4C6F-8A7D-613D2A46E8A4}"/>
              </a:ext>
            </a:extLst>
          </p:cNvPr>
          <p:cNvSpPr/>
          <p:nvPr/>
        </p:nvSpPr>
        <p:spPr>
          <a:xfrm>
            <a:off x="5979423" y="759621"/>
            <a:ext cx="6127166" cy="576509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8D94086-6078-46D9-BBBA-03220409408E}"/>
              </a:ext>
            </a:extLst>
          </p:cNvPr>
          <p:cNvSpPr/>
          <p:nvPr/>
        </p:nvSpPr>
        <p:spPr>
          <a:xfrm>
            <a:off x="69668" y="762102"/>
            <a:ext cx="5834741" cy="576509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189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lang="en-GB" sz="3200" b="1" dirty="0">
                <a:solidFill>
                  <a:prstClr val="white"/>
                </a:solidFill>
                <a:latin typeface="Arial" panose="020B0604020202020204"/>
              </a:rPr>
              <a:t>	</a:t>
            </a:r>
            <a:r>
              <a:rPr kumimoji="0" lang="en-GB" sz="320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VAWG</a:t>
            </a: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lang="en-GB" sz="3200" dirty="0">
                <a:latin typeface="Calibri" panose="020F0502020204030204" pitchFamily="34" charset="0"/>
                <a:cs typeface="Calibri" panose="020F0502020204030204" pitchFamily="34" charset="0"/>
              </a:rPr>
              <a:t>Repeat Victims and Offenders</a:t>
            </a:r>
          </a:p>
        </p:txBody>
      </p:sp>
      <p:sp>
        <p:nvSpPr>
          <p:cNvPr id="3" name="TextBox 2">
            <a:extLst>
              <a:ext uri="{FF2B5EF4-FFF2-40B4-BE49-F238E27FC236}">
                <a16:creationId xmlns:a16="http://schemas.microsoft.com/office/drawing/2014/main" id="{71676806-82B3-4657-BF0D-4DA54D4F262A}"/>
              </a:ext>
            </a:extLst>
          </p:cNvPr>
          <p:cNvSpPr txBox="1"/>
          <p:nvPr/>
        </p:nvSpPr>
        <p:spPr>
          <a:xfrm>
            <a:off x="7341326" y="717858"/>
            <a:ext cx="4771594"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solidFill>
                  <a:prstClr val="black"/>
                </a:solidFill>
                <a:effectLst/>
                <a:uLnTx/>
                <a:uFillTx/>
                <a:cs typeface="Calibri" panose="020F0502020204030204" pitchFamily="34" charset="0"/>
              </a:rPr>
              <a:t>Repeat Victims and Offenders Domestic Priority Offences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i="0" u="sng"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cs typeface="Calibri" panose="020F0502020204030204" pitchFamily="34" charset="0"/>
              </a:rPr>
              <a:t>Repeat Victims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889 females have been a victim of more than one </a:t>
            </a:r>
            <a:r>
              <a:rPr kumimoji="0" lang="en-GB" sz="1200" b="0" i="0" u="none" strike="noStrike" kern="1200" cap="none" spc="0" normalizeH="0" baseline="0" noProof="0" dirty="0" err="1">
                <a:ln>
                  <a:noFill/>
                </a:ln>
                <a:solidFill>
                  <a:prstClr val="black"/>
                </a:solidFill>
                <a:effectLst/>
                <a:uLnTx/>
                <a:uFillTx/>
                <a:cs typeface="Calibri" panose="020F0502020204030204" pitchFamily="34" charset="0"/>
              </a:rPr>
              <a:t>VAWG</a:t>
            </a: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 Domestic priority offence~ in the last 12 months. 17 women and girls have been the victim in more than five separate offences.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cs typeface="Calibri" panose="020F0502020204030204" pitchFamily="34" charset="0"/>
              </a:rPr>
              <a:t>Repeat Offenders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In the 12 months to June 2022, there are 375 female offenders of domestic crimes~ against females, 17.1% (n=64) of which committed more than one offence in the last year</a:t>
            </a:r>
            <a:r>
              <a:rPr kumimoji="0" lang="en-GB" sz="1100" b="0" i="0" u="none" strike="noStrike" kern="1200" cap="none" spc="0" normalizeH="0" baseline="0" noProof="0" dirty="0">
                <a:ln>
                  <a:noFill/>
                </a:ln>
                <a:solidFill>
                  <a:prstClr val="black"/>
                </a:solidFill>
                <a:effectLst/>
                <a:uLnTx/>
                <a:uFillTx/>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There were 2,508 male offenders of domestic crimes~ against females, 31.1% (n=781) of which are repeats. 19 males were linked as the offender in more than five </a:t>
            </a:r>
            <a:r>
              <a:rPr kumimoji="0" lang="en-GB" sz="1200" b="0" i="0" u="none" strike="noStrike" kern="1200" cap="none" spc="0" normalizeH="0" baseline="0" noProof="0" dirty="0" err="1">
                <a:ln>
                  <a:noFill/>
                </a:ln>
                <a:solidFill>
                  <a:prstClr val="black"/>
                </a:solidFill>
                <a:effectLst/>
                <a:uLnTx/>
                <a:uFillTx/>
                <a:cs typeface="Calibri" panose="020F0502020204030204" pitchFamily="34" charset="0"/>
              </a:rPr>
              <a:t>VAWG</a:t>
            </a: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 offences~ in the last year.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solidFill>
                  <a:prstClr val="black"/>
                </a:solidFill>
                <a:effectLst/>
                <a:uLnTx/>
                <a:uFillTx/>
                <a:cs typeface="Calibri" panose="020F0502020204030204" pitchFamily="34" charset="0"/>
              </a:rPr>
              <a:t>Repeat Victims and Offenders Non-Domestic Priority Offences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i="0" u="sng"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cs typeface="Calibri" panose="020F0502020204030204" pitchFamily="34" charset="0"/>
              </a:rPr>
              <a:t>Repeat Victims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1,734 females have been a victim of more than one </a:t>
            </a:r>
            <a:r>
              <a:rPr kumimoji="0" lang="en-GB" sz="1200" b="0" i="0" u="none" strike="noStrike" kern="1200" cap="none" spc="0" normalizeH="0" baseline="0" noProof="0" dirty="0" err="1">
                <a:ln>
                  <a:noFill/>
                </a:ln>
                <a:solidFill>
                  <a:prstClr val="black"/>
                </a:solidFill>
                <a:effectLst/>
                <a:uLnTx/>
                <a:uFillTx/>
                <a:cs typeface="Calibri" panose="020F0502020204030204" pitchFamily="34" charset="0"/>
              </a:rPr>
              <a:t>VAWG</a:t>
            </a: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 Non-Domestic priority offence+ in the last 12 months. 80 women and girls have been the victim in more than five separate offences. </a:t>
            </a:r>
            <a:endParaRPr kumimoji="0" lang="en-GB" sz="1200" b="0" i="0"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cs typeface="Calibri" panose="020F0502020204030204" pitchFamily="34" charset="0"/>
              </a:rPr>
              <a:t>Repeat Offenders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In the 12 months to June 2022, there are 2,223 female offenders of non-domestic crimes+ against females, 29.9% (n=665) of which committed more than one offence in the last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There were 3,199 male offenders of non-domestic crimes+ against females, 20.7% (n=661) of which are repeats. 22 males were linked as the offender in more than five </a:t>
            </a:r>
            <a:r>
              <a:rPr kumimoji="0" lang="en-GB" sz="1200" b="0" i="0" u="none" strike="noStrike" kern="1200" cap="none" spc="0" normalizeH="0" baseline="0" noProof="0" dirty="0" err="1">
                <a:ln>
                  <a:noFill/>
                </a:ln>
                <a:solidFill>
                  <a:prstClr val="black"/>
                </a:solidFill>
                <a:effectLst/>
                <a:uLnTx/>
                <a:uFillTx/>
                <a:cs typeface="Calibri" panose="020F0502020204030204" pitchFamily="34" charset="0"/>
              </a:rPr>
              <a:t>VAWG</a:t>
            </a: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 offences+ in the last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cs typeface="Calibri" panose="020F0502020204030204" pitchFamily="34" charset="0"/>
              </a:rPr>
              <a:t>Please note all charts do not include crimes without a linked offender.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4C2AC8F-08EB-4F6A-AEA7-CDC4E1879E6C}"/>
              </a:ext>
            </a:extLst>
          </p:cNvPr>
          <p:cNvSpPr txBox="1"/>
          <p:nvPr/>
        </p:nvSpPr>
        <p:spPr>
          <a:xfrm>
            <a:off x="214348" y="6488668"/>
            <a:ext cx="11817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0000"/>
                </a:solidFill>
                <a:effectLst/>
                <a:uLnTx/>
                <a:uFillTx/>
                <a:latin typeface="Arial" panose="020B0604020202020204"/>
                <a:ea typeface="+mn-ea"/>
                <a:cs typeface="+mn-cs"/>
              </a:rPr>
              <a:t>~Domestic Priority Areas Combined covers Homicide, Violence with Injury, Stalking and Harassment, Public Fear , Alarm or Distress, Rape, Other Sexual Offences, and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0000"/>
                </a:solidFill>
                <a:effectLst/>
                <a:uLnTx/>
                <a:uFillTx/>
                <a:latin typeface="Arial" panose="020B0604020202020204"/>
                <a:ea typeface="+mn-ea"/>
                <a:cs typeface="+mn-cs"/>
              </a:rPr>
              <a:t>+Non-Domestic Priority Areas Combined covers Homicide, Violence with Injury, Stalking and Harassment, Public Fear , Alarm or Distress, Rape, Other Sexual Offences, and Modern Slavery and Exploitation of Prostitution.</a:t>
            </a:r>
          </a:p>
        </p:txBody>
      </p:sp>
      <p:pic>
        <p:nvPicPr>
          <p:cNvPr id="2" name="Picture 1">
            <a:extLst>
              <a:ext uri="{FF2B5EF4-FFF2-40B4-BE49-F238E27FC236}">
                <a16:creationId xmlns:a16="http://schemas.microsoft.com/office/drawing/2014/main" id="{BC8C81CB-BC98-4B57-BB0A-91444855D7B0}"/>
              </a:ext>
            </a:extLst>
          </p:cNvPr>
          <p:cNvPicPr>
            <a:picLocks noChangeAspect="1"/>
          </p:cNvPicPr>
          <p:nvPr/>
        </p:nvPicPr>
        <p:blipFill>
          <a:blip r:embed="rId3"/>
          <a:stretch>
            <a:fillRect/>
          </a:stretch>
        </p:blipFill>
        <p:spPr>
          <a:xfrm>
            <a:off x="95797" y="1106524"/>
            <a:ext cx="3595923" cy="2347227"/>
          </a:xfrm>
          <a:prstGeom prst="rect">
            <a:avLst/>
          </a:prstGeom>
        </p:spPr>
      </p:pic>
      <p:pic>
        <p:nvPicPr>
          <p:cNvPr id="5" name="Picture 4">
            <a:extLst>
              <a:ext uri="{FF2B5EF4-FFF2-40B4-BE49-F238E27FC236}">
                <a16:creationId xmlns:a16="http://schemas.microsoft.com/office/drawing/2014/main" id="{5471F8C2-8A33-489C-9F94-AF4916BC4E06}"/>
              </a:ext>
            </a:extLst>
          </p:cNvPr>
          <p:cNvPicPr>
            <a:picLocks noChangeAspect="1"/>
          </p:cNvPicPr>
          <p:nvPr/>
        </p:nvPicPr>
        <p:blipFill>
          <a:blip r:embed="rId4"/>
          <a:stretch>
            <a:fillRect/>
          </a:stretch>
        </p:blipFill>
        <p:spPr>
          <a:xfrm>
            <a:off x="109153" y="3886045"/>
            <a:ext cx="3582236" cy="2347229"/>
          </a:xfrm>
          <a:prstGeom prst="rect">
            <a:avLst/>
          </a:prstGeom>
        </p:spPr>
      </p:pic>
      <p:sp>
        <p:nvSpPr>
          <p:cNvPr id="9" name="Rectangle 8">
            <a:extLst>
              <a:ext uri="{FF2B5EF4-FFF2-40B4-BE49-F238E27FC236}">
                <a16:creationId xmlns:a16="http://schemas.microsoft.com/office/drawing/2014/main" id="{9FF830AC-1687-4ECD-A8A5-1BF30869B979}"/>
              </a:ext>
            </a:extLst>
          </p:cNvPr>
          <p:cNvSpPr/>
          <p:nvPr/>
        </p:nvSpPr>
        <p:spPr>
          <a:xfrm>
            <a:off x="7341326" y="693938"/>
            <a:ext cx="4771595" cy="579037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FA563D26-3539-4F2E-B72A-50383BDC880C}"/>
              </a:ext>
            </a:extLst>
          </p:cNvPr>
          <p:cNvPicPr>
            <a:picLocks noChangeAspect="1"/>
          </p:cNvPicPr>
          <p:nvPr/>
        </p:nvPicPr>
        <p:blipFill>
          <a:blip r:embed="rId5"/>
          <a:stretch>
            <a:fillRect/>
          </a:stretch>
        </p:blipFill>
        <p:spPr>
          <a:xfrm>
            <a:off x="3691388" y="1106523"/>
            <a:ext cx="3595923" cy="2347227"/>
          </a:xfrm>
          <a:prstGeom prst="rect">
            <a:avLst/>
          </a:prstGeom>
        </p:spPr>
      </p:pic>
      <p:pic>
        <p:nvPicPr>
          <p:cNvPr id="11" name="Picture 10">
            <a:extLst>
              <a:ext uri="{FF2B5EF4-FFF2-40B4-BE49-F238E27FC236}">
                <a16:creationId xmlns:a16="http://schemas.microsoft.com/office/drawing/2014/main" id="{723EF8FB-BC21-4830-8EEA-2B38F6887BD2}"/>
              </a:ext>
            </a:extLst>
          </p:cNvPr>
          <p:cNvPicPr>
            <a:picLocks noChangeAspect="1"/>
          </p:cNvPicPr>
          <p:nvPr/>
        </p:nvPicPr>
        <p:blipFill>
          <a:blip r:embed="rId6"/>
          <a:stretch>
            <a:fillRect/>
          </a:stretch>
        </p:blipFill>
        <p:spPr>
          <a:xfrm>
            <a:off x="3691388" y="3886046"/>
            <a:ext cx="3595925" cy="2347228"/>
          </a:xfrm>
          <a:prstGeom prst="rect">
            <a:avLst/>
          </a:prstGeom>
        </p:spPr>
      </p:pic>
      <p:sp>
        <p:nvSpPr>
          <p:cNvPr id="12" name="Rectangle 11">
            <a:extLst>
              <a:ext uri="{FF2B5EF4-FFF2-40B4-BE49-F238E27FC236}">
                <a16:creationId xmlns:a16="http://schemas.microsoft.com/office/drawing/2014/main" id="{D2DE63F9-A121-45F4-8B77-3DE755FF6E22}"/>
              </a:ext>
            </a:extLst>
          </p:cNvPr>
          <p:cNvSpPr/>
          <p:nvPr/>
        </p:nvSpPr>
        <p:spPr>
          <a:xfrm>
            <a:off x="60962" y="693761"/>
            <a:ext cx="7280034" cy="579037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908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200" dirty="0">
                <a:latin typeface="Calibri" panose="020F0502020204030204" pitchFamily="34" charset="0"/>
                <a:cs typeface="Calibri" panose="020F0502020204030204" pitchFamily="34" charset="0"/>
              </a:rPr>
              <a:t>Drug Supply &amp; Organised Crime</a:t>
            </a:r>
          </a:p>
        </p:txBody>
      </p:sp>
      <p:pic>
        <p:nvPicPr>
          <p:cNvPr id="5" name="Picture 4">
            <a:extLst>
              <a:ext uri="{FF2B5EF4-FFF2-40B4-BE49-F238E27FC236}">
                <a16:creationId xmlns:a16="http://schemas.microsoft.com/office/drawing/2014/main" id="{F1565EB1-A83E-48DA-9DEA-86ADB0415BE7}"/>
              </a:ext>
            </a:extLst>
          </p:cNvPr>
          <p:cNvPicPr>
            <a:picLocks noChangeAspect="1"/>
          </p:cNvPicPr>
          <p:nvPr/>
        </p:nvPicPr>
        <p:blipFill>
          <a:blip r:embed="rId2"/>
          <a:stretch>
            <a:fillRect/>
          </a:stretch>
        </p:blipFill>
        <p:spPr>
          <a:xfrm>
            <a:off x="194854" y="3410765"/>
            <a:ext cx="5814191" cy="633774"/>
          </a:xfrm>
          <a:prstGeom prst="rect">
            <a:avLst/>
          </a:prstGeom>
        </p:spPr>
      </p:pic>
      <p:sp>
        <p:nvSpPr>
          <p:cNvPr id="6" name="Rectangle 5">
            <a:extLst>
              <a:ext uri="{FF2B5EF4-FFF2-40B4-BE49-F238E27FC236}">
                <a16:creationId xmlns:a16="http://schemas.microsoft.com/office/drawing/2014/main" id="{AE73C68E-27D5-4E6A-B120-0C695FFFF4FA}"/>
              </a:ext>
            </a:extLst>
          </p:cNvPr>
          <p:cNvSpPr/>
          <p:nvPr/>
        </p:nvSpPr>
        <p:spPr>
          <a:xfrm>
            <a:off x="169172" y="848700"/>
            <a:ext cx="5868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A032448-9A43-4C4B-904A-652E49D4D85D}"/>
              </a:ext>
            </a:extLst>
          </p:cNvPr>
          <p:cNvSpPr txBox="1"/>
          <p:nvPr/>
        </p:nvSpPr>
        <p:spPr>
          <a:xfrm>
            <a:off x="6163925" y="849266"/>
            <a:ext cx="5867999" cy="1969770"/>
          </a:xfrm>
          <a:prstGeom prst="rect">
            <a:avLst/>
          </a:prstGeom>
          <a:noFill/>
          <a:ln w="15875">
            <a:solidFill>
              <a:schemeClr val="accent1"/>
            </a:solidFill>
          </a:ln>
        </p:spPr>
        <p:txBody>
          <a:bodyPr wrap="square" rtlCol="0">
            <a:spAutoFit/>
          </a:body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ts val="0"/>
              </a:spcBef>
              <a:buNone/>
            </a:pPr>
            <a:r>
              <a:rPr lang="en-GB" altLang="en-US" sz="1200" dirty="0">
                <a:latin typeface="Calibri"/>
                <a:cs typeface="Calibri"/>
              </a:rPr>
              <a:t>Quarter 1 2022/23 has recorded a 22.0% decrease in Drug Trafficking and Supply offences (35 fewer offences to 124) when compared to Quarter 1 2019/20 (Pre-Covid year). However, </a:t>
            </a:r>
            <a:r>
              <a:rPr lang="en-GB" sz="1200" dirty="0">
                <a:latin typeface="Calibri"/>
                <a:cs typeface="Calibri"/>
              </a:rPr>
              <a:t>Quarter 1 2022/23 has seen an increase of 53.1% (30 additional crimes) when compared to Quarter 4 2021/22.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noProof="0" dirty="0">
                <a:ln>
                  <a:noFill/>
                </a:ln>
                <a:solidFill>
                  <a:prstClr val="black"/>
                </a:solidFill>
                <a:effectLst/>
                <a:uLnTx/>
                <a:uFillTx/>
                <a:cs typeface="Calibri" panose="020F0502020204030204" pitchFamily="34" charset="0"/>
              </a:rPr>
              <a:t>1,537 Drug Supply and Dealing intelligence logs were submitted during Quarter 1 2022/23. This is an increase of 106 logs when compared to Quarter 4 of 2021/22, which saw 1,431 logs submitted, and a decrease of 179 logs when compared to Quarter 1 of 2019/20 </a:t>
            </a:r>
            <a:r>
              <a:rPr lang="en-GB" altLang="en-US" sz="1200" dirty="0">
                <a:latin typeface="Calibri"/>
                <a:cs typeface="Calibri"/>
              </a:rPr>
              <a:t>(Pre-Covid year)</a:t>
            </a:r>
            <a:r>
              <a:rPr kumimoji="0" lang="en-GB" sz="1200" u="none" strike="noStrike" kern="1200" cap="none" spc="0" normalizeH="0" baseline="0" noProof="0" dirty="0">
                <a:ln>
                  <a:noFill/>
                </a:ln>
                <a:solidFill>
                  <a:prstClr val="black"/>
                </a:solidFill>
                <a:effectLst/>
                <a:uLnTx/>
                <a:uFillTx/>
                <a:cs typeface="Calibri" panose="020F0502020204030204" pitchFamily="34" charset="0"/>
              </a:rPr>
              <a:t>, </a:t>
            </a:r>
            <a:r>
              <a:rPr lang="en-GB" sz="1200" dirty="0">
                <a:solidFill>
                  <a:prstClr val="black"/>
                </a:solidFill>
                <a:cs typeface="Calibri" panose="020F0502020204030204" pitchFamily="34" charset="0"/>
              </a:rPr>
              <a:t>during which 1,716 logs were submitted.</a:t>
            </a:r>
          </a:p>
        </p:txBody>
      </p:sp>
      <p:pic>
        <p:nvPicPr>
          <p:cNvPr id="9" name="Picture 8">
            <a:extLst>
              <a:ext uri="{FF2B5EF4-FFF2-40B4-BE49-F238E27FC236}">
                <a16:creationId xmlns:a16="http://schemas.microsoft.com/office/drawing/2014/main" id="{6D58233E-92A1-4771-9BBC-1365075AB01D}"/>
              </a:ext>
            </a:extLst>
          </p:cNvPr>
          <p:cNvPicPr>
            <a:picLocks noChangeAspect="1"/>
          </p:cNvPicPr>
          <p:nvPr/>
        </p:nvPicPr>
        <p:blipFill>
          <a:blip r:embed="rId3"/>
          <a:stretch>
            <a:fillRect/>
          </a:stretch>
        </p:blipFill>
        <p:spPr>
          <a:xfrm>
            <a:off x="492493" y="951942"/>
            <a:ext cx="5185356" cy="2430000"/>
          </a:xfrm>
          <a:prstGeom prst="rect">
            <a:avLst/>
          </a:prstGeom>
        </p:spPr>
      </p:pic>
      <p:sp>
        <p:nvSpPr>
          <p:cNvPr id="7" name="TextBox 6">
            <a:extLst>
              <a:ext uri="{FF2B5EF4-FFF2-40B4-BE49-F238E27FC236}">
                <a16:creationId xmlns:a16="http://schemas.microsoft.com/office/drawing/2014/main" id="{61827C5D-48DA-49B5-9506-CD4B84B9C2A2}"/>
              </a:ext>
            </a:extLst>
          </p:cNvPr>
          <p:cNvSpPr txBox="1"/>
          <p:nvPr/>
        </p:nvSpPr>
        <p:spPr>
          <a:xfrm>
            <a:off x="160076" y="4207618"/>
            <a:ext cx="11871848" cy="2585323"/>
          </a:xfrm>
          <a:prstGeom prst="rect">
            <a:avLst/>
          </a:prstGeom>
          <a:noFill/>
          <a:ln w="15875">
            <a:solidFill>
              <a:schemeClr val="accent1"/>
            </a:solidFill>
          </a:ln>
        </p:spPr>
        <p:txBody>
          <a:bodyPr wrap="square" rtlCol="0">
            <a:spAutoFit/>
          </a:bodyPr>
          <a:lstStyle/>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Over the last quarter Gwent’s Organised Crime Unit has been involved in a number of covert operations.</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Operation Beacon has been the primary focus of the team. This involved an organised crime group supplying wholesale quantities of cocaine and cannabis throughout the South West region together with an associated money laundering operation. Enforcement took place at the end of May and involved vehicle stops, searc</a:t>
            </a:r>
            <a:r>
              <a:rPr lang="en-GB" sz="1200" dirty="0">
                <a:ea typeface="Calibri" panose="020F0502020204030204" pitchFamily="34" charset="0"/>
                <a:cs typeface="Times New Roman" panose="02020603050405020304" pitchFamily="18" charset="0"/>
              </a:rPr>
              <a:t>h warrants and arrests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 number of addresses across the Force. The key suspects have been charged and remanded and over £200,000 worth of assets has been seized in the form of Rolex watches, designer clothing, vehicles and bank account freezing orders. Substantial custodial sentences are anticipated.</a:t>
            </a:r>
          </a:p>
          <a:p>
            <a:pPr algn="just">
              <a:spcAft>
                <a:spcPts val="0"/>
              </a:spcAft>
            </a:pPr>
            <a:endParaRPr lang="en-GB" sz="600" dirty="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principal suspect involved in Operation Draco has pleaded guilty to conspiracy to supplying multi kilos of cocaine during which he used encrypted devices to orchestrate the complex criminal operation. A sentence of over 10 years is anticipated.</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Work has continued with national agencies such as OPAL and </a:t>
            </a:r>
            <a:r>
              <a:rPr kumimoji="0" lang="en-GB" sz="1200" b="0" i="0" u="none" strike="noStrike" kern="1200" cap="none" spc="0" normalizeH="0" baseline="0" noProof="0" dirty="0" err="1">
                <a:ln>
                  <a:noFill/>
                </a:ln>
                <a:solidFill>
                  <a:prstClr val="black"/>
                </a:solidFill>
                <a:effectLst/>
                <a:uLnTx/>
                <a:uFillTx/>
                <a:cs typeface="Calibri" panose="020F0502020204030204" pitchFamily="34" charset="0"/>
              </a:rPr>
              <a:t>NavCIS</a:t>
            </a: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 regarding the identification of upcoming trends and any Organised Crime Groups (OCGs) who may be operating in relation to these. A recent example related to large scale waste oil thefts and the identification of a Bulgarian OCG working out of London who were arrested for offences within Gwent.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prstClr val="black"/>
              </a:solidFill>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cs typeface="Calibri" panose="020F0502020204030204" pitchFamily="34" charset="0"/>
              </a:rPr>
              <a:t>During the last quarter confiscation orders have been issued to two individuals, one for £31,197 and the second for £1,032. Six individuals have also received custodial sentences totalling 23 years for offences including Class A Drug Supply, Robbery and burglary.</a:t>
            </a:r>
          </a:p>
        </p:txBody>
      </p:sp>
    </p:spTree>
    <p:extLst>
      <p:ext uri="{BB962C8B-B14F-4D97-AF65-F5344CB8AC3E}">
        <p14:creationId xmlns:p14="http://schemas.microsoft.com/office/powerpoint/2010/main" val="2396374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200" dirty="0">
                <a:latin typeface="Calibri" panose="020F0502020204030204" pitchFamily="34" charset="0"/>
                <a:cs typeface="Calibri" panose="020F0502020204030204" pitchFamily="34" charset="0"/>
              </a:rPr>
              <a:t>Drug Supply &amp; Organised Crime - continued</a:t>
            </a:r>
          </a:p>
        </p:txBody>
      </p:sp>
      <p:sp>
        <p:nvSpPr>
          <p:cNvPr id="3" name="TextBox 2">
            <a:extLst>
              <a:ext uri="{FF2B5EF4-FFF2-40B4-BE49-F238E27FC236}">
                <a16:creationId xmlns:a16="http://schemas.microsoft.com/office/drawing/2014/main" id="{A310C7C1-C13E-44F3-95B8-FD85777BB9AB}"/>
              </a:ext>
            </a:extLst>
          </p:cNvPr>
          <p:cNvSpPr txBox="1"/>
          <p:nvPr/>
        </p:nvSpPr>
        <p:spPr>
          <a:xfrm>
            <a:off x="160076" y="788306"/>
            <a:ext cx="11871848" cy="1107996"/>
          </a:xfrm>
          <a:prstGeom prst="rect">
            <a:avLst/>
          </a:prstGeom>
          <a:noFill/>
          <a:ln w="15875">
            <a:solidFill>
              <a:schemeClr val="accent1"/>
            </a:solidFill>
          </a:ln>
        </p:spPr>
        <p:txBody>
          <a:bodyPr wrap="square" rtlCol="0">
            <a:spAutoFit/>
          </a:bodyPr>
          <a:lstStyle/>
          <a:p>
            <a:pPr algn="just" eaLnBrk="1" fontAlgn="auto" hangingPunct="1">
              <a:spcBef>
                <a:spcPts val="0"/>
              </a:spcBef>
              <a:spcAft>
                <a:spcPts val="0"/>
              </a:spcAft>
              <a:defRPr/>
            </a:pPr>
            <a:endParaRPr lang="en-GB" sz="600" dirty="0">
              <a:ea typeface="Calibri" panose="020F0502020204030204" pitchFamily="34" charset="0"/>
              <a:cs typeface="Times New Roman" panose="02020603050405020304" pitchFamily="18" charset="0"/>
            </a:endParaRPr>
          </a:p>
          <a:p>
            <a:pPr algn="just" eaLnBrk="1" fontAlgn="auto" hangingPunct="1">
              <a:spcBef>
                <a:spcPts val="0"/>
              </a:spcBef>
              <a:spcAft>
                <a:spcPts val="0"/>
              </a:spcAf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 line with the 10-year drug plan ‘From harm to hope’ a review of drug investigations within Gwent has been carried out. It has been identified that there is a need for a drugs focus desk within Gwent to improve effectiveness and efficiency of drug supply investigations. A drugs focus desk will reduce the amount of people being released under investigation and bail for drug related offences, improve the knowledge and skills of inexperienced investigators and supervisors and should decrease drug related violence. The Drug Focus Desk is in the process of being implemented with support from JSIU and CPS. </a:t>
            </a:r>
          </a:p>
          <a:p>
            <a:pPr eaLnBrk="1" fontAlgn="auto" hangingPunct="1">
              <a:spcBef>
                <a:spcPts val="0"/>
              </a:spcBef>
              <a:spcAft>
                <a:spcPts val="0"/>
              </a:spcAf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308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Financial Investigation Unit (FIU)</a:t>
            </a:r>
          </a:p>
        </p:txBody>
      </p:sp>
      <p:sp>
        <p:nvSpPr>
          <p:cNvPr id="3" name="TextBox 2">
            <a:extLst>
              <a:ext uri="{FF2B5EF4-FFF2-40B4-BE49-F238E27FC236}">
                <a16:creationId xmlns:a16="http://schemas.microsoft.com/office/drawing/2014/main" id="{A310C7C1-C13E-44F3-95B8-FD85777BB9AB}"/>
              </a:ext>
            </a:extLst>
          </p:cNvPr>
          <p:cNvSpPr txBox="1"/>
          <p:nvPr/>
        </p:nvSpPr>
        <p:spPr>
          <a:xfrm>
            <a:off x="160076" y="788306"/>
            <a:ext cx="11871848" cy="2708434"/>
          </a:xfrm>
          <a:prstGeom prst="rect">
            <a:avLst/>
          </a:prstGeom>
          <a:noFill/>
          <a:ln w="15875">
            <a:solidFill>
              <a:schemeClr val="accent1"/>
            </a:solidFill>
          </a:ln>
        </p:spPr>
        <p:txBody>
          <a:bodyPr wrap="square" rtlCol="0">
            <a:spAutoFit/>
          </a:bodyPr>
          <a:lstStyle/>
          <a:p>
            <a:pPr algn="just" eaLnBrk="1" hangingPunct="1">
              <a:lnSpc>
                <a:spcPct val="100000"/>
              </a:lnSpc>
              <a:spcBef>
                <a:spcPct val="0"/>
              </a:spcBef>
              <a:buFontTx/>
              <a:buNone/>
            </a:pPr>
            <a:r>
              <a:rPr lang="en-GB" altLang="en-US" sz="1400" b="1" i="1" dirty="0"/>
              <a:t>Overview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prstClr val="black"/>
              </a:solidFill>
              <a:cs typeface="Calibri" panose="020F0502020204030204" pitchFamily="34"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During the last quarter the Gwent FIU processed 31 cash detentions totalling £428,602 and finalised 8 forfeitures totalling £184,060. They also had a further 5 notices of forfeitures without a Court order amounting to £89,638 that are currently progressing through the various forfeiture proceedings (such as the objection / appeals process). </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Asset Recovery Incentivisation Scheme (ARIS) payment (i.e. money paid back to the force following the conclusion of Proceeds Of Crime Application investigations) for the 2021/22 financial year was £510,057, compared to £123,305 for 2020/21. </a:t>
            </a:r>
            <a:r>
              <a:rPr lang="en-GB" sz="1200" dirty="0">
                <a:ea typeface="Calibri" panose="020F0502020204030204" pitchFamily="34" charset="0"/>
                <a:cs typeface="Times New Roman" panose="02020603050405020304" pitchFamily="18" charset="0"/>
              </a:rPr>
              <a:t>This meant Gwent</a:t>
            </a:r>
            <a:r>
              <a:rPr lang="en-GB" sz="1200" dirty="0">
                <a:effectLst/>
                <a:latin typeface="Calibri" panose="020F0502020204030204" pitchFamily="34" charset="0"/>
                <a:ea typeface="Calibri" panose="020F0502020204030204" pitchFamily="34" charset="0"/>
                <a:cs typeface="Times New Roman" panose="02020603050405020304" pitchFamily="18" charset="0"/>
              </a:rPr>
              <a:t> were the highest ARIS paid Welsh force in 2021/22:</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a typeface="Calibri" panose="020F0502020204030204" pitchFamily="34" charset="0"/>
                <a:cs typeface="Times New Roman" panose="02020603050405020304" pitchFamily="18" charset="0"/>
              </a:rPr>
              <a:t>The teams Financial Investigators</a:t>
            </a:r>
            <a:r>
              <a:rPr lang="en-GB" sz="1200" dirty="0">
                <a:effectLst/>
                <a:latin typeface="Calibri" panose="020F0502020204030204" pitchFamily="34" charset="0"/>
                <a:ea typeface="Calibri" panose="020F0502020204030204" pitchFamily="34" charset="0"/>
                <a:cs typeface="Times New Roman" panose="02020603050405020304" pitchFamily="18" charset="0"/>
              </a:rPr>
              <a:t> are currently supporting 27 OCG’s across the force.</a:t>
            </a:r>
          </a:p>
          <a:p>
            <a:pPr algn="just">
              <a:spcAft>
                <a:spcPts val="0"/>
              </a:spcAft>
            </a:pPr>
            <a:endParaRPr lang="en-GB" sz="600" dirty="0">
              <a:ea typeface="Calibri" panose="020F0502020204030204" pitchFamily="34" charset="0"/>
              <a:cs typeface="Times New Roman" panose="02020603050405020304" pitchFamily="18" charset="0"/>
            </a:endParaRPr>
          </a:p>
          <a:p>
            <a:pPr algn="just">
              <a:lnSpc>
                <a:spcPct val="100000"/>
              </a:lnSpc>
              <a:spcBef>
                <a:spcPts val="0"/>
              </a:spcBef>
              <a:spcAft>
                <a:spcPts val="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From a fraud outcome perspective, Gwent remains in the top 5 across the country with a judicial outcome rate of 8% compared to the national average of 4.1%.</a:t>
            </a:r>
          </a:p>
          <a:p>
            <a:pPr algn="just">
              <a:lnSpc>
                <a:spcPct val="100000"/>
              </a:lnSpc>
              <a:spcBef>
                <a:spcPts val="0"/>
              </a:spcBef>
              <a:spcAft>
                <a:spcPts val="0"/>
              </a:spcAft>
              <a:buNone/>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None/>
            </a:pPr>
            <a:r>
              <a:rPr lang="en-GB" sz="1200" dirty="0">
                <a:ea typeface="Calibri" panose="020F0502020204030204" pitchFamily="34" charset="0"/>
                <a:cs typeface="Times New Roman" panose="02020603050405020304" pitchFamily="18" charset="0"/>
              </a:rPr>
              <a:t>The</a:t>
            </a:r>
            <a:r>
              <a:rPr lang="en-GB" sz="1200" dirty="0">
                <a:effectLst/>
                <a:latin typeface="Calibri" panose="020F0502020204030204" pitchFamily="34" charset="0"/>
                <a:ea typeface="Calibri" panose="020F0502020204030204" pitchFamily="34" charset="0"/>
                <a:cs typeface="Times New Roman" panose="02020603050405020304" pitchFamily="18" charset="0"/>
              </a:rPr>
              <a:t> Fraud Triage team continues to scrutinise all referrals/logs coming into the force and then provide suggested investigation plans. </a:t>
            </a:r>
            <a:r>
              <a:rPr lang="en-GB" sz="1200" dirty="0">
                <a:ea typeface="Calibri" panose="020F0502020204030204" pitchFamily="34" charset="0"/>
                <a:cs typeface="Times New Roman" panose="02020603050405020304" pitchFamily="18" charset="0"/>
              </a:rPr>
              <a:t>The</a:t>
            </a:r>
            <a:r>
              <a:rPr lang="en-GB" sz="1200" dirty="0">
                <a:effectLst/>
                <a:latin typeface="Calibri" panose="020F0502020204030204" pitchFamily="34" charset="0"/>
                <a:ea typeface="Calibri" panose="020F0502020204030204" pitchFamily="34" charset="0"/>
                <a:cs typeface="Times New Roman" panose="02020603050405020304" pitchFamily="18" charset="0"/>
              </a:rPr>
              <a:t> fraud DC’s continue to review frauds that aren’t seemingly going anywhere and offer their expertise and help with interviews.</a:t>
            </a:r>
          </a:p>
          <a:p>
            <a:pPr algn="just">
              <a:lnSpc>
                <a:spcPct val="100000"/>
              </a:lnSpc>
              <a:spcBef>
                <a:spcPts val="0"/>
              </a:spcBef>
              <a:spcAft>
                <a:spcPts val="0"/>
              </a:spcAft>
              <a:buNone/>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One particular fraud investigation undertaken by the team was a report made involving the finance manager of an engineering company within the Torfaen area who had been transferring funds from the company bank account to her own. She was subsequently arrested by the FIU in April and has since been charged with fraud by abuse of position to the </a:t>
            </a:r>
            <a:r>
              <a:rPr lang="en-GB" sz="1200" dirty="0">
                <a:ea typeface="Calibri" panose="020F0502020204030204" pitchFamily="34" charset="0"/>
                <a:cs typeface="Times New Roman" panose="02020603050405020304" pitchFamily="18" charset="0"/>
              </a:rPr>
              <a:t>sum </a:t>
            </a:r>
            <a:r>
              <a:rPr lang="en-GB" sz="1200" dirty="0">
                <a:effectLst/>
                <a:latin typeface="Calibri" panose="020F0502020204030204" pitchFamily="34" charset="0"/>
                <a:ea typeface="Calibri" panose="020F0502020204030204" pitchFamily="34" charset="0"/>
                <a:cs typeface="Times New Roman" panose="02020603050405020304" pitchFamily="18" charset="0"/>
              </a:rPr>
              <a:t>of over £1.3m.</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9943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193497" y="939175"/>
            <a:ext cx="9445453" cy="2677656"/>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Trend</a:t>
            </a:r>
          </a:p>
          <a:p>
            <a:pPr marL="342900" indent="-342900" eaLnBrk="1" fontAlgn="auto" hangingPunct="1">
              <a:spcBef>
                <a:spcPts val="0"/>
              </a:spcBef>
              <a:spcAft>
                <a:spcPts val="0"/>
              </a:spcAft>
              <a:buFont typeface="+mj-lt"/>
              <a:buAutoNum type="arabicPeriod"/>
              <a:defRPr/>
            </a:pPr>
            <a:r>
              <a:rPr lang="en-GB" sz="1400" dirty="0">
                <a:latin typeface="+mn-lt"/>
              </a:rPr>
              <a:t>Rape Crime Trend</a:t>
            </a:r>
          </a:p>
          <a:p>
            <a:pPr marL="342900" indent="-342900" eaLnBrk="1" fontAlgn="auto" hangingPunct="1">
              <a:spcBef>
                <a:spcPts val="0"/>
              </a:spcBef>
              <a:spcAft>
                <a:spcPts val="0"/>
              </a:spcAft>
              <a:buFont typeface="+mj-lt"/>
              <a:buAutoNum type="arabicPeriod"/>
              <a:defRPr/>
            </a:pPr>
            <a:r>
              <a:rPr lang="en-GB" sz="1400" dirty="0">
                <a:latin typeface="+mn-lt"/>
              </a:rPr>
              <a:t>Domestic Related Crime Trend</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a:t>
            </a:r>
          </a:p>
          <a:p>
            <a:pPr marL="342900" indent="-342900" eaLnBrk="1" fontAlgn="auto" hangingPunct="1">
              <a:spcBef>
                <a:spcPts val="0"/>
              </a:spcBef>
              <a:spcAft>
                <a:spcPts val="0"/>
              </a:spcAft>
              <a:buFont typeface="+mj-lt"/>
              <a:buAutoNum type="arabicPeriod"/>
              <a:defRPr/>
            </a:pPr>
            <a:r>
              <a:rPr lang="en-GB" sz="1400" dirty="0">
                <a:latin typeface="+mn-lt"/>
              </a:rPr>
              <a:t>Domestic Abuse Repeat 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 Trend</a:t>
            </a:r>
          </a:p>
          <a:p>
            <a:pPr marL="342900" indent="-342900" eaLnBrk="1" fontAlgn="auto" hangingPunct="1">
              <a:spcBef>
                <a:spcPts val="0"/>
              </a:spcBef>
              <a:spcAft>
                <a:spcPts val="0"/>
              </a:spcAft>
              <a:buFont typeface="+mj-lt"/>
              <a:buAutoNum type="arabicPeriod"/>
              <a:defRPr/>
            </a:pPr>
            <a:r>
              <a:rPr lang="en-GB" sz="1400" dirty="0">
                <a:latin typeface="+mn-lt"/>
              </a:rPr>
              <a:t>Investigation Timeliness</a:t>
            </a: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a:t>
            </a:r>
          </a:p>
          <a:p>
            <a:pPr marL="342900" indent="-342900" eaLnBrk="1" fontAlgn="auto" hangingPunct="1">
              <a:spcBef>
                <a:spcPts val="0"/>
              </a:spcBef>
              <a:spcAft>
                <a:spcPts val="0"/>
              </a:spcAft>
              <a:buFont typeface="+mj-lt"/>
              <a:buAutoNum type="arabicPeriod"/>
              <a:defRPr/>
            </a:pPr>
            <a:r>
              <a:rPr lang="en-GB" sz="1400" dirty="0">
                <a:latin typeface="+mn-lt"/>
              </a:rPr>
              <a:t>Preventative Support Initiatives</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5847127" y="864066"/>
            <a:ext cx="5922627" cy="2954655"/>
          </a:xfrm>
          <a:prstGeom prst="rect">
            <a:avLst/>
          </a:prstGeom>
          <a:noFill/>
        </p:spPr>
        <p:txBody>
          <a:bodyPr wrap="square" rtlCol="0">
            <a:spAutoFit/>
          </a:bodyPr>
          <a:lstStyle/>
          <a:p>
            <a:r>
              <a:rPr lang="en-GB" sz="1400" b="1" dirty="0">
                <a:effectLst/>
                <a:latin typeface="Calibri" panose="020F0502020204030204" pitchFamily="34" charset="0"/>
                <a:ea typeface="Calibri" panose="020F0502020204030204" pitchFamily="34" charset="0"/>
              </a:rPr>
              <a:t>Key commitments</a:t>
            </a:r>
          </a:p>
          <a:p>
            <a:r>
              <a:rPr lang="en-GB" sz="1400" dirty="0">
                <a:effectLst/>
                <a:latin typeface="Calibri" panose="020F0502020204030204" pitchFamily="34" charset="0"/>
                <a:ea typeface="Calibri" panose="020F0502020204030204" pitchFamily="34" charset="0"/>
              </a:rPr>
              <a:t>• Improve victim services and ensure that the </a:t>
            </a:r>
          </a:p>
          <a:p>
            <a:r>
              <a:rPr lang="en-GB" sz="1400" dirty="0">
                <a:effectLst/>
                <a:latin typeface="Calibri" panose="020F0502020204030204" pitchFamily="34" charset="0"/>
                <a:ea typeface="Calibri" panose="020F0502020204030204" pitchFamily="34" charset="0"/>
              </a:rPr>
              <a:t>needs of victims are identified and responded to </a:t>
            </a:r>
          </a:p>
          <a:p>
            <a:r>
              <a:rPr lang="en-GB" sz="1400" dirty="0">
                <a:effectLst/>
                <a:latin typeface="Calibri" panose="020F0502020204030204" pitchFamily="34" charset="0"/>
                <a:ea typeface="Calibri" panose="020F0502020204030204" pitchFamily="34" charset="0"/>
              </a:rPr>
              <a:t>appropriately through Connect Gwent and the </a:t>
            </a:r>
          </a:p>
          <a:p>
            <a:r>
              <a:rPr lang="en-GB" sz="1400" dirty="0">
                <a:effectLst/>
                <a:latin typeface="Calibri" panose="020F0502020204030204" pitchFamily="34" charset="0"/>
                <a:ea typeface="Calibri" panose="020F0502020204030204" pitchFamily="34" charset="0"/>
              </a:rPr>
              <a:t>Victim Care Unit</a:t>
            </a:r>
          </a:p>
          <a:p>
            <a:r>
              <a:rPr lang="en-GB" sz="1400" dirty="0">
                <a:effectLst/>
                <a:latin typeface="Calibri" panose="020F0502020204030204" pitchFamily="34" charset="0"/>
                <a:ea typeface="Calibri" panose="020F0502020204030204" pitchFamily="34" charset="0"/>
              </a:rPr>
              <a:t>• Further improve our work with partners to </a:t>
            </a:r>
          </a:p>
          <a:p>
            <a:r>
              <a:rPr lang="en-GB" sz="1400" dirty="0">
                <a:effectLst/>
                <a:latin typeface="Calibri" panose="020F0502020204030204" pitchFamily="34" charset="0"/>
                <a:ea typeface="Calibri" panose="020F0502020204030204" pitchFamily="34" charset="0"/>
              </a:rPr>
              <a:t>protect those most vulnerable</a:t>
            </a:r>
          </a:p>
          <a:p>
            <a:r>
              <a:rPr lang="en-GB" sz="1400" dirty="0">
                <a:effectLst/>
                <a:latin typeface="Calibri" panose="020F0502020204030204" pitchFamily="34" charset="0"/>
                <a:ea typeface="Calibri" panose="020F0502020204030204" pitchFamily="34" charset="0"/>
              </a:rPr>
              <a:t>• Increase the timeliness of police investigation </a:t>
            </a:r>
          </a:p>
          <a:p>
            <a:r>
              <a:rPr lang="en-GB" sz="1400" dirty="0">
                <a:effectLst/>
                <a:latin typeface="Calibri" panose="020F0502020204030204" pitchFamily="34" charset="0"/>
                <a:ea typeface="Calibri" panose="020F0502020204030204" pitchFamily="34" charset="0"/>
              </a:rPr>
              <a:t>updates provided to victims</a:t>
            </a:r>
          </a:p>
          <a:p>
            <a:r>
              <a:rPr lang="en-GB" sz="1400" dirty="0">
                <a:effectLst/>
                <a:latin typeface="Calibri" panose="020F0502020204030204" pitchFamily="34" charset="0"/>
                <a:ea typeface="Calibri" panose="020F0502020204030204" pitchFamily="34" charset="0"/>
              </a:rPr>
              <a:t>• Commission and invest in specialist services to </a:t>
            </a:r>
          </a:p>
          <a:p>
            <a:r>
              <a:rPr lang="en-GB" sz="1400" dirty="0">
                <a:effectLst/>
                <a:latin typeface="Calibri" panose="020F0502020204030204" pitchFamily="34" charset="0"/>
                <a:ea typeface="Calibri" panose="020F0502020204030204" pitchFamily="34" charset="0"/>
              </a:rPr>
              <a:t>support victims throughout the criminal justice </a:t>
            </a:r>
          </a:p>
          <a:p>
            <a:r>
              <a:rPr lang="en-GB" sz="1400" dirty="0">
                <a:effectLst/>
                <a:latin typeface="Calibri" panose="020F0502020204030204" pitchFamily="34" charset="0"/>
                <a:ea typeface="Calibri" panose="020F0502020204030204" pitchFamily="34" charset="0"/>
              </a:rPr>
              <a:t>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193498" y="939176"/>
            <a:ext cx="5561350" cy="2369880"/>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All Crime Trend</a:t>
            </a:r>
          </a:p>
          <a:p>
            <a:pPr marL="342900" indent="-342900" eaLnBrk="1" fontAlgn="auto" hangingPunct="1">
              <a:spcBef>
                <a:spcPts val="0"/>
              </a:spcBef>
              <a:spcAft>
                <a:spcPts val="0"/>
              </a:spcAft>
              <a:buFont typeface="+mj-lt"/>
              <a:buAutoNum type="arabicPeriod"/>
              <a:defRPr/>
            </a:pPr>
            <a:r>
              <a:rPr lang="en-GB" sz="1400" dirty="0">
                <a:latin typeface="+mn-lt"/>
              </a:rPr>
              <a:t>Arrest Rates</a:t>
            </a:r>
          </a:p>
          <a:p>
            <a:pPr marL="342900" indent="-342900" eaLnBrk="1" fontAlgn="auto" hangingPunct="1">
              <a:spcBef>
                <a:spcPts val="0"/>
              </a:spcBef>
              <a:spcAft>
                <a:spcPts val="0"/>
              </a:spcAft>
              <a:buFont typeface="+mj-lt"/>
              <a:buAutoNum type="arabicPeriod"/>
              <a:defRPr/>
            </a:pPr>
            <a:r>
              <a:rPr lang="en-GB" sz="1400" dirty="0">
                <a:latin typeface="+mn-lt"/>
              </a:rPr>
              <a:t>Repeat Crime Victims</a:t>
            </a:r>
          </a:p>
          <a:p>
            <a:pPr marL="342900" indent="-342900" eaLnBrk="1" fontAlgn="auto" hangingPunct="1">
              <a:spcBef>
                <a:spcPts val="0"/>
              </a:spcBef>
              <a:spcAft>
                <a:spcPts val="0"/>
              </a:spcAft>
              <a:buFont typeface="+mj-lt"/>
              <a:buAutoNum type="arabicPeriod"/>
              <a:defRPr/>
            </a:pPr>
            <a:r>
              <a:rPr lang="en-GB" sz="1400" dirty="0">
                <a:latin typeface="+mn-lt"/>
              </a:rPr>
              <a:t>Residential Burglary Trend</a:t>
            </a:r>
          </a:p>
          <a:p>
            <a:pPr marL="342900" indent="-342900" eaLnBrk="1" fontAlgn="auto" hangingPunct="1">
              <a:spcBef>
                <a:spcPts val="0"/>
              </a:spcBef>
              <a:spcAft>
                <a:spcPts val="0"/>
              </a:spcAft>
              <a:buFont typeface="+mj-lt"/>
              <a:buAutoNum type="arabicPeriod"/>
              <a:defRPr/>
            </a:pPr>
            <a:r>
              <a:rPr lang="en-GB" sz="1400" dirty="0">
                <a:latin typeface="+mn-lt"/>
              </a:rPr>
              <a:t>Neighbourhood Crime Trend</a:t>
            </a:r>
          </a:p>
          <a:p>
            <a:pPr marL="342900" indent="-342900" eaLnBrk="1" fontAlgn="auto" hangingPunct="1">
              <a:spcBef>
                <a:spcPts val="0"/>
              </a:spcBef>
              <a:spcAft>
                <a:spcPts val="0"/>
              </a:spcAft>
              <a:buFont typeface="+mj-lt"/>
              <a:buAutoNum type="arabicPeriod"/>
              <a:defRPr/>
            </a:pPr>
            <a:r>
              <a:rPr lang="en-GB" sz="1400" dirty="0">
                <a:latin typeface="+mn-lt"/>
              </a:rPr>
              <a:t>Public Order Offences Trend</a:t>
            </a:r>
          </a:p>
          <a:p>
            <a:pPr marL="342900" indent="-342900" eaLnBrk="1" fontAlgn="auto" hangingPunct="1">
              <a:spcBef>
                <a:spcPts val="0"/>
              </a:spcBef>
              <a:spcAft>
                <a:spcPts val="0"/>
              </a:spcAft>
              <a:buFont typeface="+mj-lt"/>
              <a:buAutoNum type="arabicPeriod"/>
              <a:defRPr/>
            </a:pPr>
            <a:r>
              <a:rPr lang="en-GB" sz="1400" dirty="0">
                <a:latin typeface="+mn-lt"/>
              </a:rPr>
              <a:t>Shoplifting Trend</a:t>
            </a:r>
          </a:p>
          <a:p>
            <a:pPr marL="342900" indent="-342900" eaLnBrk="1" fontAlgn="auto" hangingPunct="1">
              <a:spcBef>
                <a:spcPts val="0"/>
              </a:spcBef>
              <a:spcAft>
                <a:spcPts val="0"/>
              </a:spcAft>
              <a:buFont typeface="+mj-lt"/>
              <a:buAutoNum type="arabicPeriod"/>
              <a:defRPr/>
            </a:pPr>
            <a:r>
              <a:rPr lang="en-GB" sz="1400" dirty="0">
                <a:latin typeface="+mn-lt"/>
              </a:rPr>
              <a:t>ASB Trend</a:t>
            </a:r>
          </a:p>
          <a:p>
            <a:pPr marL="342900" indent="-342900" eaLnBrk="1" fontAlgn="auto" hangingPunct="1">
              <a:spcBef>
                <a:spcPts val="0"/>
              </a:spcBef>
              <a:spcAft>
                <a:spcPts val="0"/>
              </a:spcAft>
              <a:buFont typeface="+mj-lt"/>
              <a:buAutoNum type="arabicPeriod"/>
              <a:defRPr/>
            </a:pPr>
            <a:r>
              <a:rPr lang="en-GB" sz="1400" dirty="0">
                <a:latin typeface="+mn-lt"/>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5989740" y="938785"/>
            <a:ext cx="5805182" cy="2092881"/>
          </a:xfrm>
          <a:prstGeom prst="rect">
            <a:avLst/>
          </a:prstGeom>
          <a:noFill/>
        </p:spPr>
        <p:txBody>
          <a:bodyPr wrap="square" rtlCol="0">
            <a:spAutoFit/>
          </a:bodyPr>
          <a:lstStyle/>
          <a:p>
            <a:r>
              <a:rPr lang="en-GB" sz="1400" b="1" dirty="0">
                <a:effectLst/>
                <a:latin typeface="Calibri" panose="020F0502020204030204" pitchFamily="34" charset="0"/>
                <a:ea typeface="Calibri" panose="020F0502020204030204" pitchFamily="34" charset="0"/>
              </a:rPr>
              <a:t>Key commitments</a:t>
            </a:r>
          </a:p>
          <a:p>
            <a:r>
              <a:rPr lang="en-GB" sz="1400" dirty="0">
                <a:effectLst/>
                <a:latin typeface="Calibri" panose="020F0502020204030204" pitchFamily="34" charset="0"/>
                <a:ea typeface="Calibri" panose="020F0502020204030204" pitchFamily="34" charset="0"/>
              </a:rPr>
              <a:t>• Reduce public order offences and anti-social </a:t>
            </a:r>
          </a:p>
          <a:p>
            <a:r>
              <a:rPr lang="en-GB" sz="1400" dirty="0">
                <a:effectLst/>
                <a:latin typeface="Calibri" panose="020F0502020204030204" pitchFamily="34" charset="0"/>
                <a:ea typeface="Calibri" panose="020F0502020204030204" pitchFamily="34" charset="0"/>
              </a:rPr>
              <a:t>behaviour, and the number of people who </a:t>
            </a:r>
          </a:p>
          <a:p>
            <a:r>
              <a:rPr lang="en-GB" sz="1400" dirty="0">
                <a:effectLst/>
                <a:latin typeface="Calibri" panose="020F0502020204030204" pitchFamily="34" charset="0"/>
                <a:ea typeface="Calibri" panose="020F0502020204030204" pitchFamily="34" charset="0"/>
              </a:rPr>
              <a:t>repeatedly carry out these acts</a:t>
            </a:r>
          </a:p>
          <a:p>
            <a:r>
              <a:rPr lang="en-GB" sz="1400" dirty="0">
                <a:effectLst/>
                <a:latin typeface="Calibri" panose="020F0502020204030204" pitchFamily="34" charset="0"/>
                <a:ea typeface="Calibri" panose="020F0502020204030204" pitchFamily="34" charset="0"/>
              </a:rPr>
              <a:t>• Reduce acquisitive crime and repeat offenders</a:t>
            </a:r>
          </a:p>
          <a:p>
            <a:r>
              <a:rPr lang="en-GB" sz="1400" dirty="0">
                <a:effectLst/>
                <a:latin typeface="Calibri" panose="020F0502020204030204" pitchFamily="34" charset="0"/>
                <a:ea typeface="Calibri" panose="020F0502020204030204" pitchFamily="34" charset="0"/>
              </a:rPr>
              <a:t>• Improve the safety of roads throughout Gwent</a:t>
            </a:r>
          </a:p>
          <a:p>
            <a:r>
              <a:rPr lang="en-GB" sz="1400" dirty="0">
                <a:effectLst/>
                <a:latin typeface="Calibri" panose="020F0502020204030204" pitchFamily="34" charset="0"/>
                <a:ea typeface="Calibri" panose="020F0502020204030204" pitchFamily="34" charset="0"/>
              </a:rPr>
              <a:t>• Commission and invest in effective crime </a:t>
            </a:r>
          </a:p>
          <a:p>
            <a:r>
              <a:rPr lang="en-GB" sz="1400" dirty="0">
                <a:effectLst/>
                <a:latin typeface="Calibri" panose="020F0502020204030204" pitchFamily="34" charset="0"/>
                <a:ea typeface="Calibri" panose="020F0502020204030204" pitchFamily="34" charset="0"/>
              </a:rPr>
              <a:t>prevention initiatives</a:t>
            </a:r>
          </a:p>
          <a:p>
            <a:endParaRPr lang="en-GB" dirty="0"/>
          </a:p>
        </p:txBody>
      </p:sp>
    </p:spTree>
    <p:extLst>
      <p:ext uri="{BB962C8B-B14F-4D97-AF65-F5344CB8AC3E}">
        <p14:creationId xmlns:p14="http://schemas.microsoft.com/office/powerpoint/2010/main" val="276402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4">
            <a:extLst>
              <a:ext uri="{FF2B5EF4-FFF2-40B4-BE49-F238E27FC236}">
                <a16:creationId xmlns:a16="http://schemas.microsoft.com/office/drawing/2014/main" id="{FB156038-1688-445B-8486-8F59D767A076}"/>
              </a:ext>
            </a:extLst>
          </p:cNvPr>
          <p:cNvSpPr txBox="1">
            <a:spLocks noChangeArrowheads="1"/>
          </p:cNvSpPr>
          <p:nvPr/>
        </p:nvSpPr>
        <p:spPr bwMode="auto">
          <a:xfrm>
            <a:off x="130916" y="801952"/>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B982C42-B5B8-42E9-BAED-06393121132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Hate Crime</a:t>
            </a:r>
          </a:p>
        </p:txBody>
      </p:sp>
      <p:sp>
        <p:nvSpPr>
          <p:cNvPr id="43013" name="TextBox 13">
            <a:extLst>
              <a:ext uri="{FF2B5EF4-FFF2-40B4-BE49-F238E27FC236}">
                <a16:creationId xmlns:a16="http://schemas.microsoft.com/office/drawing/2014/main" id="{8A0CD993-D865-448D-8A49-2CB83621D63B}"/>
              </a:ext>
            </a:extLst>
          </p:cNvPr>
          <p:cNvSpPr txBox="1">
            <a:spLocks noChangeArrowheads="1"/>
          </p:cNvSpPr>
          <p:nvPr/>
        </p:nvSpPr>
        <p:spPr bwMode="auto">
          <a:xfrm>
            <a:off x="123395" y="4153166"/>
            <a:ext cx="11804605" cy="160043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t>Overview</a:t>
            </a:r>
          </a:p>
          <a:p>
            <a:pPr algn="just" eaLnBrk="1" hangingPunct="1">
              <a:lnSpc>
                <a:spcPct val="100000"/>
              </a:lnSpc>
              <a:spcBef>
                <a:spcPct val="0"/>
              </a:spcBef>
              <a:buFontTx/>
              <a:buNone/>
            </a:pPr>
            <a:endParaRPr lang="en-GB" altLang="en-US" sz="600" b="1" dirty="0"/>
          </a:p>
          <a:p>
            <a:pPr algn="just" eaLnBrk="1" hangingPunct="1">
              <a:lnSpc>
                <a:spcPct val="100000"/>
              </a:lnSpc>
              <a:spcBef>
                <a:spcPct val="0"/>
              </a:spcBef>
              <a:buFontTx/>
              <a:buNone/>
            </a:pPr>
            <a:r>
              <a:rPr lang="en-GB" altLang="en-US" sz="1200" dirty="0"/>
              <a:t>Quarter 1 of 2022/23 saw a reduction in offences when compared to the previous quarter, down 20.5%. However, when compared to Quarter 1 of 2019/20, hate crime increased by 1.1%.</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After a notable increase last quarter in homophobic hate crime to 80 offences, levels fell to 52 in the latest quarter, the lowest seen since Quarter 4 2020/21. Racial hate crime also continued on a downward trend since Quarter 2 2021/22 to 154. Transphobic hate crime peaked in Quarter 3 and 4 of 2021/22, however dropped this quarter to 13 offences. </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Positive outcomes fell during this quarter when compared to the previous quarter by 3.8 percentage points. This quarter saw the lowest solved rate within in the timeframe. Figures were also 1.6 percentage points below the same quarter in 2019/20. </a:t>
            </a:r>
          </a:p>
          <a:p>
            <a:pPr eaLnBrk="1" hangingPunct="1">
              <a:lnSpc>
                <a:spcPct val="100000"/>
              </a:lnSpc>
              <a:spcBef>
                <a:spcPct val="0"/>
              </a:spcBef>
              <a:buFontTx/>
              <a:buNone/>
            </a:pPr>
            <a:endParaRPr lang="en-GB" altLang="en-US" sz="600" dirty="0"/>
          </a:p>
        </p:txBody>
      </p:sp>
      <p:pic>
        <p:nvPicPr>
          <p:cNvPr id="6" name="Picture 5">
            <a:extLst>
              <a:ext uri="{FF2B5EF4-FFF2-40B4-BE49-F238E27FC236}">
                <a16:creationId xmlns:a16="http://schemas.microsoft.com/office/drawing/2014/main" id="{D8318FAF-DF90-4A4F-980C-322DC894F70C}"/>
              </a:ext>
            </a:extLst>
          </p:cNvPr>
          <p:cNvPicPr>
            <a:picLocks noChangeAspect="1"/>
          </p:cNvPicPr>
          <p:nvPr/>
        </p:nvPicPr>
        <p:blipFill>
          <a:blip r:embed="rId2"/>
          <a:stretch>
            <a:fillRect/>
          </a:stretch>
        </p:blipFill>
        <p:spPr>
          <a:xfrm>
            <a:off x="328915" y="881780"/>
            <a:ext cx="5400000" cy="2474255"/>
          </a:xfrm>
          <a:prstGeom prst="rect">
            <a:avLst/>
          </a:prstGeom>
        </p:spPr>
      </p:pic>
      <p:pic>
        <p:nvPicPr>
          <p:cNvPr id="7" name="Picture 6">
            <a:extLst>
              <a:ext uri="{FF2B5EF4-FFF2-40B4-BE49-F238E27FC236}">
                <a16:creationId xmlns:a16="http://schemas.microsoft.com/office/drawing/2014/main" id="{C7E14B04-D38D-468E-84D2-457CF67B16B8}"/>
              </a:ext>
            </a:extLst>
          </p:cNvPr>
          <p:cNvPicPr>
            <a:picLocks noChangeAspect="1"/>
          </p:cNvPicPr>
          <p:nvPr/>
        </p:nvPicPr>
        <p:blipFill>
          <a:blip r:embed="rId3"/>
          <a:stretch>
            <a:fillRect/>
          </a:stretch>
        </p:blipFill>
        <p:spPr>
          <a:xfrm>
            <a:off x="6213525" y="817335"/>
            <a:ext cx="5596949" cy="2570028"/>
          </a:xfrm>
          <a:prstGeom prst="rect">
            <a:avLst/>
          </a:prstGeom>
        </p:spPr>
      </p:pic>
      <p:sp>
        <p:nvSpPr>
          <p:cNvPr id="10" name="Rectangle 9">
            <a:extLst>
              <a:ext uri="{FF2B5EF4-FFF2-40B4-BE49-F238E27FC236}">
                <a16:creationId xmlns:a16="http://schemas.microsoft.com/office/drawing/2014/main" id="{F6F9ED78-3457-43A8-9FFF-52C3871113BE}"/>
              </a:ext>
            </a:extLst>
          </p:cNvPr>
          <p:cNvSpPr/>
          <p:nvPr/>
        </p:nvSpPr>
        <p:spPr>
          <a:xfrm>
            <a:off x="6096000" y="803917"/>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3AA9FE6-0B25-4D88-9D17-2BE8759C46A0}"/>
              </a:ext>
            </a:extLst>
          </p:cNvPr>
          <p:cNvPicPr>
            <a:picLocks noChangeAspect="1"/>
          </p:cNvPicPr>
          <p:nvPr/>
        </p:nvPicPr>
        <p:blipFill>
          <a:blip r:embed="rId4"/>
          <a:stretch>
            <a:fillRect/>
          </a:stretch>
        </p:blipFill>
        <p:spPr>
          <a:xfrm>
            <a:off x="221898" y="3387363"/>
            <a:ext cx="5614035" cy="620078"/>
          </a:xfrm>
          <a:prstGeom prst="rect">
            <a:avLst/>
          </a:prstGeom>
        </p:spPr>
      </p:pic>
      <p:pic>
        <p:nvPicPr>
          <p:cNvPr id="11" name="Picture 10">
            <a:extLst>
              <a:ext uri="{FF2B5EF4-FFF2-40B4-BE49-F238E27FC236}">
                <a16:creationId xmlns:a16="http://schemas.microsoft.com/office/drawing/2014/main" id="{9576512F-4368-4D63-A77E-427FA1473F57}"/>
              </a:ext>
            </a:extLst>
          </p:cNvPr>
          <p:cNvPicPr>
            <a:picLocks noChangeAspect="1"/>
          </p:cNvPicPr>
          <p:nvPr/>
        </p:nvPicPr>
        <p:blipFill>
          <a:blip r:embed="rId5"/>
          <a:stretch>
            <a:fillRect/>
          </a:stretch>
        </p:blipFill>
        <p:spPr>
          <a:xfrm>
            <a:off x="6213525" y="3391545"/>
            <a:ext cx="5600700" cy="600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4">
            <a:extLst>
              <a:ext uri="{FF2B5EF4-FFF2-40B4-BE49-F238E27FC236}">
                <a16:creationId xmlns:a16="http://schemas.microsoft.com/office/drawing/2014/main" id="{5B4835DE-5850-4D5C-A4F0-76DACCC11780}"/>
              </a:ext>
            </a:extLst>
          </p:cNvPr>
          <p:cNvSpPr txBox="1">
            <a:spLocks noChangeArrowheads="1"/>
          </p:cNvSpPr>
          <p:nvPr/>
        </p:nvSpPr>
        <p:spPr bwMode="auto">
          <a:xfrm>
            <a:off x="134938" y="776224"/>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3BB61BA-B7E9-469C-8F9D-2951E93E64E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Rape Crime</a:t>
            </a:r>
          </a:p>
        </p:txBody>
      </p:sp>
      <p:sp>
        <p:nvSpPr>
          <p:cNvPr id="31749" name="TextBox 13">
            <a:extLst>
              <a:ext uri="{FF2B5EF4-FFF2-40B4-BE49-F238E27FC236}">
                <a16:creationId xmlns:a16="http://schemas.microsoft.com/office/drawing/2014/main" id="{306307BF-5DF0-4247-8CDB-3315B96AD1DC}"/>
              </a:ext>
            </a:extLst>
          </p:cNvPr>
          <p:cNvSpPr txBox="1">
            <a:spLocks noChangeArrowheads="1"/>
          </p:cNvSpPr>
          <p:nvPr/>
        </p:nvSpPr>
        <p:spPr bwMode="auto">
          <a:xfrm>
            <a:off x="134938" y="4106217"/>
            <a:ext cx="11879999" cy="224888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t>Overview</a:t>
            </a:r>
          </a:p>
          <a:p>
            <a:pPr algn="just" eaLnBrk="1" hangingPunct="1">
              <a:lnSpc>
                <a:spcPct val="100000"/>
              </a:lnSpc>
              <a:spcBef>
                <a:spcPct val="0"/>
              </a:spcBef>
              <a:buFontTx/>
              <a:buNone/>
            </a:pPr>
            <a:endParaRPr lang="en-GB" altLang="en-US" sz="600" b="1" i="1" dirty="0"/>
          </a:p>
          <a:p>
            <a:pPr algn="just" eaLnBrk="1" hangingPunct="1">
              <a:lnSpc>
                <a:spcPct val="100000"/>
              </a:lnSpc>
              <a:spcBef>
                <a:spcPct val="0"/>
              </a:spcBef>
              <a:buFontTx/>
              <a:buNone/>
            </a:pPr>
            <a:r>
              <a:rPr lang="en-GB" altLang="en-US" sz="1200" dirty="0"/>
              <a:t>The reporting of Rape offences has seen an upward trend since the start of 2020/21. </a:t>
            </a:r>
            <a:r>
              <a:rPr lang="en-GB" sz="1200" dirty="0">
                <a:solidFill>
                  <a:schemeClr val="tx1"/>
                </a:solidFill>
                <a:effectLst/>
                <a:ea typeface="Calibri" panose="020F0502020204030204" pitchFamily="34" charset="0"/>
                <a:cs typeface="Times New Roman" panose="02020603050405020304" pitchFamily="18" charset="0"/>
              </a:rPr>
              <a:t>This increase is in line with the government’s Beating Crime Plan, and consistent with the local priority to actively increase reporting in this historically under reported offence category. </a:t>
            </a:r>
            <a:r>
              <a:rPr lang="en-GB" altLang="en-US" sz="1200" dirty="0"/>
              <a:t>Compared to Quarter 1 of 2019/20, Rape Offences increased by 46.6% (n=55).</a:t>
            </a:r>
          </a:p>
          <a:p>
            <a:pPr algn="just" eaLnBrk="1" hangingPunct="1">
              <a:lnSpc>
                <a:spcPct val="100000"/>
              </a:lnSpc>
              <a:spcBef>
                <a:spcPct val="0"/>
              </a:spcBef>
              <a:buFontTx/>
              <a:buNone/>
            </a:pPr>
            <a:endParaRPr lang="en-GB" sz="600" dirty="0">
              <a:latin typeface="+mn-lt"/>
              <a:ea typeface="Arial" panose="020B0604020202020204" pitchFamily="34" charset="0"/>
              <a:cs typeface="Times New Roman" panose="02020603050405020304" pitchFamily="18" charset="0"/>
            </a:endParaRPr>
          </a:p>
          <a:p>
            <a:pPr algn="just" eaLnBrk="1" hangingPunct="1">
              <a:lnSpc>
                <a:spcPct val="100000"/>
              </a:lnSpc>
              <a:spcBef>
                <a:spcPts val="0"/>
              </a:spcBef>
              <a:spcAft>
                <a:spcPts val="0"/>
              </a:spcAft>
              <a:buFontTx/>
              <a:buNone/>
            </a:pPr>
            <a:r>
              <a:rPr lang="en-GB" altLang="en-US" sz="1200" dirty="0"/>
              <a:t>Rape positive outcomes increased by 0.7 percentage points to 4.6% compared to the previous quarter. However, when compared to Quarter 1 2019/20 there was a 3.9 percentage point decrease. </a:t>
            </a:r>
          </a:p>
          <a:p>
            <a:pPr algn="just" eaLnBrk="1" hangingPunct="1">
              <a:lnSpc>
                <a:spcPct val="100000"/>
              </a:lnSpc>
              <a:spcBef>
                <a:spcPts val="0"/>
              </a:spcBef>
              <a:spcAft>
                <a:spcPts val="0"/>
              </a:spcAft>
              <a:buFontTx/>
              <a:buNone/>
            </a:pPr>
            <a:endParaRPr lang="en-GB" altLang="en-US" sz="600" dirty="0"/>
          </a:p>
          <a:p>
            <a:pPr algn="just" eaLnBrk="1" hangingPunct="1">
              <a:lnSpc>
                <a:spcPct val="100000"/>
              </a:lnSpc>
              <a:spcBef>
                <a:spcPts val="0"/>
              </a:spcBef>
              <a:spcAft>
                <a:spcPts val="0"/>
              </a:spcAft>
              <a:buFontTx/>
              <a:buNone/>
            </a:pPr>
            <a:r>
              <a:rPr lang="en-GB" altLang="en-US" sz="1200" dirty="0"/>
              <a:t>An early intervention initiative has been undertaken by Crime and Disorder Reduction Officers throughout the force aimed at engaging with school children concerning ‘what are inappropriate relationships?’ and how to report any inappropriate behaviour at an early stage.</a:t>
            </a:r>
          </a:p>
          <a:p>
            <a:pPr algn="just" eaLnBrk="1" hangingPunct="1">
              <a:lnSpc>
                <a:spcPct val="100000"/>
              </a:lnSpc>
              <a:spcBef>
                <a:spcPts val="0"/>
              </a:spcBef>
              <a:spcAft>
                <a:spcPts val="0"/>
              </a:spcAft>
              <a:buFontTx/>
              <a:buNone/>
            </a:pPr>
            <a:endParaRPr lang="en-GB" altLang="en-US" sz="600" dirty="0"/>
          </a:p>
          <a:p>
            <a:pPr algn="just" eaLnBrk="1" hangingPunct="1">
              <a:lnSpc>
                <a:spcPct val="100000"/>
              </a:lnSpc>
              <a:spcBef>
                <a:spcPts val="0"/>
              </a:spcBef>
              <a:spcAft>
                <a:spcPts val="0"/>
              </a:spcAft>
              <a:buFontTx/>
              <a:buNone/>
            </a:pPr>
            <a:r>
              <a:rPr lang="en-GB" altLang="en-US" sz="1200" dirty="0"/>
              <a:t>A response plan is also currently being formulated following a successful application to Operation </a:t>
            </a:r>
            <a:r>
              <a:rPr lang="en-GB" altLang="en-US" sz="1200" dirty="0" err="1"/>
              <a:t>Soteria</a:t>
            </a:r>
            <a:r>
              <a:rPr lang="en-GB" altLang="en-US" sz="1200" dirty="0"/>
              <a:t>. As an early adopter Gwent Police will aim to improve victim engagement, identification of repeat and serial offenders and overall investigation quality.</a:t>
            </a:r>
          </a:p>
          <a:p>
            <a:pPr>
              <a:lnSpc>
                <a:spcPct val="107000"/>
              </a:lnSpc>
              <a:spcBef>
                <a:spcPts val="0"/>
              </a:spcBef>
              <a:spcAft>
                <a:spcPts val="0"/>
              </a:spcAft>
              <a:buNone/>
            </a:pPr>
            <a:endParaRPr lang="en-GB" altLang="en-US" sz="600" dirty="0">
              <a:solidFill>
                <a:srgbClr val="FF0000"/>
              </a:solidFill>
            </a:endParaRPr>
          </a:p>
        </p:txBody>
      </p:sp>
      <p:pic>
        <p:nvPicPr>
          <p:cNvPr id="2" name="Picture 1">
            <a:extLst>
              <a:ext uri="{FF2B5EF4-FFF2-40B4-BE49-F238E27FC236}">
                <a16:creationId xmlns:a16="http://schemas.microsoft.com/office/drawing/2014/main" id="{91A9EAFA-38BA-41BE-A16F-7AA84F97A9C1}"/>
              </a:ext>
            </a:extLst>
          </p:cNvPr>
          <p:cNvPicPr>
            <a:picLocks noChangeAspect="1"/>
          </p:cNvPicPr>
          <p:nvPr/>
        </p:nvPicPr>
        <p:blipFill>
          <a:blip r:embed="rId2"/>
          <a:stretch>
            <a:fillRect/>
          </a:stretch>
        </p:blipFill>
        <p:spPr>
          <a:xfrm>
            <a:off x="350937" y="830979"/>
            <a:ext cx="5400000" cy="2470028"/>
          </a:xfrm>
          <a:prstGeom prst="rect">
            <a:avLst/>
          </a:prstGeom>
        </p:spPr>
      </p:pic>
      <p:pic>
        <p:nvPicPr>
          <p:cNvPr id="7" name="Picture 6">
            <a:extLst>
              <a:ext uri="{FF2B5EF4-FFF2-40B4-BE49-F238E27FC236}">
                <a16:creationId xmlns:a16="http://schemas.microsoft.com/office/drawing/2014/main" id="{1709A1EE-A983-449B-92B6-241105C0BEC6}"/>
              </a:ext>
            </a:extLst>
          </p:cNvPr>
          <p:cNvPicPr>
            <a:picLocks noChangeAspect="1"/>
          </p:cNvPicPr>
          <p:nvPr/>
        </p:nvPicPr>
        <p:blipFill>
          <a:blip r:embed="rId3"/>
          <a:stretch>
            <a:fillRect/>
          </a:stretch>
        </p:blipFill>
        <p:spPr>
          <a:xfrm>
            <a:off x="6398937" y="856212"/>
            <a:ext cx="5400000" cy="2419562"/>
          </a:xfrm>
          <a:prstGeom prst="rect">
            <a:avLst/>
          </a:prstGeom>
        </p:spPr>
      </p:pic>
      <p:sp>
        <p:nvSpPr>
          <p:cNvPr id="10" name="Rectangle 9">
            <a:extLst>
              <a:ext uri="{FF2B5EF4-FFF2-40B4-BE49-F238E27FC236}">
                <a16:creationId xmlns:a16="http://schemas.microsoft.com/office/drawing/2014/main" id="{8334CC2D-3F40-49AC-BD8F-0689D246B9DE}"/>
              </a:ext>
            </a:extLst>
          </p:cNvPr>
          <p:cNvSpPr/>
          <p:nvPr/>
        </p:nvSpPr>
        <p:spPr>
          <a:xfrm>
            <a:off x="6182937" y="768071"/>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414E0A2-4D65-417B-AC8E-C80FDDF36423}"/>
              </a:ext>
            </a:extLst>
          </p:cNvPr>
          <p:cNvPicPr>
            <a:picLocks noChangeAspect="1"/>
          </p:cNvPicPr>
          <p:nvPr/>
        </p:nvPicPr>
        <p:blipFill>
          <a:blip r:embed="rId4"/>
          <a:stretch>
            <a:fillRect/>
          </a:stretch>
        </p:blipFill>
        <p:spPr>
          <a:xfrm>
            <a:off x="243920" y="3344512"/>
            <a:ext cx="5614035" cy="606743"/>
          </a:xfrm>
          <a:prstGeom prst="rect">
            <a:avLst/>
          </a:prstGeom>
        </p:spPr>
      </p:pic>
      <p:pic>
        <p:nvPicPr>
          <p:cNvPr id="11" name="Picture 10">
            <a:extLst>
              <a:ext uri="{FF2B5EF4-FFF2-40B4-BE49-F238E27FC236}">
                <a16:creationId xmlns:a16="http://schemas.microsoft.com/office/drawing/2014/main" id="{43862F1C-75F2-45BB-9088-696446C233BA}"/>
              </a:ext>
            </a:extLst>
          </p:cNvPr>
          <p:cNvPicPr>
            <a:picLocks noChangeAspect="1"/>
          </p:cNvPicPr>
          <p:nvPr/>
        </p:nvPicPr>
        <p:blipFill>
          <a:blip r:embed="rId5"/>
          <a:stretch>
            <a:fillRect/>
          </a:stretch>
        </p:blipFill>
        <p:spPr>
          <a:xfrm>
            <a:off x="6291919" y="3344512"/>
            <a:ext cx="5614035" cy="613410"/>
          </a:xfrm>
          <a:prstGeom prst="rect">
            <a:avLst/>
          </a:prstGeom>
        </p:spPr>
      </p:pic>
    </p:spTree>
    <p:extLst>
      <p:ext uri="{BB962C8B-B14F-4D97-AF65-F5344CB8AC3E}">
        <p14:creationId xmlns:p14="http://schemas.microsoft.com/office/powerpoint/2010/main" val="270216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0">
            <a:extLst>
              <a:ext uri="{FF2B5EF4-FFF2-40B4-BE49-F238E27FC236}">
                <a16:creationId xmlns:a16="http://schemas.microsoft.com/office/drawing/2014/main" id="{D6B5709F-48BC-42EE-81C5-6B206FE88B8D}"/>
              </a:ext>
            </a:extLst>
          </p:cNvPr>
          <p:cNvSpPr txBox="1">
            <a:spLocks noChangeArrowheads="1"/>
          </p:cNvSpPr>
          <p:nvPr/>
        </p:nvSpPr>
        <p:spPr bwMode="auto">
          <a:xfrm>
            <a:off x="143350" y="778727"/>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2" name="Title 1">
            <a:extLst>
              <a:ext uri="{FF2B5EF4-FFF2-40B4-BE49-F238E27FC236}">
                <a16:creationId xmlns:a16="http://schemas.microsoft.com/office/drawing/2014/main" id="{433E1D5A-27A1-4CD4-BC43-A964A564E5E9}"/>
              </a:ext>
            </a:extLst>
          </p:cNvPr>
          <p:cNvSpPr>
            <a:spLocks noGrp="1"/>
          </p:cNvSpPr>
          <p:nvPr>
            <p:ph type="title"/>
          </p:nvPr>
        </p:nvSpPr>
        <p:spPr>
          <a:xfrm>
            <a:off x="0" y="68350"/>
            <a:ext cx="10461625" cy="584200"/>
          </a:xfrm>
        </p:spPr>
        <p:txBody>
          <a:bodyPr rtlCol="0"/>
          <a:lstStyle/>
          <a:p>
            <a:pPr eaLnBrk="1" fontAlgn="auto" hangingPunct="1">
              <a:spcAft>
                <a:spcPts val="0"/>
              </a:spcAft>
              <a:defRPr/>
            </a:pPr>
            <a:r>
              <a:rPr lang="en-GB" b="0" dirty="0">
                <a:latin typeface="+mn-lt"/>
              </a:rPr>
              <a:t>	Domestic Related Crime</a:t>
            </a:r>
          </a:p>
        </p:txBody>
      </p:sp>
      <p:sp>
        <p:nvSpPr>
          <p:cNvPr id="35844" name="Rectangle 5">
            <a:extLst>
              <a:ext uri="{FF2B5EF4-FFF2-40B4-BE49-F238E27FC236}">
                <a16:creationId xmlns:a16="http://schemas.microsoft.com/office/drawing/2014/main" id="{49A2ACE9-5F04-4774-9EF5-F5FCD2881C87}"/>
              </a:ext>
            </a:extLst>
          </p:cNvPr>
          <p:cNvSpPr>
            <a:spLocks noChangeArrowheads="1"/>
          </p:cNvSpPr>
          <p:nvPr/>
        </p:nvSpPr>
        <p:spPr bwMode="auto">
          <a:xfrm>
            <a:off x="5975350" y="3522663"/>
            <a:ext cx="341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rgbClr val="000000"/>
                </a:solidFill>
                <a:latin typeface="Times New Roman" panose="02020603050405020304" pitchFamily="18" charset="0"/>
              </a:rPr>
              <a:t> </a:t>
            </a:r>
            <a:endParaRPr lang="en-GB" altLang="en-US" sz="1800"/>
          </a:p>
        </p:txBody>
      </p:sp>
      <p:sp>
        <p:nvSpPr>
          <p:cNvPr id="35846" name="TextBox 14">
            <a:extLst>
              <a:ext uri="{FF2B5EF4-FFF2-40B4-BE49-F238E27FC236}">
                <a16:creationId xmlns:a16="http://schemas.microsoft.com/office/drawing/2014/main" id="{645B1EA9-DC4E-4DF1-8806-CF6369490289}"/>
              </a:ext>
            </a:extLst>
          </p:cNvPr>
          <p:cNvSpPr txBox="1">
            <a:spLocks noChangeArrowheads="1"/>
          </p:cNvSpPr>
          <p:nvPr/>
        </p:nvSpPr>
        <p:spPr bwMode="auto">
          <a:xfrm>
            <a:off x="143350" y="4102748"/>
            <a:ext cx="11888607" cy="178510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b="1" i="1" dirty="0"/>
          </a:p>
          <a:p>
            <a:pPr algn="just" eaLnBrk="1" hangingPunct="1">
              <a:lnSpc>
                <a:spcPct val="100000"/>
              </a:lnSpc>
              <a:spcBef>
                <a:spcPct val="0"/>
              </a:spcBef>
              <a:buFontTx/>
              <a:buNone/>
            </a:pPr>
            <a:r>
              <a:rPr lang="en-GB" altLang="en-US" sz="1200" dirty="0"/>
              <a:t>Quarter 1 of 2022/23 recorded a reduction in offences when compared to the previous quarter, down by 8.5%. This quarter recorded the lowest number of crimes since Quarter 4 2020/21.</a:t>
            </a:r>
          </a:p>
          <a:p>
            <a:pPr algn="just" eaLnBrk="1" hangingPunct="1">
              <a:lnSpc>
                <a:spcPct val="100000"/>
              </a:lnSpc>
              <a:spcBef>
                <a:spcPct val="0"/>
              </a:spcBef>
              <a:buNone/>
            </a:pPr>
            <a:endParaRPr lang="en-GB" altLang="en-US" sz="600" dirty="0"/>
          </a:p>
          <a:p>
            <a:pPr algn="just" eaLnBrk="1" hangingPunct="1">
              <a:lnSpc>
                <a:spcPct val="100000"/>
              </a:lnSpc>
              <a:spcBef>
                <a:spcPct val="0"/>
              </a:spcBef>
              <a:buFontTx/>
              <a:buNone/>
            </a:pPr>
            <a:r>
              <a:rPr lang="en-GB" altLang="en-US" sz="1200" dirty="0"/>
              <a:t>Compared to Quarter 1 of 2019/20, domestic related offences increased by 12.9%.</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Violence with Injury, Violence without Injury, Public Order Offences and Criminal Damage &amp; Arson are the main crime categories reported under domestic abuse. All of these crime groups saw a reduction when compared to the previous quarter, suggesting an overall reduction in offences and not just within a particular crime category. </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Positive outcomes for domestic related crime have decreased by 3.1 percentage points, to 8.8%, when compared to the previous quarter. When compared to quarter one 2019/20, positive outcomes fell by 5.5 percentage points.</a:t>
            </a:r>
          </a:p>
        </p:txBody>
      </p:sp>
      <p:pic>
        <p:nvPicPr>
          <p:cNvPr id="3" name="Picture 2">
            <a:extLst>
              <a:ext uri="{FF2B5EF4-FFF2-40B4-BE49-F238E27FC236}">
                <a16:creationId xmlns:a16="http://schemas.microsoft.com/office/drawing/2014/main" id="{A93639ED-187F-4313-9176-ED9A71370261}"/>
              </a:ext>
            </a:extLst>
          </p:cNvPr>
          <p:cNvPicPr>
            <a:picLocks noChangeAspect="1"/>
          </p:cNvPicPr>
          <p:nvPr/>
        </p:nvPicPr>
        <p:blipFill>
          <a:blip r:embed="rId3"/>
          <a:stretch>
            <a:fillRect/>
          </a:stretch>
        </p:blipFill>
        <p:spPr>
          <a:xfrm>
            <a:off x="359350" y="866776"/>
            <a:ext cx="5400000" cy="2323159"/>
          </a:xfrm>
          <a:prstGeom prst="rect">
            <a:avLst/>
          </a:prstGeom>
        </p:spPr>
      </p:pic>
      <p:pic>
        <p:nvPicPr>
          <p:cNvPr id="7" name="Picture 6">
            <a:extLst>
              <a:ext uri="{FF2B5EF4-FFF2-40B4-BE49-F238E27FC236}">
                <a16:creationId xmlns:a16="http://schemas.microsoft.com/office/drawing/2014/main" id="{F023A1B5-4332-4882-AECF-9AA7610AFFEE}"/>
              </a:ext>
            </a:extLst>
          </p:cNvPr>
          <p:cNvPicPr>
            <a:picLocks noChangeAspect="1"/>
          </p:cNvPicPr>
          <p:nvPr/>
        </p:nvPicPr>
        <p:blipFill>
          <a:blip r:embed="rId4"/>
          <a:stretch>
            <a:fillRect/>
          </a:stretch>
        </p:blipFill>
        <p:spPr>
          <a:xfrm>
            <a:off x="6380354" y="809626"/>
            <a:ext cx="5400000" cy="2469513"/>
          </a:xfrm>
          <a:prstGeom prst="rect">
            <a:avLst/>
          </a:prstGeom>
        </p:spPr>
      </p:pic>
      <p:sp>
        <p:nvSpPr>
          <p:cNvPr id="10" name="Rectangle 9">
            <a:extLst>
              <a:ext uri="{FF2B5EF4-FFF2-40B4-BE49-F238E27FC236}">
                <a16:creationId xmlns:a16="http://schemas.microsoft.com/office/drawing/2014/main" id="{A336836B-E9A9-41EA-ABBB-A0ED6037BB59}"/>
              </a:ext>
            </a:extLst>
          </p:cNvPr>
          <p:cNvSpPr/>
          <p:nvPr/>
        </p:nvSpPr>
        <p:spPr>
          <a:xfrm>
            <a:off x="6164353" y="782833"/>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5B90783-FE6B-4CCA-A977-87AA56C7902E}"/>
              </a:ext>
            </a:extLst>
          </p:cNvPr>
          <p:cNvPicPr>
            <a:picLocks noChangeAspect="1"/>
          </p:cNvPicPr>
          <p:nvPr/>
        </p:nvPicPr>
        <p:blipFill>
          <a:blip r:embed="rId5"/>
          <a:stretch>
            <a:fillRect/>
          </a:stretch>
        </p:blipFill>
        <p:spPr>
          <a:xfrm>
            <a:off x="255666" y="3342970"/>
            <a:ext cx="5607368" cy="606743"/>
          </a:xfrm>
          <a:prstGeom prst="rect">
            <a:avLst/>
          </a:prstGeom>
        </p:spPr>
      </p:pic>
      <p:pic>
        <p:nvPicPr>
          <p:cNvPr id="11" name="Picture 10">
            <a:extLst>
              <a:ext uri="{FF2B5EF4-FFF2-40B4-BE49-F238E27FC236}">
                <a16:creationId xmlns:a16="http://schemas.microsoft.com/office/drawing/2014/main" id="{B1E17194-E7E4-490A-84DC-155271040AAF}"/>
              </a:ext>
            </a:extLst>
          </p:cNvPr>
          <p:cNvPicPr>
            <a:picLocks noChangeAspect="1"/>
          </p:cNvPicPr>
          <p:nvPr/>
        </p:nvPicPr>
        <p:blipFill>
          <a:blip r:embed="rId6"/>
          <a:stretch>
            <a:fillRect/>
          </a:stretch>
        </p:blipFill>
        <p:spPr>
          <a:xfrm>
            <a:off x="6273336" y="3339637"/>
            <a:ext cx="5614035" cy="613410"/>
          </a:xfrm>
          <a:prstGeom prst="rect">
            <a:avLst/>
          </a:prstGeom>
        </p:spPr>
      </p:pic>
    </p:spTree>
    <p:extLst>
      <p:ext uri="{BB962C8B-B14F-4D97-AF65-F5344CB8AC3E}">
        <p14:creationId xmlns:p14="http://schemas.microsoft.com/office/powerpoint/2010/main" val="201004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C39B-0262-4EA1-AEF6-BBB8FCC58F9C}"/>
              </a:ext>
            </a:extLst>
          </p:cNvPr>
          <p:cNvSpPr>
            <a:spLocks noGrp="1"/>
          </p:cNvSpPr>
          <p:nvPr>
            <p:ph type="title"/>
          </p:nvPr>
        </p:nvSpPr>
        <p:spPr>
          <a:xfrm>
            <a:off x="0" y="68554"/>
            <a:ext cx="10461625" cy="584200"/>
          </a:xfrm>
        </p:spPr>
        <p:txBody>
          <a:bodyPr rtlCol="0"/>
          <a:lstStyle/>
          <a:p>
            <a:pPr eaLnBrk="1" fontAlgn="auto" hangingPunct="1">
              <a:spcAft>
                <a:spcPts val="0"/>
              </a:spcAft>
              <a:defRPr/>
            </a:pPr>
            <a:r>
              <a:rPr lang="en-GB" b="0" dirty="0">
                <a:latin typeface="+mn-lt"/>
              </a:rPr>
              <a:t>	Domestic Abuse Repeat Victims/Offenders</a:t>
            </a:r>
          </a:p>
        </p:txBody>
      </p:sp>
      <p:sp>
        <p:nvSpPr>
          <p:cNvPr id="39939" name="TextBox 2">
            <a:extLst>
              <a:ext uri="{FF2B5EF4-FFF2-40B4-BE49-F238E27FC236}">
                <a16:creationId xmlns:a16="http://schemas.microsoft.com/office/drawing/2014/main" id="{70CE3474-ECD6-4119-859A-98C7310EAC37}"/>
              </a:ext>
            </a:extLst>
          </p:cNvPr>
          <p:cNvSpPr txBox="1">
            <a:spLocks noChangeArrowheads="1"/>
          </p:cNvSpPr>
          <p:nvPr/>
        </p:nvSpPr>
        <p:spPr bwMode="auto">
          <a:xfrm>
            <a:off x="210901" y="820154"/>
            <a:ext cx="571635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9940" name="TextBox 3">
            <a:extLst>
              <a:ext uri="{FF2B5EF4-FFF2-40B4-BE49-F238E27FC236}">
                <a16:creationId xmlns:a16="http://schemas.microsoft.com/office/drawing/2014/main" id="{D4A1909C-44AB-46FF-8FDB-5A861331DC67}"/>
              </a:ext>
            </a:extLst>
          </p:cNvPr>
          <p:cNvSpPr txBox="1">
            <a:spLocks noChangeArrowheads="1"/>
          </p:cNvSpPr>
          <p:nvPr/>
        </p:nvSpPr>
        <p:spPr bwMode="auto">
          <a:xfrm>
            <a:off x="210902" y="4212821"/>
            <a:ext cx="5716350" cy="254069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Repeat Victims Overview</a:t>
            </a:r>
          </a:p>
          <a:p>
            <a:pPr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The amount of repeat domestic crime victims (based on rolling 12 months) has continued to increase when compared to previous quarters, with this quarter reporting the highest level in the timeframe with 1,851 repeat victims.</a:t>
            </a: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FontTx/>
              <a:buNone/>
            </a:pPr>
            <a:r>
              <a:rPr lang="en-GB" altLang="en-US" sz="1200" dirty="0"/>
              <a:t>Compared to last quarter, there were six more repeat victims, a small increase of 0.3%.</a:t>
            </a: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FontTx/>
              <a:buNone/>
            </a:pPr>
            <a:r>
              <a:rPr lang="en-GB" altLang="en-US" sz="1200" dirty="0"/>
              <a:t>Compared to Quarter 1 of 2019/20, there were 413 more repeat victims, an increase of 28.7%.</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It may be that increased scrutiny on Crime Data Integrity has led to an increase in repeat victims in this crime area. It may also indicate that victims are increasingly willing to report subsequent offences, implying a certain level of victim satisfaction following their initial contact with Gwent Police.</a:t>
            </a:r>
          </a:p>
        </p:txBody>
      </p:sp>
      <p:pic>
        <p:nvPicPr>
          <p:cNvPr id="3" name="Picture 2">
            <a:extLst>
              <a:ext uri="{FF2B5EF4-FFF2-40B4-BE49-F238E27FC236}">
                <a16:creationId xmlns:a16="http://schemas.microsoft.com/office/drawing/2014/main" id="{CB5ADEE6-8839-4E97-A1EC-61A560546330}"/>
              </a:ext>
            </a:extLst>
          </p:cNvPr>
          <p:cNvPicPr>
            <a:picLocks noChangeAspect="1"/>
          </p:cNvPicPr>
          <p:nvPr/>
        </p:nvPicPr>
        <p:blipFill>
          <a:blip r:embed="rId3"/>
          <a:stretch>
            <a:fillRect/>
          </a:stretch>
        </p:blipFill>
        <p:spPr>
          <a:xfrm>
            <a:off x="311251" y="890775"/>
            <a:ext cx="5400000" cy="2454546"/>
          </a:xfrm>
          <a:prstGeom prst="rect">
            <a:avLst/>
          </a:prstGeom>
        </p:spPr>
      </p:pic>
      <p:pic>
        <p:nvPicPr>
          <p:cNvPr id="6" name="Picture 5">
            <a:extLst>
              <a:ext uri="{FF2B5EF4-FFF2-40B4-BE49-F238E27FC236}">
                <a16:creationId xmlns:a16="http://schemas.microsoft.com/office/drawing/2014/main" id="{58F135CC-D5EB-4B2A-B984-00AC888A83A9}"/>
              </a:ext>
            </a:extLst>
          </p:cNvPr>
          <p:cNvPicPr>
            <a:picLocks noChangeAspect="1"/>
          </p:cNvPicPr>
          <p:nvPr/>
        </p:nvPicPr>
        <p:blipFill>
          <a:blip r:embed="rId4"/>
          <a:stretch>
            <a:fillRect/>
          </a:stretch>
        </p:blipFill>
        <p:spPr>
          <a:xfrm>
            <a:off x="269624" y="3390775"/>
            <a:ext cx="5600700" cy="613410"/>
          </a:xfrm>
          <a:prstGeom prst="rect">
            <a:avLst/>
          </a:prstGeom>
        </p:spPr>
      </p:pic>
      <p:sp>
        <p:nvSpPr>
          <p:cNvPr id="7" name="TextBox 2">
            <a:extLst>
              <a:ext uri="{FF2B5EF4-FFF2-40B4-BE49-F238E27FC236}">
                <a16:creationId xmlns:a16="http://schemas.microsoft.com/office/drawing/2014/main" id="{EFAADF29-3721-4B45-9C17-5FCE495E4C4C}"/>
              </a:ext>
            </a:extLst>
          </p:cNvPr>
          <p:cNvSpPr txBox="1">
            <a:spLocks noChangeArrowheads="1"/>
          </p:cNvSpPr>
          <p:nvPr/>
        </p:nvSpPr>
        <p:spPr bwMode="auto">
          <a:xfrm>
            <a:off x="6104389" y="819216"/>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pic>
        <p:nvPicPr>
          <p:cNvPr id="8" name="Picture 7">
            <a:extLst>
              <a:ext uri="{FF2B5EF4-FFF2-40B4-BE49-F238E27FC236}">
                <a16:creationId xmlns:a16="http://schemas.microsoft.com/office/drawing/2014/main" id="{7C21158E-612F-4EB0-A977-9F955C75D551}"/>
              </a:ext>
            </a:extLst>
          </p:cNvPr>
          <p:cNvPicPr>
            <a:picLocks noChangeAspect="1"/>
          </p:cNvPicPr>
          <p:nvPr/>
        </p:nvPicPr>
        <p:blipFill>
          <a:blip r:embed="rId5"/>
          <a:stretch>
            <a:fillRect/>
          </a:stretch>
        </p:blipFill>
        <p:spPr>
          <a:xfrm>
            <a:off x="6320389" y="932352"/>
            <a:ext cx="5400000" cy="2381250"/>
          </a:xfrm>
          <a:prstGeom prst="rect">
            <a:avLst/>
          </a:prstGeom>
        </p:spPr>
      </p:pic>
      <p:pic>
        <p:nvPicPr>
          <p:cNvPr id="9" name="Picture 8">
            <a:extLst>
              <a:ext uri="{FF2B5EF4-FFF2-40B4-BE49-F238E27FC236}">
                <a16:creationId xmlns:a16="http://schemas.microsoft.com/office/drawing/2014/main" id="{D25F0F1D-1328-4D6E-AEF6-3802854F3A0B}"/>
              </a:ext>
            </a:extLst>
          </p:cNvPr>
          <p:cNvPicPr>
            <a:picLocks noChangeAspect="1"/>
          </p:cNvPicPr>
          <p:nvPr/>
        </p:nvPicPr>
        <p:blipFill>
          <a:blip r:embed="rId6"/>
          <a:stretch>
            <a:fillRect/>
          </a:stretch>
        </p:blipFill>
        <p:spPr>
          <a:xfrm>
            <a:off x="6213371" y="3380564"/>
            <a:ext cx="5614035" cy="620078"/>
          </a:xfrm>
          <a:prstGeom prst="rect">
            <a:avLst/>
          </a:prstGeom>
        </p:spPr>
      </p:pic>
      <p:sp>
        <p:nvSpPr>
          <p:cNvPr id="10" name="TextBox 3">
            <a:extLst>
              <a:ext uri="{FF2B5EF4-FFF2-40B4-BE49-F238E27FC236}">
                <a16:creationId xmlns:a16="http://schemas.microsoft.com/office/drawing/2014/main" id="{A12A8AAB-8170-41AA-8F29-01E5CC16C78D}"/>
              </a:ext>
            </a:extLst>
          </p:cNvPr>
          <p:cNvSpPr txBox="1">
            <a:spLocks noChangeArrowheads="1"/>
          </p:cNvSpPr>
          <p:nvPr/>
        </p:nvSpPr>
        <p:spPr bwMode="auto">
          <a:xfrm>
            <a:off x="6077838" y="4229745"/>
            <a:ext cx="5885099"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Repeat Offenders Overview</a:t>
            </a:r>
          </a:p>
          <a:p>
            <a:pPr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The number of repeat domestic crime offenders (based on rolling 12 months) has decreased slightly from last quarter with 16 fewer repeat offenders. However, this quarter still remains high and is the second highest recorded in the timeframe.</a:t>
            </a:r>
            <a:endParaRPr lang="en-GB" altLang="en-US" sz="1200" dirty="0">
              <a:solidFill>
                <a:srgbClr val="FF0000"/>
              </a:solidFill>
            </a:endParaRP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FontTx/>
              <a:buNone/>
            </a:pPr>
            <a:r>
              <a:rPr lang="en-GB" altLang="en-US" sz="1200" dirty="0"/>
              <a:t>Compared to quarter one of 2019/20, there were 367 more repeat offenders, an increase of 23.7%.</a:t>
            </a: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FontTx/>
              <a:buNone/>
            </a:pPr>
            <a:r>
              <a:rPr lang="en-GB" altLang="en-US" sz="1200" dirty="0"/>
              <a:t>It may be that increased scrutiny on Crime Data Integrity has led to an increase in repeat offenders in this crime area. The number of repeat offenders in this area has remained high despite a decrease in the overall domestic crime trend.</a:t>
            </a:r>
          </a:p>
          <a:p>
            <a:pPr eaLnBrk="1" hangingPunct="1">
              <a:lnSpc>
                <a:spcPct val="100000"/>
              </a:lnSpc>
              <a:spcBef>
                <a:spcPct val="0"/>
              </a:spcBef>
              <a:buFontTx/>
              <a:buNone/>
            </a:pPr>
            <a:endParaRPr lang="en-GB" altLang="en-US" sz="600" dirty="0"/>
          </a:p>
          <a:p>
            <a:pPr eaLnBrk="1" hangingPunct="1">
              <a:lnSpc>
                <a:spcPct val="100000"/>
              </a:lnSpc>
              <a:spcBef>
                <a:spcPct val="0"/>
              </a:spcBef>
              <a:buFontTx/>
              <a:buNone/>
            </a:pPr>
            <a:endParaRPr lang="en-GB" altLang="en-US" sz="600" dirty="0"/>
          </a:p>
          <a:p>
            <a:pPr eaLnBrk="1" hangingPunct="1">
              <a:lnSpc>
                <a:spcPct val="100000"/>
              </a:lnSpc>
              <a:spcBef>
                <a:spcPct val="0"/>
              </a:spcBef>
              <a:buFontTx/>
              <a:buNone/>
            </a:pPr>
            <a:endParaRPr lang="en-GB" altLang="en-US" sz="600" dirty="0"/>
          </a:p>
          <a:p>
            <a:pPr eaLnBrk="1" hangingPunct="1">
              <a:lnSpc>
                <a:spcPct val="100000"/>
              </a:lnSpc>
              <a:spcBef>
                <a:spcPct val="0"/>
              </a:spcBef>
              <a:buFontTx/>
              <a:buNone/>
            </a:pPr>
            <a:endParaRPr lang="en-GB" altLang="en-US" sz="600" dirty="0"/>
          </a:p>
          <a:p>
            <a:pPr eaLnBrk="1" hangingPunct="1">
              <a:lnSpc>
                <a:spcPct val="100000"/>
              </a:lnSpc>
              <a:spcBef>
                <a:spcPct val="0"/>
              </a:spcBef>
              <a:buFontTx/>
              <a:buNone/>
            </a:pPr>
            <a:endParaRPr lang="en-GB" altLang="en-US" sz="600" dirty="0"/>
          </a:p>
        </p:txBody>
      </p:sp>
    </p:spTree>
    <p:extLst>
      <p:ext uri="{BB962C8B-B14F-4D97-AF65-F5344CB8AC3E}">
        <p14:creationId xmlns:p14="http://schemas.microsoft.com/office/powerpoint/2010/main" val="154648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1">
            <a:extLst>
              <a:ext uri="{FF2B5EF4-FFF2-40B4-BE49-F238E27FC236}">
                <a16:creationId xmlns:a16="http://schemas.microsoft.com/office/drawing/2014/main" id="{DF5433A7-B1D4-4F57-8A59-0021E0DF0FF9}"/>
              </a:ext>
            </a:extLst>
          </p:cNvPr>
          <p:cNvSpPr txBox="1">
            <a:spLocks noChangeArrowheads="1"/>
          </p:cNvSpPr>
          <p:nvPr/>
        </p:nvSpPr>
        <p:spPr bwMode="auto">
          <a:xfrm>
            <a:off x="6096000" y="797595"/>
            <a:ext cx="5960325" cy="298543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b="1" i="1" dirty="0"/>
          </a:p>
          <a:p>
            <a:pPr algn="just" eaLnBrk="1" hangingPunct="1">
              <a:lnSpc>
                <a:spcPct val="100000"/>
              </a:lnSpc>
              <a:spcBef>
                <a:spcPct val="0"/>
              </a:spcBef>
              <a:buFontTx/>
              <a:buNone/>
            </a:pPr>
            <a:r>
              <a:rPr lang="en-GB" sz="1200" b="0" i="0" u="none" strike="noStrike" baseline="0" dirty="0">
                <a:solidFill>
                  <a:srgbClr val="000000"/>
                </a:solidFill>
                <a:latin typeface="Calibri" panose="020F0502020204030204" pitchFamily="34" charset="0"/>
              </a:rPr>
              <a:t>The number of Modern Day Slavery and Human Trafficking </a:t>
            </a:r>
            <a:r>
              <a:rPr lang="en-GB" altLang="en-US" sz="1200" dirty="0"/>
              <a:t>crimes rose during this quarter to 26 offences, the highest within the timeframe. </a:t>
            </a: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None/>
            </a:pPr>
            <a:r>
              <a:rPr lang="en-GB" altLang="en-US" sz="1200" dirty="0"/>
              <a:t>The overall increase in crimes of this nature being reported is possibly attributed to an increased awareness of this crime type.</a:t>
            </a:r>
          </a:p>
          <a:p>
            <a:pPr algn="just" eaLnBrk="1" hangingPunct="1">
              <a:lnSpc>
                <a:spcPct val="100000"/>
              </a:lnSpc>
              <a:spcBef>
                <a:spcPct val="0"/>
              </a:spcBef>
              <a:buNone/>
            </a:pPr>
            <a:endParaRPr lang="en-GB" altLang="en-US" sz="600" dirty="0"/>
          </a:p>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MDS team continue to be extremely busy. During Operation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Aident</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team worked closely with other agencies as they focussed on labour exploitation at car washes, and offered safeguarding to nearly 40 foreign nationals working at car washes across the force area. </a:t>
            </a:r>
          </a:p>
          <a:p>
            <a:pPr algn="just" eaLnBrk="1" hangingPunct="1">
              <a:lnSpc>
                <a:spcPct val="100000"/>
              </a:lnSpc>
              <a:spcBef>
                <a:spcPct val="0"/>
              </a:spcBef>
              <a:buNone/>
            </a:pPr>
            <a:endParaRPr lang="en-GB" sz="600" dirty="0">
              <a:ea typeface="Calibri" panose="020F0502020204030204" pitchFamily="34" charset="0"/>
              <a:cs typeface="Times New Roman" panose="02020603050405020304" pitchFamily="18" charset="0"/>
            </a:endParaRPr>
          </a:p>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‘Wales On line’ accompanied the team during these visits and observed the arrest of one man in Caerphilly who was wanted in Hungary for Modern Day Slavery offences. The activity was well publicised by Wales Online and The South Wales Argus, </a:t>
            </a:r>
            <a:r>
              <a:rPr lang="en-GB" sz="1200" dirty="0">
                <a:ea typeface="Calibri" panose="020F0502020204030204" pitchFamily="34" charset="0"/>
                <a:cs typeface="Times New Roman" panose="02020603050405020304" pitchFamily="18" charset="0"/>
              </a:rPr>
              <a:t>with one </a:t>
            </a:r>
            <a:r>
              <a:rPr lang="en-GB" sz="1200" dirty="0">
                <a:effectLst/>
                <a:latin typeface="Calibri" panose="020F0502020204030204" pitchFamily="34" charset="0"/>
                <a:ea typeface="Calibri" panose="020F0502020204030204" pitchFamily="34" charset="0"/>
                <a:cs typeface="Times New Roman" panose="02020603050405020304" pitchFamily="18" charset="0"/>
              </a:rPr>
              <a:t>piece being viewed by over 80,000 people within two days of being published. </a:t>
            </a:r>
          </a:p>
          <a:p>
            <a:pPr eaLnBrk="1" hangingPunct="1">
              <a:lnSpc>
                <a:spcPct val="100000"/>
              </a:lnSpc>
              <a:spcBef>
                <a:spcPct val="0"/>
              </a:spcBef>
              <a:buNone/>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059" name="TextBox 7">
            <a:extLst>
              <a:ext uri="{FF2B5EF4-FFF2-40B4-BE49-F238E27FC236}">
                <a16:creationId xmlns:a16="http://schemas.microsoft.com/office/drawing/2014/main" id="{51C331F6-F108-4B8B-9127-7129F1ABD408}"/>
              </a:ext>
            </a:extLst>
          </p:cNvPr>
          <p:cNvSpPr txBox="1">
            <a:spLocks noChangeArrowheads="1"/>
          </p:cNvSpPr>
          <p:nvPr/>
        </p:nvSpPr>
        <p:spPr bwMode="auto">
          <a:xfrm>
            <a:off x="116112" y="797594"/>
            <a:ext cx="5831842" cy="326243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2" name="Title 1">
            <a:extLst>
              <a:ext uri="{FF2B5EF4-FFF2-40B4-BE49-F238E27FC236}">
                <a16:creationId xmlns:a16="http://schemas.microsoft.com/office/drawing/2014/main" id="{767D8E46-21C9-4DFE-962E-C2FCF3F1BF3B}"/>
              </a:ext>
            </a:extLst>
          </p:cNvPr>
          <p:cNvSpPr>
            <a:spLocks noGrp="1"/>
          </p:cNvSpPr>
          <p:nvPr>
            <p:ph type="title"/>
          </p:nvPr>
        </p:nvSpPr>
        <p:spPr>
          <a:xfrm>
            <a:off x="0" y="67112"/>
            <a:ext cx="10461625" cy="584200"/>
          </a:xfrm>
        </p:spPr>
        <p:txBody>
          <a:bodyPr rtlCol="0"/>
          <a:lstStyle/>
          <a:p>
            <a:pPr eaLnBrk="1" fontAlgn="auto" hangingPunct="1">
              <a:spcAft>
                <a:spcPts val="0"/>
              </a:spcAft>
              <a:defRPr/>
            </a:pPr>
            <a:r>
              <a:rPr lang="en-GB" b="0" dirty="0">
                <a:latin typeface="+mn-lt"/>
              </a:rPr>
              <a:t>	Modern Day Slavery and Human Trafficking</a:t>
            </a:r>
          </a:p>
        </p:txBody>
      </p:sp>
      <p:pic>
        <p:nvPicPr>
          <p:cNvPr id="5" name="Picture 4">
            <a:extLst>
              <a:ext uri="{FF2B5EF4-FFF2-40B4-BE49-F238E27FC236}">
                <a16:creationId xmlns:a16="http://schemas.microsoft.com/office/drawing/2014/main" id="{F08B0AAD-2C2A-41A3-A08E-32CBA4881F37}"/>
              </a:ext>
            </a:extLst>
          </p:cNvPr>
          <p:cNvPicPr>
            <a:picLocks noChangeAspect="1"/>
          </p:cNvPicPr>
          <p:nvPr/>
        </p:nvPicPr>
        <p:blipFill>
          <a:blip r:embed="rId3"/>
          <a:stretch>
            <a:fillRect/>
          </a:stretch>
        </p:blipFill>
        <p:spPr>
          <a:xfrm>
            <a:off x="225094" y="3351165"/>
            <a:ext cx="5614035" cy="620078"/>
          </a:xfrm>
          <a:prstGeom prst="rect">
            <a:avLst/>
          </a:prstGeom>
        </p:spPr>
      </p:pic>
      <p:pic>
        <p:nvPicPr>
          <p:cNvPr id="7" name="Picture 6">
            <a:extLst>
              <a:ext uri="{FF2B5EF4-FFF2-40B4-BE49-F238E27FC236}">
                <a16:creationId xmlns:a16="http://schemas.microsoft.com/office/drawing/2014/main" id="{89116A5C-05AE-4C7A-93BC-96DB3D002E1E}"/>
              </a:ext>
            </a:extLst>
          </p:cNvPr>
          <p:cNvPicPr>
            <a:picLocks noChangeAspect="1"/>
          </p:cNvPicPr>
          <p:nvPr/>
        </p:nvPicPr>
        <p:blipFill>
          <a:blip r:embed="rId4"/>
          <a:stretch>
            <a:fillRect/>
          </a:stretch>
        </p:blipFill>
        <p:spPr>
          <a:xfrm>
            <a:off x="334319" y="852743"/>
            <a:ext cx="5395428" cy="242641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Child Sexual Exploitation (CSE)/Child Criminal Exploitation (CCE)</a:t>
            </a:r>
          </a:p>
        </p:txBody>
      </p:sp>
      <p:sp>
        <p:nvSpPr>
          <p:cNvPr id="6" name="Rectangle 5">
            <a:extLst>
              <a:ext uri="{FF2B5EF4-FFF2-40B4-BE49-F238E27FC236}">
                <a16:creationId xmlns:a16="http://schemas.microsoft.com/office/drawing/2014/main" id="{C569D517-6E24-4285-8874-96E13B3FDDC2}"/>
              </a:ext>
            </a:extLst>
          </p:cNvPr>
          <p:cNvSpPr/>
          <p:nvPr/>
        </p:nvSpPr>
        <p:spPr>
          <a:xfrm>
            <a:off x="170577" y="818269"/>
            <a:ext cx="5921721" cy="328089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14CA35-0D7B-457E-A614-BA9108E11662}"/>
              </a:ext>
            </a:extLst>
          </p:cNvPr>
          <p:cNvSpPr txBox="1"/>
          <p:nvPr/>
        </p:nvSpPr>
        <p:spPr>
          <a:xfrm>
            <a:off x="6289535" y="818270"/>
            <a:ext cx="5731888" cy="4370427"/>
          </a:xfrm>
          <a:prstGeom prst="rect">
            <a:avLst/>
          </a:prstGeom>
          <a:noFill/>
          <a:ln w="15875">
            <a:solidFill>
              <a:schemeClr val="accent1"/>
            </a:solidFill>
          </a:ln>
        </p:spPr>
        <p:txBody>
          <a:bodyPr wrap="square" rtlCol="0">
            <a:spAutoFit/>
          </a:bodyPr>
          <a:lstStyle/>
          <a:p>
            <a:r>
              <a:rPr lang="en-GB" sz="1400" b="1" dirty="0"/>
              <a:t>Overview</a:t>
            </a:r>
          </a:p>
          <a:p>
            <a:endParaRPr lang="en-GB" sz="600" dirty="0"/>
          </a:p>
          <a:p>
            <a:pPr algn="just" eaLnBrk="1" hangingPunct="1">
              <a:lnSpc>
                <a:spcPct val="100000"/>
              </a:lnSpc>
              <a:spcBef>
                <a:spcPts val="0"/>
              </a:spcBef>
              <a:buNone/>
            </a:pPr>
            <a:r>
              <a:rPr lang="en-GB" altLang="en-US" sz="1200" dirty="0">
                <a:latin typeface="Calibri"/>
                <a:cs typeface="Calibri"/>
              </a:rPr>
              <a:t>Quarter 1 2022/23 has recorded a 24.3% increase in crimes with a Child Sexual Exploitation (CSE) local qualifier when compared to Quarter 1 2019/20 (Pre-Covid year). </a:t>
            </a:r>
            <a:r>
              <a:rPr lang="en-GB" sz="1200" dirty="0">
                <a:latin typeface="Calibri"/>
                <a:cs typeface="Calibri"/>
              </a:rPr>
              <a:t>Quarter 1 2022/23 has seen a decrease of 23.3% (14 fewer crimes) when compared to Quarter 4 2021/22. </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latin typeface="Calibri"/>
                <a:cs typeface="Calibri"/>
              </a:rPr>
              <a:t>The offence most commonly assigned a CSE local qualifier in Quarter 1 of 2022/23 was ‘</a:t>
            </a:r>
            <a:r>
              <a:rPr lang="en-GB" sz="1200" i="1" dirty="0">
                <a:latin typeface="Calibri"/>
                <a:cs typeface="Calibri"/>
              </a:rPr>
              <a:t>Take/make indecent photographs/pseudo-photographs of children</a:t>
            </a:r>
            <a:r>
              <a:rPr lang="en-GB" sz="1200" dirty="0">
                <a:latin typeface="Calibri"/>
                <a:cs typeface="Calibri"/>
              </a:rPr>
              <a:t>’, with 11 instances. This is followed by </a:t>
            </a:r>
            <a:r>
              <a:rPr lang="en-GB" sz="1200" i="1" dirty="0">
                <a:latin typeface="Calibri"/>
                <a:cs typeface="Calibri"/>
              </a:rPr>
              <a:t>‘Arrange or facilitate travel of another person with a view to exploitation’</a:t>
            </a:r>
            <a:r>
              <a:rPr lang="en-GB" sz="1200" dirty="0">
                <a:latin typeface="Calibri"/>
                <a:cs typeface="Calibri"/>
              </a:rPr>
              <a:t>, with nine instances. </a:t>
            </a:r>
            <a:endParaRPr lang="en-GB" sz="1200" dirty="0">
              <a:cs typeface="Calibri" panose="020F0502020204030204" pitchFamily="34" charset="0"/>
            </a:endParaRP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Exploitation Team are continuing to engage and support vulnerable children subject to exploitation.  Recently they have identified a child prostitution (potentially group based CSE) investigation which has yielded positive engagement and intervention with the teenage victim and others potentially at risk.  This investigation has demonstrated the merit of collaborative working both internally and externally and has resulted in positive interventions and safeguarding.</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a typeface="Calibri" panose="020F0502020204030204" pitchFamily="34" charset="0"/>
                <a:cs typeface="Times New Roman" panose="02020603050405020304" pitchFamily="18" charset="0"/>
              </a:rPr>
              <a:t>Recently </a:t>
            </a:r>
            <a:r>
              <a:rPr lang="en-GB" sz="1200" dirty="0">
                <a:effectLst/>
                <a:latin typeface="Calibri" panose="020F0502020204030204" pitchFamily="34" charset="0"/>
                <a:ea typeface="Calibri" panose="020F0502020204030204" pitchFamily="34" charset="0"/>
                <a:cs typeface="Times New Roman" panose="02020603050405020304" pitchFamily="18" charset="0"/>
              </a:rPr>
              <a:t>a 39-year-old male was convicted for grooming children and committing sexual acts with a young victim. Not only was this a positive outcome in terms of criminal justice, and public confidence but the Crown Court Advocate and Judge commented upon the calibre of the investigation and how Gwent Police obtained best evidence from the victim support shown to the victim by the officer.</a:t>
            </a:r>
            <a:endParaRPr lang="en-GB" sz="1200" dirty="0">
              <a:ea typeface="Calibri" panose="020F0502020204030204" pitchFamily="34" charset="0"/>
              <a:cs typeface="Times New Roman" panose="02020603050405020304" pitchFamily="18" charset="0"/>
            </a:endParaRPr>
          </a:p>
          <a:p>
            <a:pPr algn="just">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0650208-B0EE-452A-AAE1-CCA036AA23E6}"/>
              </a:ext>
            </a:extLst>
          </p:cNvPr>
          <p:cNvPicPr>
            <a:picLocks noChangeAspect="1"/>
          </p:cNvPicPr>
          <p:nvPr/>
        </p:nvPicPr>
        <p:blipFill>
          <a:blip r:embed="rId2"/>
          <a:stretch>
            <a:fillRect/>
          </a:stretch>
        </p:blipFill>
        <p:spPr>
          <a:xfrm>
            <a:off x="433723" y="915497"/>
            <a:ext cx="5395428" cy="2426418"/>
          </a:xfrm>
          <a:prstGeom prst="rect">
            <a:avLst/>
          </a:prstGeom>
        </p:spPr>
      </p:pic>
      <p:pic>
        <p:nvPicPr>
          <p:cNvPr id="5" name="Picture 4">
            <a:extLst>
              <a:ext uri="{FF2B5EF4-FFF2-40B4-BE49-F238E27FC236}">
                <a16:creationId xmlns:a16="http://schemas.microsoft.com/office/drawing/2014/main" id="{41C69C5D-CE7D-4D7D-9704-C1E400BC6679}"/>
              </a:ext>
            </a:extLst>
          </p:cNvPr>
          <p:cNvPicPr>
            <a:picLocks noChangeAspect="1"/>
          </p:cNvPicPr>
          <p:nvPr/>
        </p:nvPicPr>
        <p:blipFill>
          <a:blip r:embed="rId3"/>
          <a:stretch>
            <a:fillRect/>
          </a:stretch>
        </p:blipFill>
        <p:spPr>
          <a:xfrm>
            <a:off x="327034" y="3407374"/>
            <a:ext cx="5608806" cy="615749"/>
          </a:xfrm>
          <a:prstGeom prst="rect">
            <a:avLst/>
          </a:prstGeom>
        </p:spPr>
      </p:pic>
    </p:spTree>
    <p:extLst>
      <p:ext uri="{BB962C8B-B14F-4D97-AF65-F5344CB8AC3E}">
        <p14:creationId xmlns:p14="http://schemas.microsoft.com/office/powerpoint/2010/main" val="148473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74243D3-02D0-43D6-97D4-4FC72E6507DF}"/>
              </a:ext>
            </a:extLst>
          </p:cNvPr>
          <p:cNvSpPr txBox="1"/>
          <p:nvPr/>
        </p:nvSpPr>
        <p:spPr>
          <a:xfrm>
            <a:off x="124322" y="845655"/>
            <a:ext cx="5832000" cy="3240000"/>
          </a:xfrm>
          <a:prstGeom prst="rect">
            <a:avLst/>
          </a:prstGeom>
          <a:noFill/>
          <a:ln w="15875">
            <a:solidFill>
              <a:schemeClr val="accent1"/>
            </a:solidFill>
          </a:ln>
        </p:spPr>
        <p:txBody>
          <a:bodyPr wrap="square" rtlCol="0">
            <a:spAutoFit/>
          </a:bodyPr>
          <a:lstStyle/>
          <a:p>
            <a:endParaRPr lang="en-GB"/>
          </a:p>
        </p:txBody>
      </p:sp>
      <p:sp>
        <p:nvSpPr>
          <p:cNvPr id="4" name="Rectangle 3">
            <a:extLst>
              <a:ext uri="{FF2B5EF4-FFF2-40B4-BE49-F238E27FC236}">
                <a16:creationId xmlns:a16="http://schemas.microsoft.com/office/drawing/2014/main" id="{DA24F204-845A-4758-8D1C-B2EF2B8ED6C5}"/>
              </a:ext>
            </a:extLst>
          </p:cNvPr>
          <p:cNvSpPr/>
          <p:nvPr/>
        </p:nvSpPr>
        <p:spPr>
          <a:xfrm>
            <a:off x="0" y="-1603"/>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Investigation Timeliness</a:t>
            </a:r>
          </a:p>
        </p:txBody>
      </p:sp>
      <p:sp>
        <p:nvSpPr>
          <p:cNvPr id="14" name="TextBox 13">
            <a:extLst>
              <a:ext uri="{FF2B5EF4-FFF2-40B4-BE49-F238E27FC236}">
                <a16:creationId xmlns:a16="http://schemas.microsoft.com/office/drawing/2014/main" id="{1D3748CB-C00D-4859-B34A-36D9E4FC2DEA}"/>
              </a:ext>
            </a:extLst>
          </p:cNvPr>
          <p:cNvSpPr txBox="1"/>
          <p:nvPr/>
        </p:nvSpPr>
        <p:spPr>
          <a:xfrm>
            <a:off x="6096000" y="852410"/>
            <a:ext cx="5971678" cy="5201424"/>
          </a:xfrm>
          <a:prstGeom prst="rect">
            <a:avLst/>
          </a:prstGeom>
          <a:noFill/>
          <a:ln w="15875">
            <a:solidFill>
              <a:schemeClr val="accent1"/>
            </a:solidFill>
          </a:ln>
        </p:spPr>
        <p:txBody>
          <a:bodyPr wrap="square" rtlCol="0">
            <a:spAutoFit/>
          </a:bodyPr>
          <a:lstStyle/>
          <a:p>
            <a:r>
              <a:rPr lang="en-GB" sz="1400" b="1" i="1" dirty="0"/>
              <a:t>Overview</a:t>
            </a:r>
          </a:p>
          <a:p>
            <a:endParaRPr lang="en-GB" sz="600" b="1" i="1" dirty="0"/>
          </a:p>
          <a:p>
            <a:pPr algn="just"/>
            <a:r>
              <a:rPr lang="en-GB" sz="1200" dirty="0"/>
              <a:t>The median number of days in which an investigation is completed has decreased slightly  when compared to the previous quarter, from 73 to 69 days. Despite this reduction, it remains the second highest value within the timeframe by a significant margin.</a:t>
            </a:r>
          </a:p>
          <a:p>
            <a:pPr algn="just"/>
            <a:endParaRPr lang="en-GB" sz="600" dirty="0"/>
          </a:p>
          <a:p>
            <a:pPr algn="just"/>
            <a:r>
              <a:rPr lang="en-GB" sz="1200" dirty="0"/>
              <a:t>When compared to Quarter 1 in 2019/20 the median investigation length has increased by 72.5% (29 days). </a:t>
            </a:r>
          </a:p>
          <a:p>
            <a:pPr algn="just"/>
            <a:endParaRPr lang="en-GB" sz="600" dirty="0"/>
          </a:p>
          <a:p>
            <a:pPr algn="just"/>
            <a:r>
              <a:rPr lang="en-GB" sz="1200" dirty="0"/>
              <a:t>Data recording systems have been updated recently, in order to provide more accurate figures for this metric. Despite this, investigation timeliness is difficult to measure in its current form due to the number of tasks awaiting finalisation by the Crime Management Unit (CMU).  </a:t>
            </a:r>
          </a:p>
          <a:p>
            <a:pPr algn="just"/>
            <a:endParaRPr lang="en-GB" sz="600" dirty="0"/>
          </a:p>
          <a:p>
            <a:pPr algn="just"/>
            <a:r>
              <a:rPr lang="en-GB" sz="1200" dirty="0"/>
              <a:t>Although a modest reduction has been observed this quarter, median investigation length remains abnormally high, likely influenced by the rise in overall crime level as well as CMU demand. </a:t>
            </a:r>
          </a:p>
          <a:p>
            <a:pPr algn="just"/>
            <a:endParaRPr lang="en-GB" sz="600" dirty="0"/>
          </a:p>
          <a:p>
            <a:pPr algn="just"/>
            <a:r>
              <a:rPr lang="en-GB" sz="1200" dirty="0"/>
              <a:t>Improvements in this metric have been observed within the last three months, with a spike in April being followed by considerably lower investigation times during May and June. If this trend continues, a further reduction in median investigation length is likely to be seen during the next quarter.</a:t>
            </a:r>
          </a:p>
          <a:p>
            <a:pPr algn="just"/>
            <a:endParaRPr lang="en-GB" sz="600" dirty="0"/>
          </a:p>
          <a:p>
            <a:pPr algn="just"/>
            <a:r>
              <a:rPr lang="en-GB" sz="1200" dirty="0"/>
              <a:t>The introduction of a forcewide released under investigation (RUI) working group has added extra scrutiny to investigations. This has already brought reductions in RUI numbers and will allow investigations to be finalised at an earlier stage.</a:t>
            </a:r>
          </a:p>
          <a:p>
            <a:pPr algn="just"/>
            <a:endParaRPr lang="en-GB" sz="600" dirty="0"/>
          </a:p>
          <a:p>
            <a:pPr algn="just"/>
            <a:r>
              <a:rPr lang="en-GB" sz="1200" dirty="0"/>
              <a:t>Gwent Police have invested in officer training to improve better use of technology, allowing more timely download of phone data, which has historically adversely effected the length of investigations. </a:t>
            </a:r>
          </a:p>
        </p:txBody>
      </p:sp>
      <p:pic>
        <p:nvPicPr>
          <p:cNvPr id="2" name="Picture 1">
            <a:extLst>
              <a:ext uri="{FF2B5EF4-FFF2-40B4-BE49-F238E27FC236}">
                <a16:creationId xmlns:a16="http://schemas.microsoft.com/office/drawing/2014/main" id="{C5E5A008-1F8B-4E1D-BF80-FBA2B199FEEF}"/>
              </a:ext>
            </a:extLst>
          </p:cNvPr>
          <p:cNvPicPr>
            <a:picLocks noChangeAspect="1"/>
          </p:cNvPicPr>
          <p:nvPr/>
        </p:nvPicPr>
        <p:blipFill>
          <a:blip r:embed="rId2"/>
          <a:stretch>
            <a:fillRect/>
          </a:stretch>
        </p:blipFill>
        <p:spPr>
          <a:xfrm>
            <a:off x="303383" y="906791"/>
            <a:ext cx="5400000" cy="2517757"/>
          </a:xfrm>
          <a:prstGeom prst="rect">
            <a:avLst/>
          </a:prstGeom>
        </p:spPr>
      </p:pic>
      <p:pic>
        <p:nvPicPr>
          <p:cNvPr id="5" name="Picture 4">
            <a:extLst>
              <a:ext uri="{FF2B5EF4-FFF2-40B4-BE49-F238E27FC236}">
                <a16:creationId xmlns:a16="http://schemas.microsoft.com/office/drawing/2014/main" id="{D80F9CDC-D340-4E41-8F47-6A8682E3EFDB}"/>
              </a:ext>
            </a:extLst>
          </p:cNvPr>
          <p:cNvPicPr>
            <a:picLocks noChangeAspect="1"/>
          </p:cNvPicPr>
          <p:nvPr/>
        </p:nvPicPr>
        <p:blipFill>
          <a:blip r:embed="rId3"/>
          <a:stretch>
            <a:fillRect/>
          </a:stretch>
        </p:blipFill>
        <p:spPr>
          <a:xfrm>
            <a:off x="298924" y="3376394"/>
            <a:ext cx="5482795" cy="678525"/>
          </a:xfrm>
          <a:prstGeom prst="rect">
            <a:avLst/>
          </a:prstGeom>
        </p:spPr>
      </p:pic>
    </p:spTree>
    <p:extLst>
      <p:ext uri="{BB962C8B-B14F-4D97-AF65-F5344CB8AC3E}">
        <p14:creationId xmlns:p14="http://schemas.microsoft.com/office/powerpoint/2010/main" val="2314707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Cyber</a:t>
            </a:r>
          </a:p>
        </p:txBody>
      </p:sp>
      <p:sp>
        <p:nvSpPr>
          <p:cNvPr id="6" name="Rectangle 5">
            <a:extLst>
              <a:ext uri="{FF2B5EF4-FFF2-40B4-BE49-F238E27FC236}">
                <a16:creationId xmlns:a16="http://schemas.microsoft.com/office/drawing/2014/main" id="{C569D517-6E24-4285-8874-96E13B3FDDC2}"/>
              </a:ext>
            </a:extLst>
          </p:cNvPr>
          <p:cNvSpPr/>
          <p:nvPr/>
        </p:nvSpPr>
        <p:spPr>
          <a:xfrm>
            <a:off x="170577" y="818269"/>
            <a:ext cx="5921721" cy="328089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14CA35-0D7B-457E-A614-BA9108E11662}"/>
              </a:ext>
            </a:extLst>
          </p:cNvPr>
          <p:cNvSpPr txBox="1"/>
          <p:nvPr/>
        </p:nvSpPr>
        <p:spPr>
          <a:xfrm>
            <a:off x="6289535" y="818270"/>
            <a:ext cx="5731888" cy="3280898"/>
          </a:xfrm>
          <a:prstGeom prst="rect">
            <a:avLst/>
          </a:prstGeom>
          <a:noFill/>
          <a:ln w="15875">
            <a:solidFill>
              <a:schemeClr val="accent1"/>
            </a:solidFill>
          </a:ln>
        </p:spPr>
        <p:txBody>
          <a:bodyPr wrap="square" rtlCol="0">
            <a:spAutoFit/>
          </a:bodyPr>
          <a:lstStyle/>
          <a:p>
            <a:r>
              <a:rPr lang="en-GB" sz="1400" b="1" dirty="0"/>
              <a:t>Overview</a:t>
            </a:r>
          </a:p>
          <a:p>
            <a:endParaRPr lang="en-GB" sz="600" dirty="0"/>
          </a:p>
          <a:p>
            <a:pPr algn="just"/>
            <a:r>
              <a:rPr lang="en-GB" sz="1200" dirty="0"/>
              <a:t>Of the 916 reports under 50/N, 42.4% (n=388) have a cyber-enabled local qualifier.</a:t>
            </a:r>
          </a:p>
          <a:p>
            <a:pPr algn="just"/>
            <a:endParaRPr lang="en-GB" sz="600" dirty="0"/>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Between 20</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30</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effectLst/>
                <a:latin typeface="Calibri" panose="020F0502020204030204" pitchFamily="34" charset="0"/>
                <a:ea typeface="Calibri" panose="020F0502020204030204" pitchFamily="34" charset="0"/>
                <a:cs typeface="Times New Roman" panose="02020603050405020304" pitchFamily="18" charset="0"/>
              </a:rPr>
              <a:t> June the wider cybercrime team assisted POLIT with Operation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Burdale</a:t>
            </a:r>
            <a:r>
              <a:rPr lang="en-GB" sz="1200" dirty="0">
                <a:effectLst/>
                <a:latin typeface="Calibri" panose="020F0502020204030204" pitchFamily="34" charset="0"/>
                <a:ea typeface="Calibri" panose="020F0502020204030204" pitchFamily="34" charset="0"/>
                <a:cs typeface="Times New Roman" panose="02020603050405020304" pitchFamily="18" charset="0"/>
              </a:rPr>
              <a:t>. This was a force wide intensification period which involved actioning 14 intelligence packages linked to possession and distribution of Indecent Images of Children [IIOC]. </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During the operation:</a:t>
            </a:r>
          </a:p>
          <a:p>
            <a:pPr marL="342900" lvl="0" indent="-342900" algn="just">
              <a:lnSpc>
                <a:spcPct val="115000"/>
              </a:lnSpc>
              <a:buFont typeface="Calibri" panose="020F0502020204030204" pitchFamily="34" charset="0"/>
              <a:buChar char="-"/>
            </a:pPr>
            <a:r>
              <a:rPr lang="en-GB" sz="1200" dirty="0">
                <a:effectLst/>
                <a:latin typeface="Calibri" panose="020F0502020204030204" pitchFamily="34" charset="0"/>
                <a:ea typeface="Times New Roman" panose="02020603050405020304" pitchFamily="18" charset="0"/>
              </a:rPr>
              <a:t>91 digital devices were seized</a:t>
            </a:r>
            <a:endParaRPr lang="en-GB" sz="1200" dirty="0">
              <a:effectLst/>
              <a:latin typeface="Calibri" panose="020F0502020204030204" pitchFamily="34" charset="0"/>
              <a:ea typeface="Calibri" panose="020F0502020204030204" pitchFamily="34" charset="0"/>
            </a:endParaRPr>
          </a:p>
          <a:p>
            <a:pPr marL="342900" lvl="0" indent="-342900" algn="just">
              <a:lnSpc>
                <a:spcPct val="115000"/>
              </a:lnSpc>
              <a:buFont typeface="Calibri" panose="020F0502020204030204" pitchFamily="34" charset="0"/>
              <a:buChar char="-"/>
            </a:pPr>
            <a:r>
              <a:rPr lang="en-GB" sz="1200" dirty="0">
                <a:effectLst/>
                <a:latin typeface="Calibri" panose="020F0502020204030204" pitchFamily="34" charset="0"/>
                <a:ea typeface="Times New Roman" panose="02020603050405020304" pitchFamily="18" charset="0"/>
              </a:rPr>
              <a:t>16 children directly at risk of harm were safeguarded</a:t>
            </a:r>
            <a:endParaRPr lang="en-GB" sz="1200" dirty="0">
              <a:effectLst/>
              <a:latin typeface="Calibri" panose="020F0502020204030204" pitchFamily="34" charset="0"/>
              <a:ea typeface="Calibri" panose="020F0502020204030204" pitchFamily="34" charset="0"/>
            </a:endParaRPr>
          </a:p>
          <a:p>
            <a:pPr marL="342900" lvl="0" indent="-342900" algn="just">
              <a:lnSpc>
                <a:spcPct val="115000"/>
              </a:lnSpc>
              <a:buFont typeface="Calibri" panose="020F0502020204030204" pitchFamily="34" charset="0"/>
              <a:buChar char="-"/>
            </a:pPr>
            <a:r>
              <a:rPr lang="en-GB" sz="1200" dirty="0">
                <a:effectLst/>
                <a:latin typeface="Calibri" panose="020F0502020204030204" pitchFamily="34" charset="0"/>
                <a:ea typeface="Times New Roman" panose="02020603050405020304" pitchFamily="18" charset="0"/>
              </a:rPr>
              <a:t>12 arrests were made for possession / making / distribution of IIOC</a:t>
            </a:r>
            <a:endParaRPr lang="en-GB" sz="1200" dirty="0">
              <a:effectLst/>
              <a:latin typeface="Calibri" panose="020F0502020204030204" pitchFamily="34" charset="0"/>
              <a:ea typeface="Calibri" panose="020F0502020204030204" pitchFamily="34" charset="0"/>
            </a:endParaRPr>
          </a:p>
          <a:p>
            <a:pPr marL="342900" lvl="0" indent="-342900" algn="just">
              <a:lnSpc>
                <a:spcPct val="115000"/>
              </a:lnSpc>
              <a:buFont typeface="Calibri" panose="020F0502020204030204" pitchFamily="34" charset="0"/>
              <a:buChar char="-"/>
            </a:pPr>
            <a:r>
              <a:rPr lang="en-GB" sz="1200" dirty="0">
                <a:effectLst/>
                <a:latin typeface="Calibri" panose="020F0502020204030204" pitchFamily="34" charset="0"/>
                <a:ea typeface="Times New Roman" panose="02020603050405020304" pitchFamily="18" charset="0"/>
              </a:rPr>
              <a:t>2 high risk suspects were charged and remanded into custody;</a:t>
            </a:r>
            <a:endParaRPr lang="en-GB" sz="1200" dirty="0">
              <a:effectLst/>
              <a:latin typeface="Calibri" panose="020F0502020204030204" pitchFamily="34" charset="0"/>
              <a:ea typeface="Calibri" panose="020F0502020204030204" pitchFamily="34" charset="0"/>
            </a:endParaRPr>
          </a:p>
          <a:p>
            <a:pPr marL="457200" algn="just"/>
            <a:r>
              <a:rPr lang="en-GB" sz="1200" dirty="0">
                <a:effectLst/>
                <a:latin typeface="Calibri" panose="020F0502020204030204" pitchFamily="34" charset="0"/>
                <a:ea typeface="Calibri" panose="020F0502020204030204" pitchFamily="34" charset="0"/>
              </a:rPr>
              <a:t>[</a:t>
            </a:r>
            <a:r>
              <a:rPr lang="en-GB" sz="1200" dirty="0" err="1">
                <a:effectLst/>
                <a:latin typeface="Calibri" panose="020F0502020204030204" pitchFamily="34" charset="0"/>
                <a:ea typeface="Calibri" panose="020F0502020204030204" pitchFamily="34" charset="0"/>
              </a:rPr>
              <a:t>i</a:t>
            </a:r>
            <a:r>
              <a:rPr lang="en-GB" sz="1200" dirty="0">
                <a:effectLst/>
                <a:latin typeface="Calibri" panose="020F0502020204030204" pitchFamily="34" charset="0"/>
                <a:ea typeface="Calibri" panose="020F0502020204030204" pitchFamily="34" charset="0"/>
              </a:rPr>
              <a:t>] Suspect was engaging with UCOL and were attempting to arrange the commission of a child sexual offence on a 12 year-old boy.  Charged with sexual communication and facilitation offences.  </a:t>
            </a:r>
          </a:p>
          <a:p>
            <a:pPr marL="457200" algn="just"/>
            <a:r>
              <a:rPr lang="en-GB" sz="1200" dirty="0">
                <a:effectLst/>
                <a:latin typeface="Calibri" panose="020F0502020204030204" pitchFamily="34" charset="0"/>
                <a:ea typeface="Calibri" panose="020F0502020204030204" pitchFamily="34" charset="0"/>
              </a:rPr>
              <a:t>[ii] Suspect was a Teacher and charged with possession and distribution of IIOC</a:t>
            </a:r>
          </a:p>
        </p:txBody>
      </p:sp>
      <p:pic>
        <p:nvPicPr>
          <p:cNvPr id="8" name="Picture 7">
            <a:extLst>
              <a:ext uri="{FF2B5EF4-FFF2-40B4-BE49-F238E27FC236}">
                <a16:creationId xmlns:a16="http://schemas.microsoft.com/office/drawing/2014/main" id="{9835A75F-A717-4E9D-9A88-0C1CFF4C5CD6}"/>
              </a:ext>
            </a:extLst>
          </p:cNvPr>
          <p:cNvPicPr>
            <a:picLocks noChangeAspect="1"/>
          </p:cNvPicPr>
          <p:nvPr/>
        </p:nvPicPr>
        <p:blipFill>
          <a:blip r:embed="rId2"/>
          <a:stretch>
            <a:fillRect/>
          </a:stretch>
        </p:blipFill>
        <p:spPr>
          <a:xfrm>
            <a:off x="378538" y="3445778"/>
            <a:ext cx="5559519" cy="606733"/>
          </a:xfrm>
          <a:prstGeom prst="rect">
            <a:avLst/>
          </a:prstGeom>
        </p:spPr>
      </p:pic>
      <p:pic>
        <p:nvPicPr>
          <p:cNvPr id="5" name="Picture 4">
            <a:extLst>
              <a:ext uri="{FF2B5EF4-FFF2-40B4-BE49-F238E27FC236}">
                <a16:creationId xmlns:a16="http://schemas.microsoft.com/office/drawing/2014/main" id="{249AAA64-5C81-4533-9A63-BE314FE7B93B}"/>
              </a:ext>
            </a:extLst>
          </p:cNvPr>
          <p:cNvPicPr>
            <a:picLocks noChangeAspect="1"/>
          </p:cNvPicPr>
          <p:nvPr/>
        </p:nvPicPr>
        <p:blipFill>
          <a:blip r:embed="rId3"/>
          <a:stretch>
            <a:fillRect/>
          </a:stretch>
        </p:blipFill>
        <p:spPr>
          <a:xfrm>
            <a:off x="474553" y="897123"/>
            <a:ext cx="5367487" cy="2502000"/>
          </a:xfrm>
          <a:prstGeom prst="rect">
            <a:avLst/>
          </a:prstGeom>
        </p:spPr>
      </p:pic>
    </p:spTree>
    <p:extLst>
      <p:ext uri="{BB962C8B-B14F-4D97-AF65-F5344CB8AC3E}">
        <p14:creationId xmlns:p14="http://schemas.microsoft.com/office/powerpoint/2010/main" val="268480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4">
            <a:extLst>
              <a:ext uri="{FF2B5EF4-FFF2-40B4-BE49-F238E27FC236}">
                <a16:creationId xmlns:a16="http://schemas.microsoft.com/office/drawing/2014/main" id="{DCFFBDD1-FDA1-47EE-BEB2-31AA4A79FC5E}"/>
              </a:ext>
            </a:extLst>
          </p:cNvPr>
          <p:cNvSpPr txBox="1">
            <a:spLocks noChangeArrowheads="1"/>
          </p:cNvSpPr>
          <p:nvPr/>
        </p:nvSpPr>
        <p:spPr bwMode="auto">
          <a:xfrm>
            <a:off x="137668" y="746047"/>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Victim Support/Repeat Victims</a:t>
            </a:r>
          </a:p>
        </p:txBody>
      </p:sp>
      <p:sp>
        <p:nvSpPr>
          <p:cNvPr id="17413" name="TextBox 13">
            <a:extLst>
              <a:ext uri="{FF2B5EF4-FFF2-40B4-BE49-F238E27FC236}">
                <a16:creationId xmlns:a16="http://schemas.microsoft.com/office/drawing/2014/main" id="{7D6BA75E-3EB1-4DFB-A44B-F89EC0B0EE89}"/>
              </a:ext>
            </a:extLst>
          </p:cNvPr>
          <p:cNvSpPr txBox="1">
            <a:spLocks noChangeArrowheads="1"/>
          </p:cNvSpPr>
          <p:nvPr/>
        </p:nvSpPr>
        <p:spPr bwMode="auto">
          <a:xfrm>
            <a:off x="6055474" y="746047"/>
            <a:ext cx="5869428" cy="321626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400" b="1" i="1" dirty="0"/>
              <a:t>Overview</a:t>
            </a:r>
          </a:p>
          <a:p>
            <a:pPr algn="just"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The number of repeat crime victims (a victim of two or more crimes in a 12 month rolling period) has increased significantly in quarter one of 2022/23 (8,151). This is the highest level within the timeframe, indicative of a rising crime trend.</a:t>
            </a: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FontTx/>
              <a:buNone/>
            </a:pPr>
            <a:r>
              <a:rPr lang="en-GB" altLang="en-US" sz="1200" dirty="0"/>
              <a:t>There has been a notable increase when comparing this quarter to the same quarter over the last three years, with increases of 13.6%, 13% and 21.9% respectively.</a:t>
            </a: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FontTx/>
              <a:buNone/>
            </a:pPr>
            <a:r>
              <a:rPr lang="en-GB" altLang="en-US" sz="1200" dirty="0"/>
              <a:t>This increase may be due in part to increased confidence in reporting by these repeat victims, potentially indicating an improvement in victim satisfaction in their first contact with Gwent Police.</a:t>
            </a:r>
          </a:p>
          <a:p>
            <a:pPr algn="just" eaLnBrk="1" hangingPunct="1">
              <a:lnSpc>
                <a:spcPct val="100000"/>
              </a:lnSpc>
              <a:spcBef>
                <a:spcPct val="0"/>
              </a:spcBef>
              <a:buFontTx/>
              <a:buNone/>
            </a:pPr>
            <a:endParaRPr lang="en-GB" altLang="en-US" sz="600" dirty="0">
              <a:solidFill>
                <a:srgbClr val="FF0000"/>
              </a:solidFill>
            </a:endParaRPr>
          </a:p>
          <a:p>
            <a:pPr algn="just" eaLnBrk="1" hangingPunct="1">
              <a:lnSpc>
                <a:spcPct val="100000"/>
              </a:lnSpc>
              <a:spcBef>
                <a:spcPct val="0"/>
              </a:spcBef>
              <a:buFontTx/>
              <a:buNone/>
            </a:pPr>
            <a:r>
              <a:rPr lang="en-GB" altLang="en-US" sz="1200" dirty="0"/>
              <a:t>The number of repeat crime victims may rise further going into quarter two of 2022/23, as the complete relaxation of all Covid restrictions and improving weather may result in an increasing crime trend.</a:t>
            </a:r>
          </a:p>
          <a:p>
            <a:pPr eaLnBrk="1" hangingPunct="1">
              <a:lnSpc>
                <a:spcPct val="100000"/>
              </a:lnSpc>
              <a:spcBef>
                <a:spcPct val="0"/>
              </a:spcBef>
              <a:buFontTx/>
              <a:buNone/>
            </a:pPr>
            <a:endParaRPr lang="en-GB" altLang="en-US" sz="1100" dirty="0"/>
          </a:p>
          <a:p>
            <a:pPr eaLnBrk="1" hangingPunct="1">
              <a:lnSpc>
                <a:spcPct val="100000"/>
              </a:lnSpc>
              <a:spcBef>
                <a:spcPct val="0"/>
              </a:spcBef>
              <a:buFontTx/>
              <a:buNone/>
            </a:pPr>
            <a:endParaRPr lang="en-GB" altLang="en-US" sz="1100" dirty="0"/>
          </a:p>
          <a:p>
            <a:pPr eaLnBrk="1" hangingPunct="1">
              <a:lnSpc>
                <a:spcPct val="100000"/>
              </a:lnSpc>
              <a:spcBef>
                <a:spcPct val="0"/>
              </a:spcBef>
              <a:buFontTx/>
              <a:buNone/>
            </a:pPr>
            <a:endParaRPr lang="en-GB" altLang="en-US" sz="1100" dirty="0"/>
          </a:p>
        </p:txBody>
      </p:sp>
      <p:pic>
        <p:nvPicPr>
          <p:cNvPr id="2" name="Picture 1">
            <a:extLst>
              <a:ext uri="{FF2B5EF4-FFF2-40B4-BE49-F238E27FC236}">
                <a16:creationId xmlns:a16="http://schemas.microsoft.com/office/drawing/2014/main" id="{9A3CB119-3584-4EAD-A777-304989E10E2C}"/>
              </a:ext>
            </a:extLst>
          </p:cNvPr>
          <p:cNvPicPr>
            <a:picLocks noChangeAspect="1"/>
          </p:cNvPicPr>
          <p:nvPr/>
        </p:nvPicPr>
        <p:blipFill>
          <a:blip r:embed="rId2"/>
          <a:stretch>
            <a:fillRect/>
          </a:stretch>
        </p:blipFill>
        <p:spPr>
          <a:xfrm>
            <a:off x="249985" y="876445"/>
            <a:ext cx="5400000" cy="2425733"/>
          </a:xfrm>
          <a:prstGeom prst="rect">
            <a:avLst/>
          </a:prstGeom>
        </p:spPr>
      </p:pic>
      <p:pic>
        <p:nvPicPr>
          <p:cNvPr id="7" name="Picture 6">
            <a:extLst>
              <a:ext uri="{FF2B5EF4-FFF2-40B4-BE49-F238E27FC236}">
                <a16:creationId xmlns:a16="http://schemas.microsoft.com/office/drawing/2014/main" id="{24DF511F-5BE7-4A9F-AD3E-3DD4CDE9A626}"/>
              </a:ext>
            </a:extLst>
          </p:cNvPr>
          <p:cNvPicPr>
            <a:picLocks noChangeAspect="1"/>
          </p:cNvPicPr>
          <p:nvPr/>
        </p:nvPicPr>
        <p:blipFill>
          <a:blip r:embed="rId3"/>
          <a:stretch>
            <a:fillRect/>
          </a:stretch>
        </p:blipFill>
        <p:spPr>
          <a:xfrm>
            <a:off x="249985" y="3347490"/>
            <a:ext cx="5607368" cy="534352"/>
          </a:xfrm>
          <a:prstGeom prst="rect">
            <a:avLst/>
          </a:prstGeom>
        </p:spPr>
      </p:pic>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4062169"/>
            <a:ext cx="11916664" cy="25318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n-GB" altLang="en-US" sz="600" dirty="0">
              <a:solidFill>
                <a:srgbClr val="000000"/>
              </a:solidFill>
            </a:endParaRPr>
          </a:p>
          <a:p>
            <a:pPr algn="just" eaLnBrk="1" hangingPunct="1">
              <a:lnSpc>
                <a:spcPct val="100000"/>
              </a:lnSpc>
              <a:spcBef>
                <a:spcPct val="0"/>
              </a:spcBef>
              <a:buFontTx/>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To better support front line policing, Victim Services are piloting a restructure that will improve the working relationship with the LPA’s and provide a locality specific approach to supporting victims and witnesses of crime. Staff can effectively collaborate with the LPA’s and specific projects within to become experts in the crimes, responses and intervention processes within each area.</a:t>
            </a:r>
          </a:p>
          <a:p>
            <a:pPr algn="just" eaLnBrk="1" hangingPunct="1">
              <a:lnSpc>
                <a:spcPct val="100000"/>
              </a:lnSpc>
              <a:spcBef>
                <a:spcPct val="0"/>
              </a:spcBef>
              <a:buFontTx/>
              <a:buNone/>
            </a:pPr>
            <a:endParaRPr lang="en-GB" altLang="en-US" sz="600" dirty="0">
              <a:cs typeface="Times New Roman" panose="02020603050405020304" pitchFamily="18" charset="0"/>
            </a:endParaRPr>
          </a:p>
          <a:p>
            <a:pPr algn="just" eaLnBrk="1" hangingPunct="1">
              <a:lnSpc>
                <a:spcPct val="100000"/>
              </a:lnSpc>
              <a:spcBef>
                <a:spcPct val="0"/>
              </a:spcBef>
              <a:buNone/>
            </a:pPr>
            <a:r>
              <a:rPr lang="en-GB" sz="1200" dirty="0">
                <a:ea typeface="Calibri" panose="020F0502020204030204" pitchFamily="34" charset="0"/>
                <a:cs typeface="Times New Roman" panose="02020603050405020304" pitchFamily="18" charset="0"/>
              </a:rPr>
              <a:t>During the last quarter the </a:t>
            </a:r>
            <a:r>
              <a:rPr lang="en-GB" sz="1200" dirty="0">
                <a:effectLst/>
                <a:latin typeface="Calibri" panose="020F0502020204030204" pitchFamily="34" charset="0"/>
                <a:ea typeface="Calibri" panose="020F0502020204030204" pitchFamily="34" charset="0"/>
                <a:cs typeface="Times New Roman" panose="02020603050405020304" pitchFamily="18" charset="0"/>
              </a:rPr>
              <a:t>Victim Care Unit has seen 13,749 victims referred into the unit.  There have been 7,461 victim information packs sent, along with 1,365 successful initial phone calls informing victims of their rights and the support available.  There were also 1,164 detailed needs assessments were completed with victims to ensure a bespoke support package could be created where needed.</a:t>
            </a:r>
          </a:p>
          <a:p>
            <a:pPr algn="just" eaLnBrk="1" hangingPunct="1">
              <a:lnSpc>
                <a:spcPct val="100000"/>
              </a:lnSpc>
              <a:spcBef>
                <a:spcPct val="0"/>
              </a:spcBef>
              <a:buNone/>
            </a:pPr>
            <a:endParaRPr lang="en-GB" sz="600" dirty="0">
              <a:ea typeface="Calibri" panose="020F0502020204030204" pitchFamily="34" charset="0"/>
              <a:cs typeface="Times New Roman" panose="02020603050405020304" pitchFamily="18" charset="0"/>
            </a:endParaRPr>
          </a:p>
          <a:p>
            <a:pPr algn="just">
              <a:lnSpc>
                <a:spcPct val="107000"/>
              </a:lnSpc>
              <a:spcBef>
                <a:spcPts val="0"/>
              </a:spcBef>
              <a:spcAft>
                <a:spcPts val="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Witness Care Unit have supported a monthly average of 6,792 victims, ensuring they have the support and information needed to help achieve their best evidence in court. Of the victims and witnesses warned to attend court by the unit, following instruction from the CPS, the Witness Care Unit enabled the following attendance rates for the quarter: </a:t>
            </a:r>
          </a:p>
          <a:p>
            <a:pPr algn="just">
              <a:lnSpc>
                <a:spcPct val="107000"/>
              </a:lnSpc>
              <a:spcBef>
                <a:spcPts val="0"/>
              </a:spcBef>
              <a:spcAft>
                <a:spcPts val="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Crown Court – 95%; Magistrates – 94% </a:t>
            </a:r>
          </a:p>
          <a:p>
            <a:pPr algn="just" eaLnBrk="1" hangingPunct="1">
              <a:lnSpc>
                <a:spcPct val="100000"/>
              </a:lnSpc>
              <a:spcBef>
                <a:spcPct val="0"/>
              </a:spcBef>
              <a:buNone/>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Finally, the filming of Survivor video’s to be used for training front line officers and staff have begun.  Understanding victim’s feelings, thought processes and decision making will help improve the forces response, ensuring we remain person centred and aware of any potential barriers for the victim.  </a:t>
            </a:r>
          </a:p>
        </p:txBody>
      </p:sp>
    </p:spTree>
    <p:extLst>
      <p:ext uri="{BB962C8B-B14F-4D97-AF65-F5344CB8AC3E}">
        <p14:creationId xmlns:p14="http://schemas.microsoft.com/office/powerpoint/2010/main" val="65907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Preventative Support Initiatives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390876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dirty="0">
              <a:solidFill>
                <a:srgbClr val="000000"/>
              </a:solidFill>
            </a:endParaRPr>
          </a:p>
          <a:p>
            <a:pPr lvl="0" algn="just">
              <a:lnSpc>
                <a:spcPct val="100000"/>
              </a:lnSpc>
              <a:spcBef>
                <a:spcPts val="0"/>
              </a:spcBef>
              <a:buNone/>
            </a:pPr>
            <a:r>
              <a:rPr lang="en-GB" sz="1200" dirty="0">
                <a:effectLst/>
                <a:latin typeface="Calibri" panose="020F0502020204030204" pitchFamily="34" charset="0"/>
                <a:ea typeface="Times New Roman" panose="02020603050405020304" pitchFamily="18" charset="0"/>
              </a:rPr>
              <a:t>The local neighbourhood policing team in Abertillery ran a football event in conjunction with the ‘Tidy butt’ charity who aim to educate, empower and support people to better understand their mental health and wellbeing. The event was organised as a result of two recent suicides involving young persons from the local community.  Through successful positive impact funding and in collaboration with local businesses and clubs, it proved to be an extremely valuable event whereby numerous young people took part. Each young person was given a specially designed T-shirt</a:t>
            </a:r>
            <a:r>
              <a:rPr lang="en-GB" sz="1200" dirty="0">
                <a:ea typeface="Times New Roman" panose="02020603050405020304" pitchFamily="18" charset="0"/>
              </a:rPr>
              <a:t> and</a:t>
            </a:r>
            <a:r>
              <a:rPr lang="en-GB" sz="1200" dirty="0">
                <a:effectLst/>
                <a:latin typeface="Calibri" panose="020F0502020204030204" pitchFamily="34" charset="0"/>
                <a:ea typeface="Times New Roman" panose="02020603050405020304" pitchFamily="18" charset="0"/>
              </a:rPr>
              <a:t> received an input about mental health and the importance of such. The event received extremely favourable feedback while also enhancing relationships between the young community and our officers. </a:t>
            </a:r>
          </a:p>
          <a:p>
            <a:pPr lvl="0" algn="just">
              <a:lnSpc>
                <a:spcPct val="100000"/>
              </a:lnSpc>
              <a:spcBef>
                <a:spcPts val="0"/>
              </a:spcBef>
              <a:buNone/>
            </a:pPr>
            <a:endParaRPr lang="en-GB" sz="600" dirty="0">
              <a:ea typeface="Calibri" panose="020F0502020204030204" pitchFamily="34" charset="0"/>
            </a:endParaRPr>
          </a:p>
          <a:p>
            <a:pPr algn="just" eaLnBrk="1" fontAlgn="auto" hangingPunct="1">
              <a:lnSpc>
                <a:spcPct val="100000"/>
              </a:lnSpc>
              <a:spcBef>
                <a:spcPts val="0"/>
              </a:spcBef>
              <a:spcAft>
                <a:spcPts val="0"/>
              </a:spcAft>
              <a:buNone/>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Gwent Police along with five other forces have been made an expansion force in relation to Drug Testing On Arrest (DTOA). A total of £200,000 has been offered by the Home Office to increase the force’s capacity to drug test on arrest as part of a comprehensive strategy to tackle the misery caused by drug misuse and to cut crime. Drug testing on arrest is a powerful tool for identifying drug-misuse in offenders. A positive test ensures that the detainee has a gateway to access treatment and other support to tackle their drug-related offending. The detainee will also be referred for treatment and drug awareness courses to tackle the problem at its root and reduce the prevalence of drug misuse across society. </a:t>
            </a:r>
          </a:p>
          <a:p>
            <a:pPr algn="just" eaLnBrk="1" fontAlgn="auto" hangingPunct="1">
              <a:lnSpc>
                <a:spcPct val="100000"/>
              </a:lnSpc>
              <a:spcBef>
                <a:spcPts val="0"/>
              </a:spcBef>
              <a:spcAft>
                <a:spcPts val="0"/>
              </a:spcAft>
              <a:defRPr/>
            </a:pPr>
            <a:endParaRPr lang="en-GB" sz="600" dirty="0">
              <a:solidFill>
                <a:prstClr val="black"/>
              </a:solidFill>
              <a:cs typeface="Calibri" panose="020F0502020204030204" pitchFamily="34" charset="0"/>
            </a:endParaRPr>
          </a:p>
          <a:p>
            <a:pPr algn="just" eaLnBrk="1" fontAlgn="auto" hangingPunct="1">
              <a:lnSpc>
                <a:spcPct val="100000"/>
              </a:lnSpc>
              <a:spcBef>
                <a:spcPts val="0"/>
              </a:spcBef>
              <a:spcAft>
                <a:spcPts val="0"/>
              </a:spcAft>
              <a:buNone/>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current DTOA process has been reviewed and a number of recommendations have been made to improve our service delivery. Gwent Police will be introducing the testing of detainees for VAWG offences and Serious Violence. </a:t>
            </a:r>
            <a:r>
              <a:rPr lang="en-GB" sz="1200" dirty="0">
                <a:ea typeface="Calibri" panose="020F0502020204030204" pitchFamily="34" charset="0"/>
                <a:cs typeface="Times New Roman" panose="02020603050405020304" pitchFamily="18" charset="0"/>
              </a:rPr>
              <a:t>Gwent </a:t>
            </a:r>
            <a:r>
              <a:rPr lang="en-GB" sz="1200" dirty="0">
                <a:effectLst/>
                <a:latin typeface="Calibri" panose="020F0502020204030204" pitchFamily="34" charset="0"/>
                <a:ea typeface="Calibri" panose="020F0502020204030204" pitchFamily="34" charset="0"/>
                <a:cs typeface="Times New Roman" panose="02020603050405020304" pitchFamily="18" charset="0"/>
              </a:rPr>
              <a:t>will also be working towards the introduction of testing juveniles (14+ years) after charge under the DTOA process. This will enable us to identify drug misuse at an early juncture and provide a gateway to early intervention. </a:t>
            </a:r>
          </a:p>
          <a:p>
            <a:pPr algn="just" eaLnBrk="1" fontAlgn="auto" hangingPunct="1">
              <a:lnSpc>
                <a:spcPct val="100000"/>
              </a:lnSpc>
              <a:spcBef>
                <a:spcPts val="0"/>
              </a:spcBef>
              <a:spcAft>
                <a:spcPts val="0"/>
              </a:spcAft>
              <a:buNone/>
              <a:defRPr/>
            </a:pPr>
            <a:endParaRPr lang="en-GB" sz="600" dirty="0">
              <a:ea typeface="Calibri" panose="020F0502020204030204" pitchFamily="34" charset="0"/>
              <a:cs typeface="Times New Roman" panose="02020603050405020304" pitchFamily="18" charset="0"/>
            </a:endParaRPr>
          </a:p>
          <a:p>
            <a:pPr algn="just">
              <a:lnSpc>
                <a:spcPct val="100000"/>
              </a:lnSpc>
              <a:spcBef>
                <a:spcPts val="0"/>
              </a:spcBef>
              <a:spcAft>
                <a:spcPts val="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Counter Terrorism PREVENT referrals into CTP Wales have increased. The referrals are progressed by the Team where opportunities are identified to prevent individuals (often vulnerable) from being radicalised. In May, CTP Wales Gwent Field Team also hosted a Teams webinar with a guest speaker on the subject of extreme right-wing terrorism, and how to spot the signs of persons being radicalised by it. It was well attended, feedback was excellent with all respondents rating it as either excellent or very good.</a:t>
            </a:r>
          </a:p>
          <a:p>
            <a:pPr lvl="0" algn="just">
              <a:lnSpc>
                <a:spcPct val="100000"/>
              </a:lnSpc>
              <a:spcBef>
                <a:spcPts val="0"/>
              </a:spcBef>
              <a:buNone/>
            </a:pPr>
            <a:endParaRPr lang="en-GB" sz="600" dirty="0">
              <a:ea typeface="Times New Roman" panose="02020603050405020304" pitchFamily="18" charset="0"/>
              <a:cs typeface="Times New Roman" panose="02020603050405020304" pitchFamily="18" charset="0"/>
            </a:endParaRPr>
          </a:p>
          <a:p>
            <a:pPr lvl="0" algn="just">
              <a:lnSpc>
                <a:spcPct val="100000"/>
              </a:lnSpc>
              <a:spcBef>
                <a:spcPts val="0"/>
              </a:spcBef>
              <a:buNone/>
            </a:pPr>
            <a:r>
              <a:rPr lang="en-GB" sz="1200" dirty="0">
                <a:ea typeface="Times New Roman" panose="02020603050405020304" pitchFamily="18" charset="0"/>
                <a:cs typeface="Times New Roman" panose="02020603050405020304" pitchFamily="18" charset="0"/>
              </a:rPr>
              <a:t>There has been t</a:t>
            </a:r>
            <a:r>
              <a:rPr lang="en-GB" sz="1200" dirty="0">
                <a:effectLst/>
                <a:latin typeface="Calibri" panose="020F0502020204030204" pitchFamily="34" charset="0"/>
                <a:ea typeface="Times New Roman" panose="02020603050405020304" pitchFamily="18" charset="0"/>
              </a:rPr>
              <a:t>raining delivered to all Public Service Boards in Gwent in relation to vulnerability and exploitation. This has included </a:t>
            </a:r>
            <a:r>
              <a:rPr lang="en-GB" sz="1200" dirty="0">
                <a:ea typeface="Times New Roman" panose="02020603050405020304" pitchFamily="18" charset="0"/>
              </a:rPr>
              <a:t>guidance being provided to </a:t>
            </a:r>
            <a:r>
              <a:rPr lang="en-GB" sz="1200" dirty="0">
                <a:effectLst/>
                <a:latin typeface="Calibri" panose="020F0502020204030204" pitchFamily="34" charset="0"/>
                <a:ea typeface="Times New Roman" panose="02020603050405020304" pitchFamily="18" charset="0"/>
              </a:rPr>
              <a:t>organisations and businesses aimed at increasing awareness of how to spot exploitation and vulnerability and how to report this. These businesses include hotels, housing providers and support organisations.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428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86723" y="745658"/>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89398" y="4076315"/>
            <a:ext cx="11815881" cy="261610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Calibri"/>
                <a:cs typeface="Calibri"/>
              </a:rPr>
              <a:t>Overview</a:t>
            </a:r>
          </a:p>
          <a:p>
            <a:pPr eaLnBrk="1" hangingPunct="1">
              <a:lnSpc>
                <a:spcPct val="100000"/>
              </a:lnSpc>
              <a:spcBef>
                <a:spcPct val="0"/>
              </a:spcBef>
              <a:buFontTx/>
              <a:buNone/>
            </a:pPr>
            <a:endParaRPr lang="en-GB" altLang="en-US" sz="600" b="1" i="1" dirty="0"/>
          </a:p>
          <a:p>
            <a:pPr algn="just" eaLnBrk="1" hangingPunct="1">
              <a:lnSpc>
                <a:spcPct val="100000"/>
              </a:lnSpc>
              <a:spcBef>
                <a:spcPts val="0"/>
              </a:spcBef>
              <a:buNone/>
            </a:pPr>
            <a:r>
              <a:rPr lang="en-GB" altLang="en-US" sz="1200" dirty="0">
                <a:latin typeface="Calibri"/>
                <a:cs typeface="Calibri"/>
              </a:rPr>
              <a:t>Quarter 1 2022/23 has recorded a 4.6% increase in all crime (675 more offences to 15,270) when compared to quarter one 2019/20 (Pre-Covid year). </a:t>
            </a:r>
            <a:r>
              <a:rPr lang="en-GB" sz="1200" dirty="0">
                <a:latin typeface="Calibri"/>
                <a:cs typeface="Calibri"/>
              </a:rPr>
              <a:t>Quarter 1 2022/23 has also seen an increase of 6.6% (945 additional crimes) when compared to Quarter 4 2021/22. </a:t>
            </a:r>
            <a:endParaRPr lang="en-GB" dirty="0">
              <a:cs typeface="Calibri" panose="020F0502020204030204" pitchFamily="34" charset="0"/>
            </a:endParaRPr>
          </a:p>
          <a:p>
            <a:pPr algn="just" eaLnBrk="1" hangingPunct="1">
              <a:lnSpc>
                <a:spcPct val="100000"/>
              </a:lnSpc>
              <a:spcBef>
                <a:spcPts val="0"/>
              </a:spcBef>
              <a:buFontTx/>
              <a:buNone/>
            </a:pPr>
            <a:endParaRPr lang="en-GB" altLang="en-US" sz="600" dirty="0">
              <a:cs typeface="Calibri" panose="020F0502020204030204" pitchFamily="34" charset="0"/>
            </a:endParaRPr>
          </a:p>
          <a:p>
            <a:pPr algn="just" eaLnBrk="1" hangingPunct="1">
              <a:lnSpc>
                <a:spcPct val="100000"/>
              </a:lnSpc>
              <a:spcBef>
                <a:spcPts val="0"/>
              </a:spcBef>
              <a:buFontTx/>
              <a:buNone/>
            </a:pPr>
            <a:r>
              <a:rPr lang="en-GB" altLang="en-US" sz="1200" dirty="0">
                <a:latin typeface="Calibri"/>
                <a:cs typeface="Calibri"/>
              </a:rPr>
              <a:t>Although included throughout this presentation, direct comparisons with 2020/21 are not practical due to the exceptional circumstances of the Covid lockdown across the country.</a:t>
            </a:r>
          </a:p>
          <a:p>
            <a:pPr algn="just" eaLnBrk="1" hangingPunct="1">
              <a:lnSpc>
                <a:spcPct val="100000"/>
              </a:lnSpc>
              <a:spcBef>
                <a:spcPts val="0"/>
              </a:spcBef>
              <a:buFontTx/>
              <a:buNone/>
            </a:pPr>
            <a:endParaRPr lang="en-GB" altLang="en-US" sz="600" dirty="0">
              <a:latin typeface="Calibri"/>
              <a:cs typeface="Calibri"/>
            </a:endParaRPr>
          </a:p>
          <a:p>
            <a:pPr algn="just" eaLnBrk="1" hangingPunct="1">
              <a:lnSpc>
                <a:spcPct val="100000"/>
              </a:lnSpc>
              <a:spcBef>
                <a:spcPts val="0"/>
              </a:spcBef>
              <a:buFontTx/>
              <a:buNone/>
            </a:pPr>
            <a:r>
              <a:rPr lang="en-GB" altLang="en-US" sz="1200" dirty="0"/>
              <a:t>Compared to last quarter, positive outcomes decreased by 5.5 percentage points (to 6.7%) and they were also 3.9 percentage points down when compared to Quarter 1 2019/20.</a:t>
            </a:r>
          </a:p>
          <a:p>
            <a:pPr algn="just" eaLnBrk="1" hangingPunct="1">
              <a:lnSpc>
                <a:spcPct val="100000"/>
              </a:lnSpc>
              <a:spcBef>
                <a:spcPts val="0"/>
              </a:spcBef>
              <a:buFontTx/>
              <a:buNone/>
            </a:pPr>
            <a:endParaRPr lang="en-GB" altLang="en-US" sz="600" dirty="0"/>
          </a:p>
          <a:p>
            <a:pPr algn="just" eaLnBrk="1" hangingPunct="1">
              <a:lnSpc>
                <a:spcPct val="100000"/>
              </a:lnSpc>
              <a:spcBef>
                <a:spcPts val="0"/>
              </a:spcBef>
              <a:buFontTx/>
              <a:buNone/>
            </a:pPr>
            <a:r>
              <a:rPr lang="en-GB" altLang="en-US" sz="1200" dirty="0"/>
              <a:t>Last year was an exceptional year due to the Covid lockdown, meaning a reduced amount of crime coupled with a purge on a backlog of outcomes, led to an inflated level of positive outcomes.  Therefore, it is more appropriate to compare 2022/23 to 2019/20 where positive outcomes are more in line, but this quarters figure still shows signs of deterioration.</a:t>
            </a:r>
          </a:p>
          <a:p>
            <a:pPr algn="just" eaLnBrk="1" hangingPunct="1">
              <a:lnSpc>
                <a:spcPct val="100000"/>
              </a:lnSpc>
              <a:spcBef>
                <a:spcPts val="0"/>
              </a:spcBef>
              <a:buFontTx/>
              <a:buNone/>
            </a:pPr>
            <a:endParaRPr lang="en-GB" altLang="en-US" sz="600" dirty="0">
              <a:latin typeface="Calibri"/>
              <a:cs typeface="Calibri"/>
            </a:endParaRPr>
          </a:p>
          <a:p>
            <a:pPr algn="just" eaLnBrk="1" hangingPunct="1">
              <a:lnSpc>
                <a:spcPct val="100000"/>
              </a:lnSpc>
              <a:spcBef>
                <a:spcPts val="0"/>
              </a:spcBef>
              <a:buFontTx/>
              <a:buNone/>
            </a:pPr>
            <a:r>
              <a:rPr lang="en-GB" altLang="en-US" sz="1200" dirty="0">
                <a:latin typeface="Calibri"/>
                <a:cs typeface="Calibri"/>
              </a:rPr>
              <a:t>It should be noted there is ongoing work to improve Gwent Police Crime Data Integrity which has influenced overall crime numbers within the past 12 months.</a:t>
            </a:r>
          </a:p>
          <a:p>
            <a:pPr eaLnBrk="1" hangingPunct="1">
              <a:lnSpc>
                <a:spcPct val="100000"/>
              </a:lnSpc>
              <a:spcBef>
                <a:spcPts val="0"/>
              </a:spcBef>
              <a:buFontTx/>
              <a:buNone/>
            </a:pPr>
            <a:endParaRPr lang="en-GB" altLang="en-US" sz="600" dirty="0">
              <a:latin typeface="Calibri"/>
              <a:cs typeface="Calibri"/>
            </a:endParaRPr>
          </a:p>
          <a:p>
            <a:pPr eaLnBrk="1" hangingPunct="1">
              <a:lnSpc>
                <a:spcPct val="100000"/>
              </a:lnSpc>
              <a:spcBef>
                <a:spcPts val="0"/>
              </a:spcBef>
              <a:buFontTx/>
              <a:buNone/>
            </a:pPr>
            <a:endParaRPr lang="en-GB" altLang="en-US" sz="1200" dirty="0">
              <a:latin typeface="Calibri"/>
              <a:cs typeface="Calibri"/>
            </a:endParaRPr>
          </a:p>
          <a:p>
            <a:pPr eaLnBrk="1" hangingPunct="1">
              <a:lnSpc>
                <a:spcPct val="100000"/>
              </a:lnSpc>
              <a:spcBef>
                <a:spcPts val="0"/>
              </a:spcBef>
              <a:buFontTx/>
              <a:buNone/>
            </a:pPr>
            <a:endParaRPr lang="en-GB" altLang="en-US" sz="1200" dirty="0">
              <a:latin typeface="Calibri"/>
              <a:cs typeface="Calibri"/>
            </a:endParaRPr>
          </a:p>
          <a:p>
            <a:pPr eaLnBrk="1" hangingPunct="1">
              <a:lnSpc>
                <a:spcPct val="100000"/>
              </a:lnSpc>
              <a:spcBef>
                <a:spcPts val="0"/>
              </a:spcBef>
              <a:buFontTx/>
              <a:buNone/>
            </a:pPr>
            <a:endParaRPr lang="en-GB" altLang="en-US" sz="600" dirty="0">
              <a:solidFill>
                <a:srgbClr val="FF0000"/>
              </a:solidFill>
              <a:cs typeface="Calibri" panose="020F0502020204030204" pitchFamily="34" charset="0"/>
            </a:endParaRPr>
          </a:p>
        </p:txBody>
      </p:sp>
      <p:pic>
        <p:nvPicPr>
          <p:cNvPr id="5" name="Picture 4">
            <a:extLst>
              <a:ext uri="{FF2B5EF4-FFF2-40B4-BE49-F238E27FC236}">
                <a16:creationId xmlns:a16="http://schemas.microsoft.com/office/drawing/2014/main" id="{A990C0B1-EE15-4A3A-9B7F-742B429B76D8}"/>
              </a:ext>
            </a:extLst>
          </p:cNvPr>
          <p:cNvPicPr>
            <a:picLocks noChangeAspect="1"/>
          </p:cNvPicPr>
          <p:nvPr/>
        </p:nvPicPr>
        <p:blipFill>
          <a:blip r:embed="rId3"/>
          <a:stretch>
            <a:fillRect/>
          </a:stretch>
        </p:blipFill>
        <p:spPr>
          <a:xfrm>
            <a:off x="344999" y="811916"/>
            <a:ext cx="5400000" cy="2432432"/>
          </a:xfrm>
          <a:prstGeom prst="rect">
            <a:avLst/>
          </a:prstGeom>
        </p:spPr>
      </p:pic>
      <p:sp>
        <p:nvSpPr>
          <p:cNvPr id="10" name="Rectangle 9">
            <a:extLst>
              <a:ext uri="{FF2B5EF4-FFF2-40B4-BE49-F238E27FC236}">
                <a16:creationId xmlns:a16="http://schemas.microsoft.com/office/drawing/2014/main" id="{C7B796AC-8047-49BB-8B19-D3A99C41AC58}"/>
              </a:ext>
            </a:extLst>
          </p:cNvPr>
          <p:cNvSpPr/>
          <p:nvPr/>
        </p:nvSpPr>
        <p:spPr>
          <a:xfrm>
            <a:off x="6173279" y="753120"/>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pic>
        <p:nvPicPr>
          <p:cNvPr id="3" name="Picture 2">
            <a:extLst>
              <a:ext uri="{FF2B5EF4-FFF2-40B4-BE49-F238E27FC236}">
                <a16:creationId xmlns:a16="http://schemas.microsoft.com/office/drawing/2014/main" id="{F2163611-92FB-4B61-9BEF-4FDEE4B0FDEF}"/>
              </a:ext>
            </a:extLst>
          </p:cNvPr>
          <p:cNvPicPr>
            <a:picLocks noChangeAspect="1"/>
          </p:cNvPicPr>
          <p:nvPr/>
        </p:nvPicPr>
        <p:blipFill>
          <a:blip r:embed="rId4"/>
          <a:stretch>
            <a:fillRect/>
          </a:stretch>
        </p:blipFill>
        <p:spPr>
          <a:xfrm>
            <a:off x="285835" y="3284955"/>
            <a:ext cx="5633775" cy="610326"/>
          </a:xfrm>
          <a:prstGeom prst="rect">
            <a:avLst/>
          </a:prstGeom>
        </p:spPr>
      </p:pic>
      <p:pic>
        <p:nvPicPr>
          <p:cNvPr id="11" name="Picture 10">
            <a:extLst>
              <a:ext uri="{FF2B5EF4-FFF2-40B4-BE49-F238E27FC236}">
                <a16:creationId xmlns:a16="http://schemas.microsoft.com/office/drawing/2014/main" id="{22F4B6FE-9548-48A6-819F-16D2AAE5B88C}"/>
              </a:ext>
            </a:extLst>
          </p:cNvPr>
          <p:cNvPicPr>
            <a:picLocks noChangeAspect="1"/>
          </p:cNvPicPr>
          <p:nvPr/>
        </p:nvPicPr>
        <p:blipFill>
          <a:blip r:embed="rId5"/>
          <a:stretch>
            <a:fillRect/>
          </a:stretch>
        </p:blipFill>
        <p:spPr>
          <a:xfrm>
            <a:off x="6278926" y="3278143"/>
            <a:ext cx="5620703" cy="606743"/>
          </a:xfrm>
          <a:prstGeom prst="rect">
            <a:avLst/>
          </a:prstGeom>
        </p:spPr>
      </p:pic>
      <p:pic>
        <p:nvPicPr>
          <p:cNvPr id="12" name="Picture 11">
            <a:extLst>
              <a:ext uri="{FF2B5EF4-FFF2-40B4-BE49-F238E27FC236}">
                <a16:creationId xmlns:a16="http://schemas.microsoft.com/office/drawing/2014/main" id="{437213E9-8D85-4638-821E-6B0750EF5D2D}"/>
              </a:ext>
            </a:extLst>
          </p:cNvPr>
          <p:cNvPicPr>
            <a:picLocks noChangeAspect="1"/>
          </p:cNvPicPr>
          <p:nvPr/>
        </p:nvPicPr>
        <p:blipFill>
          <a:blip r:embed="rId6"/>
          <a:stretch>
            <a:fillRect/>
          </a:stretch>
        </p:blipFill>
        <p:spPr>
          <a:xfrm>
            <a:off x="6389278" y="813860"/>
            <a:ext cx="5400000" cy="2443117"/>
          </a:xfrm>
          <a:prstGeom prst="rect">
            <a:avLst/>
          </a:prstGeom>
        </p:spPr>
      </p:pic>
    </p:spTree>
    <p:extLst>
      <p:ext uri="{BB962C8B-B14F-4D97-AF65-F5344CB8AC3E}">
        <p14:creationId xmlns:p14="http://schemas.microsoft.com/office/powerpoint/2010/main" val="424613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5813571" y="939176"/>
            <a:ext cx="6023295" cy="2893100"/>
          </a:xfrm>
          <a:prstGeom prst="rect">
            <a:avLst/>
          </a:prstGeom>
          <a:noFill/>
        </p:spPr>
        <p:txBody>
          <a:bodyPr wrap="square" rtlCol="0">
            <a:spAutoFit/>
          </a:bodyPr>
          <a:lstStyle/>
          <a:p>
            <a:r>
              <a:rPr lang="en-GB" sz="1400" b="1" dirty="0">
                <a:effectLst/>
                <a:latin typeface="Calibri" panose="020F0502020204030204" pitchFamily="34" charset="0"/>
                <a:ea typeface="Calibri" panose="020F0502020204030204" pitchFamily="34" charset="0"/>
              </a:rPr>
              <a:t>Key commitments</a:t>
            </a:r>
          </a:p>
          <a:p>
            <a:r>
              <a:rPr lang="en-GB" sz="1400" dirty="0">
                <a:effectLst/>
                <a:latin typeface="Calibri" panose="020F0502020204030204" pitchFamily="34" charset="0"/>
                <a:ea typeface="Calibri" panose="020F0502020204030204" pitchFamily="34" charset="0"/>
              </a:rPr>
              <a:t>• Increase the effectiveness of officer and staff </a:t>
            </a:r>
          </a:p>
          <a:p>
            <a:r>
              <a:rPr lang="en-GB" sz="1400" dirty="0">
                <a:effectLst/>
                <a:latin typeface="Calibri" panose="020F0502020204030204" pitchFamily="34" charset="0"/>
                <a:ea typeface="Calibri" panose="020F0502020204030204" pitchFamily="34" charset="0"/>
              </a:rPr>
              <a:t>engagement with residents in their communities, </a:t>
            </a:r>
          </a:p>
          <a:p>
            <a:r>
              <a:rPr lang="en-GB" sz="1400" dirty="0">
                <a:effectLst/>
                <a:latin typeface="Calibri" panose="020F0502020204030204" pitchFamily="34" charset="0"/>
                <a:ea typeface="Calibri" panose="020F0502020204030204" pitchFamily="34" charset="0"/>
              </a:rPr>
              <a:t>and community confidence and trust in Gwent </a:t>
            </a:r>
          </a:p>
          <a:p>
            <a:r>
              <a:rPr lang="en-GB" sz="1400" dirty="0">
                <a:effectLst/>
                <a:latin typeface="Calibri" panose="020F0502020204030204" pitchFamily="34" charset="0"/>
                <a:ea typeface="Calibri" panose="020F0502020204030204" pitchFamily="34" charset="0"/>
              </a:rPr>
              <a:t>Police</a:t>
            </a:r>
          </a:p>
          <a:p>
            <a:r>
              <a:rPr lang="en-GB" sz="1400" dirty="0">
                <a:effectLst/>
                <a:latin typeface="Calibri" panose="020F0502020204030204" pitchFamily="34" charset="0"/>
                <a:ea typeface="Calibri" panose="020F0502020204030204" pitchFamily="34" charset="0"/>
              </a:rPr>
              <a:t>• Improve the accessibility of neighbourhood </a:t>
            </a:r>
          </a:p>
          <a:p>
            <a:r>
              <a:rPr lang="en-GB" sz="1400" dirty="0">
                <a:effectLst/>
                <a:latin typeface="Calibri" panose="020F0502020204030204" pitchFamily="34" charset="0"/>
                <a:ea typeface="Calibri" panose="020F0502020204030204" pitchFamily="34" charset="0"/>
              </a:rPr>
              <a:t>police teams through a variety of contact </a:t>
            </a:r>
          </a:p>
          <a:p>
            <a:r>
              <a:rPr lang="en-GB" sz="1400" dirty="0">
                <a:effectLst/>
                <a:latin typeface="Calibri" panose="020F0502020204030204" pitchFamily="34" charset="0"/>
                <a:ea typeface="Calibri" panose="020F0502020204030204" pitchFamily="34" charset="0"/>
              </a:rPr>
              <a:t>channels that meet the needs of the public</a:t>
            </a:r>
          </a:p>
          <a:p>
            <a:r>
              <a:rPr lang="en-GB" sz="1400" dirty="0">
                <a:effectLst/>
                <a:latin typeface="Calibri" panose="020F0502020204030204" pitchFamily="34" charset="0"/>
                <a:ea typeface="Calibri" panose="020F0502020204030204" pitchFamily="34" charset="0"/>
              </a:rPr>
              <a:t>• Increase reporting of crime by communities </a:t>
            </a:r>
          </a:p>
          <a:p>
            <a:r>
              <a:rPr lang="en-GB" sz="1400" dirty="0">
                <a:effectLst/>
                <a:latin typeface="Calibri" panose="020F0502020204030204" pitchFamily="34" charset="0"/>
                <a:ea typeface="Calibri" panose="020F0502020204030204" pitchFamily="34" charset="0"/>
              </a:rPr>
              <a:t>that are less likely to engage with the police</a:t>
            </a:r>
          </a:p>
          <a:p>
            <a:r>
              <a:rPr lang="en-GB" sz="1400" dirty="0">
                <a:effectLst/>
                <a:latin typeface="Calibri" panose="020F0502020204030204" pitchFamily="34" charset="0"/>
                <a:ea typeface="Calibri" panose="020F0502020204030204" pitchFamily="34" charset="0"/>
              </a:rPr>
              <a:t>• Further increase officer and staff diversity </a:t>
            </a:r>
          </a:p>
          <a:p>
            <a:r>
              <a:rPr lang="en-GB" sz="1400" dirty="0">
                <a:effectLst/>
                <a:latin typeface="Calibri" panose="020F0502020204030204" pitchFamily="34" charset="0"/>
                <a:ea typeface="Calibri" panose="020F0502020204030204" pitchFamily="34" charset="0"/>
              </a:rPr>
              <a:t>to ensure our police service reflects the </a:t>
            </a:r>
          </a:p>
          <a:p>
            <a:r>
              <a:rPr lang="en-GB" sz="1400" dirty="0">
                <a:effectLst/>
                <a:latin typeface="Calibri" panose="020F0502020204030204" pitchFamily="34" charset="0"/>
                <a:ea typeface="Calibri" panose="020F0502020204030204" pitchFamily="34" charset="0"/>
              </a:rPr>
              <a:t>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355134" y="1000731"/>
            <a:ext cx="6274966" cy="1384995"/>
          </a:xfrm>
          <a:prstGeom prst="rect">
            <a:avLst/>
          </a:prstGeom>
          <a:noFill/>
        </p:spPr>
        <p:txBody>
          <a:bodyPr wrap="square" rtlCol="0">
            <a:spAutoFit/>
          </a:bodyPr>
          <a:lstStyle/>
          <a:p>
            <a:pPr marL="342900" indent="-342900">
              <a:buAutoNum type="arabicPeriod"/>
            </a:pPr>
            <a:r>
              <a:rPr lang="en-GB" sz="1400" dirty="0"/>
              <a:t>Victim Satisfaction</a:t>
            </a:r>
          </a:p>
          <a:p>
            <a:pPr marL="342900" indent="-342900">
              <a:buAutoNum type="arabicPeriod"/>
            </a:pPr>
            <a:r>
              <a:rPr lang="en-GB" sz="1400" dirty="0"/>
              <a:t>Perceptions Survey: Police Effectiveness</a:t>
            </a:r>
          </a:p>
          <a:p>
            <a:pPr marL="342900" indent="-342900">
              <a:buAutoNum type="arabicPeriod"/>
            </a:pPr>
            <a:r>
              <a:rPr lang="en-GB" sz="1400" dirty="0"/>
              <a:t>Perceptions Survey: Fairness</a:t>
            </a:r>
          </a:p>
          <a:p>
            <a:pPr marL="342900" indent="-342900">
              <a:buAutoNum type="arabicPeriod"/>
            </a:pPr>
            <a:r>
              <a:rPr lang="en-GB" sz="1400" dirty="0"/>
              <a:t>Perceptions Survey: Engagement</a:t>
            </a:r>
          </a:p>
          <a:p>
            <a:pPr marL="342900" indent="-342900">
              <a:buAutoNum type="arabicPeriod"/>
            </a:pPr>
            <a:r>
              <a:rPr lang="en-GB" sz="1400" dirty="0"/>
              <a:t>Perceptions Survey: Local Concerns and Overall</a:t>
            </a:r>
          </a:p>
          <a:p>
            <a:pPr marL="342900" indent="-342900">
              <a:buAutoNum type="arabicPeriod"/>
            </a:pPr>
            <a:r>
              <a:rPr lang="en-GB" sz="1400" dirty="0"/>
              <a:t>Representative Workforce</a:t>
            </a:r>
          </a:p>
        </p:txBody>
      </p:sp>
    </p:spTree>
    <p:extLst>
      <p:ext uri="{BB962C8B-B14F-4D97-AF65-F5344CB8AC3E}">
        <p14:creationId xmlns:p14="http://schemas.microsoft.com/office/powerpoint/2010/main" val="2917739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3551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Victim Satisfaction</a:t>
            </a:r>
          </a:p>
        </p:txBody>
      </p:sp>
      <p:graphicFrame>
        <p:nvGraphicFramePr>
          <p:cNvPr id="9" name="Table 8">
            <a:extLst>
              <a:ext uri="{FF2B5EF4-FFF2-40B4-BE49-F238E27FC236}">
                <a16:creationId xmlns:a16="http://schemas.microsoft.com/office/drawing/2014/main" id="{ED94FA1E-E5E9-475E-A999-F66329BBAE0B}"/>
              </a:ext>
            </a:extLst>
          </p:cNvPr>
          <p:cNvGraphicFramePr>
            <a:graphicFrameLocks noGrp="1"/>
          </p:cNvGraphicFramePr>
          <p:nvPr/>
        </p:nvGraphicFramePr>
        <p:xfrm>
          <a:off x="161730" y="817343"/>
          <a:ext cx="11902660" cy="2883379"/>
        </p:xfrm>
        <a:graphic>
          <a:graphicData uri="http://schemas.openxmlformats.org/drawingml/2006/table">
            <a:tbl>
              <a:tblPr firstRow="1" bandRow="1">
                <a:tableStyleId>{5C22544A-7EE6-4342-B048-85BDC9FD1C3A}</a:tableStyleId>
              </a:tblPr>
              <a:tblGrid>
                <a:gridCol w="1396006">
                  <a:extLst>
                    <a:ext uri="{9D8B030D-6E8A-4147-A177-3AD203B41FA5}">
                      <a16:colId xmlns:a16="http://schemas.microsoft.com/office/drawing/2014/main" val="985102627"/>
                    </a:ext>
                  </a:extLst>
                </a:gridCol>
                <a:gridCol w="1978910">
                  <a:extLst>
                    <a:ext uri="{9D8B030D-6E8A-4147-A177-3AD203B41FA5}">
                      <a16:colId xmlns:a16="http://schemas.microsoft.com/office/drawing/2014/main" val="3844231711"/>
                    </a:ext>
                  </a:extLst>
                </a:gridCol>
                <a:gridCol w="1812653">
                  <a:extLst>
                    <a:ext uri="{9D8B030D-6E8A-4147-A177-3AD203B41FA5}">
                      <a16:colId xmlns:a16="http://schemas.microsoft.com/office/drawing/2014/main" val="4278318358"/>
                    </a:ext>
                  </a:extLst>
                </a:gridCol>
                <a:gridCol w="1632740">
                  <a:extLst>
                    <a:ext uri="{9D8B030D-6E8A-4147-A177-3AD203B41FA5}">
                      <a16:colId xmlns:a16="http://schemas.microsoft.com/office/drawing/2014/main" val="2271739646"/>
                    </a:ext>
                  </a:extLst>
                </a:gridCol>
                <a:gridCol w="2147132">
                  <a:extLst>
                    <a:ext uri="{9D8B030D-6E8A-4147-A177-3AD203B41FA5}">
                      <a16:colId xmlns:a16="http://schemas.microsoft.com/office/drawing/2014/main" val="2435579081"/>
                    </a:ext>
                  </a:extLst>
                </a:gridCol>
                <a:gridCol w="1654853">
                  <a:extLst>
                    <a:ext uri="{9D8B030D-6E8A-4147-A177-3AD203B41FA5}">
                      <a16:colId xmlns:a16="http://schemas.microsoft.com/office/drawing/2014/main" val="585127994"/>
                    </a:ext>
                  </a:extLst>
                </a:gridCol>
                <a:gridCol w="1280366">
                  <a:extLst>
                    <a:ext uri="{9D8B030D-6E8A-4147-A177-3AD203B41FA5}">
                      <a16:colId xmlns:a16="http://schemas.microsoft.com/office/drawing/2014/main" val="4186766172"/>
                    </a:ext>
                  </a:extLst>
                </a:gridCol>
              </a:tblGrid>
              <a:tr h="314699">
                <a:tc>
                  <a:txBody>
                    <a:bodyPr/>
                    <a:lstStyle/>
                    <a:p>
                      <a:pPr algn="ctr" fontAlgn="ctr"/>
                      <a:r>
                        <a:rPr lang="en-GB" sz="1100" u="none" strike="noStrike" dirty="0">
                          <a:effectLst/>
                          <a:latin typeface="Calibri" panose="020F0502020204030204" pitchFamily="34" charset="0"/>
                          <a:cs typeface="Calibri" panose="020F0502020204030204" pitchFamily="34" charset="0"/>
                        </a:rPr>
                        <a:t>Percentage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tc>
                <a:tc gridSpan="6">
                  <a:txBody>
                    <a:bodyPr/>
                    <a:lstStyle/>
                    <a:p>
                      <a:pPr algn="ctr" fontAlgn="ctr"/>
                      <a:r>
                        <a:rPr lang="en-GB" sz="1100" u="none" strike="noStrike" dirty="0">
                          <a:effectLst/>
                          <a:latin typeface="Calibri" panose="020F0502020204030204" pitchFamily="34" charset="0"/>
                          <a:cs typeface="Calibri" panose="020F0502020204030204" pitchFamily="34" charset="0"/>
                        </a:rPr>
                        <a:t>Measure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3534">
                <a:tc>
                  <a:txBody>
                    <a:bodyPr/>
                    <a:lstStyle/>
                    <a:p>
                      <a:pPr algn="ctr" fontAlgn="ctr"/>
                      <a:r>
                        <a:rPr lang="en-GB" sz="1100" b="1" u="none" strike="noStrike" dirty="0">
                          <a:effectLst/>
                          <a:latin typeface="Calibri" panose="020F0502020204030204" pitchFamily="34" charset="0"/>
                          <a:cs typeface="Calibri" panose="020F0502020204030204" pitchFamily="34" charset="0"/>
                        </a:rPr>
                        <a:t> Survey Number</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dirty="0">
                          <a:effectLst/>
                          <a:latin typeface="Calibri" panose="020F0502020204030204" pitchFamily="34" charset="0"/>
                          <a:cs typeface="Calibri" panose="020F0502020204030204" pitchFamily="34" charset="0"/>
                        </a:rPr>
                        <a:t>Survey One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dirty="0">
                          <a:effectLst/>
                          <a:latin typeface="Calibri" panose="020F0502020204030204" pitchFamily="34" charset="0"/>
                          <a:cs typeface="Calibri" panose="020F0502020204030204" pitchFamily="34" charset="0"/>
                        </a:rPr>
                        <a:t>Survey Two</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dirty="0">
                          <a:effectLst/>
                          <a:latin typeface="Calibri" panose="020F0502020204030204" pitchFamily="34" charset="0"/>
                          <a:cs typeface="Calibri" panose="020F0502020204030204" pitchFamily="34" charset="0"/>
                        </a:rPr>
                        <a:t>Survey Three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13184">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Metric</a:t>
                      </a:r>
                    </a:p>
                  </a:txBody>
                  <a:tcPr marL="13988" marR="13988" marT="13988" marB="0" anchor="ctr" anchorCtr="1">
                    <a:solidFill>
                      <a:schemeClr val="bg1">
                        <a:lumMod val="95000"/>
                      </a:schemeClr>
                    </a:solidFill>
                  </a:tcPr>
                </a:tc>
                <a:tc>
                  <a:txBody>
                    <a:bodyPr/>
                    <a:lstStyle/>
                    <a:p>
                      <a:pPr algn="ctr" fontAlgn="ctr"/>
                      <a:r>
                        <a:rPr lang="en-GB" sz="1100" b="1" u="none" strike="noStrike" dirty="0">
                          <a:effectLst/>
                          <a:latin typeface="Calibri" panose="020F0502020204030204" pitchFamily="34" charset="0"/>
                          <a:cs typeface="Calibri" panose="020F0502020204030204" pitchFamily="34" charset="0"/>
                        </a:rPr>
                        <a:t>Satisfied with Initial Contact</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b="1" u="none" strike="noStrike" dirty="0">
                          <a:effectLst/>
                          <a:latin typeface="Calibri" panose="020F0502020204030204" pitchFamily="34" charset="0"/>
                          <a:cs typeface="Calibri" panose="020F0502020204030204" pitchFamily="34" charset="0"/>
                        </a:rPr>
                        <a:t>Satisfied with Follow Up &amp; Investigation</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Calibri" panose="020F0502020204030204" pitchFamily="34" charset="0"/>
                          <a:cs typeface="Calibri" panose="020F0502020204030204" pitchFamily="34" charset="0"/>
                        </a:rPr>
                        <a:t>Satisfied with the service from the VCO</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Calibri" panose="020F0502020204030204" pitchFamily="34" charset="0"/>
                          <a:cs typeface="Calibri" panose="020F0502020204030204" pitchFamily="34" charset="0"/>
                        </a:rPr>
                        <a:t>Satisfied with the service from the officer dealing with your case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Calibri" panose="020F0502020204030204" pitchFamily="34" charset="0"/>
                          <a:cs typeface="Calibri" panose="020F0502020204030204" pitchFamily="34" charset="0"/>
                        </a:rPr>
                        <a:t>Satisfied with being kept informed about your case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Calibri" panose="020F0502020204030204" pitchFamily="34" charset="0"/>
                          <a:cs typeface="Calibri" panose="020F0502020204030204" pitchFamily="34" charset="0"/>
                        </a:rPr>
                        <a:t>Satisfied with Post Charge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486976749"/>
                  </a:ext>
                </a:extLst>
              </a:tr>
              <a:tr h="377594">
                <a:tc>
                  <a:txBody>
                    <a:bodyPr/>
                    <a:lstStyle/>
                    <a:p>
                      <a:pPr algn="ctr" fontAlgn="b"/>
                      <a:r>
                        <a:rPr lang="en-GB" sz="1100" b="1" u="none" strike="noStrike" dirty="0">
                          <a:effectLst/>
                          <a:latin typeface="Calibri" panose="020F0502020204030204" pitchFamily="34" charset="0"/>
                          <a:cs typeface="Calibri" panose="020F0502020204030204" pitchFamily="34" charset="0"/>
                        </a:rPr>
                        <a:t>General Crime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62%</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59%</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90%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80%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85%</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40%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85470133"/>
                  </a:ext>
                </a:extLst>
              </a:tr>
              <a:tr h="373225">
                <a:tc>
                  <a:txBody>
                    <a:bodyPr/>
                    <a:lstStyle/>
                    <a:p>
                      <a:pPr algn="ctr" fontAlgn="b"/>
                      <a:r>
                        <a:rPr lang="en-GB" sz="1100" b="1" u="none" strike="noStrike" dirty="0">
                          <a:effectLst/>
                          <a:latin typeface="Calibri" panose="020F0502020204030204" pitchFamily="34" charset="0"/>
                          <a:cs typeface="Calibri" panose="020F0502020204030204" pitchFamily="34" charset="0"/>
                        </a:rPr>
                        <a:t>Domestic Violence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77%</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88%</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91%</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89%</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66931693"/>
                  </a:ext>
                </a:extLst>
              </a:tr>
              <a:tr h="345233">
                <a:tc>
                  <a:txBody>
                    <a:bodyPr/>
                    <a:lstStyle/>
                    <a:p>
                      <a:pPr algn="ctr" fontAlgn="b"/>
                      <a:r>
                        <a:rPr lang="en-GB" sz="1100" b="1" u="none" strike="noStrike" dirty="0">
                          <a:effectLst/>
                          <a:latin typeface="Calibri" panose="020F0502020204030204" pitchFamily="34" charset="0"/>
                          <a:cs typeface="Calibri" panose="020F0502020204030204" pitchFamily="34" charset="0"/>
                        </a:rPr>
                        <a:t>Hate Crime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67%</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a:effectLst/>
                          <a:latin typeface="Calibri" panose="020F0502020204030204" pitchFamily="34" charset="0"/>
                          <a:cs typeface="Calibri" panose="020F0502020204030204" pitchFamily="34" charset="0"/>
                        </a:rPr>
                        <a:t>100%</a:t>
                      </a:r>
                      <a:endParaRPr lang="en-GB" sz="1100" b="0" i="0" u="none" strike="noStrike">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No Data</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214358048"/>
                  </a:ext>
                </a:extLst>
              </a:tr>
              <a:tr h="383256">
                <a:tc>
                  <a:txBody>
                    <a:bodyPr/>
                    <a:lstStyle/>
                    <a:p>
                      <a:pPr algn="ctr" fontAlgn="b"/>
                      <a:r>
                        <a:rPr lang="en-GB" sz="1100" b="1" u="none" strike="noStrike" dirty="0">
                          <a:effectLst/>
                          <a:latin typeface="Calibri" panose="020F0502020204030204" pitchFamily="34" charset="0"/>
                          <a:cs typeface="Calibri" panose="020F0502020204030204" pitchFamily="34" charset="0"/>
                        </a:rPr>
                        <a:t>Sexual Violence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67%</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67%</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100%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Calibri" panose="020F0502020204030204" pitchFamily="34" charset="0"/>
                          <a:cs typeface="Calibri" panose="020F0502020204030204" pitchFamily="34" charset="0"/>
                        </a:rPr>
                        <a:t>No Data</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588611777"/>
                  </a:ext>
                </a:extLst>
              </a:tr>
              <a:tr h="252654">
                <a:tc>
                  <a:txBody>
                    <a:bodyPr/>
                    <a:lstStyle/>
                    <a:p>
                      <a:pPr algn="ctr" fontAlgn="b"/>
                      <a:r>
                        <a:rPr lang="en-GB" sz="1100" b="1" u="none" strike="noStrike" dirty="0">
                          <a:effectLst/>
                          <a:latin typeface="Calibri" panose="020F0502020204030204" pitchFamily="34" charset="0"/>
                          <a:cs typeface="Calibri" panose="020F0502020204030204" pitchFamily="34" charset="0"/>
                        </a:rPr>
                        <a:t>Baseline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bg1">
                        <a:lumMod val="95000"/>
                      </a:schemeClr>
                    </a:solidFill>
                  </a:tcPr>
                </a:tc>
                <a:tc>
                  <a:txBody>
                    <a:bodyPr/>
                    <a:lstStyle/>
                    <a:p>
                      <a:pPr algn="l" fontAlgn="b"/>
                      <a:r>
                        <a:rPr lang="en-GB" sz="1100" b="1" i="0" u="none" strike="noStrike" dirty="0">
                          <a:solidFill>
                            <a:schemeClr val="tx1"/>
                          </a:solidFill>
                          <a:effectLst/>
                          <a:latin typeface="Calibri" panose="020F0502020204030204" pitchFamily="34" charset="0"/>
                          <a:cs typeface="Calibri" panose="020F0502020204030204" pitchFamily="34" charset="0"/>
                        </a:rPr>
                        <a:t>N/A</a:t>
                      </a:r>
                    </a:p>
                  </a:txBody>
                  <a:tcPr marL="13988" marR="13988" marT="13988" marB="0" anchor="ctr" anchorCtr="1">
                    <a:solidFill>
                      <a:schemeClr val="accent5">
                        <a:lumMod val="20000"/>
                        <a:lumOff val="80000"/>
                      </a:schemeClr>
                    </a:solidFill>
                  </a:tcPr>
                </a:tc>
                <a:tc>
                  <a:txBody>
                    <a:bodyPr/>
                    <a:lstStyle/>
                    <a:p>
                      <a:pPr algn="l" fontAlgn="b"/>
                      <a:r>
                        <a:rPr lang="en-GB" sz="1100" b="1" i="0" u="none" strike="noStrike" dirty="0">
                          <a:solidFill>
                            <a:schemeClr val="tx1"/>
                          </a:solidFill>
                          <a:effectLst/>
                          <a:latin typeface="Calibri" panose="020F0502020204030204" pitchFamily="34" charset="0"/>
                          <a:cs typeface="Calibri" panose="020F0502020204030204" pitchFamily="34" charset="0"/>
                        </a:rPr>
                        <a:t>N/A</a:t>
                      </a:r>
                    </a:p>
                  </a:txBody>
                  <a:tcPr marL="13988" marR="13988" marT="13988"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Calibri" panose="020F0502020204030204" pitchFamily="34" charset="0"/>
                          <a:cs typeface="Calibri" panose="020F0502020204030204" pitchFamily="34" charset="0"/>
                        </a:rPr>
                        <a:t>85%</a:t>
                      </a:r>
                      <a:endParaRPr lang="en-GB" sz="1100" b="1" i="0" u="none" strike="noStrike" dirty="0">
                        <a:solidFill>
                          <a:schemeClr val="tx1"/>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Calibri" panose="020F0502020204030204" pitchFamily="34" charset="0"/>
                          <a:cs typeface="Calibri" panose="020F0502020204030204" pitchFamily="34" charset="0"/>
                        </a:rPr>
                        <a:t>85%</a:t>
                      </a:r>
                      <a:endParaRPr lang="en-GB" sz="1100" b="1" i="0" u="none" strike="noStrike" dirty="0">
                        <a:solidFill>
                          <a:schemeClr val="tx1"/>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Calibri" panose="020F0502020204030204" pitchFamily="34" charset="0"/>
                          <a:cs typeface="Calibri" panose="020F0502020204030204" pitchFamily="34" charset="0"/>
                        </a:rPr>
                        <a:t>74%</a:t>
                      </a:r>
                      <a:endParaRPr lang="en-GB" sz="1100" b="1" i="0" u="none" strike="noStrike" dirty="0">
                        <a:solidFill>
                          <a:schemeClr val="tx1"/>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a:txBody>
                    <a:bodyPr/>
                    <a:lstStyle/>
                    <a:p>
                      <a:pPr algn="l" fontAlgn="b"/>
                      <a:r>
                        <a:rPr lang="en-GB" sz="1100" b="1" i="0" u="none" strike="noStrike" dirty="0">
                          <a:solidFill>
                            <a:schemeClr val="tx1"/>
                          </a:solidFill>
                          <a:effectLst/>
                          <a:latin typeface="Calibri" panose="020F0502020204030204" pitchFamily="34" charset="0"/>
                          <a:cs typeface="Calibri" panose="020F0502020204030204" pitchFamily="34" charset="0"/>
                        </a:rPr>
                        <a:t>N/A</a:t>
                      </a: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10" name="Table 9">
            <a:extLst>
              <a:ext uri="{FF2B5EF4-FFF2-40B4-BE49-F238E27FC236}">
                <a16:creationId xmlns:a16="http://schemas.microsoft.com/office/drawing/2014/main" id="{2FE3A019-4B4A-4125-8ADF-7713B721FB5E}"/>
              </a:ext>
            </a:extLst>
          </p:cNvPr>
          <p:cNvGraphicFramePr>
            <a:graphicFrameLocks noGrp="1"/>
          </p:cNvGraphicFramePr>
          <p:nvPr/>
        </p:nvGraphicFramePr>
        <p:xfrm>
          <a:off x="161730" y="3783647"/>
          <a:ext cx="11902660" cy="2910057"/>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14699">
                <a:tc>
                  <a:txBody>
                    <a:bodyPr/>
                    <a:lstStyle/>
                    <a:p>
                      <a:pPr algn="ctr" fontAlgn="ctr"/>
                      <a:r>
                        <a:rPr lang="en-GB" sz="1100" b="1" i="0" u="none" strike="noStrike" dirty="0">
                          <a:solidFill>
                            <a:srgbClr val="FFFFFF"/>
                          </a:solidFill>
                          <a:effectLst/>
                          <a:latin typeface="Calibri" panose="020F0502020204030204" pitchFamily="34" charset="0"/>
                          <a:cs typeface="Calibri" panose="020F0502020204030204" pitchFamily="34" charset="0"/>
                        </a:rPr>
                        <a:t>Numeric</a:t>
                      </a:r>
                    </a:p>
                  </a:txBody>
                  <a:tcPr marL="9525" marR="9525" marT="9525" marB="0" anchor="ctr"/>
                </a:tc>
                <a:tc gridSpan="6">
                  <a:txBody>
                    <a:bodyPr/>
                    <a:lstStyle/>
                    <a:p>
                      <a:pPr algn="ctr" fontAlgn="b"/>
                      <a:r>
                        <a:rPr lang="en-GB" sz="1100" b="1" i="0" u="none" strike="noStrike" dirty="0">
                          <a:solidFill>
                            <a:srgbClr val="FFFFFF"/>
                          </a:solidFill>
                          <a:effectLst/>
                          <a:latin typeface="Calibri" panose="020F0502020204030204" pitchFamily="34" charset="0"/>
                          <a:cs typeface="Calibri" panose="020F0502020204030204" pitchFamily="34" charset="0"/>
                        </a:rPr>
                        <a:t>Measure</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3534">
                <a:tc>
                  <a:txBody>
                    <a:bodyPr/>
                    <a:lstStyle/>
                    <a:p>
                      <a:pPr algn="ctr" fontAlgn="ctr"/>
                      <a:r>
                        <a:rPr lang="en-GB" sz="1100" b="1" u="none" strike="noStrike" dirty="0">
                          <a:effectLst/>
                          <a:latin typeface="Calibri" panose="020F0502020204030204" pitchFamily="34" charset="0"/>
                          <a:cs typeface="Calibri" panose="020F0502020204030204" pitchFamily="34" charset="0"/>
                        </a:rPr>
                        <a:t> Survey Number</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dirty="0">
                          <a:effectLst/>
                          <a:latin typeface="Calibri" panose="020F0502020204030204" pitchFamily="34" charset="0"/>
                          <a:cs typeface="Calibri" panose="020F0502020204030204" pitchFamily="34" charset="0"/>
                        </a:rPr>
                        <a:t>Survey One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dirty="0">
                          <a:effectLst/>
                          <a:latin typeface="Calibri" panose="020F0502020204030204" pitchFamily="34" charset="0"/>
                          <a:cs typeface="Calibri" panose="020F0502020204030204" pitchFamily="34" charset="0"/>
                        </a:rPr>
                        <a:t>Survey Two</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dirty="0">
                          <a:effectLst/>
                          <a:latin typeface="Calibri" panose="020F0502020204030204" pitchFamily="34" charset="0"/>
                          <a:cs typeface="Calibri" panose="020F0502020204030204" pitchFamily="34" charset="0"/>
                        </a:rPr>
                        <a:t>Survey Three</a:t>
                      </a:r>
                      <a:endParaRPr lang="en-GB" sz="1100" b="1" i="0" u="none" strike="noStrike" dirty="0">
                        <a:solidFill>
                          <a:srgbClr val="FFFFFF"/>
                        </a:solidFill>
                        <a:effectLst/>
                        <a:latin typeface="Calibri" panose="020F0502020204030204" pitchFamily="34" charset="0"/>
                        <a:cs typeface="Calibri" panose="020F050202020403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13184">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Metric</a:t>
                      </a:r>
                    </a:p>
                  </a:txBody>
                  <a:tcPr marL="9525" marR="9525" marT="9525" marB="0" anchor="ctr" anchorCtr="1">
                    <a:solidFill>
                      <a:schemeClr val="bg1">
                        <a:lumMod val="95000"/>
                      </a:schemeClr>
                    </a:solidFill>
                  </a:tcPr>
                </a:tc>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Satisfied with Initial Contact</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Satisfied with Follow Up &amp; Investigation</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Satisfied with the service from the VCO</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Satisfied with the service from the officer dealing with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Satisfied with being kept informed about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panose="020F0502020204030204" pitchFamily="34" charset="0"/>
                          <a:cs typeface="Calibri" panose="020F0502020204030204" pitchFamily="34" charset="0"/>
                        </a:rPr>
                        <a:t>Satisfied with Post Charge</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486976749"/>
                  </a:ext>
                </a:extLst>
              </a:tr>
              <a:tr h="377594">
                <a:tc>
                  <a:txBody>
                    <a:bodyPr/>
                    <a:lstStyle/>
                    <a:p>
                      <a:pPr algn="l" fontAlgn="b"/>
                      <a:r>
                        <a:rPr lang="en-GB" sz="1100" b="1" i="0" u="none" strike="noStrike" dirty="0">
                          <a:solidFill>
                            <a:schemeClr val="tx1"/>
                          </a:solidFill>
                          <a:effectLst/>
                          <a:latin typeface="Calibri" panose="020F0502020204030204" pitchFamily="34" charset="0"/>
                        </a:rPr>
                        <a:t>General Crime</a:t>
                      </a:r>
                    </a:p>
                  </a:txBody>
                  <a:tcPr marL="9525" marR="9525" marT="9525" marB="0" anchor="ctr" anchorCtr="1">
                    <a:solidFill>
                      <a:schemeClr val="bg1">
                        <a:lumMod val="95000"/>
                      </a:schemeClr>
                    </a:solidFill>
                  </a:tcPr>
                </a:tc>
                <a:tc>
                  <a:txBody>
                    <a:bodyPr/>
                    <a:lstStyle/>
                    <a:p>
                      <a:pPr algn="ctr" fontAlgn="ctr"/>
                      <a:r>
                        <a:rPr lang="en-GB" sz="1100" b="0" i="0" u="none" strike="noStrike">
                          <a:solidFill>
                            <a:srgbClr val="000000"/>
                          </a:solidFill>
                          <a:effectLst/>
                          <a:latin typeface="Calibri" panose="020F0502020204030204" pitchFamily="34" charset="0"/>
                        </a:rPr>
                        <a:t>225/371</a:t>
                      </a:r>
                      <a:endParaRPr lang="en-GB" sz="1100" b="0" i="0" u="none" strike="noStrike" dirty="0">
                        <a:solidFill>
                          <a:srgbClr val="000000"/>
                        </a:solidFill>
                        <a:effectLst/>
                        <a:latin typeface="Calibri" panose="020F0502020204030204" pitchFamily="34" charset="0"/>
                      </a:endParaRP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29/49</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28/31</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24/30</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22/26</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2/5</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85470133"/>
                  </a:ext>
                </a:extLst>
              </a:tr>
              <a:tr h="373225">
                <a:tc>
                  <a:txBody>
                    <a:bodyPr/>
                    <a:lstStyle/>
                    <a:p>
                      <a:pPr algn="l" fontAlgn="b"/>
                      <a:r>
                        <a:rPr lang="en-GB" sz="1100" b="1" i="0" u="none" strike="noStrike" dirty="0">
                          <a:solidFill>
                            <a:schemeClr val="tx1"/>
                          </a:solidFill>
                          <a:effectLst/>
                          <a:latin typeface="Calibri" panose="020F0502020204030204" pitchFamily="34" charset="0"/>
                        </a:rPr>
                        <a:t>Domestic Violence</a:t>
                      </a:r>
                    </a:p>
                  </a:txBody>
                  <a:tcPr marL="9525" marR="9525" marT="9525" marB="0" anchor="ctr" anchorCtr="1">
                    <a:solidFill>
                      <a:schemeClr val="bg1">
                        <a:lumMod val="95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37/48</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22/25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Calibri" panose="020F0502020204030204" pitchFamily="34" charset="0"/>
                        </a:rPr>
                        <a:t>23/23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20/22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Calibri" panose="020F0502020204030204" pitchFamily="34" charset="0"/>
                        </a:rPr>
                        <a:t>16/18</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5/5</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66931693"/>
                  </a:ext>
                </a:extLst>
              </a:tr>
              <a:tr h="345233">
                <a:tc>
                  <a:txBody>
                    <a:bodyPr/>
                    <a:lstStyle/>
                    <a:p>
                      <a:pPr algn="l" fontAlgn="b"/>
                      <a:r>
                        <a:rPr lang="en-GB" sz="1100" b="1" i="0" u="none" strike="noStrike" dirty="0">
                          <a:solidFill>
                            <a:schemeClr val="tx1"/>
                          </a:solidFill>
                          <a:effectLst/>
                          <a:latin typeface="Calibri" panose="020F0502020204030204" pitchFamily="34" charset="0"/>
                        </a:rPr>
                        <a:t>Hate Crime</a:t>
                      </a:r>
                    </a:p>
                  </a:txBody>
                  <a:tcPr marL="9525" marR="9525" marT="9525" marB="0" anchor="ctr" anchorCtr="1">
                    <a:solidFill>
                      <a:schemeClr val="bg1">
                        <a:lumMod val="95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10/10</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Calibri" panose="020F050202020403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a:solidFill>
                            <a:srgbClr val="000000"/>
                          </a:solidFill>
                          <a:effectLst/>
                          <a:latin typeface="Calibri" panose="020F050202020403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214358048"/>
                  </a:ext>
                </a:extLst>
              </a:tr>
              <a:tr h="383256">
                <a:tc>
                  <a:txBody>
                    <a:bodyPr/>
                    <a:lstStyle/>
                    <a:p>
                      <a:pPr algn="l" fontAlgn="b"/>
                      <a:r>
                        <a:rPr lang="en-GB" sz="1100" b="1" i="0" u="none" strike="noStrike" dirty="0">
                          <a:solidFill>
                            <a:schemeClr val="tx1"/>
                          </a:solidFill>
                          <a:effectLst/>
                          <a:latin typeface="Calibri" panose="020F0502020204030204" pitchFamily="34" charset="0"/>
                        </a:rPr>
                        <a:t>Sexual Violence</a:t>
                      </a:r>
                    </a:p>
                  </a:txBody>
                  <a:tcPr marL="9525" marR="9525" marT="9525" marB="0" anchor="ctr" anchorCtr="1">
                    <a:solidFill>
                      <a:schemeClr val="bg1">
                        <a:lumMod val="95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9</a:t>
                      </a:r>
                      <a:r>
                        <a:rPr lang="en-GB" sz="1100" b="0" i="0" u="none" strike="noStrike">
                          <a:solidFill>
                            <a:srgbClr val="000000"/>
                          </a:solidFill>
                          <a:effectLst/>
                          <a:latin typeface="Calibri" panose="020F0502020204030204" pitchFamily="34" charset="0"/>
                        </a:rPr>
                        <a:t>/9</a:t>
                      </a:r>
                      <a:endParaRPr lang="en-GB" sz="1100" b="0" i="0" u="none" strike="noStrike" dirty="0">
                        <a:solidFill>
                          <a:srgbClr val="000000"/>
                        </a:solidFill>
                        <a:effectLst/>
                        <a:latin typeface="Calibri" panose="020F0502020204030204" pitchFamily="34" charset="0"/>
                      </a:endParaRP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2/2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panose="020F0502020204030204" pitchFamily="34" charset="0"/>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588611777"/>
                  </a:ext>
                </a:extLst>
              </a:tr>
              <a:tr h="279332">
                <a:tc>
                  <a:txBody>
                    <a:bodyPr/>
                    <a:lstStyle/>
                    <a:p>
                      <a:pPr algn="l" fontAlgn="b"/>
                      <a:r>
                        <a:rPr lang="en-GB" sz="1100" b="1" i="0" u="none" strike="noStrike" dirty="0">
                          <a:solidFill>
                            <a:schemeClr val="tx1"/>
                          </a:solidFill>
                          <a:effectLst/>
                          <a:latin typeface="Calibri" panose="020F0502020204030204" pitchFamily="34" charset="0"/>
                        </a:rPr>
                        <a:t>Sample Size</a:t>
                      </a:r>
                    </a:p>
                  </a:txBody>
                  <a:tcPr marL="9525" marR="9525" marT="9525" marB="0" anchor="ctr" anchorCtr="1">
                    <a:solidFill>
                      <a:schemeClr val="bg1">
                        <a:lumMod val="95000"/>
                      </a:schemeClr>
                    </a:solidFill>
                  </a:tcPr>
                </a:tc>
                <a:tc>
                  <a:txBody>
                    <a:bodyPr/>
                    <a:lstStyle/>
                    <a:p>
                      <a:pPr algn="ctr" fontAlgn="ctr"/>
                      <a:r>
                        <a:rPr lang="en-GB" sz="1100" b="1" i="0" u="none" strike="noStrike" dirty="0">
                          <a:solidFill>
                            <a:srgbClr val="000000"/>
                          </a:solidFill>
                          <a:effectLst/>
                          <a:latin typeface="Calibri" panose="020F0502020204030204" pitchFamily="34" charset="0"/>
                        </a:rPr>
                        <a:t>438</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dirty="0">
                          <a:solidFill>
                            <a:srgbClr val="000000"/>
                          </a:solidFill>
                          <a:effectLst/>
                          <a:latin typeface="Calibri" panose="020F0502020204030204" pitchFamily="34" charset="0"/>
                        </a:rPr>
                        <a:t>80</a:t>
                      </a:r>
                    </a:p>
                  </a:txBody>
                  <a:tcPr marL="9525" marR="9525" marT="9525" marB="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Calibri" panose="020F0502020204030204" pitchFamily="34" charset="0"/>
                        </a:rPr>
                        <a:t>The above questions can be skipped or answered with ‘N/A’. N/A responses have been removed from both the percentage and numeric calculations. As a result, the sample size will differ from that for ‘</a:t>
                      </a:r>
                      <a:r>
                        <a:rPr lang="en-GB" sz="800" b="0" i="0" u="none" strike="noStrike" dirty="0">
                          <a:solidFill>
                            <a:schemeClr val="tx1"/>
                          </a:solidFill>
                          <a:effectLst/>
                          <a:latin typeface="Calibri" panose="020F0502020204030204" pitchFamily="34" charset="0"/>
                        </a:rPr>
                        <a:t>Satisfied with Follow Up &amp; Investigation’.</a:t>
                      </a: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dirty="0">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dirty="0">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rgbClr val="000000"/>
                          </a:solidFill>
                          <a:effectLst/>
                          <a:latin typeface="Calibri" panose="020F0502020204030204" pitchFamily="34" charset="0"/>
                        </a:rPr>
                        <a:t>10</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spTree>
    <p:extLst>
      <p:ext uri="{BB962C8B-B14F-4D97-AF65-F5344CB8AC3E}">
        <p14:creationId xmlns:p14="http://schemas.microsoft.com/office/powerpoint/2010/main" val="3047850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24FEBE-857D-4F7F-8470-FF81C1AE1D5C}"/>
              </a:ext>
            </a:extLst>
          </p:cNvPr>
          <p:cNvPicPr>
            <a:picLocks noChangeAspect="1"/>
          </p:cNvPicPr>
          <p:nvPr/>
        </p:nvPicPr>
        <p:blipFill>
          <a:blip r:embed="rId3"/>
          <a:stretch>
            <a:fillRect/>
          </a:stretch>
        </p:blipFill>
        <p:spPr>
          <a:xfrm>
            <a:off x="2903934" y="724662"/>
            <a:ext cx="2980535" cy="2691513"/>
          </a:xfrm>
          <a:prstGeom prst="rect">
            <a:avLst/>
          </a:prstGeom>
        </p:spPr>
      </p:pic>
      <p:pic>
        <p:nvPicPr>
          <p:cNvPr id="14" name="Picture 13">
            <a:extLst>
              <a:ext uri="{FF2B5EF4-FFF2-40B4-BE49-F238E27FC236}">
                <a16:creationId xmlns:a16="http://schemas.microsoft.com/office/drawing/2014/main" id="{A0612D9C-1297-4379-B177-0F29F1E9CF4C}"/>
              </a:ext>
            </a:extLst>
          </p:cNvPr>
          <p:cNvPicPr>
            <a:picLocks noChangeAspect="1"/>
          </p:cNvPicPr>
          <p:nvPr/>
        </p:nvPicPr>
        <p:blipFill>
          <a:blip r:embed="rId4"/>
          <a:stretch>
            <a:fillRect/>
          </a:stretch>
        </p:blipFill>
        <p:spPr>
          <a:xfrm>
            <a:off x="2173015" y="4090107"/>
            <a:ext cx="3720087" cy="2638694"/>
          </a:xfrm>
          <a:prstGeom prst="rect">
            <a:avLst/>
          </a:prstGeom>
        </p:spPr>
      </p:pic>
      <p:sp>
        <p:nvSpPr>
          <p:cNvPr id="10" name="Rectangle 9">
            <a:extLst>
              <a:ext uri="{FF2B5EF4-FFF2-40B4-BE49-F238E27FC236}">
                <a16:creationId xmlns:a16="http://schemas.microsoft.com/office/drawing/2014/main" id="{E4A06E6F-7A5C-43F6-954C-E36E60998671}"/>
              </a:ext>
            </a:extLst>
          </p:cNvPr>
          <p:cNvSpPr/>
          <p:nvPr/>
        </p:nvSpPr>
        <p:spPr>
          <a:xfrm>
            <a:off x="5966832" y="3972828"/>
            <a:ext cx="6169832" cy="2829470"/>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Perceptions Survey: Police Effectiveness</a:t>
            </a:r>
          </a:p>
        </p:txBody>
      </p:sp>
      <p:sp>
        <p:nvSpPr>
          <p:cNvPr id="9" name="TextBox 8">
            <a:extLst>
              <a:ext uri="{FF2B5EF4-FFF2-40B4-BE49-F238E27FC236}">
                <a16:creationId xmlns:a16="http://schemas.microsoft.com/office/drawing/2014/main" id="{9A5E86DE-77C4-4264-983D-4DDF487D6CEE}"/>
              </a:ext>
            </a:extLst>
          </p:cNvPr>
          <p:cNvSpPr txBox="1"/>
          <p:nvPr/>
        </p:nvSpPr>
        <p:spPr>
          <a:xfrm>
            <a:off x="8593557" y="771701"/>
            <a:ext cx="2659177" cy="261610"/>
          </a:xfrm>
          <a:prstGeom prst="rect">
            <a:avLst/>
          </a:prstGeom>
          <a:noFill/>
          <a:ln>
            <a:noFill/>
          </a:ln>
        </p:spPr>
        <p:txBody>
          <a:bodyPr wrap="square" rtlCol="0">
            <a:spAutoFit/>
          </a:bodyPr>
          <a:lstStyle/>
          <a:p>
            <a:r>
              <a:rPr lang="en-GB" sz="1100" b="1" dirty="0"/>
              <a:t>Respondent Breakdown</a:t>
            </a:r>
          </a:p>
        </p:txBody>
      </p:sp>
      <p:sp>
        <p:nvSpPr>
          <p:cNvPr id="33" name="TextBox 32">
            <a:extLst>
              <a:ext uri="{FF2B5EF4-FFF2-40B4-BE49-F238E27FC236}">
                <a16:creationId xmlns:a16="http://schemas.microsoft.com/office/drawing/2014/main" id="{57578F48-D802-4849-9B02-91439901478C}"/>
              </a:ext>
            </a:extLst>
          </p:cNvPr>
          <p:cNvSpPr txBox="1"/>
          <p:nvPr/>
        </p:nvSpPr>
        <p:spPr>
          <a:xfrm>
            <a:off x="46674" y="741073"/>
            <a:ext cx="2828873" cy="1600438"/>
          </a:xfrm>
          <a:prstGeom prst="rect">
            <a:avLst/>
          </a:prstGeom>
          <a:noFill/>
          <a:ln>
            <a:noFill/>
          </a:ln>
        </p:spPr>
        <p:txBody>
          <a:bodyPr wrap="square" rtlCol="0">
            <a:spAutoFit/>
          </a:bodyPr>
          <a:lstStyle/>
          <a:p>
            <a:r>
              <a:rPr lang="en-GB" sz="1400" dirty="0"/>
              <a:t>For levels of policing, </a:t>
            </a:r>
            <a:r>
              <a:rPr lang="en-GB" sz="1400" b="1" dirty="0"/>
              <a:t>Blaenau Gwent </a:t>
            </a:r>
            <a:r>
              <a:rPr lang="en-GB" sz="1400" dirty="0"/>
              <a:t>has a lower satisfaction rate than other areas of the force, with 46% of those spoken to saying they are satisfied. </a:t>
            </a:r>
            <a:r>
              <a:rPr lang="en-GB" sz="1400" b="1" dirty="0"/>
              <a:t>Caerphilly </a:t>
            </a:r>
            <a:r>
              <a:rPr lang="en-GB" sz="1400" dirty="0"/>
              <a:t>had the highest satisfaction rate at 65%.</a:t>
            </a:r>
            <a:endParaRPr lang="en-GB" sz="1400" b="1" dirty="0"/>
          </a:p>
        </p:txBody>
      </p:sp>
      <p:sp>
        <p:nvSpPr>
          <p:cNvPr id="20" name="TextBox 19">
            <a:extLst>
              <a:ext uri="{FF2B5EF4-FFF2-40B4-BE49-F238E27FC236}">
                <a16:creationId xmlns:a16="http://schemas.microsoft.com/office/drawing/2014/main" id="{7F96A4D5-E8C5-4820-8E65-6E782414CFE1}"/>
              </a:ext>
            </a:extLst>
          </p:cNvPr>
          <p:cNvSpPr txBox="1"/>
          <p:nvPr/>
        </p:nvSpPr>
        <p:spPr>
          <a:xfrm>
            <a:off x="5886778" y="702999"/>
            <a:ext cx="2755280" cy="3293209"/>
          </a:xfrm>
          <a:prstGeom prst="rect">
            <a:avLst/>
          </a:prstGeom>
          <a:noFill/>
          <a:ln>
            <a:noFill/>
          </a:ln>
        </p:spPr>
        <p:txBody>
          <a:bodyPr wrap="square" rtlCol="0">
            <a:spAutoFit/>
          </a:bodyPr>
          <a:lstStyle/>
          <a:p>
            <a:pPr algn="r"/>
            <a:r>
              <a:rPr lang="en-GB" sz="1300" dirty="0"/>
              <a:t>Demographically, males (58%) are marginally more satisfied with policing levels than females (57%). Those in the 16-34 age group are also more satisfied than those over the age of 35.</a:t>
            </a:r>
          </a:p>
          <a:p>
            <a:pPr algn="r"/>
            <a:r>
              <a:rPr lang="en-GB" sz="1300" dirty="0"/>
              <a:t>                 </a:t>
            </a:r>
          </a:p>
          <a:p>
            <a:pPr algn="r"/>
            <a:r>
              <a:rPr lang="en-GB" sz="1300" dirty="0"/>
              <a:t>Residents of white ethnicity are 58% satisfied with policing levels. This is higher for ethnic minority groups at 68%. However, following police contact, ethnic minorities are more likely to have a worse opinion (45%), indicative of a </a:t>
            </a:r>
          </a:p>
          <a:p>
            <a:pPr algn="r"/>
            <a:r>
              <a:rPr lang="en-GB" sz="1300" dirty="0"/>
              <a:t>low sample size for this </a:t>
            </a:r>
          </a:p>
          <a:p>
            <a:pPr algn="r"/>
            <a:r>
              <a:rPr lang="en-GB" sz="1300" dirty="0"/>
              <a:t>question (n=101).</a:t>
            </a:r>
          </a:p>
        </p:txBody>
      </p:sp>
      <p:sp>
        <p:nvSpPr>
          <p:cNvPr id="24" name="TextBox 23">
            <a:extLst>
              <a:ext uri="{FF2B5EF4-FFF2-40B4-BE49-F238E27FC236}">
                <a16:creationId xmlns:a16="http://schemas.microsoft.com/office/drawing/2014/main" id="{A68FA862-3428-438E-BC16-0DFD47284C98}"/>
              </a:ext>
            </a:extLst>
          </p:cNvPr>
          <p:cNvSpPr txBox="1"/>
          <p:nvPr/>
        </p:nvSpPr>
        <p:spPr>
          <a:xfrm>
            <a:off x="1852398" y="6449842"/>
            <a:ext cx="1227681" cy="261610"/>
          </a:xfrm>
          <a:prstGeom prst="rect">
            <a:avLst/>
          </a:prstGeom>
          <a:noFill/>
          <a:ln>
            <a:noFill/>
          </a:ln>
        </p:spPr>
        <p:txBody>
          <a:bodyPr wrap="square" rtlCol="0">
            <a:spAutoFit/>
          </a:bodyPr>
          <a:lstStyle/>
          <a:p>
            <a:r>
              <a:rPr lang="en-GB" sz="1100" i="1"/>
              <a:t>% NET Effective</a:t>
            </a:r>
            <a:endParaRPr lang="en-GB" sz="1100" b="1" i="1"/>
          </a:p>
        </p:txBody>
      </p:sp>
      <p:sp>
        <p:nvSpPr>
          <p:cNvPr id="25" name="TextBox 24">
            <a:extLst>
              <a:ext uri="{FF2B5EF4-FFF2-40B4-BE49-F238E27FC236}">
                <a16:creationId xmlns:a16="http://schemas.microsoft.com/office/drawing/2014/main" id="{8480C4FB-23E7-427C-A426-C2A9AAFA0D7A}"/>
              </a:ext>
            </a:extLst>
          </p:cNvPr>
          <p:cNvSpPr txBox="1"/>
          <p:nvPr/>
        </p:nvSpPr>
        <p:spPr>
          <a:xfrm>
            <a:off x="59156" y="4090107"/>
            <a:ext cx="2113859" cy="2677656"/>
          </a:xfrm>
          <a:prstGeom prst="rect">
            <a:avLst/>
          </a:prstGeom>
          <a:noFill/>
          <a:ln>
            <a:noFill/>
          </a:ln>
        </p:spPr>
        <p:txBody>
          <a:bodyPr wrap="square" rtlCol="0">
            <a:spAutoFit/>
          </a:bodyPr>
          <a:lstStyle/>
          <a:p>
            <a:r>
              <a:rPr lang="en-GB" sz="1400" dirty="0"/>
              <a:t>The perception is that Gwent Police are best at </a:t>
            </a:r>
            <a:r>
              <a:rPr lang="en-GB" sz="1400" b="1" dirty="0"/>
              <a:t>Responding to Emergencies </a:t>
            </a:r>
            <a:r>
              <a:rPr lang="en-GB" sz="1400" dirty="0"/>
              <a:t>(76%) and </a:t>
            </a:r>
            <a:r>
              <a:rPr lang="en-GB" sz="1400" b="1" dirty="0"/>
              <a:t>Protecting the Vulnerable </a:t>
            </a:r>
            <a:r>
              <a:rPr lang="en-GB" sz="1400" dirty="0"/>
              <a:t>(73%), and least effective at </a:t>
            </a:r>
            <a:r>
              <a:rPr lang="en-GB" sz="1400" b="1" dirty="0"/>
              <a:t>Tackling SOC </a:t>
            </a:r>
            <a:r>
              <a:rPr lang="en-GB" sz="1400" dirty="0"/>
              <a:t>(57%), </a:t>
            </a:r>
            <a:r>
              <a:rPr lang="en-GB" sz="1400" b="1" dirty="0"/>
              <a:t>Supporting Victims &amp; Witnesses </a:t>
            </a:r>
            <a:r>
              <a:rPr lang="en-GB" sz="1400" dirty="0"/>
              <a:t>(60%) and </a:t>
            </a:r>
            <a:r>
              <a:rPr lang="en-GB" sz="1400" b="1" dirty="0"/>
              <a:t>Dealing with ASB </a:t>
            </a:r>
            <a:r>
              <a:rPr lang="en-GB" sz="1400" dirty="0"/>
              <a:t>(60%).</a:t>
            </a:r>
            <a:endParaRPr lang="en-GB" sz="1400" b="1" dirty="0"/>
          </a:p>
        </p:txBody>
      </p:sp>
      <p:sp>
        <p:nvSpPr>
          <p:cNvPr id="32" name="TextBox 31">
            <a:extLst>
              <a:ext uri="{FF2B5EF4-FFF2-40B4-BE49-F238E27FC236}">
                <a16:creationId xmlns:a16="http://schemas.microsoft.com/office/drawing/2014/main" id="{A1E5F928-353F-4627-8400-8B6A8B510413}"/>
              </a:ext>
            </a:extLst>
          </p:cNvPr>
          <p:cNvSpPr txBox="1"/>
          <p:nvPr/>
        </p:nvSpPr>
        <p:spPr>
          <a:xfrm>
            <a:off x="6213719" y="4063874"/>
            <a:ext cx="2656380" cy="369332"/>
          </a:xfrm>
          <a:prstGeom prst="rect">
            <a:avLst/>
          </a:prstGeom>
          <a:solidFill>
            <a:srgbClr val="102B66"/>
          </a:solidFill>
          <a:ln>
            <a:noFill/>
          </a:ln>
        </p:spPr>
        <p:txBody>
          <a:bodyPr wrap="square" rtlCol="0">
            <a:spAutoFit/>
          </a:bodyPr>
          <a:lstStyle/>
          <a:p>
            <a:pPr algn="ctr"/>
            <a:r>
              <a:rPr lang="en-GB" b="1">
                <a:solidFill>
                  <a:schemeClr val="bg1"/>
                </a:solidFill>
              </a:rPr>
              <a:t>Better Opinion</a:t>
            </a:r>
          </a:p>
        </p:txBody>
      </p:sp>
      <p:sp>
        <p:nvSpPr>
          <p:cNvPr id="34" name="TextBox 33">
            <a:extLst>
              <a:ext uri="{FF2B5EF4-FFF2-40B4-BE49-F238E27FC236}">
                <a16:creationId xmlns:a16="http://schemas.microsoft.com/office/drawing/2014/main" id="{91AC62F5-4C26-4A55-9E3E-C20EFF347577}"/>
              </a:ext>
            </a:extLst>
          </p:cNvPr>
          <p:cNvSpPr txBox="1"/>
          <p:nvPr/>
        </p:nvSpPr>
        <p:spPr>
          <a:xfrm>
            <a:off x="9341290" y="4073846"/>
            <a:ext cx="2656380" cy="369332"/>
          </a:xfrm>
          <a:prstGeom prst="rect">
            <a:avLst/>
          </a:prstGeom>
          <a:solidFill>
            <a:srgbClr val="102B66"/>
          </a:solidFill>
          <a:ln>
            <a:noFill/>
          </a:ln>
        </p:spPr>
        <p:txBody>
          <a:bodyPr wrap="square" rtlCol="0">
            <a:spAutoFit/>
          </a:bodyPr>
          <a:lstStyle/>
          <a:p>
            <a:pPr algn="ctr"/>
            <a:r>
              <a:rPr lang="en-GB" b="1">
                <a:solidFill>
                  <a:schemeClr val="bg1"/>
                </a:solidFill>
              </a:rPr>
              <a:t>Worse Opinion</a:t>
            </a:r>
          </a:p>
        </p:txBody>
      </p:sp>
      <p:pic>
        <p:nvPicPr>
          <p:cNvPr id="12" name="Picture 11">
            <a:extLst>
              <a:ext uri="{FF2B5EF4-FFF2-40B4-BE49-F238E27FC236}">
                <a16:creationId xmlns:a16="http://schemas.microsoft.com/office/drawing/2014/main" id="{94E15A1A-6037-4F53-8F3B-FB69FA362D06}"/>
              </a:ext>
            </a:extLst>
          </p:cNvPr>
          <p:cNvPicPr>
            <a:picLocks noChangeAspect="1"/>
          </p:cNvPicPr>
          <p:nvPr/>
        </p:nvPicPr>
        <p:blipFill>
          <a:blip r:embed="rId5"/>
          <a:stretch>
            <a:fillRect/>
          </a:stretch>
        </p:blipFill>
        <p:spPr>
          <a:xfrm>
            <a:off x="94201" y="2488736"/>
            <a:ext cx="2998248" cy="1330595"/>
          </a:xfrm>
          <a:prstGeom prst="rect">
            <a:avLst/>
          </a:prstGeom>
        </p:spPr>
      </p:pic>
      <p:pic>
        <p:nvPicPr>
          <p:cNvPr id="19" name="Picture 18">
            <a:extLst>
              <a:ext uri="{FF2B5EF4-FFF2-40B4-BE49-F238E27FC236}">
                <a16:creationId xmlns:a16="http://schemas.microsoft.com/office/drawing/2014/main" id="{BC367348-906D-4A1D-ACC5-3C9F83C7F7C5}"/>
              </a:ext>
            </a:extLst>
          </p:cNvPr>
          <p:cNvPicPr>
            <a:picLocks noChangeAspect="1"/>
          </p:cNvPicPr>
          <p:nvPr/>
        </p:nvPicPr>
        <p:blipFill>
          <a:blip r:embed="rId6"/>
          <a:stretch>
            <a:fillRect/>
          </a:stretch>
        </p:blipFill>
        <p:spPr>
          <a:xfrm>
            <a:off x="6256909" y="4478947"/>
            <a:ext cx="2565612" cy="553917"/>
          </a:xfrm>
          <a:prstGeom prst="rect">
            <a:avLst/>
          </a:prstGeom>
        </p:spPr>
      </p:pic>
      <p:pic>
        <p:nvPicPr>
          <p:cNvPr id="36" name="Picture 35">
            <a:extLst>
              <a:ext uri="{FF2B5EF4-FFF2-40B4-BE49-F238E27FC236}">
                <a16:creationId xmlns:a16="http://schemas.microsoft.com/office/drawing/2014/main" id="{F16BDF15-5E1A-4A33-9869-1AA11EF96E6D}"/>
              </a:ext>
            </a:extLst>
          </p:cNvPr>
          <p:cNvPicPr>
            <a:picLocks noChangeAspect="1"/>
          </p:cNvPicPr>
          <p:nvPr/>
        </p:nvPicPr>
        <p:blipFill>
          <a:blip r:embed="rId7"/>
          <a:stretch>
            <a:fillRect/>
          </a:stretch>
        </p:blipFill>
        <p:spPr>
          <a:xfrm>
            <a:off x="6275639" y="5674443"/>
            <a:ext cx="2546882" cy="550097"/>
          </a:xfrm>
          <a:prstGeom prst="rect">
            <a:avLst/>
          </a:prstGeom>
        </p:spPr>
      </p:pic>
      <p:pic>
        <p:nvPicPr>
          <p:cNvPr id="39" name="Picture 38">
            <a:extLst>
              <a:ext uri="{FF2B5EF4-FFF2-40B4-BE49-F238E27FC236}">
                <a16:creationId xmlns:a16="http://schemas.microsoft.com/office/drawing/2014/main" id="{0DB65D41-08AF-440D-838F-12F6B448FE5A}"/>
              </a:ext>
            </a:extLst>
          </p:cNvPr>
          <p:cNvPicPr>
            <a:picLocks noChangeAspect="1"/>
          </p:cNvPicPr>
          <p:nvPr/>
        </p:nvPicPr>
        <p:blipFill>
          <a:blip r:embed="rId8"/>
          <a:stretch>
            <a:fillRect/>
          </a:stretch>
        </p:blipFill>
        <p:spPr>
          <a:xfrm>
            <a:off x="6256909" y="5078605"/>
            <a:ext cx="2546882" cy="550097"/>
          </a:xfrm>
          <a:prstGeom prst="rect">
            <a:avLst/>
          </a:prstGeom>
        </p:spPr>
      </p:pic>
      <p:pic>
        <p:nvPicPr>
          <p:cNvPr id="41" name="Picture 40">
            <a:extLst>
              <a:ext uri="{FF2B5EF4-FFF2-40B4-BE49-F238E27FC236}">
                <a16:creationId xmlns:a16="http://schemas.microsoft.com/office/drawing/2014/main" id="{80608CEF-E957-41AB-BA3E-16A2FA72A9BF}"/>
              </a:ext>
            </a:extLst>
          </p:cNvPr>
          <p:cNvPicPr>
            <a:picLocks noChangeAspect="1"/>
          </p:cNvPicPr>
          <p:nvPr/>
        </p:nvPicPr>
        <p:blipFill>
          <a:blip r:embed="rId9"/>
          <a:stretch>
            <a:fillRect/>
          </a:stretch>
        </p:blipFill>
        <p:spPr>
          <a:xfrm>
            <a:off x="6275639" y="6299611"/>
            <a:ext cx="2546882" cy="438150"/>
          </a:xfrm>
          <a:prstGeom prst="rect">
            <a:avLst/>
          </a:prstGeom>
        </p:spPr>
      </p:pic>
      <p:pic>
        <p:nvPicPr>
          <p:cNvPr id="44" name="Picture 43">
            <a:extLst>
              <a:ext uri="{FF2B5EF4-FFF2-40B4-BE49-F238E27FC236}">
                <a16:creationId xmlns:a16="http://schemas.microsoft.com/office/drawing/2014/main" id="{DB5B1341-EF72-4398-87D7-C6F2AF37920B}"/>
              </a:ext>
            </a:extLst>
          </p:cNvPr>
          <p:cNvPicPr>
            <a:picLocks noChangeAspect="1"/>
          </p:cNvPicPr>
          <p:nvPr/>
        </p:nvPicPr>
        <p:blipFill>
          <a:blip r:embed="rId10"/>
          <a:stretch>
            <a:fillRect/>
          </a:stretch>
        </p:blipFill>
        <p:spPr>
          <a:xfrm>
            <a:off x="9414864" y="4490593"/>
            <a:ext cx="2509231" cy="790575"/>
          </a:xfrm>
          <a:prstGeom prst="rect">
            <a:avLst/>
          </a:prstGeom>
        </p:spPr>
      </p:pic>
      <p:pic>
        <p:nvPicPr>
          <p:cNvPr id="46" name="Picture 45">
            <a:extLst>
              <a:ext uri="{FF2B5EF4-FFF2-40B4-BE49-F238E27FC236}">
                <a16:creationId xmlns:a16="http://schemas.microsoft.com/office/drawing/2014/main" id="{E8AD1F1E-1BFC-43FA-96E0-D3D37B20EF3D}"/>
              </a:ext>
            </a:extLst>
          </p:cNvPr>
          <p:cNvPicPr>
            <a:picLocks noChangeAspect="1"/>
          </p:cNvPicPr>
          <p:nvPr/>
        </p:nvPicPr>
        <p:blipFill>
          <a:blip r:embed="rId11"/>
          <a:stretch>
            <a:fillRect/>
          </a:stretch>
        </p:blipFill>
        <p:spPr>
          <a:xfrm>
            <a:off x="9414864" y="5378854"/>
            <a:ext cx="2509230" cy="628650"/>
          </a:xfrm>
          <a:prstGeom prst="rect">
            <a:avLst/>
          </a:prstGeom>
        </p:spPr>
      </p:pic>
      <p:pic>
        <p:nvPicPr>
          <p:cNvPr id="50" name="Picture 49">
            <a:extLst>
              <a:ext uri="{FF2B5EF4-FFF2-40B4-BE49-F238E27FC236}">
                <a16:creationId xmlns:a16="http://schemas.microsoft.com/office/drawing/2014/main" id="{D1FEBE1D-60B0-4805-98B2-2C7FF0BEF073}"/>
              </a:ext>
            </a:extLst>
          </p:cNvPr>
          <p:cNvPicPr>
            <a:picLocks noChangeAspect="1"/>
          </p:cNvPicPr>
          <p:nvPr/>
        </p:nvPicPr>
        <p:blipFill>
          <a:blip r:embed="rId12"/>
          <a:stretch>
            <a:fillRect/>
          </a:stretch>
        </p:blipFill>
        <p:spPr>
          <a:xfrm>
            <a:off x="9422772" y="6154822"/>
            <a:ext cx="2509230" cy="600075"/>
          </a:xfrm>
          <a:prstGeom prst="rect">
            <a:avLst/>
          </a:prstGeom>
        </p:spPr>
      </p:pic>
      <p:sp>
        <p:nvSpPr>
          <p:cNvPr id="53" name="TextBox 52">
            <a:extLst>
              <a:ext uri="{FF2B5EF4-FFF2-40B4-BE49-F238E27FC236}">
                <a16:creationId xmlns:a16="http://schemas.microsoft.com/office/drawing/2014/main" id="{61AAE7A6-CAD2-42A8-B3D8-0737004E56E6}"/>
              </a:ext>
            </a:extLst>
          </p:cNvPr>
          <p:cNvSpPr txBox="1"/>
          <p:nvPr/>
        </p:nvSpPr>
        <p:spPr>
          <a:xfrm>
            <a:off x="8586525" y="1682964"/>
            <a:ext cx="3617314" cy="430887"/>
          </a:xfrm>
          <a:prstGeom prst="rect">
            <a:avLst/>
          </a:prstGeom>
          <a:noFill/>
        </p:spPr>
        <p:txBody>
          <a:bodyPr wrap="square" rtlCol="0">
            <a:spAutoFit/>
          </a:bodyPr>
          <a:lstStyle/>
          <a:p>
            <a:r>
              <a:rPr lang="en-GB" sz="1100" b="1" dirty="0"/>
              <a:t>% Better/Worse Opinion Following Police Contact, </a:t>
            </a:r>
          </a:p>
          <a:p>
            <a:r>
              <a:rPr lang="en-GB" sz="1100" b="1" dirty="0"/>
              <a:t>by Demographic</a:t>
            </a:r>
          </a:p>
        </p:txBody>
      </p:sp>
      <p:sp>
        <p:nvSpPr>
          <p:cNvPr id="26" name="Rectangle 25">
            <a:extLst>
              <a:ext uri="{FF2B5EF4-FFF2-40B4-BE49-F238E27FC236}">
                <a16:creationId xmlns:a16="http://schemas.microsoft.com/office/drawing/2014/main" id="{F02383CD-DD8F-43EE-8633-E7D55633915B}"/>
              </a:ext>
            </a:extLst>
          </p:cNvPr>
          <p:cNvSpPr/>
          <p:nvPr/>
        </p:nvSpPr>
        <p:spPr>
          <a:xfrm>
            <a:off x="10839869" y="3531228"/>
            <a:ext cx="351693" cy="16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2FBD13F-9D2A-48D1-96B9-DE9E150C099D}"/>
              </a:ext>
            </a:extLst>
          </p:cNvPr>
          <p:cNvSpPr/>
          <p:nvPr/>
        </p:nvSpPr>
        <p:spPr>
          <a:xfrm>
            <a:off x="59156" y="3966556"/>
            <a:ext cx="5901991" cy="2842014"/>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168DAF0-871A-41C6-830D-A8B6B7E0D8C6}"/>
              </a:ext>
            </a:extLst>
          </p:cNvPr>
          <p:cNvSpPr/>
          <p:nvPr/>
        </p:nvSpPr>
        <p:spPr>
          <a:xfrm>
            <a:off x="5961148" y="714282"/>
            <a:ext cx="6166012" cy="3252274"/>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A5ECC02-5C0E-4EB9-96C2-7BE75B3DBA44}"/>
              </a:ext>
            </a:extLst>
          </p:cNvPr>
          <p:cNvSpPr txBox="1"/>
          <p:nvPr/>
        </p:nvSpPr>
        <p:spPr>
          <a:xfrm>
            <a:off x="3177146" y="3395921"/>
            <a:ext cx="2828855" cy="523220"/>
          </a:xfrm>
          <a:prstGeom prst="rect">
            <a:avLst/>
          </a:prstGeom>
          <a:noFill/>
        </p:spPr>
        <p:txBody>
          <a:bodyPr wrap="square" rtlCol="0">
            <a:spAutoFit/>
          </a:bodyPr>
          <a:lstStyle/>
          <a:p>
            <a:r>
              <a:rPr lang="en-GB" sz="1400"/>
              <a:t>Overall satisfaction dropped from 64% in Q3 to 56% in Q4.</a:t>
            </a:r>
          </a:p>
        </p:txBody>
      </p:sp>
      <p:pic>
        <p:nvPicPr>
          <p:cNvPr id="35" name="Picture 34">
            <a:extLst>
              <a:ext uri="{FF2B5EF4-FFF2-40B4-BE49-F238E27FC236}">
                <a16:creationId xmlns:a16="http://schemas.microsoft.com/office/drawing/2014/main" id="{26060862-F17B-4FE0-B56B-07E2491227D0}"/>
              </a:ext>
            </a:extLst>
          </p:cNvPr>
          <p:cNvPicPr>
            <a:picLocks noChangeAspect="1"/>
          </p:cNvPicPr>
          <p:nvPr/>
        </p:nvPicPr>
        <p:blipFill>
          <a:blip r:embed="rId13"/>
          <a:stretch>
            <a:fillRect/>
          </a:stretch>
        </p:blipFill>
        <p:spPr>
          <a:xfrm>
            <a:off x="10027279" y="1003847"/>
            <a:ext cx="2071872" cy="624058"/>
          </a:xfrm>
          <a:prstGeom prst="rect">
            <a:avLst/>
          </a:prstGeom>
        </p:spPr>
      </p:pic>
      <p:pic>
        <p:nvPicPr>
          <p:cNvPr id="43" name="Picture 42">
            <a:extLst>
              <a:ext uri="{FF2B5EF4-FFF2-40B4-BE49-F238E27FC236}">
                <a16:creationId xmlns:a16="http://schemas.microsoft.com/office/drawing/2014/main" id="{541E717F-C942-4260-A35A-ED895E4443B1}"/>
              </a:ext>
            </a:extLst>
          </p:cNvPr>
          <p:cNvPicPr>
            <a:picLocks noChangeAspect="1"/>
          </p:cNvPicPr>
          <p:nvPr/>
        </p:nvPicPr>
        <p:blipFill>
          <a:blip r:embed="rId14"/>
          <a:stretch>
            <a:fillRect/>
          </a:stretch>
        </p:blipFill>
        <p:spPr>
          <a:xfrm>
            <a:off x="8654214" y="2087333"/>
            <a:ext cx="3439005" cy="1790950"/>
          </a:xfrm>
          <a:prstGeom prst="rect">
            <a:avLst/>
          </a:prstGeom>
        </p:spPr>
      </p:pic>
      <p:pic>
        <p:nvPicPr>
          <p:cNvPr id="28" name="Picture 27">
            <a:extLst>
              <a:ext uri="{FF2B5EF4-FFF2-40B4-BE49-F238E27FC236}">
                <a16:creationId xmlns:a16="http://schemas.microsoft.com/office/drawing/2014/main" id="{E23F3055-9271-4CB7-BFFE-4825F53AD244}"/>
              </a:ext>
            </a:extLst>
          </p:cNvPr>
          <p:cNvPicPr>
            <a:picLocks noChangeAspect="1"/>
          </p:cNvPicPr>
          <p:nvPr/>
        </p:nvPicPr>
        <p:blipFill>
          <a:blip r:embed="rId15"/>
          <a:stretch>
            <a:fillRect/>
          </a:stretch>
        </p:blipFill>
        <p:spPr>
          <a:xfrm>
            <a:off x="8646098" y="1056923"/>
            <a:ext cx="1409086" cy="510477"/>
          </a:xfrm>
          <a:prstGeom prst="rect">
            <a:avLst/>
          </a:prstGeom>
        </p:spPr>
      </p:pic>
    </p:spTree>
    <p:extLst>
      <p:ext uri="{BB962C8B-B14F-4D97-AF65-F5344CB8AC3E}">
        <p14:creationId xmlns:p14="http://schemas.microsoft.com/office/powerpoint/2010/main" val="168792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Perceptions Survey: Fairness</a:t>
            </a:r>
          </a:p>
        </p:txBody>
      </p:sp>
      <p:graphicFrame>
        <p:nvGraphicFramePr>
          <p:cNvPr id="7" name="Diagram 6">
            <a:extLst>
              <a:ext uri="{FF2B5EF4-FFF2-40B4-BE49-F238E27FC236}">
                <a16:creationId xmlns:a16="http://schemas.microsoft.com/office/drawing/2014/main" id="{7C9BA3A5-FC5C-46DE-8146-30DBB8BE097D}"/>
              </a:ext>
            </a:extLst>
          </p:cNvPr>
          <p:cNvGraphicFramePr/>
          <p:nvPr/>
        </p:nvGraphicFramePr>
        <p:xfrm>
          <a:off x="343813" y="4856385"/>
          <a:ext cx="11504373" cy="1694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A04AD63-18B8-4F44-A590-9CBD7BDCFFDC}"/>
              </a:ext>
            </a:extLst>
          </p:cNvPr>
          <p:cNvPicPr>
            <a:picLocks noChangeAspect="1"/>
          </p:cNvPicPr>
          <p:nvPr/>
        </p:nvPicPr>
        <p:blipFill>
          <a:blip r:embed="rId8"/>
          <a:stretch>
            <a:fillRect/>
          </a:stretch>
        </p:blipFill>
        <p:spPr>
          <a:xfrm>
            <a:off x="236666" y="1041170"/>
            <a:ext cx="6546904" cy="3480237"/>
          </a:xfrm>
          <a:prstGeom prst="rect">
            <a:avLst/>
          </a:prstGeom>
        </p:spPr>
      </p:pic>
      <p:pic>
        <p:nvPicPr>
          <p:cNvPr id="8" name="Picture 7">
            <a:extLst>
              <a:ext uri="{FF2B5EF4-FFF2-40B4-BE49-F238E27FC236}">
                <a16:creationId xmlns:a16="http://schemas.microsoft.com/office/drawing/2014/main" id="{A0F25A85-98BA-4C2E-BDA9-5B0369774B8B}"/>
              </a:ext>
            </a:extLst>
          </p:cNvPr>
          <p:cNvPicPr>
            <a:picLocks noChangeAspect="1"/>
          </p:cNvPicPr>
          <p:nvPr/>
        </p:nvPicPr>
        <p:blipFill>
          <a:blip r:embed="rId9"/>
          <a:stretch>
            <a:fillRect/>
          </a:stretch>
        </p:blipFill>
        <p:spPr>
          <a:xfrm>
            <a:off x="6783570" y="957564"/>
            <a:ext cx="4981575" cy="3486150"/>
          </a:xfrm>
          <a:prstGeom prst="rect">
            <a:avLst/>
          </a:prstGeom>
        </p:spPr>
      </p:pic>
      <p:sp>
        <p:nvSpPr>
          <p:cNvPr id="9" name="TextBox 8">
            <a:extLst>
              <a:ext uri="{FF2B5EF4-FFF2-40B4-BE49-F238E27FC236}">
                <a16:creationId xmlns:a16="http://schemas.microsoft.com/office/drawing/2014/main" id="{E9644F78-4836-43AB-9AAC-B2FF4FD9F2C0}"/>
              </a:ext>
            </a:extLst>
          </p:cNvPr>
          <p:cNvSpPr txBox="1"/>
          <p:nvPr/>
        </p:nvSpPr>
        <p:spPr>
          <a:xfrm>
            <a:off x="10380482" y="966272"/>
            <a:ext cx="1384663" cy="307777"/>
          </a:xfrm>
          <a:prstGeom prst="rect">
            <a:avLst/>
          </a:prstGeom>
          <a:noFill/>
        </p:spPr>
        <p:txBody>
          <a:bodyPr wrap="square" rtlCol="0">
            <a:spAutoFit/>
          </a:bodyPr>
          <a:lstStyle/>
          <a:p>
            <a:r>
              <a:rPr lang="en-GB" sz="1400" i="1">
                <a:solidFill>
                  <a:schemeClr val="tx1">
                    <a:lumMod val="50000"/>
                    <a:lumOff val="50000"/>
                  </a:schemeClr>
                </a:solidFill>
              </a:rPr>
              <a:t>% NET Agree</a:t>
            </a:r>
          </a:p>
        </p:txBody>
      </p:sp>
    </p:spTree>
    <p:extLst>
      <p:ext uri="{BB962C8B-B14F-4D97-AF65-F5344CB8AC3E}">
        <p14:creationId xmlns:p14="http://schemas.microsoft.com/office/powerpoint/2010/main" val="1114910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1F105-E0F1-400A-8FDD-98D05E595A8F}"/>
              </a:ext>
            </a:extLst>
          </p:cNvPr>
          <p:cNvPicPr>
            <a:picLocks noChangeAspect="1"/>
          </p:cNvPicPr>
          <p:nvPr/>
        </p:nvPicPr>
        <p:blipFill>
          <a:blip r:embed="rId3"/>
          <a:stretch>
            <a:fillRect/>
          </a:stretch>
        </p:blipFill>
        <p:spPr>
          <a:xfrm>
            <a:off x="608217" y="3237229"/>
            <a:ext cx="2574258" cy="2493645"/>
          </a:xfrm>
          <a:prstGeom prst="rect">
            <a:avLst/>
          </a:prstGeom>
        </p:spPr>
      </p:pic>
      <p:pic>
        <p:nvPicPr>
          <p:cNvPr id="14" name="Picture 13">
            <a:extLst>
              <a:ext uri="{FF2B5EF4-FFF2-40B4-BE49-F238E27FC236}">
                <a16:creationId xmlns:a16="http://schemas.microsoft.com/office/drawing/2014/main" id="{C7527BF1-C8A6-4210-93E7-81F211D2C122}"/>
              </a:ext>
            </a:extLst>
          </p:cNvPr>
          <p:cNvPicPr>
            <a:picLocks noChangeAspect="1"/>
          </p:cNvPicPr>
          <p:nvPr/>
        </p:nvPicPr>
        <p:blipFill>
          <a:blip r:embed="rId4"/>
          <a:stretch>
            <a:fillRect/>
          </a:stretch>
        </p:blipFill>
        <p:spPr>
          <a:xfrm>
            <a:off x="64141" y="712040"/>
            <a:ext cx="2380473" cy="2234208"/>
          </a:xfrm>
          <a:prstGeom prst="rect">
            <a:avLst/>
          </a:prstGeom>
        </p:spPr>
      </p:pic>
      <p:sp>
        <p:nvSpPr>
          <p:cNvPr id="13" name="Rectangle 12">
            <a:extLst>
              <a:ext uri="{FF2B5EF4-FFF2-40B4-BE49-F238E27FC236}">
                <a16:creationId xmlns:a16="http://schemas.microsoft.com/office/drawing/2014/main" id="{8DDA1944-5D8B-464C-A088-C5D766B053AC}"/>
              </a:ext>
            </a:extLst>
          </p:cNvPr>
          <p:cNvSpPr/>
          <p:nvPr/>
        </p:nvSpPr>
        <p:spPr>
          <a:xfrm>
            <a:off x="9518215" y="712039"/>
            <a:ext cx="2603084" cy="4307317"/>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Perceptions Survey: Engagement</a:t>
            </a:r>
          </a:p>
        </p:txBody>
      </p:sp>
      <p:sp>
        <p:nvSpPr>
          <p:cNvPr id="4" name="TextBox 3">
            <a:extLst>
              <a:ext uri="{FF2B5EF4-FFF2-40B4-BE49-F238E27FC236}">
                <a16:creationId xmlns:a16="http://schemas.microsoft.com/office/drawing/2014/main" id="{6AE206D6-9427-4BB6-A931-CCD0F920441D}"/>
              </a:ext>
            </a:extLst>
          </p:cNvPr>
          <p:cNvSpPr txBox="1"/>
          <p:nvPr/>
        </p:nvSpPr>
        <p:spPr>
          <a:xfrm>
            <a:off x="9517944" y="723376"/>
            <a:ext cx="2603084" cy="369332"/>
          </a:xfrm>
          <a:prstGeom prst="rect">
            <a:avLst/>
          </a:prstGeom>
          <a:solidFill>
            <a:srgbClr val="102B66"/>
          </a:solidFill>
          <a:ln>
            <a:noFill/>
          </a:ln>
        </p:spPr>
        <p:txBody>
          <a:bodyPr wrap="square" rtlCol="0">
            <a:spAutoFit/>
          </a:bodyPr>
          <a:lstStyle/>
          <a:p>
            <a:r>
              <a:rPr lang="en-GB" b="1">
                <a:solidFill>
                  <a:schemeClr val="bg1"/>
                </a:solidFill>
              </a:rPr>
              <a:t>Key Verbatim Themes</a:t>
            </a:r>
          </a:p>
        </p:txBody>
      </p:sp>
      <p:sp>
        <p:nvSpPr>
          <p:cNvPr id="19" name="TextBox 18">
            <a:extLst>
              <a:ext uri="{FF2B5EF4-FFF2-40B4-BE49-F238E27FC236}">
                <a16:creationId xmlns:a16="http://schemas.microsoft.com/office/drawing/2014/main" id="{5F33F040-738B-4551-A254-8A3725E01C36}"/>
              </a:ext>
            </a:extLst>
          </p:cNvPr>
          <p:cNvSpPr txBox="1"/>
          <p:nvPr/>
        </p:nvSpPr>
        <p:spPr>
          <a:xfrm>
            <a:off x="6353143" y="5003373"/>
            <a:ext cx="3059651" cy="1815882"/>
          </a:xfrm>
          <a:prstGeom prst="rect">
            <a:avLst/>
          </a:prstGeom>
          <a:noFill/>
          <a:ln>
            <a:noFill/>
          </a:ln>
        </p:spPr>
        <p:txBody>
          <a:bodyPr wrap="square" rtlCol="0">
            <a:spAutoFit/>
          </a:bodyPr>
          <a:lstStyle/>
          <a:p>
            <a:r>
              <a:rPr lang="en-GB" sz="1400" dirty="0"/>
              <a:t>Less than half of those surveyed thought that Gwent Police kept people informed of what was going on in their area, decreasing by 8 p.p. in Q4 2021-22 to 43%. This varies by demographic, with disabled residents (44%) and older people (41%) less likely to feel informed.</a:t>
            </a:r>
          </a:p>
        </p:txBody>
      </p:sp>
      <p:sp>
        <p:nvSpPr>
          <p:cNvPr id="24" name="TextBox 23">
            <a:extLst>
              <a:ext uri="{FF2B5EF4-FFF2-40B4-BE49-F238E27FC236}">
                <a16:creationId xmlns:a16="http://schemas.microsoft.com/office/drawing/2014/main" id="{473FAA90-ADD7-4975-88BB-35572C5E94DE}"/>
              </a:ext>
            </a:extLst>
          </p:cNvPr>
          <p:cNvSpPr txBox="1"/>
          <p:nvPr/>
        </p:nvSpPr>
        <p:spPr>
          <a:xfrm>
            <a:off x="96881" y="5730874"/>
            <a:ext cx="3596931" cy="954107"/>
          </a:xfrm>
          <a:prstGeom prst="rect">
            <a:avLst/>
          </a:prstGeom>
          <a:noFill/>
        </p:spPr>
        <p:txBody>
          <a:bodyPr wrap="square">
            <a:spAutoFit/>
          </a:bodyPr>
          <a:lstStyle/>
          <a:p>
            <a:pPr algn="ctr"/>
            <a:r>
              <a:rPr lang="en-GB" sz="1400" dirty="0"/>
              <a:t>More than 8 out of 10 residents surveyed had trust in Gwent Police (85%). 46% feel that complaints against Gwent Police are dealt with fairly.</a:t>
            </a:r>
          </a:p>
        </p:txBody>
      </p:sp>
      <p:sp>
        <p:nvSpPr>
          <p:cNvPr id="25" name="TextBox 24">
            <a:extLst>
              <a:ext uri="{FF2B5EF4-FFF2-40B4-BE49-F238E27FC236}">
                <a16:creationId xmlns:a16="http://schemas.microsoft.com/office/drawing/2014/main" id="{D7A60FEB-61E9-4D99-BBE2-A65A8F7BCF1C}"/>
              </a:ext>
            </a:extLst>
          </p:cNvPr>
          <p:cNvSpPr txBox="1"/>
          <p:nvPr/>
        </p:nvSpPr>
        <p:spPr>
          <a:xfrm>
            <a:off x="6620493" y="3285916"/>
            <a:ext cx="2739946" cy="954107"/>
          </a:xfrm>
          <a:prstGeom prst="rect">
            <a:avLst/>
          </a:prstGeom>
          <a:noFill/>
        </p:spPr>
        <p:txBody>
          <a:bodyPr wrap="square">
            <a:spAutoFit/>
          </a:bodyPr>
          <a:lstStyle/>
          <a:p>
            <a:pPr algn="r"/>
            <a:r>
              <a:rPr lang="en-GB" sz="1400"/>
              <a:t>Four-fifths (81%) are confident they can easily speak to Gwent Police if needed. This declined in Q3 2021-22 to 72%.</a:t>
            </a:r>
          </a:p>
        </p:txBody>
      </p:sp>
      <p:sp>
        <p:nvSpPr>
          <p:cNvPr id="28" name="TextBox 27">
            <a:extLst>
              <a:ext uri="{FF2B5EF4-FFF2-40B4-BE49-F238E27FC236}">
                <a16:creationId xmlns:a16="http://schemas.microsoft.com/office/drawing/2014/main" id="{A84075B2-B591-4AC7-9825-1A278F3A9C1A}"/>
              </a:ext>
            </a:extLst>
          </p:cNvPr>
          <p:cNvSpPr txBox="1"/>
          <p:nvPr/>
        </p:nvSpPr>
        <p:spPr>
          <a:xfrm>
            <a:off x="2359152" y="1178353"/>
            <a:ext cx="1953803" cy="1384995"/>
          </a:xfrm>
          <a:prstGeom prst="rect">
            <a:avLst/>
          </a:prstGeom>
          <a:noFill/>
          <a:ln>
            <a:noFill/>
          </a:ln>
        </p:spPr>
        <p:txBody>
          <a:bodyPr wrap="square" rtlCol="0">
            <a:spAutoFit/>
          </a:bodyPr>
          <a:lstStyle/>
          <a:p>
            <a:pPr algn="r"/>
            <a:r>
              <a:rPr lang="en-GB" sz="1400" dirty="0"/>
              <a:t>Sense of community differs by area, highest in </a:t>
            </a:r>
            <a:r>
              <a:rPr lang="en-GB" sz="1400" b="1" dirty="0"/>
              <a:t>Monmouthshire </a:t>
            </a:r>
            <a:r>
              <a:rPr lang="en-GB" sz="1400" dirty="0"/>
              <a:t>(81%) and lowest in </a:t>
            </a:r>
            <a:r>
              <a:rPr lang="en-GB" sz="1400" b="1" dirty="0"/>
              <a:t>Torfaen </a:t>
            </a:r>
            <a:r>
              <a:rPr lang="en-GB" sz="1400" dirty="0"/>
              <a:t>(68%)</a:t>
            </a:r>
            <a:r>
              <a:rPr lang="en-GB" sz="1400" b="1" dirty="0"/>
              <a:t> </a:t>
            </a:r>
            <a:r>
              <a:rPr lang="en-GB" sz="1400" dirty="0"/>
              <a:t>and </a:t>
            </a:r>
            <a:r>
              <a:rPr lang="en-GB" sz="1400" b="1" dirty="0"/>
              <a:t>Newport </a:t>
            </a:r>
            <a:r>
              <a:rPr lang="en-GB" sz="1400" dirty="0"/>
              <a:t>(66%).</a:t>
            </a:r>
          </a:p>
        </p:txBody>
      </p:sp>
      <p:pic>
        <p:nvPicPr>
          <p:cNvPr id="20" name="Picture 19">
            <a:extLst>
              <a:ext uri="{FF2B5EF4-FFF2-40B4-BE49-F238E27FC236}">
                <a16:creationId xmlns:a16="http://schemas.microsoft.com/office/drawing/2014/main" id="{BD0390B0-9FAA-46C0-B050-8B0BF0FB9470}"/>
              </a:ext>
            </a:extLst>
          </p:cNvPr>
          <p:cNvPicPr>
            <a:picLocks noChangeAspect="1"/>
          </p:cNvPicPr>
          <p:nvPr/>
        </p:nvPicPr>
        <p:blipFill>
          <a:blip r:embed="rId5"/>
          <a:stretch>
            <a:fillRect/>
          </a:stretch>
        </p:blipFill>
        <p:spPr>
          <a:xfrm>
            <a:off x="4048418" y="4316489"/>
            <a:ext cx="1950121" cy="2201022"/>
          </a:xfrm>
          <a:prstGeom prst="rect">
            <a:avLst/>
          </a:prstGeom>
        </p:spPr>
      </p:pic>
      <p:sp>
        <p:nvSpPr>
          <p:cNvPr id="23" name="TextBox 22">
            <a:extLst>
              <a:ext uri="{FF2B5EF4-FFF2-40B4-BE49-F238E27FC236}">
                <a16:creationId xmlns:a16="http://schemas.microsoft.com/office/drawing/2014/main" id="{9656F93D-51CB-435E-8DC9-4051809C55F0}"/>
              </a:ext>
            </a:extLst>
          </p:cNvPr>
          <p:cNvSpPr txBox="1"/>
          <p:nvPr/>
        </p:nvSpPr>
        <p:spPr>
          <a:xfrm>
            <a:off x="3725851" y="3220504"/>
            <a:ext cx="2579974" cy="954107"/>
          </a:xfrm>
          <a:prstGeom prst="rect">
            <a:avLst/>
          </a:prstGeom>
          <a:noFill/>
        </p:spPr>
        <p:txBody>
          <a:bodyPr wrap="square" rtlCol="0">
            <a:spAutoFit/>
          </a:bodyPr>
          <a:lstStyle/>
          <a:p>
            <a:pPr algn="ctr">
              <a:buClr>
                <a:srgbClr val="4C6D97"/>
              </a:buClr>
            </a:pPr>
            <a:r>
              <a:rPr lang="en-GB" sz="1400" dirty="0"/>
              <a:t>Those with a disability (59%) and ethnic minority residents (58%) less likely to feel a strong sense of community.</a:t>
            </a:r>
          </a:p>
        </p:txBody>
      </p:sp>
      <p:pic>
        <p:nvPicPr>
          <p:cNvPr id="29" name="Picture 28">
            <a:extLst>
              <a:ext uri="{FF2B5EF4-FFF2-40B4-BE49-F238E27FC236}">
                <a16:creationId xmlns:a16="http://schemas.microsoft.com/office/drawing/2014/main" id="{2A77DD41-9ED2-4CE9-88ED-DD8BC0EE5D6B}"/>
              </a:ext>
            </a:extLst>
          </p:cNvPr>
          <p:cNvPicPr>
            <a:picLocks noChangeAspect="1"/>
          </p:cNvPicPr>
          <p:nvPr/>
        </p:nvPicPr>
        <p:blipFill>
          <a:blip r:embed="rId6"/>
          <a:stretch>
            <a:fillRect/>
          </a:stretch>
        </p:blipFill>
        <p:spPr>
          <a:xfrm>
            <a:off x="4275686" y="6557904"/>
            <a:ext cx="1495583" cy="164514"/>
          </a:xfrm>
          <a:prstGeom prst="rect">
            <a:avLst/>
          </a:prstGeom>
        </p:spPr>
      </p:pic>
      <p:pic>
        <p:nvPicPr>
          <p:cNvPr id="31" name="Picture 30">
            <a:extLst>
              <a:ext uri="{FF2B5EF4-FFF2-40B4-BE49-F238E27FC236}">
                <a16:creationId xmlns:a16="http://schemas.microsoft.com/office/drawing/2014/main" id="{01520946-3390-4F6E-953C-A0454DF2871B}"/>
              </a:ext>
            </a:extLst>
          </p:cNvPr>
          <p:cNvPicPr>
            <a:picLocks noChangeAspect="1"/>
          </p:cNvPicPr>
          <p:nvPr/>
        </p:nvPicPr>
        <p:blipFill>
          <a:blip r:embed="rId7"/>
          <a:stretch>
            <a:fillRect/>
          </a:stretch>
        </p:blipFill>
        <p:spPr>
          <a:xfrm>
            <a:off x="9606621" y="1145192"/>
            <a:ext cx="2430366" cy="536238"/>
          </a:xfrm>
          <a:prstGeom prst="rect">
            <a:avLst/>
          </a:prstGeom>
        </p:spPr>
      </p:pic>
      <p:pic>
        <p:nvPicPr>
          <p:cNvPr id="33" name="Picture 32">
            <a:extLst>
              <a:ext uri="{FF2B5EF4-FFF2-40B4-BE49-F238E27FC236}">
                <a16:creationId xmlns:a16="http://schemas.microsoft.com/office/drawing/2014/main" id="{F1B512C5-0CB4-49F9-A890-1E4C31099A80}"/>
              </a:ext>
            </a:extLst>
          </p:cNvPr>
          <p:cNvPicPr>
            <a:picLocks noChangeAspect="1"/>
          </p:cNvPicPr>
          <p:nvPr/>
        </p:nvPicPr>
        <p:blipFill>
          <a:blip r:embed="rId8"/>
          <a:stretch>
            <a:fillRect/>
          </a:stretch>
        </p:blipFill>
        <p:spPr>
          <a:xfrm>
            <a:off x="9606621" y="1780914"/>
            <a:ext cx="2430366" cy="579482"/>
          </a:xfrm>
          <a:prstGeom prst="rect">
            <a:avLst/>
          </a:prstGeom>
        </p:spPr>
      </p:pic>
      <p:pic>
        <p:nvPicPr>
          <p:cNvPr id="35" name="Picture 34">
            <a:extLst>
              <a:ext uri="{FF2B5EF4-FFF2-40B4-BE49-F238E27FC236}">
                <a16:creationId xmlns:a16="http://schemas.microsoft.com/office/drawing/2014/main" id="{D84699A1-2BC1-414E-AC6B-3CD4899476D7}"/>
              </a:ext>
            </a:extLst>
          </p:cNvPr>
          <p:cNvPicPr>
            <a:picLocks noChangeAspect="1"/>
          </p:cNvPicPr>
          <p:nvPr/>
        </p:nvPicPr>
        <p:blipFill>
          <a:blip r:embed="rId9"/>
          <a:stretch>
            <a:fillRect/>
          </a:stretch>
        </p:blipFill>
        <p:spPr>
          <a:xfrm>
            <a:off x="9596370" y="2452372"/>
            <a:ext cx="2440617" cy="770097"/>
          </a:xfrm>
          <a:prstGeom prst="rect">
            <a:avLst/>
          </a:prstGeom>
        </p:spPr>
      </p:pic>
      <p:pic>
        <p:nvPicPr>
          <p:cNvPr id="39" name="Picture 38">
            <a:extLst>
              <a:ext uri="{FF2B5EF4-FFF2-40B4-BE49-F238E27FC236}">
                <a16:creationId xmlns:a16="http://schemas.microsoft.com/office/drawing/2014/main" id="{7452FE16-852E-4C02-A8B8-2CA8DF3E07F1}"/>
              </a:ext>
            </a:extLst>
          </p:cNvPr>
          <p:cNvPicPr>
            <a:picLocks noChangeAspect="1"/>
          </p:cNvPicPr>
          <p:nvPr/>
        </p:nvPicPr>
        <p:blipFill>
          <a:blip r:embed="rId10"/>
          <a:stretch>
            <a:fillRect/>
          </a:stretch>
        </p:blipFill>
        <p:spPr>
          <a:xfrm>
            <a:off x="9596370" y="3314072"/>
            <a:ext cx="2431859" cy="707136"/>
          </a:xfrm>
          <a:prstGeom prst="rect">
            <a:avLst/>
          </a:prstGeom>
        </p:spPr>
      </p:pic>
      <p:pic>
        <p:nvPicPr>
          <p:cNvPr id="41" name="Picture 40">
            <a:extLst>
              <a:ext uri="{FF2B5EF4-FFF2-40B4-BE49-F238E27FC236}">
                <a16:creationId xmlns:a16="http://schemas.microsoft.com/office/drawing/2014/main" id="{9D615E9F-1018-4FED-ADF6-CA0173459FA0}"/>
              </a:ext>
            </a:extLst>
          </p:cNvPr>
          <p:cNvPicPr>
            <a:picLocks noChangeAspect="1"/>
          </p:cNvPicPr>
          <p:nvPr/>
        </p:nvPicPr>
        <p:blipFill>
          <a:blip r:embed="rId11"/>
          <a:stretch>
            <a:fillRect/>
          </a:stretch>
        </p:blipFill>
        <p:spPr>
          <a:xfrm>
            <a:off x="9596369" y="4120202"/>
            <a:ext cx="2431859" cy="860956"/>
          </a:xfrm>
          <a:prstGeom prst="rect">
            <a:avLst/>
          </a:prstGeom>
        </p:spPr>
      </p:pic>
      <p:pic>
        <p:nvPicPr>
          <p:cNvPr id="47" name="Picture 46">
            <a:extLst>
              <a:ext uri="{FF2B5EF4-FFF2-40B4-BE49-F238E27FC236}">
                <a16:creationId xmlns:a16="http://schemas.microsoft.com/office/drawing/2014/main" id="{EF3A9174-E5E6-427B-AF00-511F777C6070}"/>
              </a:ext>
            </a:extLst>
          </p:cNvPr>
          <p:cNvPicPr>
            <a:picLocks noChangeAspect="1"/>
          </p:cNvPicPr>
          <p:nvPr/>
        </p:nvPicPr>
        <p:blipFill>
          <a:blip r:embed="rId12"/>
          <a:stretch>
            <a:fillRect/>
          </a:stretch>
        </p:blipFill>
        <p:spPr>
          <a:xfrm>
            <a:off x="4621976" y="1300183"/>
            <a:ext cx="4700332" cy="1859975"/>
          </a:xfrm>
          <a:prstGeom prst="rect">
            <a:avLst/>
          </a:prstGeom>
        </p:spPr>
      </p:pic>
      <p:pic>
        <p:nvPicPr>
          <p:cNvPr id="45" name="Picture 44">
            <a:extLst>
              <a:ext uri="{FF2B5EF4-FFF2-40B4-BE49-F238E27FC236}">
                <a16:creationId xmlns:a16="http://schemas.microsoft.com/office/drawing/2014/main" id="{90EA3FFF-16D0-40E4-A2BB-6BBED5939383}"/>
              </a:ext>
            </a:extLst>
          </p:cNvPr>
          <p:cNvPicPr>
            <a:picLocks noChangeAspect="1"/>
          </p:cNvPicPr>
          <p:nvPr/>
        </p:nvPicPr>
        <p:blipFill>
          <a:blip r:embed="rId13"/>
          <a:stretch>
            <a:fillRect/>
          </a:stretch>
        </p:blipFill>
        <p:spPr>
          <a:xfrm>
            <a:off x="5071797" y="884990"/>
            <a:ext cx="3667125" cy="333375"/>
          </a:xfrm>
          <a:prstGeom prst="rect">
            <a:avLst/>
          </a:prstGeom>
        </p:spPr>
      </p:pic>
      <p:sp>
        <p:nvSpPr>
          <p:cNvPr id="48" name="Rectangle 47">
            <a:extLst>
              <a:ext uri="{FF2B5EF4-FFF2-40B4-BE49-F238E27FC236}">
                <a16:creationId xmlns:a16="http://schemas.microsoft.com/office/drawing/2014/main" id="{17735250-5E5C-4577-8526-B11206AE666D}"/>
              </a:ext>
            </a:extLst>
          </p:cNvPr>
          <p:cNvSpPr/>
          <p:nvPr/>
        </p:nvSpPr>
        <p:spPr>
          <a:xfrm>
            <a:off x="3660979" y="3222468"/>
            <a:ext cx="2733886" cy="3586101"/>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943107D4-4742-4B3A-AD60-0154815A68F3}"/>
              </a:ext>
            </a:extLst>
          </p:cNvPr>
          <p:cNvSpPr/>
          <p:nvPr/>
        </p:nvSpPr>
        <p:spPr>
          <a:xfrm>
            <a:off x="61021" y="712039"/>
            <a:ext cx="4403179" cy="251042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B40D9CF1-0DF7-4A43-8D98-E559CD1AF06F}"/>
              </a:ext>
            </a:extLst>
          </p:cNvPr>
          <p:cNvSpPr/>
          <p:nvPr/>
        </p:nvSpPr>
        <p:spPr>
          <a:xfrm>
            <a:off x="6394865" y="5019356"/>
            <a:ext cx="5736114" cy="1789212"/>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08A31F4-B139-4CD5-AFD1-05F49AD3D56F}"/>
              </a:ext>
            </a:extLst>
          </p:cNvPr>
          <p:cNvSpPr/>
          <p:nvPr/>
        </p:nvSpPr>
        <p:spPr>
          <a:xfrm>
            <a:off x="4621976" y="6140629"/>
            <a:ext cx="351693" cy="16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79F2AA1-48F0-416B-A5DD-54AE2A393937}"/>
              </a:ext>
            </a:extLst>
          </p:cNvPr>
          <p:cNvSpPr txBox="1"/>
          <p:nvPr/>
        </p:nvSpPr>
        <p:spPr>
          <a:xfrm>
            <a:off x="4517537" y="6159455"/>
            <a:ext cx="623088" cy="192360"/>
          </a:xfrm>
          <a:prstGeom prst="rect">
            <a:avLst/>
          </a:prstGeom>
          <a:noFill/>
        </p:spPr>
        <p:txBody>
          <a:bodyPr wrap="square" rtlCol="0">
            <a:spAutoFit/>
          </a:bodyPr>
          <a:lstStyle/>
          <a:p>
            <a:r>
              <a:rPr lang="en-GB" sz="650">
                <a:solidFill>
                  <a:schemeClr val="tx1">
                    <a:lumMod val="50000"/>
                    <a:lumOff val="50000"/>
                  </a:schemeClr>
                </a:solidFill>
              </a:rPr>
              <a:t>Minority</a:t>
            </a:r>
          </a:p>
        </p:txBody>
      </p:sp>
      <p:pic>
        <p:nvPicPr>
          <p:cNvPr id="3" name="Picture 2">
            <a:extLst>
              <a:ext uri="{FF2B5EF4-FFF2-40B4-BE49-F238E27FC236}">
                <a16:creationId xmlns:a16="http://schemas.microsoft.com/office/drawing/2014/main" id="{B36CFD31-5F0A-4D05-9DB2-00CA713BC5EF}"/>
              </a:ext>
            </a:extLst>
          </p:cNvPr>
          <p:cNvPicPr>
            <a:picLocks noChangeAspect="1"/>
          </p:cNvPicPr>
          <p:nvPr/>
        </p:nvPicPr>
        <p:blipFill>
          <a:blip r:embed="rId14"/>
          <a:stretch>
            <a:fillRect/>
          </a:stretch>
        </p:blipFill>
        <p:spPr>
          <a:xfrm>
            <a:off x="9337353" y="5147695"/>
            <a:ext cx="2762636" cy="1514686"/>
          </a:xfrm>
          <a:prstGeom prst="rect">
            <a:avLst/>
          </a:prstGeom>
        </p:spPr>
      </p:pic>
    </p:spTree>
    <p:extLst>
      <p:ext uri="{BB962C8B-B14F-4D97-AF65-F5344CB8AC3E}">
        <p14:creationId xmlns:p14="http://schemas.microsoft.com/office/powerpoint/2010/main" val="37301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EDA62C80-AB39-4C50-A2AC-191615657368}"/>
              </a:ext>
            </a:extLst>
          </p:cNvPr>
          <p:cNvPicPr>
            <a:picLocks noChangeAspect="1"/>
          </p:cNvPicPr>
          <p:nvPr/>
        </p:nvPicPr>
        <p:blipFill>
          <a:blip r:embed="rId3"/>
          <a:stretch>
            <a:fillRect/>
          </a:stretch>
        </p:blipFill>
        <p:spPr>
          <a:xfrm>
            <a:off x="7260156" y="3710634"/>
            <a:ext cx="3184153" cy="3064913"/>
          </a:xfrm>
          <a:prstGeom prst="rect">
            <a:avLst/>
          </a:prstGeom>
        </p:spPr>
      </p:pic>
      <p:pic>
        <p:nvPicPr>
          <p:cNvPr id="50" name="Picture 49">
            <a:extLst>
              <a:ext uri="{FF2B5EF4-FFF2-40B4-BE49-F238E27FC236}">
                <a16:creationId xmlns:a16="http://schemas.microsoft.com/office/drawing/2014/main" id="{7A3B9562-5EC2-4AE1-A6D9-C48D4542877A}"/>
              </a:ext>
            </a:extLst>
          </p:cNvPr>
          <p:cNvPicPr>
            <a:picLocks noChangeAspect="1"/>
          </p:cNvPicPr>
          <p:nvPr/>
        </p:nvPicPr>
        <p:blipFill>
          <a:blip r:embed="rId4"/>
          <a:stretch>
            <a:fillRect/>
          </a:stretch>
        </p:blipFill>
        <p:spPr>
          <a:xfrm>
            <a:off x="5466801" y="3810370"/>
            <a:ext cx="2240517" cy="2160498"/>
          </a:xfrm>
          <a:prstGeom prst="rect">
            <a:avLst/>
          </a:prstGeom>
        </p:spPr>
      </p:pic>
      <p:pic>
        <p:nvPicPr>
          <p:cNvPr id="3" name="Picture 2">
            <a:extLst>
              <a:ext uri="{FF2B5EF4-FFF2-40B4-BE49-F238E27FC236}">
                <a16:creationId xmlns:a16="http://schemas.microsoft.com/office/drawing/2014/main" id="{D6C70196-B8AC-47FE-93C1-CE6884F11A9E}"/>
              </a:ext>
            </a:extLst>
          </p:cNvPr>
          <p:cNvPicPr>
            <a:picLocks noChangeAspect="1"/>
          </p:cNvPicPr>
          <p:nvPr/>
        </p:nvPicPr>
        <p:blipFill>
          <a:blip r:embed="rId5"/>
          <a:stretch>
            <a:fillRect/>
          </a:stretch>
        </p:blipFill>
        <p:spPr>
          <a:xfrm>
            <a:off x="2394800" y="728407"/>
            <a:ext cx="2217388" cy="2188450"/>
          </a:xfrm>
          <a:prstGeom prst="rect">
            <a:avLst/>
          </a:prstGeom>
        </p:spPr>
      </p:pic>
      <p:pic>
        <p:nvPicPr>
          <p:cNvPr id="13" name="Picture 12">
            <a:extLst>
              <a:ext uri="{FF2B5EF4-FFF2-40B4-BE49-F238E27FC236}">
                <a16:creationId xmlns:a16="http://schemas.microsoft.com/office/drawing/2014/main" id="{9691E0DD-0542-463D-9DB4-03318C806289}"/>
              </a:ext>
            </a:extLst>
          </p:cNvPr>
          <p:cNvPicPr>
            <a:picLocks noChangeAspect="1"/>
          </p:cNvPicPr>
          <p:nvPr/>
        </p:nvPicPr>
        <p:blipFill>
          <a:blip r:embed="rId6"/>
          <a:stretch>
            <a:fillRect/>
          </a:stretch>
        </p:blipFill>
        <p:spPr>
          <a:xfrm>
            <a:off x="168352" y="2898120"/>
            <a:ext cx="1816530" cy="1850675"/>
          </a:xfrm>
          <a:prstGeom prst="rect">
            <a:avLst/>
          </a:prstGeom>
        </p:spPr>
      </p:pic>
      <p:sp>
        <p:nvSpPr>
          <p:cNvPr id="46" name="Rectangle 45">
            <a:extLst>
              <a:ext uri="{FF2B5EF4-FFF2-40B4-BE49-F238E27FC236}">
                <a16:creationId xmlns:a16="http://schemas.microsoft.com/office/drawing/2014/main" id="{A9BA7B09-E754-4361-A7B9-FBD786C45F5E}"/>
              </a:ext>
            </a:extLst>
          </p:cNvPr>
          <p:cNvSpPr/>
          <p:nvPr/>
        </p:nvSpPr>
        <p:spPr>
          <a:xfrm>
            <a:off x="57581" y="2898118"/>
            <a:ext cx="4554607" cy="2310014"/>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2452EF7-517E-4655-87BE-C42E2D635473}"/>
              </a:ext>
            </a:extLst>
          </p:cNvPr>
          <p:cNvPicPr>
            <a:picLocks noChangeAspect="1"/>
          </p:cNvPicPr>
          <p:nvPr/>
        </p:nvPicPr>
        <p:blipFill>
          <a:blip r:embed="rId7"/>
          <a:stretch>
            <a:fillRect/>
          </a:stretch>
        </p:blipFill>
        <p:spPr>
          <a:xfrm>
            <a:off x="1097735" y="4748797"/>
            <a:ext cx="759000" cy="442750"/>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Perceptions Survey: Local Concerns and Overall </a:t>
            </a:r>
          </a:p>
        </p:txBody>
      </p:sp>
      <p:sp>
        <p:nvSpPr>
          <p:cNvPr id="7" name="TextBox 6">
            <a:extLst>
              <a:ext uri="{FF2B5EF4-FFF2-40B4-BE49-F238E27FC236}">
                <a16:creationId xmlns:a16="http://schemas.microsoft.com/office/drawing/2014/main" id="{EFD9330C-DB9F-4A5F-8D02-C8EF506DEEFB}"/>
              </a:ext>
            </a:extLst>
          </p:cNvPr>
          <p:cNvSpPr txBox="1"/>
          <p:nvPr/>
        </p:nvSpPr>
        <p:spPr>
          <a:xfrm>
            <a:off x="-5734" y="808342"/>
            <a:ext cx="2340618" cy="2031325"/>
          </a:xfrm>
          <a:prstGeom prst="rect">
            <a:avLst/>
          </a:prstGeom>
          <a:noFill/>
          <a:ln>
            <a:noFill/>
          </a:ln>
        </p:spPr>
        <p:txBody>
          <a:bodyPr wrap="square" rtlCol="0">
            <a:spAutoFit/>
          </a:bodyPr>
          <a:lstStyle/>
          <a:p>
            <a:pPr algn="r"/>
            <a:r>
              <a:rPr lang="en-GB" sz="1400"/>
              <a:t>More than a third (35%) feel that crime and ASB are a problem in their area. </a:t>
            </a:r>
          </a:p>
          <a:p>
            <a:pPr algn="r"/>
            <a:r>
              <a:rPr lang="en-GB" sz="1400"/>
              <a:t>From Q3 to Q4 2021-22 this fell 15 percentage points to 31%. The overall figure is lowest in </a:t>
            </a:r>
            <a:r>
              <a:rPr lang="en-GB" sz="1400" b="1"/>
              <a:t>Torfaen </a:t>
            </a:r>
            <a:r>
              <a:rPr lang="en-GB" sz="1400"/>
              <a:t>(23%) and highest in </a:t>
            </a:r>
            <a:r>
              <a:rPr lang="en-GB" sz="1400" b="1"/>
              <a:t>Newport </a:t>
            </a:r>
            <a:r>
              <a:rPr lang="en-GB" sz="1400"/>
              <a:t>(43%)</a:t>
            </a:r>
          </a:p>
        </p:txBody>
      </p:sp>
      <p:sp>
        <p:nvSpPr>
          <p:cNvPr id="12" name="TextBox 11">
            <a:extLst>
              <a:ext uri="{FF2B5EF4-FFF2-40B4-BE49-F238E27FC236}">
                <a16:creationId xmlns:a16="http://schemas.microsoft.com/office/drawing/2014/main" id="{FE25C12E-C51F-42B9-94BC-948C3BFBC825}"/>
              </a:ext>
            </a:extLst>
          </p:cNvPr>
          <p:cNvSpPr txBox="1"/>
          <p:nvPr/>
        </p:nvSpPr>
        <p:spPr>
          <a:xfrm>
            <a:off x="1836996" y="3029353"/>
            <a:ext cx="2781636" cy="2031325"/>
          </a:xfrm>
          <a:prstGeom prst="rect">
            <a:avLst/>
          </a:prstGeom>
          <a:noFill/>
        </p:spPr>
        <p:txBody>
          <a:bodyPr wrap="square">
            <a:spAutoFit/>
          </a:bodyPr>
          <a:lstStyle/>
          <a:p>
            <a:pPr algn="r"/>
            <a:r>
              <a:rPr lang="en-GB" sz="1400" dirty="0"/>
              <a:t>Three-fifths (63%) agree that Gwent Police are dealing with important issues in their community. This increased by 17 percentage points to 68% in Q4 2021-22. There is little variance between sectors, </a:t>
            </a:r>
            <a:r>
              <a:rPr lang="en-GB" sz="1400" b="1" dirty="0"/>
              <a:t>Monmouthshire </a:t>
            </a:r>
            <a:r>
              <a:rPr lang="en-GB" sz="1400" dirty="0"/>
              <a:t>(66%) being highest and </a:t>
            </a:r>
            <a:r>
              <a:rPr lang="en-GB" sz="1400" b="1" dirty="0"/>
              <a:t>Torfaen </a:t>
            </a:r>
            <a:r>
              <a:rPr lang="en-GB" sz="1400" dirty="0"/>
              <a:t>(61%) and </a:t>
            </a:r>
            <a:r>
              <a:rPr lang="en-GB" sz="1400" b="1" dirty="0"/>
              <a:t>Newport </a:t>
            </a:r>
            <a:r>
              <a:rPr lang="en-GB" sz="1400" dirty="0"/>
              <a:t>(61%) lowest.</a:t>
            </a:r>
          </a:p>
        </p:txBody>
      </p:sp>
      <p:sp>
        <p:nvSpPr>
          <p:cNvPr id="28" name="TextBox 27">
            <a:extLst>
              <a:ext uri="{FF2B5EF4-FFF2-40B4-BE49-F238E27FC236}">
                <a16:creationId xmlns:a16="http://schemas.microsoft.com/office/drawing/2014/main" id="{AE51D9EF-5ECF-450F-8137-A887003220E4}"/>
              </a:ext>
            </a:extLst>
          </p:cNvPr>
          <p:cNvSpPr txBox="1"/>
          <p:nvPr/>
        </p:nvSpPr>
        <p:spPr>
          <a:xfrm>
            <a:off x="6194206" y="2300231"/>
            <a:ext cx="3416966" cy="1600438"/>
          </a:xfrm>
          <a:prstGeom prst="rect">
            <a:avLst/>
          </a:prstGeom>
          <a:noFill/>
        </p:spPr>
        <p:txBody>
          <a:bodyPr wrap="square">
            <a:spAutoFit/>
          </a:bodyPr>
          <a:lstStyle/>
          <a:p>
            <a:r>
              <a:rPr lang="en-GB" sz="1400" dirty="0"/>
              <a:t>More than four fifths are confident they would receive a good service from Gwent Police if they had to report a crime or incident. 32% of individuals in a minority ethnic group surveyed disagree with this statement, higher than white individuals at 14%. </a:t>
            </a:r>
          </a:p>
        </p:txBody>
      </p:sp>
      <p:sp>
        <p:nvSpPr>
          <p:cNvPr id="35" name="Rectangle 34">
            <a:extLst>
              <a:ext uri="{FF2B5EF4-FFF2-40B4-BE49-F238E27FC236}">
                <a16:creationId xmlns:a16="http://schemas.microsoft.com/office/drawing/2014/main" id="{B4048DEA-1848-4B2A-897E-F3481E0E438A}"/>
              </a:ext>
            </a:extLst>
          </p:cNvPr>
          <p:cNvSpPr/>
          <p:nvPr/>
        </p:nvSpPr>
        <p:spPr>
          <a:xfrm>
            <a:off x="9571744" y="722571"/>
            <a:ext cx="2551413" cy="3309305"/>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A8D769DA-5D52-4AD8-9C91-F5AFB3BEE653}"/>
              </a:ext>
            </a:extLst>
          </p:cNvPr>
          <p:cNvSpPr txBox="1"/>
          <p:nvPr/>
        </p:nvSpPr>
        <p:spPr>
          <a:xfrm>
            <a:off x="9571744" y="717370"/>
            <a:ext cx="2566495" cy="369332"/>
          </a:xfrm>
          <a:prstGeom prst="rect">
            <a:avLst/>
          </a:prstGeom>
          <a:solidFill>
            <a:srgbClr val="102B66"/>
          </a:solidFill>
          <a:ln>
            <a:noFill/>
          </a:ln>
        </p:spPr>
        <p:txBody>
          <a:bodyPr wrap="square" rtlCol="0">
            <a:spAutoFit/>
          </a:bodyPr>
          <a:lstStyle/>
          <a:p>
            <a:r>
              <a:rPr lang="en-GB" b="1">
                <a:solidFill>
                  <a:schemeClr val="bg1"/>
                </a:solidFill>
              </a:rPr>
              <a:t>Key Verbatim Themes</a:t>
            </a:r>
          </a:p>
        </p:txBody>
      </p:sp>
      <p:sp>
        <p:nvSpPr>
          <p:cNvPr id="38" name="TextBox 37">
            <a:extLst>
              <a:ext uri="{FF2B5EF4-FFF2-40B4-BE49-F238E27FC236}">
                <a16:creationId xmlns:a16="http://schemas.microsoft.com/office/drawing/2014/main" id="{FA3F73A8-D8A9-46A1-A103-382E8B708828}"/>
              </a:ext>
            </a:extLst>
          </p:cNvPr>
          <p:cNvSpPr txBox="1"/>
          <p:nvPr/>
        </p:nvSpPr>
        <p:spPr>
          <a:xfrm>
            <a:off x="2189827" y="5231585"/>
            <a:ext cx="3658922" cy="1600438"/>
          </a:xfrm>
          <a:prstGeom prst="rect">
            <a:avLst/>
          </a:prstGeom>
          <a:noFill/>
        </p:spPr>
        <p:txBody>
          <a:bodyPr wrap="square">
            <a:spAutoFit/>
          </a:bodyPr>
          <a:lstStyle/>
          <a:p>
            <a:r>
              <a:rPr lang="en-GB" sz="1400" dirty="0"/>
              <a:t>Three-quarters of people agree they have confidence in the police in their area. This is lowest in </a:t>
            </a:r>
            <a:r>
              <a:rPr lang="en-GB" sz="1400" b="1" dirty="0"/>
              <a:t>Newport </a:t>
            </a:r>
            <a:r>
              <a:rPr lang="en-GB" sz="1400" dirty="0"/>
              <a:t>(74%) and highest in </a:t>
            </a:r>
            <a:r>
              <a:rPr lang="en-GB" sz="1400" b="1" dirty="0"/>
              <a:t>Monmouthshire </a:t>
            </a:r>
            <a:r>
              <a:rPr lang="en-GB" sz="1400" dirty="0"/>
              <a:t>(79%). Ethnic minority groups have less confidence in this statement, with 47% agreeing they have confidence in police in their area.</a:t>
            </a:r>
          </a:p>
        </p:txBody>
      </p:sp>
      <p:sp>
        <p:nvSpPr>
          <p:cNvPr id="23" name="TextBox 22">
            <a:extLst>
              <a:ext uri="{FF2B5EF4-FFF2-40B4-BE49-F238E27FC236}">
                <a16:creationId xmlns:a16="http://schemas.microsoft.com/office/drawing/2014/main" id="{A3D20513-E006-4AFB-9255-6098C9079728}"/>
              </a:ext>
            </a:extLst>
          </p:cNvPr>
          <p:cNvSpPr txBox="1"/>
          <p:nvPr/>
        </p:nvSpPr>
        <p:spPr>
          <a:xfrm>
            <a:off x="25325" y="5239273"/>
            <a:ext cx="2113453" cy="1600438"/>
          </a:xfrm>
          <a:prstGeom prst="rect">
            <a:avLst/>
          </a:prstGeom>
          <a:noFill/>
        </p:spPr>
        <p:txBody>
          <a:bodyPr wrap="square">
            <a:spAutoFit/>
          </a:bodyPr>
          <a:lstStyle/>
          <a:p>
            <a:pPr algn="ctr"/>
            <a:r>
              <a:rPr lang="en-GB" sz="1400"/>
              <a:t>2.0% have been a victim of crime and did not report to Gwent Police. Applying this to the population of Gwent, this would equate to 11,080 individuals.</a:t>
            </a:r>
          </a:p>
        </p:txBody>
      </p:sp>
      <p:pic>
        <p:nvPicPr>
          <p:cNvPr id="9" name="Picture 8">
            <a:extLst>
              <a:ext uri="{FF2B5EF4-FFF2-40B4-BE49-F238E27FC236}">
                <a16:creationId xmlns:a16="http://schemas.microsoft.com/office/drawing/2014/main" id="{1B214370-C7ED-460C-8086-2C249B2AA0E1}"/>
              </a:ext>
            </a:extLst>
          </p:cNvPr>
          <p:cNvPicPr>
            <a:picLocks noChangeAspect="1"/>
          </p:cNvPicPr>
          <p:nvPr/>
        </p:nvPicPr>
        <p:blipFill>
          <a:blip r:embed="rId8"/>
          <a:stretch>
            <a:fillRect/>
          </a:stretch>
        </p:blipFill>
        <p:spPr>
          <a:xfrm>
            <a:off x="327472" y="4732509"/>
            <a:ext cx="759000" cy="452170"/>
          </a:xfrm>
          <a:prstGeom prst="rect">
            <a:avLst/>
          </a:prstGeom>
        </p:spPr>
      </p:pic>
      <p:pic>
        <p:nvPicPr>
          <p:cNvPr id="15" name="Picture 14">
            <a:extLst>
              <a:ext uri="{FF2B5EF4-FFF2-40B4-BE49-F238E27FC236}">
                <a16:creationId xmlns:a16="http://schemas.microsoft.com/office/drawing/2014/main" id="{1AB4CC1E-8E6E-4EE3-9901-71BB08C87660}"/>
              </a:ext>
            </a:extLst>
          </p:cNvPr>
          <p:cNvPicPr>
            <a:picLocks noChangeAspect="1"/>
          </p:cNvPicPr>
          <p:nvPr/>
        </p:nvPicPr>
        <p:blipFill>
          <a:blip r:embed="rId9"/>
          <a:stretch>
            <a:fillRect/>
          </a:stretch>
        </p:blipFill>
        <p:spPr>
          <a:xfrm>
            <a:off x="9679930" y="1147614"/>
            <a:ext cx="2339717" cy="609600"/>
          </a:xfrm>
          <a:prstGeom prst="rect">
            <a:avLst/>
          </a:prstGeom>
        </p:spPr>
      </p:pic>
      <p:pic>
        <p:nvPicPr>
          <p:cNvPr id="19" name="Picture 18">
            <a:extLst>
              <a:ext uri="{FF2B5EF4-FFF2-40B4-BE49-F238E27FC236}">
                <a16:creationId xmlns:a16="http://schemas.microsoft.com/office/drawing/2014/main" id="{B442C829-58A6-4CE1-BFC2-8199AE7BB695}"/>
              </a:ext>
            </a:extLst>
          </p:cNvPr>
          <p:cNvPicPr>
            <a:picLocks noChangeAspect="1"/>
          </p:cNvPicPr>
          <p:nvPr/>
        </p:nvPicPr>
        <p:blipFill>
          <a:blip r:embed="rId10"/>
          <a:stretch>
            <a:fillRect/>
          </a:stretch>
        </p:blipFill>
        <p:spPr>
          <a:xfrm>
            <a:off x="9675076" y="1844583"/>
            <a:ext cx="2339717" cy="752475"/>
          </a:xfrm>
          <a:prstGeom prst="rect">
            <a:avLst/>
          </a:prstGeom>
        </p:spPr>
      </p:pic>
      <p:pic>
        <p:nvPicPr>
          <p:cNvPr id="21" name="Picture 20">
            <a:extLst>
              <a:ext uri="{FF2B5EF4-FFF2-40B4-BE49-F238E27FC236}">
                <a16:creationId xmlns:a16="http://schemas.microsoft.com/office/drawing/2014/main" id="{9BDE9DB8-A2CE-4C9C-A2B3-6DD11C6D9434}"/>
              </a:ext>
            </a:extLst>
          </p:cNvPr>
          <p:cNvPicPr>
            <a:picLocks noChangeAspect="1"/>
          </p:cNvPicPr>
          <p:nvPr/>
        </p:nvPicPr>
        <p:blipFill>
          <a:blip r:embed="rId11"/>
          <a:stretch>
            <a:fillRect/>
          </a:stretch>
        </p:blipFill>
        <p:spPr>
          <a:xfrm>
            <a:off x="9675075" y="2716334"/>
            <a:ext cx="2339718" cy="365428"/>
          </a:xfrm>
          <a:prstGeom prst="rect">
            <a:avLst/>
          </a:prstGeom>
        </p:spPr>
      </p:pic>
      <p:pic>
        <p:nvPicPr>
          <p:cNvPr id="30" name="Picture 29">
            <a:extLst>
              <a:ext uri="{FF2B5EF4-FFF2-40B4-BE49-F238E27FC236}">
                <a16:creationId xmlns:a16="http://schemas.microsoft.com/office/drawing/2014/main" id="{A2A743CC-2368-46C2-ADCF-964B7E3D93E1}"/>
              </a:ext>
            </a:extLst>
          </p:cNvPr>
          <p:cNvPicPr>
            <a:picLocks noChangeAspect="1"/>
          </p:cNvPicPr>
          <p:nvPr/>
        </p:nvPicPr>
        <p:blipFill>
          <a:blip r:embed="rId12"/>
          <a:stretch>
            <a:fillRect/>
          </a:stretch>
        </p:blipFill>
        <p:spPr>
          <a:xfrm>
            <a:off x="9675075" y="3156016"/>
            <a:ext cx="2339718" cy="792959"/>
          </a:xfrm>
          <a:prstGeom prst="rect">
            <a:avLst/>
          </a:prstGeom>
        </p:spPr>
      </p:pic>
      <p:pic>
        <p:nvPicPr>
          <p:cNvPr id="42" name="Picture 41">
            <a:extLst>
              <a:ext uri="{FF2B5EF4-FFF2-40B4-BE49-F238E27FC236}">
                <a16:creationId xmlns:a16="http://schemas.microsoft.com/office/drawing/2014/main" id="{12223653-91F3-4508-A103-4DDD939AEE4C}"/>
              </a:ext>
            </a:extLst>
          </p:cNvPr>
          <p:cNvPicPr>
            <a:picLocks noChangeAspect="1"/>
          </p:cNvPicPr>
          <p:nvPr/>
        </p:nvPicPr>
        <p:blipFill>
          <a:blip r:embed="rId13"/>
          <a:stretch>
            <a:fillRect/>
          </a:stretch>
        </p:blipFill>
        <p:spPr>
          <a:xfrm>
            <a:off x="6707472" y="717369"/>
            <a:ext cx="2596216" cy="1522327"/>
          </a:xfrm>
          <a:prstGeom prst="rect">
            <a:avLst/>
          </a:prstGeom>
        </p:spPr>
      </p:pic>
      <p:pic>
        <p:nvPicPr>
          <p:cNvPr id="44" name="Picture 43">
            <a:extLst>
              <a:ext uri="{FF2B5EF4-FFF2-40B4-BE49-F238E27FC236}">
                <a16:creationId xmlns:a16="http://schemas.microsoft.com/office/drawing/2014/main" id="{320EB5A8-B7F8-496D-94A6-FC2C6AD197F3}"/>
              </a:ext>
            </a:extLst>
          </p:cNvPr>
          <p:cNvPicPr>
            <a:picLocks noChangeAspect="1"/>
          </p:cNvPicPr>
          <p:nvPr/>
        </p:nvPicPr>
        <p:blipFill>
          <a:blip r:embed="rId14"/>
          <a:stretch>
            <a:fillRect/>
          </a:stretch>
        </p:blipFill>
        <p:spPr>
          <a:xfrm>
            <a:off x="4777357" y="798154"/>
            <a:ext cx="1319430" cy="2684358"/>
          </a:xfrm>
          <a:prstGeom prst="rect">
            <a:avLst/>
          </a:prstGeom>
        </p:spPr>
      </p:pic>
      <p:sp>
        <p:nvSpPr>
          <p:cNvPr id="45" name="Rectangle 44">
            <a:extLst>
              <a:ext uri="{FF2B5EF4-FFF2-40B4-BE49-F238E27FC236}">
                <a16:creationId xmlns:a16="http://schemas.microsoft.com/office/drawing/2014/main" id="{81BA0001-F78C-4690-AA18-35F2C61FF8A3}"/>
              </a:ext>
            </a:extLst>
          </p:cNvPr>
          <p:cNvSpPr/>
          <p:nvPr/>
        </p:nvSpPr>
        <p:spPr>
          <a:xfrm>
            <a:off x="4612189" y="717370"/>
            <a:ext cx="4959466" cy="3137452"/>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C55756FB-55C5-47CC-9301-18AA26BF95D2}"/>
              </a:ext>
            </a:extLst>
          </p:cNvPr>
          <p:cNvPicPr>
            <a:picLocks noChangeAspect="1"/>
          </p:cNvPicPr>
          <p:nvPr/>
        </p:nvPicPr>
        <p:blipFill>
          <a:blip r:embed="rId15"/>
          <a:stretch>
            <a:fillRect/>
          </a:stretch>
        </p:blipFill>
        <p:spPr>
          <a:xfrm>
            <a:off x="10745878" y="4079291"/>
            <a:ext cx="1251043" cy="2576351"/>
          </a:xfrm>
          <a:prstGeom prst="rect">
            <a:avLst/>
          </a:prstGeom>
        </p:spPr>
      </p:pic>
      <p:pic>
        <p:nvPicPr>
          <p:cNvPr id="51" name="Picture 50">
            <a:extLst>
              <a:ext uri="{FF2B5EF4-FFF2-40B4-BE49-F238E27FC236}">
                <a16:creationId xmlns:a16="http://schemas.microsoft.com/office/drawing/2014/main" id="{0F182CCA-F3E6-4536-9E0B-C5759E277FBD}"/>
              </a:ext>
            </a:extLst>
          </p:cNvPr>
          <p:cNvPicPr>
            <a:picLocks noChangeAspect="1"/>
          </p:cNvPicPr>
          <p:nvPr/>
        </p:nvPicPr>
        <p:blipFill>
          <a:blip r:embed="rId16"/>
          <a:stretch>
            <a:fillRect/>
          </a:stretch>
        </p:blipFill>
        <p:spPr>
          <a:xfrm>
            <a:off x="5848749" y="6099066"/>
            <a:ext cx="1530229" cy="463336"/>
          </a:xfrm>
          <a:prstGeom prst="rect">
            <a:avLst/>
          </a:prstGeom>
        </p:spPr>
      </p:pic>
      <p:pic>
        <p:nvPicPr>
          <p:cNvPr id="52" name="Picture 51">
            <a:extLst>
              <a:ext uri="{FF2B5EF4-FFF2-40B4-BE49-F238E27FC236}">
                <a16:creationId xmlns:a16="http://schemas.microsoft.com/office/drawing/2014/main" id="{FB6CE171-6452-4867-9C58-27534078E149}"/>
              </a:ext>
            </a:extLst>
          </p:cNvPr>
          <p:cNvPicPr>
            <a:picLocks noChangeAspect="1"/>
          </p:cNvPicPr>
          <p:nvPr/>
        </p:nvPicPr>
        <p:blipFill>
          <a:blip r:embed="rId17"/>
          <a:stretch>
            <a:fillRect/>
          </a:stretch>
        </p:blipFill>
        <p:spPr>
          <a:xfrm>
            <a:off x="4687199" y="3451853"/>
            <a:ext cx="1499746" cy="164606"/>
          </a:xfrm>
          <a:prstGeom prst="rect">
            <a:avLst/>
          </a:prstGeom>
        </p:spPr>
      </p:pic>
      <p:pic>
        <p:nvPicPr>
          <p:cNvPr id="53" name="Picture 52">
            <a:extLst>
              <a:ext uri="{FF2B5EF4-FFF2-40B4-BE49-F238E27FC236}">
                <a16:creationId xmlns:a16="http://schemas.microsoft.com/office/drawing/2014/main" id="{7E496B68-42FF-430F-83C1-7CBD940FF4E9}"/>
              </a:ext>
            </a:extLst>
          </p:cNvPr>
          <p:cNvPicPr>
            <a:picLocks noChangeAspect="1"/>
          </p:cNvPicPr>
          <p:nvPr/>
        </p:nvPicPr>
        <p:blipFill>
          <a:blip r:embed="rId17"/>
          <a:stretch>
            <a:fillRect/>
          </a:stretch>
        </p:blipFill>
        <p:spPr>
          <a:xfrm>
            <a:off x="10612351" y="6638125"/>
            <a:ext cx="1499746" cy="164606"/>
          </a:xfrm>
          <a:prstGeom prst="rect">
            <a:avLst/>
          </a:prstGeom>
        </p:spPr>
      </p:pic>
      <p:sp>
        <p:nvSpPr>
          <p:cNvPr id="54" name="Rectangle 53">
            <a:extLst>
              <a:ext uri="{FF2B5EF4-FFF2-40B4-BE49-F238E27FC236}">
                <a16:creationId xmlns:a16="http://schemas.microsoft.com/office/drawing/2014/main" id="{6CD8CD33-2F34-4495-BC78-30AC8DC6A68A}"/>
              </a:ext>
            </a:extLst>
          </p:cNvPr>
          <p:cNvSpPr/>
          <p:nvPr/>
        </p:nvSpPr>
        <p:spPr>
          <a:xfrm>
            <a:off x="57491" y="5208132"/>
            <a:ext cx="2100170" cy="15945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6EC38E0-29C0-4CEE-B1A1-56DF39594B80}"/>
              </a:ext>
            </a:extLst>
          </p:cNvPr>
          <p:cNvSpPr/>
          <p:nvPr/>
        </p:nvSpPr>
        <p:spPr>
          <a:xfrm>
            <a:off x="11504023" y="6265485"/>
            <a:ext cx="351693" cy="16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36EBBF7-E2FD-4A47-B8F5-789F802F42B7}"/>
              </a:ext>
            </a:extLst>
          </p:cNvPr>
          <p:cNvSpPr txBox="1"/>
          <p:nvPr/>
        </p:nvSpPr>
        <p:spPr>
          <a:xfrm>
            <a:off x="11441988" y="6223012"/>
            <a:ext cx="623088" cy="215444"/>
          </a:xfrm>
          <a:prstGeom prst="rect">
            <a:avLst/>
          </a:prstGeom>
          <a:noFill/>
        </p:spPr>
        <p:txBody>
          <a:bodyPr wrap="square" rtlCol="0">
            <a:spAutoFit/>
          </a:bodyPr>
          <a:lstStyle/>
          <a:p>
            <a:r>
              <a:rPr lang="en-GB" sz="800">
                <a:solidFill>
                  <a:schemeClr val="tx1">
                    <a:lumMod val="65000"/>
                    <a:lumOff val="35000"/>
                  </a:schemeClr>
                </a:solidFill>
              </a:rPr>
              <a:t>Minority</a:t>
            </a:r>
          </a:p>
        </p:txBody>
      </p:sp>
      <p:sp>
        <p:nvSpPr>
          <p:cNvPr id="33" name="Rectangle 32">
            <a:extLst>
              <a:ext uri="{FF2B5EF4-FFF2-40B4-BE49-F238E27FC236}">
                <a16:creationId xmlns:a16="http://schemas.microsoft.com/office/drawing/2014/main" id="{2EB69A24-48DE-493D-8FBC-E5493260812D}"/>
              </a:ext>
            </a:extLst>
          </p:cNvPr>
          <p:cNvSpPr/>
          <p:nvPr/>
        </p:nvSpPr>
        <p:spPr>
          <a:xfrm>
            <a:off x="5839660" y="3018147"/>
            <a:ext cx="351693" cy="16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64E5C37-3DD3-4C70-A141-CC97536FB2B6}"/>
              </a:ext>
            </a:extLst>
          </p:cNvPr>
          <p:cNvSpPr txBox="1"/>
          <p:nvPr/>
        </p:nvSpPr>
        <p:spPr>
          <a:xfrm>
            <a:off x="5527881" y="3018146"/>
            <a:ext cx="623088" cy="215444"/>
          </a:xfrm>
          <a:prstGeom prst="rect">
            <a:avLst/>
          </a:prstGeom>
          <a:noFill/>
        </p:spPr>
        <p:txBody>
          <a:bodyPr wrap="square" rtlCol="0">
            <a:spAutoFit/>
          </a:bodyPr>
          <a:lstStyle/>
          <a:p>
            <a:r>
              <a:rPr lang="en-GB" sz="800">
                <a:solidFill>
                  <a:schemeClr val="tx1">
                    <a:lumMod val="65000"/>
                    <a:lumOff val="35000"/>
                  </a:schemeClr>
                </a:solidFill>
              </a:rPr>
              <a:t>Minority</a:t>
            </a:r>
          </a:p>
        </p:txBody>
      </p:sp>
    </p:spTree>
    <p:extLst>
      <p:ext uri="{BB962C8B-B14F-4D97-AF65-F5344CB8AC3E}">
        <p14:creationId xmlns:p14="http://schemas.microsoft.com/office/powerpoint/2010/main" val="256984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52400" y="3470276"/>
            <a:ext cx="11733213" cy="154850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b="1" i="1" dirty="0"/>
          </a:p>
          <a:p>
            <a:pPr eaLnBrk="1" hangingPunct="1">
              <a:lnSpc>
                <a:spcPct val="100000"/>
              </a:lnSpc>
              <a:spcBef>
                <a:spcPct val="0"/>
              </a:spcBef>
              <a:buFontTx/>
              <a:buNone/>
            </a:pPr>
            <a:r>
              <a:rPr lang="en-GB" altLang="en-US" sz="1200" dirty="0"/>
              <a:t>There is a gender disparity still evident within the workforce for both officers and staff.  For officers, females are underrepresented by approximately 16 percentage points (current census data reveals that females make up 51% of the population in Gwent). However, females are overrepresented in the staff workstream area (by close to 16 percentage points).</a:t>
            </a:r>
          </a:p>
          <a:p>
            <a:pPr eaLnBrk="1" hangingPunct="1">
              <a:lnSpc>
                <a:spcPct val="100000"/>
              </a:lnSpc>
              <a:spcBef>
                <a:spcPct val="0"/>
              </a:spcBef>
              <a:buFontTx/>
              <a:buNone/>
            </a:pPr>
            <a:endParaRPr lang="en-GB" altLang="en-US" sz="600" dirty="0"/>
          </a:p>
          <a:p>
            <a:pPr>
              <a:lnSpc>
                <a:spcPct val="107000"/>
              </a:lnSpc>
              <a:spcBef>
                <a:spcPts val="0"/>
              </a:spcBef>
              <a:spcAft>
                <a:spcPts val="800"/>
              </a:spcAft>
              <a:buNone/>
            </a:pPr>
            <a:r>
              <a:rPr lang="en-GB" sz="1200" dirty="0">
                <a:ea typeface="Calibri" panose="020F0502020204030204" pitchFamily="34" charset="0"/>
                <a:cs typeface="Times New Roman" panose="02020603050405020304" pitchFamily="18" charset="0"/>
              </a:rPr>
              <a:t>Following on from the stats above, a s</a:t>
            </a:r>
            <a:r>
              <a:rPr lang="en-GB" sz="1200" dirty="0">
                <a:effectLst/>
                <a:latin typeface="Calibri" panose="020F0502020204030204" pitchFamily="34" charset="0"/>
                <a:ea typeface="Calibri" panose="020F0502020204030204" pitchFamily="34" charset="0"/>
                <a:cs typeface="Times New Roman" panose="02020603050405020304" pitchFamily="18" charset="0"/>
              </a:rPr>
              <a:t>uccessful campaign saw 43 new PC’s join the force in July which keeps Operation </a:t>
            </a:r>
            <a:r>
              <a:rPr lang="en-GB" sz="1200" dirty="0">
                <a:ea typeface="Calibri" panose="020F0502020204030204" pitchFamily="34" charset="0"/>
                <a:cs typeface="Times New Roman" panose="02020603050405020304" pitchFamily="18" charset="0"/>
              </a:rPr>
              <a:t>U</a:t>
            </a:r>
            <a:r>
              <a:rPr lang="en-GB" sz="1200" dirty="0">
                <a:effectLst/>
                <a:latin typeface="Calibri" panose="020F0502020204030204" pitchFamily="34" charset="0"/>
                <a:ea typeface="Calibri" panose="020F0502020204030204" pitchFamily="34" charset="0"/>
                <a:cs typeface="Times New Roman" panose="02020603050405020304" pitchFamily="18" charset="0"/>
              </a:rPr>
              <a:t>plift on track for the first quarter. It also increased representation of ethnic minorities to 3.6%. </a:t>
            </a:r>
            <a:r>
              <a:rPr lang="en-GB" sz="1200" dirty="0">
                <a:ea typeface="Calibri" panose="020F0502020204030204" pitchFamily="34" charset="0"/>
                <a:cs typeface="Times New Roman" panose="02020603050405020304" pitchFamily="18" charset="0"/>
              </a:rPr>
              <a:t>Also, the forces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joining rate of ethnic minorities is currently at 5.3% for the last 12 months, above the representation of Gwent ( 3.9%)</a:t>
            </a:r>
          </a:p>
          <a:p>
            <a:pPr>
              <a:lnSpc>
                <a:spcPct val="107000"/>
              </a:lnSpc>
              <a:spcBef>
                <a:spcPts val="0"/>
              </a:spcBef>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With the decline in COVID cases, the force COVID Hub has now been closed. Going forward, line managers will be</a:t>
            </a:r>
            <a:r>
              <a:rPr lang="en-GB" sz="1200" dirty="0">
                <a:ea typeface="Calibri" panose="020F0502020204030204" pitchFamily="34" charset="0"/>
                <a:cs typeface="Times New Roman" panose="02020603050405020304" pitchFamily="18" charset="0"/>
              </a:rPr>
              <a:t> responsible for managing any positive COVID cases within their teams.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400" y="739775"/>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solidFill>
                  <a:srgbClr val="000000"/>
                </a:solidFill>
                <a:latin typeface="Arial" panose="020B0604020202020204" pitchFamily="34" charset="0"/>
              </a:rPr>
              <a:t>The following table is correct as at 31 June 2022</a:t>
            </a:r>
            <a:r>
              <a:rPr lang="en-GB" altLang="en-US" sz="1800" dirty="0"/>
              <a:t> </a:t>
            </a:r>
          </a:p>
        </p:txBody>
      </p:sp>
      <p:pic>
        <p:nvPicPr>
          <p:cNvPr id="3" name="Picture 2">
            <a:extLst>
              <a:ext uri="{FF2B5EF4-FFF2-40B4-BE49-F238E27FC236}">
                <a16:creationId xmlns:a16="http://schemas.microsoft.com/office/drawing/2014/main" id="{C84A7F70-C4FD-4F8B-9611-B3736CFBCE6E}"/>
              </a:ext>
            </a:extLst>
          </p:cNvPr>
          <p:cNvPicPr>
            <a:picLocks noChangeAspect="1"/>
          </p:cNvPicPr>
          <p:nvPr/>
        </p:nvPicPr>
        <p:blipFill>
          <a:blip r:embed="rId2"/>
          <a:stretch>
            <a:fillRect/>
          </a:stretch>
        </p:blipFill>
        <p:spPr>
          <a:xfrm>
            <a:off x="152400" y="1177925"/>
            <a:ext cx="11733213" cy="2209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74243D3-02D0-43D6-97D4-4FC72E6507DF}"/>
              </a:ext>
            </a:extLst>
          </p:cNvPr>
          <p:cNvSpPr txBox="1"/>
          <p:nvPr/>
        </p:nvSpPr>
        <p:spPr>
          <a:xfrm>
            <a:off x="124323" y="845655"/>
            <a:ext cx="5832000" cy="3240000"/>
          </a:xfrm>
          <a:prstGeom prst="rect">
            <a:avLst/>
          </a:prstGeom>
          <a:noFill/>
          <a:ln w="15875">
            <a:solidFill>
              <a:schemeClr val="accent1"/>
            </a:solidFill>
          </a:ln>
        </p:spPr>
        <p:txBody>
          <a:bodyPr wrap="square" rtlCol="0">
            <a:spAutoFit/>
          </a:bodyPr>
          <a:lstStyle/>
          <a:p>
            <a:endParaRPr lang="en-GB"/>
          </a:p>
        </p:txBody>
      </p:sp>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999 Demand</a:t>
            </a:r>
          </a:p>
        </p:txBody>
      </p:sp>
      <p:sp>
        <p:nvSpPr>
          <p:cNvPr id="14" name="TextBox 13">
            <a:extLst>
              <a:ext uri="{FF2B5EF4-FFF2-40B4-BE49-F238E27FC236}">
                <a16:creationId xmlns:a16="http://schemas.microsoft.com/office/drawing/2014/main" id="{1D3748CB-C00D-4859-B34A-36D9E4FC2DEA}"/>
              </a:ext>
            </a:extLst>
          </p:cNvPr>
          <p:cNvSpPr txBox="1"/>
          <p:nvPr/>
        </p:nvSpPr>
        <p:spPr>
          <a:xfrm>
            <a:off x="124323" y="4212104"/>
            <a:ext cx="11997769" cy="2339102"/>
          </a:xfrm>
          <a:prstGeom prst="rect">
            <a:avLst/>
          </a:prstGeom>
          <a:noFill/>
          <a:ln w="15875">
            <a:solidFill>
              <a:schemeClr val="accent1"/>
            </a:solidFill>
          </a:ln>
        </p:spPr>
        <p:txBody>
          <a:bodyPr wrap="square" rtlCol="0">
            <a:spAutoFit/>
          </a:bodyPr>
          <a:lstStyle/>
          <a:p>
            <a:r>
              <a:rPr lang="en-GB" sz="1400" b="1" i="1" dirty="0"/>
              <a:t>Overview</a:t>
            </a:r>
          </a:p>
          <a:p>
            <a:pPr algn="just"/>
            <a:endParaRPr lang="en-GB" sz="600" dirty="0"/>
          </a:p>
          <a:p>
            <a:pPr algn="just"/>
            <a:r>
              <a:rPr lang="en-GB" sz="1200" dirty="0"/>
              <a:t>999 demand has risen when compared to the previous quarter by 10.1% (2,181 calls) to 23,720. This is the highest level seen during this timeframe. </a:t>
            </a:r>
          </a:p>
          <a:p>
            <a:pPr algn="just"/>
            <a:endParaRPr lang="en-GB" sz="600" dirty="0"/>
          </a:p>
          <a:p>
            <a:pPr algn="just"/>
            <a:r>
              <a:rPr lang="en-GB" sz="1200" dirty="0"/>
              <a:t>999 demand has also increased in comparison to Quarter 1 in 2019/20, by 17.2%. </a:t>
            </a:r>
          </a:p>
          <a:p>
            <a:pPr algn="just"/>
            <a:endParaRPr lang="en-GB" sz="600" dirty="0"/>
          </a:p>
          <a:p>
            <a:pPr algn="just"/>
            <a:r>
              <a:rPr lang="en-GB" sz="1200" dirty="0"/>
              <a:t>The reasons for this increase in demand are not entirely clear but may be linked in part to the rise in 101 abandonment rate, with callers from that service potentially becoming frustrated with lengthy wait times and instead electing to call 999 in order to receive a more prompt response. </a:t>
            </a:r>
          </a:p>
          <a:p>
            <a:pPr algn="just"/>
            <a:endParaRPr lang="en-GB" sz="600" dirty="0"/>
          </a:p>
          <a:p>
            <a:pPr algn="just"/>
            <a:r>
              <a:rPr lang="en-GB" sz="1200" dirty="0"/>
              <a:t>The percentage of 999 calls answered within 10 seconds has deteriorated when compared to the previous quarter, by 0.8 percentage points, remaining below the national benchmark of 90%. </a:t>
            </a:r>
            <a:endParaRPr lang="en-GB" sz="600" dirty="0"/>
          </a:p>
          <a:p>
            <a:pPr algn="just"/>
            <a:endParaRPr lang="en-GB" sz="600" dirty="0"/>
          </a:p>
          <a:p>
            <a:pPr algn="just"/>
            <a:r>
              <a:rPr lang="en-GB" sz="1200" dirty="0"/>
              <a:t>The average speed of answer has risen to 13 seconds during the most recent quarter, continuing the upward trend observed since Quarter 4 of 2020/21 and remaining above the 10 second national benchmark.</a:t>
            </a:r>
          </a:p>
          <a:p>
            <a:pPr algn="just"/>
            <a:endParaRPr lang="en-GB" sz="600" dirty="0"/>
          </a:p>
          <a:p>
            <a:pPr algn="just"/>
            <a:r>
              <a:rPr lang="en-GB" sz="1200" dirty="0"/>
              <a:t>Unlike 101 calls, there does not appear to be a strong correlation between 999 demand and 999 service level or answer speed during the previous five quarters. </a:t>
            </a:r>
          </a:p>
        </p:txBody>
      </p:sp>
      <p:pic>
        <p:nvPicPr>
          <p:cNvPr id="3" name="Picture 2">
            <a:extLst>
              <a:ext uri="{FF2B5EF4-FFF2-40B4-BE49-F238E27FC236}">
                <a16:creationId xmlns:a16="http://schemas.microsoft.com/office/drawing/2014/main" id="{EEAB904D-47DB-4356-A840-30BCB06277E9}"/>
              </a:ext>
            </a:extLst>
          </p:cNvPr>
          <p:cNvPicPr>
            <a:picLocks noChangeAspect="1"/>
          </p:cNvPicPr>
          <p:nvPr/>
        </p:nvPicPr>
        <p:blipFill>
          <a:blip r:embed="rId2"/>
          <a:stretch>
            <a:fillRect/>
          </a:stretch>
        </p:blipFill>
        <p:spPr>
          <a:xfrm>
            <a:off x="340323" y="903047"/>
            <a:ext cx="5400000" cy="2535674"/>
          </a:xfrm>
          <a:prstGeom prst="rect">
            <a:avLst/>
          </a:prstGeom>
        </p:spPr>
      </p:pic>
      <p:pic>
        <p:nvPicPr>
          <p:cNvPr id="6" name="Picture 5">
            <a:extLst>
              <a:ext uri="{FF2B5EF4-FFF2-40B4-BE49-F238E27FC236}">
                <a16:creationId xmlns:a16="http://schemas.microsoft.com/office/drawing/2014/main" id="{EBA348B5-F013-4B3E-9AA8-03D7F9EE2DA1}"/>
              </a:ext>
            </a:extLst>
          </p:cNvPr>
          <p:cNvPicPr>
            <a:picLocks noChangeAspect="1"/>
          </p:cNvPicPr>
          <p:nvPr/>
        </p:nvPicPr>
        <p:blipFill>
          <a:blip r:embed="rId3"/>
          <a:stretch>
            <a:fillRect/>
          </a:stretch>
        </p:blipFill>
        <p:spPr>
          <a:xfrm>
            <a:off x="6467645" y="899258"/>
            <a:ext cx="5312332" cy="2520000"/>
          </a:xfrm>
          <a:prstGeom prst="rect">
            <a:avLst/>
          </a:prstGeom>
        </p:spPr>
      </p:pic>
      <p:sp>
        <p:nvSpPr>
          <p:cNvPr id="10" name="Rectangle 9">
            <a:extLst>
              <a:ext uri="{FF2B5EF4-FFF2-40B4-BE49-F238E27FC236}">
                <a16:creationId xmlns:a16="http://schemas.microsoft.com/office/drawing/2014/main" id="{0F951B85-0B14-448E-91F2-ACBBEF277548}"/>
              </a:ext>
            </a:extLst>
          </p:cNvPr>
          <p:cNvSpPr/>
          <p:nvPr/>
        </p:nvSpPr>
        <p:spPr>
          <a:xfrm>
            <a:off x="6207811" y="845655"/>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91CE0311-41DF-472B-8DCC-DFED1AAA9A89}"/>
              </a:ext>
            </a:extLst>
          </p:cNvPr>
          <p:cNvPicPr>
            <a:picLocks noChangeAspect="1"/>
          </p:cNvPicPr>
          <p:nvPr/>
        </p:nvPicPr>
        <p:blipFill>
          <a:blip r:embed="rId4"/>
          <a:stretch>
            <a:fillRect/>
          </a:stretch>
        </p:blipFill>
        <p:spPr>
          <a:xfrm>
            <a:off x="223304" y="3429000"/>
            <a:ext cx="5634038" cy="620078"/>
          </a:xfrm>
          <a:prstGeom prst="rect">
            <a:avLst/>
          </a:prstGeom>
        </p:spPr>
      </p:pic>
      <p:pic>
        <p:nvPicPr>
          <p:cNvPr id="11" name="Picture 10">
            <a:extLst>
              <a:ext uri="{FF2B5EF4-FFF2-40B4-BE49-F238E27FC236}">
                <a16:creationId xmlns:a16="http://schemas.microsoft.com/office/drawing/2014/main" id="{543C6E7C-207C-4D2C-BBFA-8355A9CEEFC1}"/>
              </a:ext>
            </a:extLst>
          </p:cNvPr>
          <p:cNvPicPr>
            <a:picLocks noChangeAspect="1"/>
          </p:cNvPicPr>
          <p:nvPr/>
        </p:nvPicPr>
        <p:blipFill>
          <a:blip r:embed="rId5"/>
          <a:stretch>
            <a:fillRect/>
          </a:stretch>
        </p:blipFill>
        <p:spPr>
          <a:xfrm>
            <a:off x="6320127" y="3449515"/>
            <a:ext cx="5607368" cy="606743"/>
          </a:xfrm>
          <a:prstGeom prst="rect">
            <a:avLst/>
          </a:prstGeom>
        </p:spPr>
      </p:pic>
    </p:spTree>
    <p:extLst>
      <p:ext uri="{BB962C8B-B14F-4D97-AF65-F5344CB8AC3E}">
        <p14:creationId xmlns:p14="http://schemas.microsoft.com/office/powerpoint/2010/main" val="4105208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74243D3-02D0-43D6-97D4-4FC72E6507DF}"/>
              </a:ext>
            </a:extLst>
          </p:cNvPr>
          <p:cNvSpPr txBox="1"/>
          <p:nvPr/>
        </p:nvSpPr>
        <p:spPr>
          <a:xfrm>
            <a:off x="149047" y="845655"/>
            <a:ext cx="5832000" cy="3240000"/>
          </a:xfrm>
          <a:prstGeom prst="rect">
            <a:avLst/>
          </a:prstGeom>
          <a:noFill/>
          <a:ln w="15875">
            <a:solidFill>
              <a:schemeClr val="accent1"/>
            </a:solidFill>
          </a:ln>
        </p:spPr>
        <p:txBody>
          <a:bodyPr wrap="square" rtlCol="0">
            <a:spAutoFit/>
          </a:bodyPr>
          <a:lstStyle/>
          <a:p>
            <a:endParaRPr lang="en-GB"/>
          </a:p>
        </p:txBody>
      </p:sp>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101 Demand</a:t>
            </a:r>
          </a:p>
        </p:txBody>
      </p:sp>
      <p:sp>
        <p:nvSpPr>
          <p:cNvPr id="14" name="TextBox 13">
            <a:extLst>
              <a:ext uri="{FF2B5EF4-FFF2-40B4-BE49-F238E27FC236}">
                <a16:creationId xmlns:a16="http://schemas.microsoft.com/office/drawing/2014/main" id="{1D3748CB-C00D-4859-B34A-36D9E4FC2DEA}"/>
              </a:ext>
            </a:extLst>
          </p:cNvPr>
          <p:cNvSpPr txBox="1"/>
          <p:nvPr/>
        </p:nvSpPr>
        <p:spPr>
          <a:xfrm>
            <a:off x="130450" y="4869575"/>
            <a:ext cx="11949697" cy="1969770"/>
          </a:xfrm>
          <a:prstGeom prst="rect">
            <a:avLst/>
          </a:prstGeom>
          <a:noFill/>
          <a:ln w="15875">
            <a:solidFill>
              <a:schemeClr val="accent1"/>
            </a:solidFill>
          </a:ln>
        </p:spPr>
        <p:txBody>
          <a:bodyPr wrap="square" rtlCol="0">
            <a:spAutoFit/>
          </a:bodyPr>
          <a:lstStyle/>
          <a:p>
            <a:r>
              <a:rPr lang="en-GB" sz="1400" b="1" i="1" dirty="0"/>
              <a:t>Overview</a:t>
            </a:r>
          </a:p>
          <a:p>
            <a:endParaRPr lang="en-GB" sz="600" b="1" i="1" dirty="0"/>
          </a:p>
          <a:p>
            <a:pPr algn="just"/>
            <a:r>
              <a:rPr lang="en-GB" sz="1200" dirty="0"/>
              <a:t>101 demand (all connections) has increased when compared to the previous quarter by 10.5%.</a:t>
            </a:r>
            <a:r>
              <a:rPr lang="en-GB" sz="600" dirty="0"/>
              <a:t> </a:t>
            </a:r>
            <a:r>
              <a:rPr lang="en-GB" sz="1200" dirty="0"/>
              <a:t>Demand has also increased when compared to Quarter 1 in 2019/20, up 2.5%.</a:t>
            </a:r>
          </a:p>
          <a:p>
            <a:pPr algn="just"/>
            <a:endParaRPr lang="en-GB" sz="600" dirty="0"/>
          </a:p>
          <a:p>
            <a:pPr algn="just"/>
            <a:r>
              <a:rPr lang="en-GB" sz="1200" dirty="0"/>
              <a:t>When looking at the past three financial years, 101 demand appears to be greater during Quarter 1 and 2 of a given year than in subsequent quarters (with Quarter 4 of 2019/20 standing as an exception). As such, the rise in 101 demand observed during this quarter does not appear to be anomalous and conforms to seasonal trends.</a:t>
            </a:r>
          </a:p>
          <a:p>
            <a:pPr algn="just"/>
            <a:endParaRPr lang="en-GB" sz="600" dirty="0"/>
          </a:p>
          <a:p>
            <a:pPr algn="just"/>
            <a:r>
              <a:rPr lang="en-GB" sz="1200" dirty="0"/>
              <a:t>The 101 abandonment rate has increased during Quarter 1 of 2022/2023 when compared to the previous quarter by 6.6 percentage points to 40.2%. Abandonment rate has also increased when compared to Quarter 1 of 2019/20 by 26.5 percentage points.</a:t>
            </a:r>
          </a:p>
          <a:p>
            <a:pPr algn="just"/>
            <a:endParaRPr lang="en-GB" sz="600" dirty="0"/>
          </a:p>
          <a:p>
            <a:pPr algn="just"/>
            <a:r>
              <a:rPr lang="en-GB" sz="1200" dirty="0"/>
              <a:t>The average answer speed for 101 calls has increased by one minute and thirty-four seconds (29.5%) when compared to the previous quarter, and now stands at six minutes and fifty-three seconds.</a:t>
            </a:r>
          </a:p>
        </p:txBody>
      </p:sp>
      <p:pic>
        <p:nvPicPr>
          <p:cNvPr id="3" name="Picture 2">
            <a:extLst>
              <a:ext uri="{FF2B5EF4-FFF2-40B4-BE49-F238E27FC236}">
                <a16:creationId xmlns:a16="http://schemas.microsoft.com/office/drawing/2014/main" id="{1A7FD3A9-C9C4-406A-9C47-9B7310F684E4}"/>
              </a:ext>
            </a:extLst>
          </p:cNvPr>
          <p:cNvPicPr>
            <a:picLocks noChangeAspect="1"/>
          </p:cNvPicPr>
          <p:nvPr/>
        </p:nvPicPr>
        <p:blipFill>
          <a:blip r:embed="rId2"/>
          <a:stretch>
            <a:fillRect/>
          </a:stretch>
        </p:blipFill>
        <p:spPr>
          <a:xfrm>
            <a:off x="362597" y="909466"/>
            <a:ext cx="5400000" cy="2510996"/>
          </a:xfrm>
          <a:prstGeom prst="rect">
            <a:avLst/>
          </a:prstGeom>
        </p:spPr>
      </p:pic>
      <p:pic>
        <p:nvPicPr>
          <p:cNvPr id="7" name="Picture 6">
            <a:extLst>
              <a:ext uri="{FF2B5EF4-FFF2-40B4-BE49-F238E27FC236}">
                <a16:creationId xmlns:a16="http://schemas.microsoft.com/office/drawing/2014/main" id="{683D5988-79BB-4014-A8AC-5D24E4FEB18D}"/>
              </a:ext>
            </a:extLst>
          </p:cNvPr>
          <p:cNvPicPr>
            <a:picLocks noChangeAspect="1"/>
          </p:cNvPicPr>
          <p:nvPr/>
        </p:nvPicPr>
        <p:blipFill>
          <a:blip r:embed="rId3"/>
          <a:stretch>
            <a:fillRect/>
          </a:stretch>
        </p:blipFill>
        <p:spPr>
          <a:xfrm>
            <a:off x="6426952" y="916616"/>
            <a:ext cx="5400000" cy="2484431"/>
          </a:xfrm>
          <a:prstGeom prst="rect">
            <a:avLst/>
          </a:prstGeom>
        </p:spPr>
      </p:pic>
      <p:sp>
        <p:nvSpPr>
          <p:cNvPr id="11" name="Rectangle 10">
            <a:extLst>
              <a:ext uri="{FF2B5EF4-FFF2-40B4-BE49-F238E27FC236}">
                <a16:creationId xmlns:a16="http://schemas.microsoft.com/office/drawing/2014/main" id="{C87AF4BA-964B-4D66-BD50-F0D2E7663B9C}"/>
              </a:ext>
            </a:extLst>
          </p:cNvPr>
          <p:cNvSpPr/>
          <p:nvPr/>
        </p:nvSpPr>
        <p:spPr>
          <a:xfrm>
            <a:off x="6210953" y="855744"/>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F9161FE-B6B1-4959-A5D5-0B40A77D258F}"/>
              </a:ext>
            </a:extLst>
          </p:cNvPr>
          <p:cNvSpPr txBox="1"/>
          <p:nvPr/>
        </p:nvSpPr>
        <p:spPr>
          <a:xfrm>
            <a:off x="989254" y="4327920"/>
            <a:ext cx="3682908" cy="307777"/>
          </a:xfrm>
          <a:prstGeom prst="rect">
            <a:avLst/>
          </a:prstGeom>
          <a:noFill/>
        </p:spPr>
        <p:txBody>
          <a:bodyPr wrap="square" rtlCol="0">
            <a:spAutoFit/>
          </a:bodyPr>
          <a:lstStyle/>
          <a:p>
            <a:r>
              <a:rPr lang="en-GB" sz="1400" b="1" i="1" dirty="0"/>
              <a:t>101 Average Answer Speed</a:t>
            </a:r>
          </a:p>
        </p:txBody>
      </p:sp>
      <p:sp>
        <p:nvSpPr>
          <p:cNvPr id="18" name="Rectangle 17">
            <a:extLst>
              <a:ext uri="{FF2B5EF4-FFF2-40B4-BE49-F238E27FC236}">
                <a16:creationId xmlns:a16="http://schemas.microsoft.com/office/drawing/2014/main" id="{0CB61965-6EA7-41A6-9CE3-96E3A632D206}"/>
              </a:ext>
            </a:extLst>
          </p:cNvPr>
          <p:cNvSpPr/>
          <p:nvPr/>
        </p:nvSpPr>
        <p:spPr>
          <a:xfrm>
            <a:off x="130450" y="4154057"/>
            <a:ext cx="11903054" cy="655504"/>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DF1938F1-19F4-4276-AF81-E110DF76721E}"/>
              </a:ext>
            </a:extLst>
          </p:cNvPr>
          <p:cNvPicPr>
            <a:picLocks noChangeAspect="1"/>
          </p:cNvPicPr>
          <p:nvPr/>
        </p:nvPicPr>
        <p:blipFill>
          <a:blip r:embed="rId4"/>
          <a:stretch>
            <a:fillRect/>
          </a:stretch>
        </p:blipFill>
        <p:spPr>
          <a:xfrm>
            <a:off x="252246" y="3429000"/>
            <a:ext cx="5620703" cy="620078"/>
          </a:xfrm>
          <a:prstGeom prst="rect">
            <a:avLst/>
          </a:prstGeom>
        </p:spPr>
      </p:pic>
      <p:pic>
        <p:nvPicPr>
          <p:cNvPr id="10" name="Picture 9">
            <a:extLst>
              <a:ext uri="{FF2B5EF4-FFF2-40B4-BE49-F238E27FC236}">
                <a16:creationId xmlns:a16="http://schemas.microsoft.com/office/drawing/2014/main" id="{357857F5-4284-4F29-B55F-A8BBCA520205}"/>
              </a:ext>
            </a:extLst>
          </p:cNvPr>
          <p:cNvPicPr>
            <a:picLocks noChangeAspect="1"/>
          </p:cNvPicPr>
          <p:nvPr/>
        </p:nvPicPr>
        <p:blipFill>
          <a:blip r:embed="rId5"/>
          <a:stretch>
            <a:fillRect/>
          </a:stretch>
        </p:blipFill>
        <p:spPr>
          <a:xfrm>
            <a:off x="6319934" y="3437868"/>
            <a:ext cx="5614035" cy="620078"/>
          </a:xfrm>
          <a:prstGeom prst="rect">
            <a:avLst/>
          </a:prstGeom>
        </p:spPr>
      </p:pic>
      <p:pic>
        <p:nvPicPr>
          <p:cNvPr id="16" name="Picture 15">
            <a:extLst>
              <a:ext uri="{FF2B5EF4-FFF2-40B4-BE49-F238E27FC236}">
                <a16:creationId xmlns:a16="http://schemas.microsoft.com/office/drawing/2014/main" id="{0EB8C4C9-03B5-43EE-A448-1796C6DC1ECF}"/>
              </a:ext>
            </a:extLst>
          </p:cNvPr>
          <p:cNvPicPr>
            <a:picLocks noChangeAspect="1"/>
          </p:cNvPicPr>
          <p:nvPr/>
        </p:nvPicPr>
        <p:blipFill>
          <a:blip r:embed="rId6"/>
          <a:stretch>
            <a:fillRect/>
          </a:stretch>
        </p:blipFill>
        <p:spPr>
          <a:xfrm>
            <a:off x="3294946" y="4173481"/>
            <a:ext cx="5620703" cy="626745"/>
          </a:xfrm>
          <a:prstGeom prst="rect">
            <a:avLst/>
          </a:prstGeom>
        </p:spPr>
      </p:pic>
    </p:spTree>
    <p:extLst>
      <p:ext uri="{BB962C8B-B14F-4D97-AF65-F5344CB8AC3E}">
        <p14:creationId xmlns:p14="http://schemas.microsoft.com/office/powerpoint/2010/main" val="2536976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372409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t>Overview</a:t>
            </a:r>
          </a:p>
          <a:p>
            <a:pPr lvl="0" algn="just">
              <a:lnSpc>
                <a:spcPct val="100000"/>
              </a:lnSpc>
              <a:spcBef>
                <a:spcPts val="0"/>
              </a:spcBef>
              <a:buNone/>
            </a:pPr>
            <a:endParaRPr lang="en-GB" sz="600" dirty="0">
              <a:ea typeface="Calibri" panose="020F0502020204030204" pitchFamily="34" charset="0"/>
            </a:endParaRPr>
          </a:p>
          <a:p>
            <a:pPr algn="just">
              <a:lnSpc>
                <a:spcPct val="10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After several months of planning the flagship ‘Behind The </a:t>
            </a:r>
            <a:r>
              <a:rPr lang="en-GB" sz="1200" dirty="0">
                <a:ea typeface="Calibri" panose="020F0502020204030204" pitchFamily="34" charset="0"/>
                <a:cs typeface="Times New Roman" panose="02020603050405020304" pitchFamily="18" charset="0"/>
              </a:rPr>
              <a:t>Badge’ </a:t>
            </a:r>
            <a:r>
              <a:rPr lang="en-GB" sz="1200" dirty="0">
                <a:effectLst/>
                <a:latin typeface="Calibri" panose="020F0502020204030204" pitchFamily="34" charset="0"/>
                <a:ea typeface="Calibri" panose="020F0502020204030204" pitchFamily="34" charset="0"/>
                <a:cs typeface="Times New Roman" panose="02020603050405020304" pitchFamily="18" charset="0"/>
              </a:rPr>
              <a:t>event took place on Sunday 3rd July. The focus for the day was firmly on positive public engagement and recruitment. Departments from across the Force took part with a range of stands and presentations engaging the crowds. Operational Support put on demonstrations of the work of Dog Handlers, Roads Policing &amp; Specialist Operations, Public Order/Public Safety Policing and the Joint Firearms Unit. Approximately twenty thousand people attended the event over its duration and it received huge positive feedback in both the traditional media and via social media platforms. </a:t>
            </a:r>
          </a:p>
          <a:p>
            <a:pPr algn="just">
              <a:lnSpc>
                <a:spcPct val="100000"/>
              </a:lnSpc>
              <a:spcBef>
                <a:spcPts val="0"/>
              </a:spcBef>
              <a:buNone/>
            </a:pPr>
            <a:endParaRPr lang="en-GB" sz="600" dirty="0">
              <a:ea typeface="Calibri" panose="020F0502020204030204" pitchFamily="34" charset="0"/>
              <a:cs typeface="Times New Roman" panose="02020603050405020304" pitchFamily="18" charset="0"/>
            </a:endParaRPr>
          </a:p>
          <a:p>
            <a:pPr algn="just">
              <a:lnSpc>
                <a:spcPct val="10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During July the Force Planning Unit worked closely with the Royal Household to plan and undertake two protected Royal visits to Gwent. The first involving HRH the Duchess of Cornwall visiting Millbrook Primary School in Bettws and a Farm in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Redbrook</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the second involving HRH The Princess Royal visiting the Caerphilly Council Offices. Each Royal visit required meticulous security assessments, event planning and coordination arrangements as well as a firearms command structure providing close protection and response capabilities. Recent changes to how the force plans and responds to such events have streamlined the processes and received positive feedback from the Principal Protection Officers attached to each protected person.</a:t>
            </a:r>
          </a:p>
          <a:p>
            <a:pPr algn="just">
              <a:lnSpc>
                <a:spcPct val="100000"/>
              </a:lnSpc>
              <a:spcBef>
                <a:spcPts val="0"/>
              </a:spcBef>
              <a:buNone/>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During July Gwent Police supplied officers on mutual aid to the Commonwealth Games in Birmingham. Officers were deployed in different cohorts and their transport, accommodation, pre-event briefings and welfare needs have all been arranged by the Force Planning Team. </a:t>
            </a:r>
          </a:p>
          <a:p>
            <a:pPr algn="just">
              <a:lnSpc>
                <a:spcPct val="100000"/>
              </a:lnSpc>
              <a:spcBef>
                <a:spcPts val="0"/>
              </a:spcBef>
              <a:buNone/>
            </a:pPr>
            <a:endParaRPr lang="en-GB" sz="600" dirty="0">
              <a:ea typeface="Calibri" panose="020F0502020204030204" pitchFamily="34" charset="0"/>
              <a:cs typeface="Times New Roman" panose="02020603050405020304" pitchFamily="18" charset="0"/>
            </a:endParaRPr>
          </a:p>
          <a:p>
            <a:pPr algn="just">
              <a:lnSpc>
                <a:spcPct val="100000"/>
              </a:lnSpc>
              <a:spcBef>
                <a:spcPts val="0"/>
              </a:spcBef>
              <a:spcAft>
                <a:spcPts val="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NLEDS will see the replacement of both the Police National Computer and Police National Database, with the aim of enhancing the current functionality used by the forces and the wider law enforcement agencies. Gwent and South Wales Police have elected to be early </a:t>
            </a:r>
            <a:r>
              <a:rPr lang="en-GB" sz="1200" dirty="0">
                <a:ea typeface="Calibri" panose="020F0502020204030204" pitchFamily="34" charset="0"/>
                <a:cs typeface="Times New Roman" panose="02020603050405020304" pitchFamily="18" charset="0"/>
              </a:rPr>
              <a:t>a</a:t>
            </a:r>
            <a:r>
              <a:rPr lang="en-GB" sz="1200" dirty="0">
                <a:effectLst/>
                <a:latin typeface="Calibri" panose="020F0502020204030204" pitchFamily="34" charset="0"/>
                <a:ea typeface="Calibri" panose="020F0502020204030204" pitchFamily="34" charset="0"/>
                <a:cs typeface="Times New Roman" panose="02020603050405020304" pitchFamily="18" charset="0"/>
              </a:rPr>
              <a:t>dopters. The NLED Programme recognises that currently national data services do not meet the everyday needs of the users, are not adaptable to the changing demands seen in policing and are delivered on systems that are end of life, which means they are expensive to operate and change. The project has commenced with preparatory ICT works completed and recruitment of a project team from Home Office funding. The benefits of being early </a:t>
            </a:r>
            <a:r>
              <a:rPr lang="en-GB" sz="1200" dirty="0">
                <a:ea typeface="Calibri" panose="020F0502020204030204" pitchFamily="34" charset="0"/>
                <a:cs typeface="Times New Roman" panose="02020603050405020304" pitchFamily="18" charset="0"/>
              </a:rPr>
              <a:t>a</a:t>
            </a:r>
            <a:r>
              <a:rPr lang="en-GB" sz="1200" dirty="0">
                <a:effectLst/>
                <a:latin typeface="Calibri" panose="020F0502020204030204" pitchFamily="34" charset="0"/>
                <a:ea typeface="Calibri" panose="020F0502020204030204" pitchFamily="34" charset="0"/>
                <a:cs typeface="Times New Roman" panose="02020603050405020304" pitchFamily="18" charset="0"/>
              </a:rPr>
              <a:t>dopters is that the national team will provide project support and financial assistance to pioneer and early adopter forces throughout each module.</a:t>
            </a:r>
          </a:p>
        </p:txBody>
      </p:sp>
    </p:spTree>
    <p:extLst>
      <p:ext uri="{BB962C8B-B14F-4D97-AF65-F5344CB8AC3E}">
        <p14:creationId xmlns:p14="http://schemas.microsoft.com/office/powerpoint/2010/main" val="213641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4">
            <a:extLst>
              <a:ext uri="{FF2B5EF4-FFF2-40B4-BE49-F238E27FC236}">
                <a16:creationId xmlns:a16="http://schemas.microsoft.com/office/drawing/2014/main" id="{D74A14BB-8171-4C3F-8B6F-161D4DAD1FA5}"/>
              </a:ext>
            </a:extLst>
          </p:cNvPr>
          <p:cNvSpPr txBox="1">
            <a:spLocks noChangeArrowheads="1"/>
          </p:cNvSpPr>
          <p:nvPr/>
        </p:nvSpPr>
        <p:spPr bwMode="auto">
          <a:xfrm>
            <a:off x="138927" y="740069"/>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DDE52E2-1F00-4DBF-87D1-DF055993A59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Residential Burglary</a:t>
            </a:r>
          </a:p>
        </p:txBody>
      </p:sp>
      <p:sp>
        <p:nvSpPr>
          <p:cNvPr id="18437" name="TextBox 13">
            <a:extLst>
              <a:ext uri="{FF2B5EF4-FFF2-40B4-BE49-F238E27FC236}">
                <a16:creationId xmlns:a16="http://schemas.microsoft.com/office/drawing/2014/main" id="{BC44C1ED-D8E1-4875-8FF2-BB26CE96C9E7}"/>
              </a:ext>
            </a:extLst>
          </p:cNvPr>
          <p:cNvSpPr txBox="1">
            <a:spLocks noChangeArrowheads="1"/>
          </p:cNvSpPr>
          <p:nvPr/>
        </p:nvSpPr>
        <p:spPr bwMode="auto">
          <a:xfrm>
            <a:off x="138927" y="4050213"/>
            <a:ext cx="11914145" cy="276998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400" b="1" i="1" dirty="0"/>
          </a:p>
          <a:p>
            <a:pPr algn="just" eaLnBrk="1" hangingPunct="1">
              <a:lnSpc>
                <a:spcPct val="100000"/>
              </a:lnSpc>
              <a:spcBef>
                <a:spcPct val="0"/>
              </a:spcBef>
              <a:buFontTx/>
              <a:buNone/>
            </a:pPr>
            <a:r>
              <a:rPr lang="en-GB" altLang="en-US" sz="1200" dirty="0">
                <a:latin typeface="+mn-lt"/>
              </a:rPr>
              <a:t>Between Quarter 4 last year and Quarter 1 2022/23 offences have decreased to 467 crimes, a reduction of 4.3%. This reduction aligns with the aims of the government’s Beating Crime Plan.</a:t>
            </a:r>
          </a:p>
          <a:p>
            <a:pPr algn="just" eaLnBrk="1" hangingPunct="1">
              <a:lnSpc>
                <a:spcPct val="100000"/>
              </a:lnSpc>
              <a:spcBef>
                <a:spcPct val="0"/>
              </a:spcBef>
              <a:buFontTx/>
              <a:buNone/>
            </a:pPr>
            <a:r>
              <a:rPr lang="en-GB" altLang="en-US" sz="1200" dirty="0">
                <a:latin typeface="+mn-lt"/>
              </a:rPr>
              <a:t>Quarter 1 of 2022/23 has also seen a larger reduction when compared with the same quarter during 2019/20 of 29.9%. This decline in Residential Burglary offences may indicate the efficacy of the deterrence strategies employed as part of the investment in the  ‘We Don’t Buy Crime’ initiative.</a:t>
            </a:r>
          </a:p>
          <a:p>
            <a:pPr algn="just" eaLnBrk="1" hangingPunct="1">
              <a:lnSpc>
                <a:spcPct val="100000"/>
              </a:lnSpc>
              <a:spcBef>
                <a:spcPct val="0"/>
              </a:spcBef>
              <a:buFontTx/>
              <a:buNone/>
            </a:pPr>
            <a:endParaRPr lang="en-GB" altLang="en-US" sz="400" b="1" i="1" dirty="0"/>
          </a:p>
          <a:p>
            <a:pPr algn="just" eaLnBrk="1" hangingPunct="1">
              <a:lnSpc>
                <a:spcPct val="100000"/>
              </a:lnSpc>
              <a:spcBef>
                <a:spcPct val="0"/>
              </a:spcBef>
              <a:buFontTx/>
              <a:buNone/>
            </a:pPr>
            <a:r>
              <a:rPr lang="en-GB" altLang="en-US" sz="1200" dirty="0"/>
              <a:t>Compared to the previous quarter, positive outcomes for Residential Burglary fell by 0.4 percentage points to 4.3%. The decline in solved rate observed here may be influenced by the rise in the overall crime trend this quarter, and it’s effect on officers’ workloads.</a:t>
            </a:r>
          </a:p>
          <a:p>
            <a:pPr algn="just" eaLnBrk="1" hangingPunct="1">
              <a:lnSpc>
                <a:spcPct val="100000"/>
              </a:lnSpc>
              <a:spcBef>
                <a:spcPct val="0"/>
              </a:spcBef>
              <a:buFontTx/>
              <a:buNone/>
            </a:pPr>
            <a:endParaRPr lang="en-GB" altLang="en-US" sz="400" dirty="0"/>
          </a:p>
          <a:p>
            <a:pPr algn="just" eaLnBrk="1" hangingPunct="1">
              <a:lnSpc>
                <a:spcPct val="100000"/>
              </a:lnSpc>
              <a:spcBef>
                <a:spcPct val="0"/>
              </a:spcBef>
              <a:buFontTx/>
              <a:buNone/>
            </a:pPr>
            <a:r>
              <a:rPr lang="en-GB" altLang="en-US" sz="1200" dirty="0"/>
              <a:t>A new Residential Burglary operation has been established to compliment the reduction work of the ‘We Don’t Buy Crime’ team. Specifically concentrating on victim service, investigation quality, and timeliness, with a view to improve solved rates across all areas of the force. This will be achieved through a number of measures, including reviewing existing policies and procedures, as well as increased scrutiny around forensic evidence gathering and submissions to identify offenders at an early stage.</a:t>
            </a:r>
          </a:p>
          <a:p>
            <a:pPr algn="just" eaLnBrk="1" hangingPunct="1">
              <a:lnSpc>
                <a:spcPct val="100000"/>
              </a:lnSpc>
              <a:spcBef>
                <a:spcPct val="0"/>
              </a:spcBef>
              <a:buFontTx/>
              <a:buNone/>
            </a:pPr>
            <a:endParaRPr lang="en-GB" altLang="en-US" sz="400" dirty="0"/>
          </a:p>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Following a report of a house </a:t>
            </a:r>
            <a:r>
              <a:rPr lang="en-GB" sz="1200" dirty="0">
                <a:ea typeface="Calibri" panose="020F0502020204030204" pitchFamily="34" charset="0"/>
                <a:cs typeface="Times New Roman" panose="02020603050405020304" pitchFamily="18" charset="0"/>
              </a:rPr>
              <a:t>b</a:t>
            </a:r>
            <a:r>
              <a:rPr lang="en-GB" sz="1200" dirty="0">
                <a:effectLst/>
                <a:latin typeface="Calibri" panose="020F0502020204030204" pitchFamily="34" charset="0"/>
                <a:ea typeface="Calibri" panose="020F0502020204030204" pitchFamily="34" charset="0"/>
                <a:cs typeface="Times New Roman" panose="02020603050405020304" pitchFamily="18" charset="0"/>
              </a:rPr>
              <a:t>urglary in Newport a suspect vehicle was identified and found to be displaying false number plates. The vehicle had been identified triggering ANPR cameras throughout the evening and was believed to have been involved in a make-off without payment from a garage. After an extensive search the vehicle was sighted travelling Southbound on the A470 towards the M4. Tactical Pursuit and Containment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TPaC</a:t>
            </a:r>
            <a:r>
              <a:rPr lang="en-GB" sz="1200" dirty="0">
                <a:effectLst/>
                <a:latin typeface="Calibri" panose="020F0502020204030204" pitchFamily="34" charset="0"/>
                <a:ea typeface="Calibri" panose="020F0502020204030204" pitchFamily="34" charset="0"/>
                <a:cs typeface="Times New Roman" panose="02020603050405020304" pitchFamily="18" charset="0"/>
              </a:rPr>
              <a:t>) measures were used to bring it to a controlled halt. The driver was arrested for Burglary, Theft, Making-off without Payment, Dangerous Driving, No Insurance and Driving whilst under the Influence of Drugs.</a:t>
            </a:r>
            <a:endParaRPr lang="en-GB" altLang="en-US" sz="1200" dirty="0"/>
          </a:p>
        </p:txBody>
      </p:sp>
      <p:pic>
        <p:nvPicPr>
          <p:cNvPr id="2" name="Picture 1">
            <a:extLst>
              <a:ext uri="{FF2B5EF4-FFF2-40B4-BE49-F238E27FC236}">
                <a16:creationId xmlns:a16="http://schemas.microsoft.com/office/drawing/2014/main" id="{3521D73E-5F7D-457A-8FA3-924869FCC87C}"/>
              </a:ext>
            </a:extLst>
          </p:cNvPr>
          <p:cNvPicPr>
            <a:picLocks noChangeAspect="1"/>
          </p:cNvPicPr>
          <p:nvPr/>
        </p:nvPicPr>
        <p:blipFill>
          <a:blip r:embed="rId2"/>
          <a:stretch>
            <a:fillRect/>
          </a:stretch>
        </p:blipFill>
        <p:spPr>
          <a:xfrm>
            <a:off x="360645" y="795660"/>
            <a:ext cx="5400000" cy="2502167"/>
          </a:xfrm>
          <a:prstGeom prst="rect">
            <a:avLst/>
          </a:prstGeom>
        </p:spPr>
      </p:pic>
      <p:pic>
        <p:nvPicPr>
          <p:cNvPr id="7" name="Picture 6">
            <a:extLst>
              <a:ext uri="{FF2B5EF4-FFF2-40B4-BE49-F238E27FC236}">
                <a16:creationId xmlns:a16="http://schemas.microsoft.com/office/drawing/2014/main" id="{129B7565-ED9B-4468-88D7-4D1315710729}"/>
              </a:ext>
            </a:extLst>
          </p:cNvPr>
          <p:cNvPicPr>
            <a:picLocks noChangeAspect="1"/>
          </p:cNvPicPr>
          <p:nvPr/>
        </p:nvPicPr>
        <p:blipFill>
          <a:blip r:embed="rId3"/>
          <a:stretch>
            <a:fillRect/>
          </a:stretch>
        </p:blipFill>
        <p:spPr>
          <a:xfrm>
            <a:off x="6498107" y="780084"/>
            <a:ext cx="5187925" cy="2520000"/>
          </a:xfrm>
          <a:prstGeom prst="rect">
            <a:avLst/>
          </a:prstGeom>
        </p:spPr>
      </p:pic>
      <p:sp>
        <p:nvSpPr>
          <p:cNvPr id="10" name="Rectangle 9">
            <a:extLst>
              <a:ext uri="{FF2B5EF4-FFF2-40B4-BE49-F238E27FC236}">
                <a16:creationId xmlns:a16="http://schemas.microsoft.com/office/drawing/2014/main" id="{602A571A-36AC-4230-9BC3-A5E0F4BFDC1D}"/>
              </a:ext>
            </a:extLst>
          </p:cNvPr>
          <p:cNvSpPr/>
          <p:nvPr/>
        </p:nvSpPr>
        <p:spPr>
          <a:xfrm>
            <a:off x="6176069" y="740069"/>
            <a:ext cx="5877003"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0DA729B-E70F-4BF4-A9B4-CE182E2E76DE}"/>
              </a:ext>
            </a:extLst>
          </p:cNvPr>
          <p:cNvPicPr>
            <a:picLocks noChangeAspect="1"/>
          </p:cNvPicPr>
          <p:nvPr/>
        </p:nvPicPr>
        <p:blipFill>
          <a:blip r:embed="rId4"/>
          <a:stretch>
            <a:fillRect/>
          </a:stretch>
        </p:blipFill>
        <p:spPr>
          <a:xfrm>
            <a:off x="253627" y="3326764"/>
            <a:ext cx="5614035" cy="606743"/>
          </a:xfrm>
          <a:prstGeom prst="rect">
            <a:avLst/>
          </a:prstGeom>
        </p:spPr>
      </p:pic>
      <p:pic>
        <p:nvPicPr>
          <p:cNvPr id="11" name="Picture 10">
            <a:extLst>
              <a:ext uri="{FF2B5EF4-FFF2-40B4-BE49-F238E27FC236}">
                <a16:creationId xmlns:a16="http://schemas.microsoft.com/office/drawing/2014/main" id="{3078B1CE-8A34-4195-BFD7-EC5E5216CDD3}"/>
              </a:ext>
            </a:extLst>
          </p:cNvPr>
          <p:cNvPicPr>
            <a:picLocks noChangeAspect="1"/>
          </p:cNvPicPr>
          <p:nvPr/>
        </p:nvPicPr>
        <p:blipFill>
          <a:blip r:embed="rId5"/>
          <a:stretch>
            <a:fillRect/>
          </a:stretch>
        </p:blipFill>
        <p:spPr>
          <a:xfrm>
            <a:off x="6288385" y="3340099"/>
            <a:ext cx="5607368" cy="593408"/>
          </a:xfrm>
          <a:prstGeom prst="rect">
            <a:avLst/>
          </a:prstGeom>
        </p:spPr>
      </p:pic>
    </p:spTree>
    <p:extLst>
      <p:ext uri="{BB962C8B-B14F-4D97-AF65-F5344CB8AC3E}">
        <p14:creationId xmlns:p14="http://schemas.microsoft.com/office/powerpoint/2010/main" val="289594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4">
            <a:extLst>
              <a:ext uri="{FF2B5EF4-FFF2-40B4-BE49-F238E27FC236}">
                <a16:creationId xmlns:a16="http://schemas.microsoft.com/office/drawing/2014/main" id="{41A83D9D-659D-4FBF-B312-88A81BBA0A47}"/>
              </a:ext>
            </a:extLst>
          </p:cNvPr>
          <p:cNvSpPr txBox="1">
            <a:spLocks noChangeArrowheads="1"/>
          </p:cNvSpPr>
          <p:nvPr/>
        </p:nvSpPr>
        <p:spPr bwMode="auto">
          <a:xfrm>
            <a:off x="120763" y="777509"/>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DFC3DB34-C929-4E15-94F8-301598B5BFC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Neighbourhood Crime</a:t>
            </a:r>
          </a:p>
        </p:txBody>
      </p:sp>
      <p:sp>
        <p:nvSpPr>
          <p:cNvPr id="20485" name="TextBox 13">
            <a:extLst>
              <a:ext uri="{FF2B5EF4-FFF2-40B4-BE49-F238E27FC236}">
                <a16:creationId xmlns:a16="http://schemas.microsoft.com/office/drawing/2014/main" id="{9766F35D-4D87-499D-A1D0-C0A322861A2C}"/>
              </a:ext>
            </a:extLst>
          </p:cNvPr>
          <p:cNvSpPr txBox="1">
            <a:spLocks noChangeArrowheads="1"/>
          </p:cNvSpPr>
          <p:nvPr/>
        </p:nvSpPr>
        <p:spPr bwMode="auto">
          <a:xfrm>
            <a:off x="120762" y="4067179"/>
            <a:ext cx="11950474" cy="270843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dirty="0"/>
          </a:p>
          <a:p>
            <a:pPr algn="just" eaLnBrk="1" hangingPunct="1">
              <a:lnSpc>
                <a:spcPct val="100000"/>
              </a:lnSpc>
              <a:spcBef>
                <a:spcPct val="0"/>
              </a:spcBef>
              <a:buFontTx/>
              <a:buNone/>
            </a:pPr>
            <a:r>
              <a:rPr lang="en-GB" altLang="en-US" sz="1200" dirty="0"/>
              <a:t>Neighbourhood Crime has seen a slight increase when compared to the previous quarter of 1.8% (20 additional crimes). This runs counter to the goals of the government’s Beating Crime Plan, in which it is a</a:t>
            </a:r>
            <a:r>
              <a:rPr lang="en-GB" sz="1200" dirty="0"/>
              <a:t> focus area for reduction. Theft from the Person offences are now included in this category, in line with Home Office guidance. </a:t>
            </a:r>
            <a:r>
              <a:rPr lang="en-GB" altLang="en-US" sz="1200" dirty="0"/>
              <a:t>When comparing the current quarter to Quarter 1 of 2019/20 a reduction of 23.6% (344 fewer offences) can be observed. </a:t>
            </a:r>
          </a:p>
          <a:p>
            <a:pPr algn="just">
              <a:lnSpc>
                <a:spcPct val="100000"/>
              </a:lnSpc>
              <a:spcBef>
                <a:spcPct val="0"/>
              </a:spcBef>
              <a:buNone/>
            </a:pPr>
            <a:endParaRPr lang="en-GB" sz="400" dirty="0">
              <a:effectLst/>
              <a:latin typeface="+mn-lt"/>
              <a:ea typeface="Arial" panose="020B0604020202020204" pitchFamily="34" charset="0"/>
              <a:cs typeface="Times New Roman" panose="02020603050405020304" pitchFamily="18" charset="0"/>
            </a:endParaRPr>
          </a:p>
          <a:p>
            <a:pPr algn="just" eaLnBrk="1" hangingPunct="1">
              <a:lnSpc>
                <a:spcPct val="100000"/>
              </a:lnSpc>
              <a:spcBef>
                <a:spcPts val="0"/>
              </a:spcBef>
              <a:spcAft>
                <a:spcPts val="0"/>
              </a:spcAft>
              <a:buFontTx/>
              <a:buNone/>
            </a:pPr>
            <a:r>
              <a:rPr lang="en-GB" altLang="en-US" sz="1200" dirty="0">
                <a:latin typeface="+mn-lt"/>
              </a:rPr>
              <a:t>Compared to the last quarter, positive outcomes for Neighbourhood Crime saw a significant decline of 4.9 percentage points to 3.0%. This continues the trend seen since Quarter 2 of 2020/21 of peaks and troughs in alternating quarters.</a:t>
            </a:r>
          </a:p>
          <a:p>
            <a:pPr algn="just" eaLnBrk="1" hangingPunct="1">
              <a:lnSpc>
                <a:spcPct val="100000"/>
              </a:lnSpc>
              <a:spcBef>
                <a:spcPts val="0"/>
              </a:spcBef>
              <a:spcAft>
                <a:spcPts val="0"/>
              </a:spcAft>
              <a:buFontTx/>
              <a:buNone/>
            </a:pPr>
            <a:endParaRPr lang="en-GB" altLang="en-US" sz="400" dirty="0">
              <a:latin typeface="+mn-lt"/>
            </a:endParaRPr>
          </a:p>
          <a:p>
            <a:pPr algn="just" eaLnBrk="1" hangingPunct="1">
              <a:lnSpc>
                <a:spcPct val="100000"/>
              </a:lnSpc>
              <a:spcBef>
                <a:spcPts val="0"/>
              </a:spcBef>
              <a:spcAft>
                <a:spcPts val="0"/>
              </a:spcAft>
              <a:buFontTx/>
              <a:buNone/>
            </a:pPr>
            <a:r>
              <a:rPr lang="en-GB" altLang="en-US" sz="1200" dirty="0">
                <a:latin typeface="+mn-lt"/>
              </a:rPr>
              <a:t>As a result of the rise, particularly in vehicle crime, the ‘We Don’t Buy Crime’ team have been tasked to increase scrutiny and focus within this area over the coming month in order to better identify high density locations and offenders.</a:t>
            </a:r>
          </a:p>
          <a:p>
            <a:pPr algn="just" eaLnBrk="1" hangingPunct="1">
              <a:lnSpc>
                <a:spcPct val="100000"/>
              </a:lnSpc>
              <a:spcBef>
                <a:spcPts val="0"/>
              </a:spcBef>
              <a:spcAft>
                <a:spcPts val="0"/>
              </a:spcAft>
              <a:buFontTx/>
              <a:buNone/>
            </a:pPr>
            <a:endParaRPr lang="en-GB" altLang="en-US" sz="400" dirty="0">
              <a:solidFill>
                <a:srgbClr val="FF0000"/>
              </a:solidFill>
              <a:latin typeface="+mn-lt"/>
            </a:endParaRPr>
          </a:p>
          <a:p>
            <a:pPr algn="just">
              <a:lnSpc>
                <a:spcPct val="100000"/>
              </a:lnSpc>
              <a:spcBef>
                <a:spcPct val="0"/>
              </a:spcBef>
              <a:buNone/>
            </a:pPr>
            <a:r>
              <a:rPr lang="en-GB" sz="1200" dirty="0">
                <a:effectLst/>
                <a:latin typeface="+mn-lt"/>
                <a:ea typeface="Arial" panose="020B0604020202020204" pitchFamily="34" charset="0"/>
                <a:cs typeface="Times New Roman" panose="02020603050405020304" pitchFamily="18" charset="0"/>
              </a:rPr>
              <a:t>Targeted support for victims of these crime types has continued over the last quarter, with 450 support and prevention packs provided, including tailored crime prevention advice, deterrent signage and forensic marking, as well as free marking events for bikes and motorbikes, with over 100 being marked in the last quarter.</a:t>
            </a:r>
          </a:p>
          <a:p>
            <a:pPr algn="just">
              <a:lnSpc>
                <a:spcPct val="100000"/>
              </a:lnSpc>
              <a:spcBef>
                <a:spcPct val="0"/>
              </a:spcBef>
              <a:buNone/>
            </a:pPr>
            <a:endParaRPr lang="en-GB" sz="400" dirty="0">
              <a:latin typeface="+mn-lt"/>
              <a:ea typeface="Arial" panose="020B0604020202020204" pitchFamily="34" charset="0"/>
              <a:cs typeface="Times New Roman" panose="02020603050405020304" pitchFamily="18" charset="0"/>
            </a:endParaRPr>
          </a:p>
          <a:p>
            <a:pPr algn="just">
              <a:lnSpc>
                <a:spcPct val="100000"/>
              </a:lnSpc>
              <a:spcBef>
                <a:spcPct val="0"/>
              </a:spcBef>
              <a:buNone/>
            </a:pPr>
            <a:r>
              <a:rPr lang="en-GB" sz="1200" dirty="0">
                <a:effectLst/>
                <a:latin typeface="+mn-lt"/>
                <a:ea typeface="Arial" panose="020B0604020202020204" pitchFamily="34" charset="0"/>
                <a:cs typeface="Times New Roman" panose="02020603050405020304" pitchFamily="18" charset="0"/>
              </a:rPr>
              <a:t>Longer term preventative work is also being carried out surrounding neighbourhood crime types, involving analytical profiling, daily review of offences, membership of national working groups, constant liaison with neighbouring forces and agencies, problem solving plans and effective horizon scanning.</a:t>
            </a:r>
          </a:p>
        </p:txBody>
      </p:sp>
      <p:pic>
        <p:nvPicPr>
          <p:cNvPr id="2" name="Picture 1">
            <a:extLst>
              <a:ext uri="{FF2B5EF4-FFF2-40B4-BE49-F238E27FC236}">
                <a16:creationId xmlns:a16="http://schemas.microsoft.com/office/drawing/2014/main" id="{269B4499-71A5-4D41-BF75-3D438A60AE07}"/>
              </a:ext>
            </a:extLst>
          </p:cNvPr>
          <p:cNvPicPr>
            <a:picLocks noChangeAspect="1"/>
          </p:cNvPicPr>
          <p:nvPr/>
        </p:nvPicPr>
        <p:blipFill>
          <a:blip r:embed="rId3"/>
          <a:stretch>
            <a:fillRect/>
          </a:stretch>
        </p:blipFill>
        <p:spPr>
          <a:xfrm>
            <a:off x="336762" y="802591"/>
            <a:ext cx="5400000" cy="2502167"/>
          </a:xfrm>
          <a:prstGeom prst="rect">
            <a:avLst/>
          </a:prstGeom>
        </p:spPr>
      </p:pic>
      <p:pic>
        <p:nvPicPr>
          <p:cNvPr id="6" name="Picture 5">
            <a:extLst>
              <a:ext uri="{FF2B5EF4-FFF2-40B4-BE49-F238E27FC236}">
                <a16:creationId xmlns:a16="http://schemas.microsoft.com/office/drawing/2014/main" id="{0688C96F-8D72-40BE-BB0E-179C379656E1}"/>
              </a:ext>
            </a:extLst>
          </p:cNvPr>
          <p:cNvPicPr>
            <a:picLocks noChangeAspect="1"/>
          </p:cNvPicPr>
          <p:nvPr/>
        </p:nvPicPr>
        <p:blipFill>
          <a:blip r:embed="rId4"/>
          <a:stretch>
            <a:fillRect/>
          </a:stretch>
        </p:blipFill>
        <p:spPr>
          <a:xfrm>
            <a:off x="6491656" y="800510"/>
            <a:ext cx="5140093" cy="2502000"/>
          </a:xfrm>
          <a:prstGeom prst="rect">
            <a:avLst/>
          </a:prstGeom>
        </p:spPr>
      </p:pic>
      <p:sp>
        <p:nvSpPr>
          <p:cNvPr id="10" name="Rectangle 9">
            <a:extLst>
              <a:ext uri="{FF2B5EF4-FFF2-40B4-BE49-F238E27FC236}">
                <a16:creationId xmlns:a16="http://schemas.microsoft.com/office/drawing/2014/main" id="{0D7CFCED-7482-4E0B-9A02-15CBE98F8529}"/>
              </a:ext>
            </a:extLst>
          </p:cNvPr>
          <p:cNvSpPr/>
          <p:nvPr/>
        </p:nvSpPr>
        <p:spPr>
          <a:xfrm>
            <a:off x="6154747" y="769120"/>
            <a:ext cx="5916489"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A92A6BB-A49C-453E-9C72-4A44EC04B87E}"/>
              </a:ext>
            </a:extLst>
          </p:cNvPr>
          <p:cNvPicPr>
            <a:picLocks noChangeAspect="1"/>
          </p:cNvPicPr>
          <p:nvPr/>
        </p:nvPicPr>
        <p:blipFill>
          <a:blip r:embed="rId5"/>
          <a:stretch>
            <a:fillRect/>
          </a:stretch>
        </p:blipFill>
        <p:spPr>
          <a:xfrm>
            <a:off x="239745" y="3354428"/>
            <a:ext cx="5594033" cy="613410"/>
          </a:xfrm>
          <a:prstGeom prst="rect">
            <a:avLst/>
          </a:prstGeom>
        </p:spPr>
      </p:pic>
      <p:pic>
        <p:nvPicPr>
          <p:cNvPr id="11" name="Picture 10">
            <a:extLst>
              <a:ext uri="{FF2B5EF4-FFF2-40B4-BE49-F238E27FC236}">
                <a16:creationId xmlns:a16="http://schemas.microsoft.com/office/drawing/2014/main" id="{334E9A4D-773B-4E02-9E5F-7263A2E53DE1}"/>
              </a:ext>
            </a:extLst>
          </p:cNvPr>
          <p:cNvPicPr>
            <a:picLocks noChangeAspect="1"/>
          </p:cNvPicPr>
          <p:nvPr/>
        </p:nvPicPr>
        <p:blipFill>
          <a:blip r:embed="rId6"/>
          <a:stretch>
            <a:fillRect/>
          </a:stretch>
        </p:blipFill>
        <p:spPr>
          <a:xfrm>
            <a:off x="6258018" y="3354428"/>
            <a:ext cx="5607368" cy="613410"/>
          </a:xfrm>
          <a:prstGeom prst="rect">
            <a:avLst/>
          </a:prstGeom>
        </p:spPr>
      </p:pic>
    </p:spTree>
    <p:extLst>
      <p:ext uri="{BB962C8B-B14F-4D97-AF65-F5344CB8AC3E}">
        <p14:creationId xmlns:p14="http://schemas.microsoft.com/office/powerpoint/2010/main" val="277902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C3DB34-C929-4E15-94F8-301598B5BFC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Neighbourhood Crime – continued</a:t>
            </a:r>
          </a:p>
        </p:txBody>
      </p:sp>
      <p:sp>
        <p:nvSpPr>
          <p:cNvPr id="20485" name="TextBox 13">
            <a:extLst>
              <a:ext uri="{FF2B5EF4-FFF2-40B4-BE49-F238E27FC236}">
                <a16:creationId xmlns:a16="http://schemas.microsoft.com/office/drawing/2014/main" id="{9766F35D-4D87-499D-A1D0-C0A322861A2C}"/>
              </a:ext>
            </a:extLst>
          </p:cNvPr>
          <p:cNvSpPr txBox="1">
            <a:spLocks noChangeArrowheads="1"/>
          </p:cNvSpPr>
          <p:nvPr/>
        </p:nvSpPr>
        <p:spPr bwMode="auto">
          <a:xfrm>
            <a:off x="120763" y="801464"/>
            <a:ext cx="11950474" cy="236923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t>Overview</a:t>
            </a:r>
          </a:p>
          <a:p>
            <a:pPr algn="just">
              <a:lnSpc>
                <a:spcPct val="100000"/>
              </a:lnSpc>
              <a:spcBef>
                <a:spcPts val="0"/>
              </a:spcBef>
              <a:spcAft>
                <a:spcPts val="0"/>
              </a:spcAft>
              <a:buNone/>
            </a:pPr>
            <a:r>
              <a:rPr lang="en-GB" sz="1200" dirty="0">
                <a:ea typeface="Calibri" panose="020F0502020204030204" pitchFamily="34" charset="0"/>
                <a:cs typeface="Times New Roman" panose="02020603050405020304" pitchFamily="18" charset="0"/>
              </a:rPr>
              <a:t>In</a:t>
            </a:r>
            <a:r>
              <a:rPr lang="en-GB" sz="1200" dirty="0">
                <a:effectLst/>
                <a:latin typeface="Calibri" panose="020F0502020204030204" pitchFamily="34" charset="0"/>
                <a:ea typeface="Calibri" panose="020F0502020204030204" pitchFamily="34" charset="0"/>
                <a:cs typeface="Times New Roman" panose="02020603050405020304" pitchFamily="18" charset="0"/>
              </a:rPr>
              <a:t> May a report was received from a CCTV security monitoring company that persons were tampering with equipment at a building site located on the canal bank at Cross Keys. Whilst officers were enroute to the incident, further information was received that the suspects had left prior to local officers arriving. </a:t>
            </a:r>
            <a:r>
              <a:rPr lang="en-GB" sz="1200" dirty="0">
                <a:ea typeface="Calibri" panose="020F0502020204030204" pitchFamily="34" charset="0"/>
                <a:cs typeface="Times New Roman" panose="02020603050405020304" pitchFamily="18" charset="0"/>
              </a:rPr>
              <a:t>The police dog</a:t>
            </a:r>
            <a:r>
              <a:rPr lang="en-GB" sz="1200" dirty="0">
                <a:effectLst/>
                <a:latin typeface="Calibri" panose="020F0502020204030204" pitchFamily="34" charset="0"/>
                <a:ea typeface="Calibri" panose="020F0502020204030204" pitchFamily="34" charset="0"/>
                <a:cs typeface="Times New Roman" panose="02020603050405020304" pitchFamily="18" charset="0"/>
              </a:rPr>
              <a:t> was deployed and found a track along the canal towpath. He followed the scent for approximately half a mile at which point they located two subjects who were detained by local officers. </a:t>
            </a:r>
          </a:p>
          <a:p>
            <a:pPr algn="just">
              <a:lnSpc>
                <a:spcPct val="100000"/>
              </a:lnSpc>
              <a:spcBef>
                <a:spcPts val="0"/>
              </a:spcBef>
              <a:spcAft>
                <a:spcPts val="0"/>
              </a:spcAft>
              <a:buNone/>
            </a:pPr>
            <a:endParaRPr lang="en-GB" sz="600" dirty="0">
              <a:ea typeface="Calibri" panose="020F0502020204030204" pitchFamily="34" charset="0"/>
              <a:cs typeface="Times New Roman" panose="02020603050405020304" pitchFamily="18" charset="0"/>
            </a:endParaRPr>
          </a:p>
          <a:p>
            <a:pPr algn="just">
              <a:lnSpc>
                <a:spcPct val="100000"/>
              </a:lnSpc>
              <a:spcBef>
                <a:spcPts val="0"/>
              </a:spcBef>
              <a:spcAft>
                <a:spcPts val="0"/>
              </a:spcAft>
              <a:buNone/>
            </a:pPr>
            <a:r>
              <a:rPr lang="en-GB" sz="1200" dirty="0">
                <a:ea typeface="Calibri" panose="020F0502020204030204" pitchFamily="34" charset="0"/>
                <a:cs typeface="Times New Roman" panose="02020603050405020304" pitchFamily="18" charset="0"/>
              </a:rPr>
              <a:t>O</a:t>
            </a:r>
            <a:r>
              <a:rPr lang="en-GB" sz="1200" dirty="0">
                <a:effectLst/>
                <a:latin typeface="Calibri" panose="020F0502020204030204" pitchFamily="34" charset="0"/>
                <a:ea typeface="Calibri" panose="020F0502020204030204" pitchFamily="34" charset="0"/>
                <a:cs typeface="Times New Roman" panose="02020603050405020304" pitchFamily="18" charset="0"/>
              </a:rPr>
              <a:t>fficers responded to a report from a member of the public that two people had attempted to enter and steal her vehicle. When they failed to start the car they took her handbag instead. The two suspects fled the scene through the Bettws Estate and the police dog was tasked with tracking the offenders through multiple streets. After a detailed search and track they located the male and female involved and pursued them.  A challenge was given by the dog handler and the two suspects stopped.  When other officers arrived on the scene the suspects </a:t>
            </a:r>
            <a:r>
              <a:rPr lang="en-GB" sz="1200" dirty="0">
                <a:ea typeface="Calibri" panose="020F0502020204030204" pitchFamily="34" charset="0"/>
                <a:cs typeface="Times New Roman" panose="02020603050405020304" pitchFamily="18" charset="0"/>
              </a:rPr>
              <a:t>were identified and subsequently</a:t>
            </a:r>
            <a:r>
              <a:rPr lang="en-GB" sz="1200" dirty="0">
                <a:effectLst/>
                <a:latin typeface="Calibri" panose="020F0502020204030204" pitchFamily="34" charset="0"/>
                <a:ea typeface="Calibri" panose="020F0502020204030204" pitchFamily="34" charset="0"/>
                <a:cs typeface="Times New Roman" panose="02020603050405020304" pitchFamily="18" charset="0"/>
              </a:rPr>
              <a:t> arrested.</a:t>
            </a:r>
          </a:p>
          <a:p>
            <a:pPr algn="just">
              <a:lnSpc>
                <a:spcPct val="100000"/>
              </a:lnSpc>
              <a:spcBef>
                <a:spcPts val="0"/>
              </a:spcBef>
              <a:spcAft>
                <a:spcPts val="0"/>
              </a:spcAft>
              <a:buNone/>
            </a:pPr>
            <a:endParaRPr lang="en-GB" sz="600" dirty="0">
              <a:ea typeface="Calibri" panose="020F0502020204030204" pitchFamily="34" charset="0"/>
              <a:cs typeface="Times New Roman" panose="02020603050405020304" pitchFamily="18" charset="0"/>
            </a:endParaRPr>
          </a:p>
          <a:p>
            <a:pPr algn="just">
              <a:lnSpc>
                <a:spcPct val="107000"/>
              </a:lnSpc>
              <a:spcBef>
                <a:spcPts val="0"/>
              </a:spcBef>
              <a:spcAft>
                <a:spcPts val="800"/>
              </a:spcAft>
              <a:buNone/>
            </a:pPr>
            <a:r>
              <a:rPr lang="en-GB" sz="1200" dirty="0">
                <a:effectLst/>
                <a:latin typeface="Calibri" panose="020F0502020204030204" pitchFamily="34" charset="0"/>
                <a:ea typeface="Times New Roman" panose="02020603050405020304" pitchFamily="18" charset="0"/>
              </a:rPr>
              <a:t>Torfaen has secured funding to launch Allotment Watch following a number of theft offences.</a:t>
            </a:r>
            <a:r>
              <a:rPr lang="en-GB" sz="1200" dirty="0">
                <a:ea typeface="Times New Roman" panose="02020603050405020304" pitchFamily="18" charset="0"/>
              </a:rPr>
              <a:t> So far </a:t>
            </a:r>
            <a:r>
              <a:rPr lang="en-GB" sz="1200" dirty="0">
                <a:effectLst/>
                <a:latin typeface="Calibri" panose="020F0502020204030204" pitchFamily="34" charset="0"/>
                <a:ea typeface="Times New Roman" panose="02020603050405020304" pitchFamily="18" charset="0"/>
              </a:rPr>
              <a:t>25 allotments out of 42 in the area have signed up.</a:t>
            </a:r>
            <a:r>
              <a:rPr lang="en-GB" sz="1200" dirty="0">
                <a:ea typeface="Times New Roman" panose="02020603050405020304" pitchFamily="18" charset="0"/>
              </a:rPr>
              <a:t> All these s</a:t>
            </a:r>
            <a:r>
              <a:rPr lang="en-GB" sz="1200" dirty="0">
                <a:effectLst/>
                <a:latin typeface="Calibri" panose="020F0502020204030204" pitchFamily="34" charset="0"/>
                <a:ea typeface="Times New Roman" panose="02020603050405020304" pitchFamily="18" charset="0"/>
              </a:rPr>
              <a:t>ites have had a </a:t>
            </a:r>
            <a:r>
              <a:rPr lang="en-GB" sz="1200" dirty="0">
                <a:ea typeface="Times New Roman" panose="02020603050405020304" pitchFamily="18" charset="0"/>
              </a:rPr>
              <a:t>p</a:t>
            </a:r>
            <a:r>
              <a:rPr lang="en-GB" sz="1200" dirty="0">
                <a:effectLst/>
                <a:latin typeface="Calibri" panose="020F0502020204030204" pitchFamily="34" charset="0"/>
                <a:ea typeface="Times New Roman" panose="02020603050405020304" pitchFamily="18" charset="0"/>
              </a:rPr>
              <a:t>olice visit and been provided with smart water packs, signage and crime prevention advice.</a:t>
            </a:r>
            <a:r>
              <a:rPr lang="en-GB" sz="1200" dirty="0">
                <a:ea typeface="Times New Roman" panose="02020603050405020304" pitchFamily="18" charset="0"/>
              </a:rPr>
              <a:t> Also, </a:t>
            </a:r>
            <a:r>
              <a:rPr lang="en-GB" sz="1200" dirty="0">
                <a:effectLst/>
                <a:latin typeface="Calibri" panose="020F0502020204030204" pitchFamily="34" charset="0"/>
                <a:ea typeface="Times New Roman" panose="02020603050405020304" pitchFamily="18" charset="0"/>
              </a:rPr>
              <a:t>595 crime prevention packs have been given out to plot holders and plans have been made to roll this initiative out across the force in all suitable locations. </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373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4">
            <a:extLst>
              <a:ext uri="{FF2B5EF4-FFF2-40B4-BE49-F238E27FC236}">
                <a16:creationId xmlns:a16="http://schemas.microsoft.com/office/drawing/2014/main" id="{91386ED5-AF10-4C29-AFD0-FE921724A226}"/>
              </a:ext>
            </a:extLst>
          </p:cNvPr>
          <p:cNvSpPr txBox="1">
            <a:spLocks noChangeArrowheads="1"/>
          </p:cNvSpPr>
          <p:nvPr/>
        </p:nvSpPr>
        <p:spPr bwMode="auto">
          <a:xfrm>
            <a:off x="134938" y="797606"/>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6F257DC-55F0-437D-BF86-EA4F8380FB5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Public Order</a:t>
            </a:r>
          </a:p>
        </p:txBody>
      </p:sp>
      <p:sp>
        <p:nvSpPr>
          <p:cNvPr id="23557" name="TextBox 13">
            <a:extLst>
              <a:ext uri="{FF2B5EF4-FFF2-40B4-BE49-F238E27FC236}">
                <a16:creationId xmlns:a16="http://schemas.microsoft.com/office/drawing/2014/main" id="{0040C8F8-3DB1-4812-9AF5-8BA437028209}"/>
              </a:ext>
            </a:extLst>
          </p:cNvPr>
          <p:cNvSpPr txBox="1">
            <a:spLocks noChangeArrowheads="1"/>
          </p:cNvSpPr>
          <p:nvPr/>
        </p:nvSpPr>
        <p:spPr bwMode="auto">
          <a:xfrm>
            <a:off x="134938" y="4165287"/>
            <a:ext cx="11879718" cy="212365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0"/>
              </a:spcBef>
              <a:buFontTx/>
              <a:buNone/>
            </a:pPr>
            <a:r>
              <a:rPr lang="en-GB" altLang="en-US" sz="1400" b="1" i="1" dirty="0"/>
              <a:t>Overview</a:t>
            </a:r>
          </a:p>
          <a:p>
            <a:pPr eaLnBrk="1" hangingPunct="1">
              <a:lnSpc>
                <a:spcPct val="100000"/>
              </a:lnSpc>
              <a:spcBef>
                <a:spcPts val="0"/>
              </a:spcBef>
              <a:buFontTx/>
              <a:buNone/>
            </a:pPr>
            <a:endParaRPr lang="en-GB" altLang="en-US" sz="400" b="1" i="1" dirty="0"/>
          </a:p>
          <a:p>
            <a:pPr algn="just" eaLnBrk="1" hangingPunct="1">
              <a:lnSpc>
                <a:spcPct val="100000"/>
              </a:lnSpc>
              <a:spcBef>
                <a:spcPts val="0"/>
              </a:spcBef>
              <a:buFontTx/>
              <a:buNone/>
            </a:pPr>
            <a:r>
              <a:rPr lang="en-GB" altLang="en-US" sz="1200" dirty="0"/>
              <a:t>Quarter 1 2022/23 has recorded the highest number of Public Order Offences in the timeframe, increasing by 26.1% compared with Quarter 1 2019/20.</a:t>
            </a:r>
          </a:p>
          <a:p>
            <a:pPr algn="just" eaLnBrk="1" hangingPunct="1">
              <a:lnSpc>
                <a:spcPct val="100000"/>
              </a:lnSpc>
              <a:spcBef>
                <a:spcPts val="0"/>
              </a:spcBef>
              <a:buFontTx/>
              <a:buNone/>
            </a:pPr>
            <a:endParaRPr lang="en-GB" sz="600" dirty="0"/>
          </a:p>
          <a:p>
            <a:pPr algn="just" eaLnBrk="1" hangingPunct="1">
              <a:lnSpc>
                <a:spcPct val="100000"/>
              </a:lnSpc>
              <a:spcBef>
                <a:spcPts val="0"/>
              </a:spcBef>
              <a:buFontTx/>
              <a:buNone/>
            </a:pPr>
            <a:r>
              <a:rPr lang="en-GB" altLang="en-US" sz="1200" dirty="0"/>
              <a:t>The 5.5% of positive outcomes recorded in Quarter 1 2022/23 is thee lowest amount recorded within the timeframe despite a spike in positive outcomes during the previous quarter.  </a:t>
            </a:r>
          </a:p>
          <a:p>
            <a:pPr algn="just" eaLnBrk="1" hangingPunct="1">
              <a:lnSpc>
                <a:spcPct val="100000"/>
              </a:lnSpc>
              <a:spcBef>
                <a:spcPts val="0"/>
              </a:spcBef>
              <a:buFontTx/>
              <a:buNone/>
            </a:pPr>
            <a:endParaRPr lang="en-GB" altLang="en-US" sz="600" dirty="0">
              <a:solidFill>
                <a:srgbClr val="FF0000"/>
              </a:solidFill>
            </a:endParaRPr>
          </a:p>
          <a:p>
            <a:pPr algn="just" eaLnBrk="1" hangingPunct="1">
              <a:lnSpc>
                <a:spcPct val="100000"/>
              </a:lnSpc>
              <a:spcBef>
                <a:spcPts val="0"/>
              </a:spcBef>
              <a:buFontTx/>
              <a:buNone/>
            </a:pPr>
            <a:r>
              <a:rPr lang="en-GB" altLang="en-US" sz="1200" dirty="0"/>
              <a:t>When compared to Quarter 1 2019/20 positive outcomes decreased by 1.2 percentage points. </a:t>
            </a:r>
            <a:r>
              <a:rPr lang="en-GB" sz="1200" dirty="0"/>
              <a:t>For the 12 months to April 2022, Gwent had a solved rate of 9.8%. </a:t>
            </a:r>
            <a:r>
              <a:rPr lang="en-GB" altLang="en-US" sz="1200" dirty="0"/>
              <a:t>Community resolutions also saw an increase in quarter four 2021/22 but have since seen a decrease during Quarter 1 2022/23.</a:t>
            </a:r>
          </a:p>
          <a:p>
            <a:pPr algn="just">
              <a:lnSpc>
                <a:spcPct val="100000"/>
              </a:lnSpc>
              <a:spcBef>
                <a:spcPts val="0"/>
              </a:spcBef>
              <a:buNone/>
            </a:pPr>
            <a:endParaRPr lang="en-GB" altLang="en-US" sz="600" dirty="0"/>
          </a:p>
          <a:p>
            <a:pPr algn="just">
              <a:lnSpc>
                <a:spcPct val="10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Officers received a report that a male had barricaded himself into his attic after being sought by police for </a:t>
            </a:r>
            <a:r>
              <a:rPr lang="en-GB" sz="1200" dirty="0">
                <a:ea typeface="Calibri" panose="020F0502020204030204" pitchFamily="34" charset="0"/>
                <a:cs typeface="Times New Roman" panose="02020603050405020304" pitchFamily="18" charset="0"/>
              </a:rPr>
              <a:t>a</a:t>
            </a:r>
            <a:r>
              <a:rPr lang="en-GB" sz="1200" dirty="0">
                <a:effectLst/>
                <a:latin typeface="Calibri" panose="020F0502020204030204" pitchFamily="34" charset="0"/>
                <a:ea typeface="Calibri" panose="020F0502020204030204" pitchFamily="34" charset="0"/>
                <a:cs typeface="Times New Roman" panose="02020603050405020304" pitchFamily="18" charset="0"/>
              </a:rPr>
              <a:t>ssaulting an officer and affray. There was a suggestion that the male had access to a rope in the attic which led to a real concern that he would attempt to hang himself. Officers had no way of observing the male so in order to allow officers to view the male a hole was cut in the ceiling. They were then able to observe him with a rope around his neck. </a:t>
            </a:r>
            <a:r>
              <a:rPr lang="en-GB" sz="1200" dirty="0">
                <a:ea typeface="Calibri" panose="020F0502020204030204" pitchFamily="34" charset="0"/>
                <a:cs typeface="Times New Roman" panose="02020603050405020304" pitchFamily="18" charset="0"/>
              </a:rPr>
              <a:t>An officer</a:t>
            </a:r>
            <a:r>
              <a:rPr lang="en-GB" sz="1200" dirty="0">
                <a:effectLst/>
                <a:latin typeface="Calibri" panose="020F0502020204030204" pitchFamily="34" charset="0"/>
                <a:ea typeface="Calibri" panose="020F0502020204030204" pitchFamily="34" charset="0"/>
                <a:cs typeface="Times New Roman" panose="02020603050405020304" pitchFamily="18" charset="0"/>
              </a:rPr>
              <a:t> immediately climbed through the hatch to secure the male. After receiving initial first aid he regained consciousness and was conveyed to </a:t>
            </a:r>
            <a:r>
              <a:rPr lang="en-GB" sz="1200" dirty="0">
                <a:ea typeface="Calibri" panose="020F0502020204030204" pitchFamily="34" charset="0"/>
                <a:cs typeface="Times New Roman" panose="02020603050405020304" pitchFamily="18" charset="0"/>
              </a:rPr>
              <a:t>h</a:t>
            </a:r>
            <a:r>
              <a:rPr lang="en-GB" sz="1200" dirty="0">
                <a:effectLst/>
                <a:latin typeface="Calibri" panose="020F0502020204030204" pitchFamily="34" charset="0"/>
                <a:ea typeface="Calibri" panose="020F0502020204030204" pitchFamily="34" charset="0"/>
                <a:cs typeface="Times New Roman" panose="02020603050405020304" pitchFamily="18" charset="0"/>
              </a:rPr>
              <a:t>ospital where he made a full recovery, before being dealt with for the original offences</a:t>
            </a:r>
            <a:endParaRPr lang="en-GB" altLang="en-US" sz="1200" dirty="0"/>
          </a:p>
        </p:txBody>
      </p:sp>
      <p:pic>
        <p:nvPicPr>
          <p:cNvPr id="2" name="Picture 1">
            <a:extLst>
              <a:ext uri="{FF2B5EF4-FFF2-40B4-BE49-F238E27FC236}">
                <a16:creationId xmlns:a16="http://schemas.microsoft.com/office/drawing/2014/main" id="{0B2850C3-92D4-404C-8E28-A52B6580CD92}"/>
              </a:ext>
            </a:extLst>
          </p:cNvPr>
          <p:cNvPicPr>
            <a:picLocks noChangeAspect="1"/>
          </p:cNvPicPr>
          <p:nvPr/>
        </p:nvPicPr>
        <p:blipFill>
          <a:blip r:embed="rId2"/>
          <a:stretch>
            <a:fillRect/>
          </a:stretch>
        </p:blipFill>
        <p:spPr>
          <a:xfrm>
            <a:off x="332938" y="857165"/>
            <a:ext cx="5400000" cy="2472115"/>
          </a:xfrm>
          <a:prstGeom prst="rect">
            <a:avLst/>
          </a:prstGeom>
        </p:spPr>
      </p:pic>
      <p:pic>
        <p:nvPicPr>
          <p:cNvPr id="7" name="Picture 6">
            <a:extLst>
              <a:ext uri="{FF2B5EF4-FFF2-40B4-BE49-F238E27FC236}">
                <a16:creationId xmlns:a16="http://schemas.microsoft.com/office/drawing/2014/main" id="{8250378B-8739-488C-B8CD-313CA71BF707}"/>
              </a:ext>
            </a:extLst>
          </p:cNvPr>
          <p:cNvPicPr>
            <a:picLocks noChangeAspect="1"/>
          </p:cNvPicPr>
          <p:nvPr/>
        </p:nvPicPr>
        <p:blipFill>
          <a:blip r:embed="rId3"/>
          <a:stretch>
            <a:fillRect/>
          </a:stretch>
        </p:blipFill>
        <p:spPr>
          <a:xfrm>
            <a:off x="6398656" y="857165"/>
            <a:ext cx="5400000" cy="2512653"/>
          </a:xfrm>
          <a:prstGeom prst="rect">
            <a:avLst/>
          </a:prstGeom>
        </p:spPr>
      </p:pic>
      <p:sp>
        <p:nvSpPr>
          <p:cNvPr id="10" name="Rectangle 9">
            <a:extLst>
              <a:ext uri="{FF2B5EF4-FFF2-40B4-BE49-F238E27FC236}">
                <a16:creationId xmlns:a16="http://schemas.microsoft.com/office/drawing/2014/main" id="{079D1867-2B8B-42BA-A976-977675D95E9F}"/>
              </a:ext>
            </a:extLst>
          </p:cNvPr>
          <p:cNvSpPr/>
          <p:nvPr/>
        </p:nvSpPr>
        <p:spPr>
          <a:xfrm>
            <a:off x="6182656" y="797606"/>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9EAEE17-DDCA-46C6-A92F-1AAD2173B834}"/>
              </a:ext>
            </a:extLst>
          </p:cNvPr>
          <p:cNvPicPr>
            <a:picLocks noChangeAspect="1"/>
          </p:cNvPicPr>
          <p:nvPr/>
        </p:nvPicPr>
        <p:blipFill>
          <a:blip r:embed="rId4"/>
          <a:stretch>
            <a:fillRect/>
          </a:stretch>
        </p:blipFill>
        <p:spPr>
          <a:xfrm>
            <a:off x="250588" y="3359620"/>
            <a:ext cx="5600700" cy="606743"/>
          </a:xfrm>
          <a:prstGeom prst="rect">
            <a:avLst/>
          </a:prstGeom>
        </p:spPr>
      </p:pic>
      <p:pic>
        <p:nvPicPr>
          <p:cNvPr id="11" name="Picture 10">
            <a:extLst>
              <a:ext uri="{FF2B5EF4-FFF2-40B4-BE49-F238E27FC236}">
                <a16:creationId xmlns:a16="http://schemas.microsoft.com/office/drawing/2014/main" id="{894D0E01-8611-44F3-9537-B6381A750138}"/>
              </a:ext>
            </a:extLst>
          </p:cNvPr>
          <p:cNvPicPr>
            <a:picLocks noChangeAspect="1"/>
          </p:cNvPicPr>
          <p:nvPr/>
        </p:nvPicPr>
        <p:blipFill>
          <a:blip r:embed="rId5"/>
          <a:stretch>
            <a:fillRect/>
          </a:stretch>
        </p:blipFill>
        <p:spPr>
          <a:xfrm>
            <a:off x="6298306" y="3359620"/>
            <a:ext cx="5600700" cy="606743"/>
          </a:xfrm>
          <a:prstGeom prst="rect">
            <a:avLst/>
          </a:prstGeom>
        </p:spPr>
      </p:pic>
    </p:spTree>
    <p:extLst>
      <p:ext uri="{BB962C8B-B14F-4D97-AF65-F5344CB8AC3E}">
        <p14:creationId xmlns:p14="http://schemas.microsoft.com/office/powerpoint/2010/main" val="410997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74243D3-02D0-43D6-97D4-4FC72E6507DF}"/>
              </a:ext>
            </a:extLst>
          </p:cNvPr>
          <p:cNvSpPr txBox="1"/>
          <p:nvPr/>
        </p:nvSpPr>
        <p:spPr>
          <a:xfrm>
            <a:off x="171922" y="845655"/>
            <a:ext cx="5832000" cy="3240000"/>
          </a:xfrm>
          <a:prstGeom prst="rect">
            <a:avLst/>
          </a:prstGeom>
          <a:noFill/>
          <a:ln w="15875">
            <a:solidFill>
              <a:schemeClr val="accent1"/>
            </a:solidFill>
          </a:ln>
        </p:spPr>
        <p:txBody>
          <a:bodyPr wrap="square" rtlCol="0">
            <a:spAutoFit/>
          </a:bodyPr>
          <a:lstStyle/>
          <a:p>
            <a:endParaRPr lang="en-GB"/>
          </a:p>
        </p:txBody>
      </p:sp>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Shoplifting</a:t>
            </a:r>
          </a:p>
        </p:txBody>
      </p:sp>
      <p:sp>
        <p:nvSpPr>
          <p:cNvPr id="14" name="TextBox 13">
            <a:extLst>
              <a:ext uri="{FF2B5EF4-FFF2-40B4-BE49-F238E27FC236}">
                <a16:creationId xmlns:a16="http://schemas.microsoft.com/office/drawing/2014/main" id="{1D3748CB-C00D-4859-B34A-36D9E4FC2DEA}"/>
              </a:ext>
            </a:extLst>
          </p:cNvPr>
          <p:cNvSpPr txBox="1"/>
          <p:nvPr/>
        </p:nvSpPr>
        <p:spPr>
          <a:xfrm>
            <a:off x="128016" y="4178570"/>
            <a:ext cx="11892062" cy="1508105"/>
          </a:xfrm>
          <a:prstGeom prst="rect">
            <a:avLst/>
          </a:prstGeom>
          <a:noFill/>
          <a:ln w="15875">
            <a:solidFill>
              <a:schemeClr val="accent1"/>
            </a:solidFill>
          </a:ln>
        </p:spPr>
        <p:txBody>
          <a:bodyPr wrap="square" lIns="91440" tIns="45720" rIns="91440" bIns="45720" rtlCol="0" anchor="t">
            <a:spAutoFit/>
          </a:bodyPr>
          <a:lstStyle/>
          <a:p>
            <a:r>
              <a:rPr lang="en-GB" sz="1400" b="1" i="1" dirty="0"/>
              <a:t>Overview</a:t>
            </a:r>
            <a:endParaRPr lang="en-GB" sz="1200" dirty="0"/>
          </a:p>
          <a:p>
            <a:endParaRPr lang="en-GB" sz="600" dirty="0"/>
          </a:p>
          <a:p>
            <a:pPr algn="just"/>
            <a:r>
              <a:rPr lang="en-GB" sz="1200" dirty="0"/>
              <a:t>Shoplifting saw an increase of 21.2%  in Quarter 1 2022/23,  when compared to the previous quarter. This is the highest number of Shoplifting offences recorded since Quarter 4 2019/20. </a:t>
            </a:r>
          </a:p>
          <a:p>
            <a:pPr algn="just"/>
            <a:endParaRPr lang="en-GB" sz="600" dirty="0">
              <a:solidFill>
                <a:srgbClr val="FF0000"/>
              </a:solidFill>
            </a:endParaRPr>
          </a:p>
          <a:p>
            <a:pPr algn="just"/>
            <a:r>
              <a:rPr lang="en-GB" sz="1200" dirty="0"/>
              <a:t>Quarter 1 2022/23 has recorded a 20.9% reduction (172 less offences) when compared to Quarter 1 2019/20 (Pre-COVID year). </a:t>
            </a:r>
            <a:endParaRPr lang="en-GB" sz="600" dirty="0"/>
          </a:p>
          <a:p>
            <a:pPr algn="just"/>
            <a:endParaRPr lang="en-GB" sz="600" dirty="0"/>
          </a:p>
          <a:p>
            <a:pPr algn="just"/>
            <a:r>
              <a:rPr lang="en-GB" sz="1200" dirty="0"/>
              <a:t>Compared to the previous quarter positive outcomes for Shoplifting saw a large decrease of 18.2 percentage points.</a:t>
            </a:r>
          </a:p>
          <a:p>
            <a:pPr algn="just"/>
            <a:endParaRPr lang="en-GB" sz="600" dirty="0"/>
          </a:p>
          <a:p>
            <a:pPr algn="just"/>
            <a:r>
              <a:rPr lang="en-GB" sz="1200" dirty="0"/>
              <a:t>Positive outcomes have decreased when comparing Quarter 1 for the past three financial years, and are 26% below the same quarter in 2019/20.</a:t>
            </a:r>
          </a:p>
          <a:p>
            <a:endParaRPr lang="en-GB" sz="600" dirty="0">
              <a:solidFill>
                <a:srgbClr val="FF0000"/>
              </a:solidFill>
            </a:endParaRPr>
          </a:p>
        </p:txBody>
      </p:sp>
      <p:pic>
        <p:nvPicPr>
          <p:cNvPr id="5" name="Picture 4">
            <a:extLst>
              <a:ext uri="{FF2B5EF4-FFF2-40B4-BE49-F238E27FC236}">
                <a16:creationId xmlns:a16="http://schemas.microsoft.com/office/drawing/2014/main" id="{6DC6C893-2A5D-4FBD-9BCF-AA1B378C2797}"/>
              </a:ext>
            </a:extLst>
          </p:cNvPr>
          <p:cNvPicPr>
            <a:picLocks noChangeAspect="1"/>
          </p:cNvPicPr>
          <p:nvPr/>
        </p:nvPicPr>
        <p:blipFill>
          <a:blip r:embed="rId2"/>
          <a:stretch>
            <a:fillRect/>
          </a:stretch>
        </p:blipFill>
        <p:spPr>
          <a:xfrm>
            <a:off x="6434918" y="892905"/>
            <a:ext cx="5338319" cy="2502000"/>
          </a:xfrm>
          <a:prstGeom prst="rect">
            <a:avLst/>
          </a:prstGeom>
        </p:spPr>
      </p:pic>
      <p:sp>
        <p:nvSpPr>
          <p:cNvPr id="6" name="Rectangle 5">
            <a:extLst>
              <a:ext uri="{FF2B5EF4-FFF2-40B4-BE49-F238E27FC236}">
                <a16:creationId xmlns:a16="http://schemas.microsoft.com/office/drawing/2014/main" id="{E89B4C16-8A4D-4EF2-A0BB-503E508A59EA}"/>
              </a:ext>
            </a:extLst>
          </p:cNvPr>
          <p:cNvSpPr/>
          <p:nvPr/>
        </p:nvSpPr>
        <p:spPr>
          <a:xfrm>
            <a:off x="6188078" y="845655"/>
            <a:ext cx="5832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F804FF7-1B01-4186-82C4-0D2F7BB9E6F1}"/>
              </a:ext>
            </a:extLst>
          </p:cNvPr>
          <p:cNvPicPr>
            <a:picLocks noChangeAspect="1"/>
          </p:cNvPicPr>
          <p:nvPr/>
        </p:nvPicPr>
        <p:blipFill>
          <a:blip r:embed="rId3"/>
          <a:stretch>
            <a:fillRect/>
          </a:stretch>
        </p:blipFill>
        <p:spPr>
          <a:xfrm>
            <a:off x="253469" y="3411545"/>
            <a:ext cx="5687378" cy="606743"/>
          </a:xfrm>
          <a:prstGeom prst="rect">
            <a:avLst/>
          </a:prstGeom>
        </p:spPr>
      </p:pic>
      <p:pic>
        <p:nvPicPr>
          <p:cNvPr id="10" name="Picture 9">
            <a:extLst>
              <a:ext uri="{FF2B5EF4-FFF2-40B4-BE49-F238E27FC236}">
                <a16:creationId xmlns:a16="http://schemas.microsoft.com/office/drawing/2014/main" id="{532F0823-E54D-46A1-841F-4C9957A9C088}"/>
              </a:ext>
            </a:extLst>
          </p:cNvPr>
          <p:cNvPicPr>
            <a:picLocks noChangeAspect="1"/>
          </p:cNvPicPr>
          <p:nvPr/>
        </p:nvPicPr>
        <p:blipFill>
          <a:blip r:embed="rId4"/>
          <a:stretch>
            <a:fillRect/>
          </a:stretch>
        </p:blipFill>
        <p:spPr>
          <a:xfrm>
            <a:off x="387160" y="909683"/>
            <a:ext cx="5401524" cy="2432515"/>
          </a:xfrm>
          <a:prstGeom prst="rect">
            <a:avLst/>
          </a:prstGeom>
        </p:spPr>
      </p:pic>
      <p:pic>
        <p:nvPicPr>
          <p:cNvPr id="12" name="Picture 11">
            <a:extLst>
              <a:ext uri="{FF2B5EF4-FFF2-40B4-BE49-F238E27FC236}">
                <a16:creationId xmlns:a16="http://schemas.microsoft.com/office/drawing/2014/main" id="{F7BC2927-8FCE-49FB-B2AF-1F6FAACD3AE3}"/>
              </a:ext>
            </a:extLst>
          </p:cNvPr>
          <p:cNvPicPr>
            <a:picLocks noChangeAspect="1"/>
          </p:cNvPicPr>
          <p:nvPr/>
        </p:nvPicPr>
        <p:blipFill>
          <a:blip r:embed="rId5"/>
          <a:stretch>
            <a:fillRect/>
          </a:stretch>
        </p:blipFill>
        <p:spPr>
          <a:xfrm>
            <a:off x="6303727" y="3411545"/>
            <a:ext cx="5600700" cy="606743"/>
          </a:xfrm>
          <a:prstGeom prst="rect">
            <a:avLst/>
          </a:prstGeom>
        </p:spPr>
      </p:pic>
    </p:spTree>
    <p:extLst>
      <p:ext uri="{BB962C8B-B14F-4D97-AF65-F5344CB8AC3E}">
        <p14:creationId xmlns:p14="http://schemas.microsoft.com/office/powerpoint/2010/main" val="382736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74243D3-02D0-43D6-97D4-4FC72E6507DF}"/>
              </a:ext>
            </a:extLst>
          </p:cNvPr>
          <p:cNvSpPr txBox="1"/>
          <p:nvPr/>
        </p:nvSpPr>
        <p:spPr>
          <a:xfrm>
            <a:off x="124322" y="845655"/>
            <a:ext cx="5832000" cy="3240000"/>
          </a:xfrm>
          <a:prstGeom prst="rect">
            <a:avLst/>
          </a:prstGeom>
          <a:noFill/>
          <a:ln w="15875">
            <a:solidFill>
              <a:schemeClr val="accent1"/>
            </a:solidFill>
          </a:ln>
        </p:spPr>
        <p:txBody>
          <a:bodyPr wrap="square" rtlCol="0">
            <a:spAutoFit/>
          </a:bodyPr>
          <a:lstStyle/>
          <a:p>
            <a:endParaRPr lang="en-GB" dirty="0"/>
          </a:p>
        </p:txBody>
      </p:sp>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ASB</a:t>
            </a:r>
          </a:p>
        </p:txBody>
      </p:sp>
      <p:sp>
        <p:nvSpPr>
          <p:cNvPr id="14" name="TextBox 13">
            <a:extLst>
              <a:ext uri="{FF2B5EF4-FFF2-40B4-BE49-F238E27FC236}">
                <a16:creationId xmlns:a16="http://schemas.microsoft.com/office/drawing/2014/main" id="{1D3748CB-C00D-4859-B34A-36D9E4FC2DEA}"/>
              </a:ext>
            </a:extLst>
          </p:cNvPr>
          <p:cNvSpPr txBox="1"/>
          <p:nvPr/>
        </p:nvSpPr>
        <p:spPr>
          <a:xfrm>
            <a:off x="6134806" y="860037"/>
            <a:ext cx="5932871" cy="3200876"/>
          </a:xfrm>
          <a:prstGeom prst="rect">
            <a:avLst/>
          </a:prstGeom>
          <a:noFill/>
          <a:ln w="15875">
            <a:solidFill>
              <a:schemeClr val="accent1"/>
            </a:solidFill>
          </a:ln>
        </p:spPr>
        <p:txBody>
          <a:bodyPr wrap="square" rtlCol="0">
            <a:spAutoFit/>
          </a:bodyPr>
          <a:lstStyle/>
          <a:p>
            <a:r>
              <a:rPr lang="en-GB" sz="1400" b="1" i="1" dirty="0"/>
              <a:t>Overview</a:t>
            </a:r>
          </a:p>
          <a:p>
            <a:endParaRPr lang="en-GB" sz="600" b="1" i="1" dirty="0"/>
          </a:p>
          <a:p>
            <a:pPr algn="just"/>
            <a:r>
              <a:rPr lang="en-GB" sz="1200" dirty="0"/>
              <a:t>Levels of anti-social behaviour (ASB) in Gwent have increased when compared to the previous quarter, by 6.9%. </a:t>
            </a:r>
          </a:p>
          <a:p>
            <a:pPr algn="just"/>
            <a:endParaRPr lang="en-GB" sz="600" dirty="0"/>
          </a:p>
          <a:p>
            <a:pPr algn="just"/>
            <a:r>
              <a:rPr lang="en-GB" sz="1200" dirty="0"/>
              <a:t>When compared to Quarter 1 of 2019/20, ASB rose by 4.0%. </a:t>
            </a:r>
          </a:p>
          <a:p>
            <a:pPr algn="just"/>
            <a:endParaRPr lang="en-GB" sz="600" dirty="0"/>
          </a:p>
          <a:p>
            <a:pPr algn="just"/>
            <a:r>
              <a:rPr lang="en-GB" sz="1200" dirty="0"/>
              <a:t>The rise in ASB levels observed during the most recent quarter is not unexpected, as the first two quarters of a given financial year generally see higher levels of ASB than the latter two, perhaps owing in part to better weather conditions. This trend was only disrupted during 2020/21, likely due to the impact of Covid-19.</a:t>
            </a:r>
          </a:p>
          <a:p>
            <a:pPr algn="just"/>
            <a:endParaRPr lang="en-GB" sz="600" dirty="0"/>
          </a:p>
          <a:p>
            <a:pPr algn="just"/>
            <a:r>
              <a:rPr lang="en-GB" sz="1200" dirty="0"/>
              <a:t>Due to the recent increases in incident levels, a plan is to be put in place to help address this rise. This will include resource allocation to identified hotspot areas to establish what the issues are, and then target these issues through the utilisation of the recently acquired Safer Streets funding.</a:t>
            </a:r>
          </a:p>
          <a:p>
            <a:endParaRPr lang="en-GB" sz="1400" dirty="0"/>
          </a:p>
          <a:p>
            <a:endParaRPr lang="en-GB" sz="1400" dirty="0"/>
          </a:p>
        </p:txBody>
      </p:sp>
      <p:pic>
        <p:nvPicPr>
          <p:cNvPr id="3" name="Picture 2">
            <a:extLst>
              <a:ext uri="{FF2B5EF4-FFF2-40B4-BE49-F238E27FC236}">
                <a16:creationId xmlns:a16="http://schemas.microsoft.com/office/drawing/2014/main" id="{ED8B30FD-2595-4330-BB6F-5A9CAEEAF520}"/>
              </a:ext>
            </a:extLst>
          </p:cNvPr>
          <p:cNvPicPr>
            <a:picLocks noChangeAspect="1"/>
          </p:cNvPicPr>
          <p:nvPr/>
        </p:nvPicPr>
        <p:blipFill>
          <a:blip r:embed="rId2"/>
          <a:stretch>
            <a:fillRect/>
          </a:stretch>
        </p:blipFill>
        <p:spPr>
          <a:xfrm>
            <a:off x="225195" y="874243"/>
            <a:ext cx="5513496" cy="2554757"/>
          </a:xfrm>
          <a:prstGeom prst="rect">
            <a:avLst/>
          </a:prstGeom>
        </p:spPr>
      </p:pic>
      <p:pic>
        <p:nvPicPr>
          <p:cNvPr id="6" name="Picture 5">
            <a:extLst>
              <a:ext uri="{FF2B5EF4-FFF2-40B4-BE49-F238E27FC236}">
                <a16:creationId xmlns:a16="http://schemas.microsoft.com/office/drawing/2014/main" id="{6EDF50DA-4A89-4763-B928-63EEC7AF69F6}"/>
              </a:ext>
            </a:extLst>
          </p:cNvPr>
          <p:cNvPicPr>
            <a:picLocks noChangeAspect="1"/>
          </p:cNvPicPr>
          <p:nvPr/>
        </p:nvPicPr>
        <p:blipFill>
          <a:blip r:embed="rId3"/>
          <a:stretch>
            <a:fillRect/>
          </a:stretch>
        </p:blipFill>
        <p:spPr>
          <a:xfrm>
            <a:off x="236638" y="3429000"/>
            <a:ext cx="5607368" cy="613410"/>
          </a:xfrm>
          <a:prstGeom prst="rect">
            <a:avLst/>
          </a:prstGeom>
        </p:spPr>
      </p:pic>
      <p:sp>
        <p:nvSpPr>
          <p:cNvPr id="7" name="TextBox 6">
            <a:extLst>
              <a:ext uri="{FF2B5EF4-FFF2-40B4-BE49-F238E27FC236}">
                <a16:creationId xmlns:a16="http://schemas.microsoft.com/office/drawing/2014/main" id="{D390C919-5FFB-4898-96FD-D2AD73906476}"/>
              </a:ext>
            </a:extLst>
          </p:cNvPr>
          <p:cNvSpPr txBox="1"/>
          <p:nvPr/>
        </p:nvSpPr>
        <p:spPr>
          <a:xfrm>
            <a:off x="124322" y="4246782"/>
            <a:ext cx="11943355" cy="1477328"/>
          </a:xfrm>
          <a:prstGeom prst="rect">
            <a:avLst/>
          </a:prstGeom>
          <a:noFill/>
          <a:ln w="15875">
            <a:solidFill>
              <a:schemeClr val="accent1"/>
            </a:solidFill>
          </a:ln>
        </p:spPr>
        <p:txBody>
          <a:bodyPr wrap="square" rtlCol="0">
            <a:spAutoFit/>
          </a:bodyPr>
          <a:lstStyle/>
          <a:p>
            <a:pPr lvl="0" algn="just"/>
            <a:r>
              <a:rPr lang="en-GB" sz="1200" dirty="0">
                <a:effectLst/>
                <a:latin typeface="Calibri" panose="020F0502020204030204" pitchFamily="34" charset="0"/>
                <a:ea typeface="Times New Roman" panose="02020603050405020304" pitchFamily="18" charset="0"/>
              </a:rPr>
              <a:t>A sharp increase in ASB and damage offences caused by young people was also seen within Blackwood, causing significant concern to the local community and interest from local elected members.</a:t>
            </a:r>
            <a:r>
              <a:rPr lang="en-GB" sz="1200" dirty="0">
                <a:ea typeface="Times New Roman" panose="02020603050405020304" pitchFamily="18" charset="0"/>
              </a:rPr>
              <a:t> In response to this an ef</a:t>
            </a:r>
            <a:r>
              <a:rPr lang="en-GB" sz="1200" dirty="0">
                <a:effectLst/>
                <a:latin typeface="Calibri" panose="020F0502020204030204" pitchFamily="34" charset="0"/>
                <a:ea typeface="Times New Roman" panose="02020603050405020304" pitchFamily="18" charset="0"/>
              </a:rPr>
              <a:t>fective POP plan was implemented with a full partnership, engagement and comms structure. </a:t>
            </a:r>
            <a:r>
              <a:rPr lang="en-GB" sz="1200" dirty="0">
                <a:ea typeface="Times New Roman" panose="02020603050405020304" pitchFamily="18" charset="0"/>
              </a:rPr>
              <a:t>A r</a:t>
            </a:r>
            <a:r>
              <a:rPr lang="en-GB" sz="1200" dirty="0">
                <a:effectLst/>
                <a:latin typeface="Calibri" panose="020F0502020204030204" pitchFamily="34" charset="0"/>
                <a:ea typeface="Times New Roman" panose="02020603050405020304" pitchFamily="18" charset="0"/>
              </a:rPr>
              <a:t>obust enforcement and reassurance plan utilising tasking budgets was also created making effective use of dispersal powers and a new ‘</a:t>
            </a:r>
            <a:r>
              <a:rPr lang="en-GB" sz="1200" dirty="0" err="1">
                <a:effectLst/>
                <a:latin typeface="Calibri" panose="020F0502020204030204" pitchFamily="34" charset="0"/>
                <a:ea typeface="Times New Roman" panose="02020603050405020304" pitchFamily="18" charset="0"/>
              </a:rPr>
              <a:t>Townsafe</a:t>
            </a:r>
            <a:r>
              <a:rPr lang="en-GB" sz="1200" dirty="0">
                <a:effectLst/>
                <a:latin typeface="Calibri" panose="020F0502020204030204" pitchFamily="34" charset="0"/>
                <a:ea typeface="Times New Roman" panose="02020603050405020304" pitchFamily="18" charset="0"/>
              </a:rPr>
              <a:t>’ initiative. </a:t>
            </a:r>
          </a:p>
          <a:p>
            <a:pPr lvl="0" algn="just"/>
            <a:endParaRPr lang="en-GB" sz="600" dirty="0">
              <a:ea typeface="Calibri" panose="020F0502020204030204" pitchFamily="34" charset="0"/>
            </a:endParaRPr>
          </a:p>
          <a:p>
            <a:pPr algn="just"/>
            <a:r>
              <a:rPr lang="en-GB" sz="1200" dirty="0">
                <a:ea typeface="Calibri" panose="020F0502020204030204" pitchFamily="34" charset="0"/>
                <a:cs typeface="Times New Roman" panose="02020603050405020304" pitchFamily="18" charset="0"/>
              </a:rPr>
              <a:t>O</a:t>
            </a:r>
            <a:r>
              <a:rPr lang="en-GB" sz="1200" dirty="0">
                <a:effectLst/>
                <a:latin typeface="Calibri" panose="020F0502020204030204" pitchFamily="34" charset="0"/>
                <a:ea typeface="Calibri" panose="020F0502020204030204" pitchFamily="34" charset="0"/>
                <a:cs typeface="Times New Roman" panose="02020603050405020304" pitchFamily="18" charset="0"/>
              </a:rPr>
              <a:t>fficers received a tasking request from the East LPA in relation to reports of  anti-social ‘racers’ at the Severn Bridge Industrial Estate in Chepstow. </a:t>
            </a:r>
            <a:r>
              <a:rPr lang="en-GB" sz="1200" dirty="0">
                <a:ea typeface="Calibri" panose="020F0502020204030204" pitchFamily="34" charset="0"/>
                <a:cs typeface="Times New Roman" panose="02020603050405020304" pitchFamily="18" charset="0"/>
              </a:rPr>
              <a:t>F</a:t>
            </a:r>
            <a:r>
              <a:rPr lang="en-GB" sz="1200" dirty="0">
                <a:effectLst/>
                <a:latin typeface="Calibri" panose="020F0502020204030204" pitchFamily="34" charset="0"/>
                <a:ea typeface="Calibri" panose="020F0502020204030204" pitchFamily="34" charset="0"/>
                <a:cs typeface="Times New Roman" panose="02020603050405020304" pitchFamily="18" charset="0"/>
              </a:rPr>
              <a:t>ive vehicles attended, located a gathering of vehicles and issued a number of tickets for vehicle modification and excess speed offences. One vehicle was seized for having no tax and a driver was arrested for drug driving. Officers also pursued a suspected drug dealer seen leaving the site who was then located and arrested. His vehicle was seized and he has been prosecuted for drug drive and other offences.</a:t>
            </a:r>
          </a:p>
          <a:p>
            <a:pPr lvl="0"/>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2524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6" ma:contentTypeDescription="Create a new document." ma:contentTypeScope="" ma:versionID="8a09578069ee39861b49dee5cf3674ce">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58d00415ab9596a356caf05aa34e0b6c"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2A5CE9-7E99-4035-9496-0CC2C6C32EE2}"/>
</file>

<file path=customXml/itemProps2.xml><?xml version="1.0" encoding="utf-8"?>
<ds:datastoreItem xmlns:ds="http://schemas.openxmlformats.org/officeDocument/2006/customXml" ds:itemID="{77F84592-EB5A-4F76-A3FF-F07978913D78}"/>
</file>

<file path=customXml/itemProps3.xml><?xml version="1.0" encoding="utf-8"?>
<ds:datastoreItem xmlns:ds="http://schemas.openxmlformats.org/officeDocument/2006/customXml" ds:itemID="{706BCED7-10C0-49BA-B3AA-B636646A3AFB}"/>
</file>

<file path=docProps/app.xml><?xml version="1.0" encoding="utf-8"?>
<Properties xmlns="http://schemas.openxmlformats.org/officeDocument/2006/extended-properties" xmlns:vt="http://schemas.openxmlformats.org/officeDocument/2006/docPropsVTypes">
  <TotalTime>2064</TotalTime>
  <Words>8967</Words>
  <Application>Microsoft Office PowerPoint</Application>
  <PresentationFormat>Widescreen</PresentationFormat>
  <Paragraphs>604</Paragraphs>
  <Slides>39</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Calibri Light</vt:lpstr>
      <vt:lpstr>Times New Roman</vt:lpstr>
      <vt:lpstr>Office Theme</vt:lpstr>
      <vt:lpstr>1_Office Theme</vt:lpstr>
      <vt:lpstr>Strategy Performance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Domestic Related Crime</vt:lpstr>
      <vt:lpstr> Domestic Abuse Repeat Victims/Offenders</vt:lpstr>
      <vt:lpstr> Modern Day Slavery and Human Trafficking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Executive Board</dc:title>
  <dc:creator>Povall, Neil</dc:creator>
  <cp:lastModifiedBy>Jenkins D, Gareth</cp:lastModifiedBy>
  <cp:revision>183</cp:revision>
  <dcterms:created xsi:type="dcterms:W3CDTF">2021-10-20T09:37:25Z</dcterms:created>
  <dcterms:modified xsi:type="dcterms:W3CDTF">2022-08-19T12:05:55Z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2021-10-20T10:12:24Z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22e4b85c-da91-4914-8fda-5fad48441e75</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ies>
</file>