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702"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11" Type="http://schemas.openxmlformats.org/officeDocument/2006/relationships/customXml" Target="../customXml/item3.xml"/><Relationship Id="rId5" Type="http://schemas.openxmlformats.org/officeDocument/2006/relationships/viewProps" Target="viewProps.xml"/><Relationship Id="rId10" Type="http://schemas.openxmlformats.org/officeDocument/2006/relationships/customXml" Target="../customXml/item2.xml"/><Relationship Id="rId4" Type="http://schemas.openxmlformats.org/officeDocument/2006/relationships/presProps" Target="presProps.xml"/><Relationship Id="rId9" Type="http://schemas.openxmlformats.org/officeDocument/2006/relationships/customXml" Target="../customXml/item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enkins D, Gareth" userId="b9f24fb5-47d1-49b7-afae-dc2c8d4ecd1d" providerId="ADAL" clId="{19C3BB8F-51E0-4C8C-AA4E-674BFD77AAE7}"/>
    <pc:docChg chg="modSld">
      <pc:chgData name="Jenkins D, Gareth" userId="b9f24fb5-47d1-49b7-afae-dc2c8d4ecd1d" providerId="ADAL" clId="{19C3BB8F-51E0-4C8C-AA4E-674BFD77AAE7}" dt="2024-08-19T11:32:51.364" v="2" actId="13926"/>
      <pc:docMkLst>
        <pc:docMk/>
      </pc:docMkLst>
      <pc:sldChg chg="modSp mod">
        <pc:chgData name="Jenkins D, Gareth" userId="b9f24fb5-47d1-49b7-afae-dc2c8d4ecd1d" providerId="ADAL" clId="{19C3BB8F-51E0-4C8C-AA4E-674BFD77AAE7}" dt="2024-08-19T11:32:51.364" v="2" actId="13926"/>
        <pc:sldMkLst>
          <pc:docMk/>
          <pc:sldMk cId="1932703738" sldId="702"/>
        </pc:sldMkLst>
        <pc:spChg chg="mod">
          <ac:chgData name="Jenkins D, Gareth" userId="b9f24fb5-47d1-49b7-afae-dc2c8d4ecd1d" providerId="ADAL" clId="{19C3BB8F-51E0-4C8C-AA4E-674BFD77AAE7}" dt="2024-08-19T11:32:48.897" v="1" actId="13926"/>
          <ac:spMkLst>
            <pc:docMk/>
            <pc:sldMk cId="1932703738" sldId="702"/>
            <ac:spMk id="27" creationId="{003315D1-EFFD-466E-68B4-C0DC86BCACA4}"/>
          </ac:spMkLst>
        </pc:spChg>
        <pc:spChg chg="mod">
          <ac:chgData name="Jenkins D, Gareth" userId="b9f24fb5-47d1-49b7-afae-dc2c8d4ecd1d" providerId="ADAL" clId="{19C3BB8F-51E0-4C8C-AA4E-674BFD77AAE7}" dt="2024-08-19T11:32:46.114" v="0" actId="13926"/>
          <ac:spMkLst>
            <pc:docMk/>
            <pc:sldMk cId="1932703738" sldId="702"/>
            <ac:spMk id="29" creationId="{484E5085-3087-8F01-7EC4-B6524B8782BD}"/>
          </ac:spMkLst>
        </pc:spChg>
        <pc:spChg chg="mod">
          <ac:chgData name="Jenkins D, Gareth" userId="b9f24fb5-47d1-49b7-afae-dc2c8d4ecd1d" providerId="ADAL" clId="{19C3BB8F-51E0-4C8C-AA4E-674BFD77AAE7}" dt="2024-08-19T11:32:51.364" v="2" actId="13926"/>
          <ac:spMkLst>
            <pc:docMk/>
            <pc:sldMk cId="1932703738" sldId="702"/>
            <ac:spMk id="14336" creationId="{AAA03320-886C-1D30-247E-934AD64DCF73}"/>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B9251B-1924-4C3D-9261-14F2E7EF12E4}" type="datetimeFigureOut">
              <a:rPr lang="en-GB" smtClean="0"/>
              <a:t>19/08/2024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095AF3D-DA90-44F7-B972-2B19D80BF329}" type="slidenum">
              <a:rPr lang="en-GB" smtClean="0"/>
              <a:t>‹#›</a:t>
            </a:fld>
            <a:endParaRPr lang="en-GB"/>
          </a:p>
        </p:txBody>
      </p:sp>
    </p:spTree>
    <p:extLst>
      <p:ext uri="{BB962C8B-B14F-4D97-AF65-F5344CB8AC3E}">
        <p14:creationId xmlns:p14="http://schemas.microsoft.com/office/powerpoint/2010/main" val="41281272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a:extLst>
              <a:ext uri="{FF2B5EF4-FFF2-40B4-BE49-F238E27FC236}">
                <a16:creationId xmlns:a16="http://schemas.microsoft.com/office/drawing/2014/main" id="{3050D493-6F7F-4BE0-A036-D3D81FB0764C}"/>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a:extLst>
              <a:ext uri="{FF2B5EF4-FFF2-40B4-BE49-F238E27FC236}">
                <a16:creationId xmlns:a16="http://schemas.microsoft.com/office/drawing/2014/main" id="{53E638D3-FEA4-4D14-9BC4-EED1423140BF}"/>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dirty="0"/>
          </a:p>
        </p:txBody>
      </p:sp>
      <p:sp>
        <p:nvSpPr>
          <p:cNvPr id="15364" name="Slide Number Placeholder 3">
            <a:extLst>
              <a:ext uri="{FF2B5EF4-FFF2-40B4-BE49-F238E27FC236}">
                <a16:creationId xmlns:a16="http://schemas.microsoft.com/office/drawing/2014/main" id="{C6B9FABB-6C9F-45B9-86D8-DB64A5DCF45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fld id="{E2106A38-182C-4E06-81C6-C96C55233094}" type="slidenum">
              <a:rPr lang="en-GB" altLang="en-US"/>
              <a:pPr/>
              <a:t>1</a:t>
            </a:fld>
            <a:endParaRPr lang="en-GB" altLang="en-US" dirty="0"/>
          </a:p>
        </p:txBody>
      </p:sp>
    </p:spTree>
    <p:extLst>
      <p:ext uri="{BB962C8B-B14F-4D97-AF65-F5344CB8AC3E}">
        <p14:creationId xmlns:p14="http://schemas.microsoft.com/office/powerpoint/2010/main" val="35486792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3FC92D-97B2-D5CB-8CB6-0FAB92C45B95}"/>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p>
        </p:txBody>
      </p:sp>
      <p:sp>
        <p:nvSpPr>
          <p:cNvPr id="3" name="Subtitle 2">
            <a:extLst>
              <a:ext uri="{FF2B5EF4-FFF2-40B4-BE49-F238E27FC236}">
                <a16:creationId xmlns:a16="http://schemas.microsoft.com/office/drawing/2014/main" id="{6DDF8E17-25B0-93F4-5EFA-61E1FEA54C2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a:extLst>
              <a:ext uri="{FF2B5EF4-FFF2-40B4-BE49-F238E27FC236}">
                <a16:creationId xmlns:a16="http://schemas.microsoft.com/office/drawing/2014/main" id="{BA6DB3DA-2ACF-D7B4-E658-E95FA24DF701}"/>
              </a:ext>
            </a:extLst>
          </p:cNvPr>
          <p:cNvSpPr>
            <a:spLocks noGrp="1"/>
          </p:cNvSpPr>
          <p:nvPr>
            <p:ph type="dt" sz="half" idx="10"/>
          </p:nvPr>
        </p:nvSpPr>
        <p:spPr/>
        <p:txBody>
          <a:bodyPr/>
          <a:lstStyle/>
          <a:p>
            <a:fld id="{3E1FDADA-EB6D-4F41-AAD8-D18BDAC1742D}" type="datetimeFigureOut">
              <a:rPr lang="en-GB" smtClean="0"/>
              <a:t>19/08/2024</a:t>
            </a:fld>
            <a:endParaRPr lang="en-GB"/>
          </a:p>
        </p:txBody>
      </p:sp>
      <p:sp>
        <p:nvSpPr>
          <p:cNvPr id="5" name="Footer Placeholder 4">
            <a:extLst>
              <a:ext uri="{FF2B5EF4-FFF2-40B4-BE49-F238E27FC236}">
                <a16:creationId xmlns:a16="http://schemas.microsoft.com/office/drawing/2014/main" id="{663D6B61-38AC-9134-4730-AE86D33F944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738E630-AFFC-77CE-F9E1-D0CFF58E7444}"/>
              </a:ext>
            </a:extLst>
          </p:cNvPr>
          <p:cNvSpPr>
            <a:spLocks noGrp="1"/>
          </p:cNvSpPr>
          <p:nvPr>
            <p:ph type="sldNum" sz="quarter" idx="12"/>
          </p:nvPr>
        </p:nvSpPr>
        <p:spPr/>
        <p:txBody>
          <a:bodyPr/>
          <a:lstStyle/>
          <a:p>
            <a:fld id="{8D9AFC25-18C5-4AAA-B361-13CEC77B9098}" type="slidenum">
              <a:rPr lang="en-GB" smtClean="0"/>
              <a:t>‹#›</a:t>
            </a:fld>
            <a:endParaRPr lang="en-GB"/>
          </a:p>
        </p:txBody>
      </p:sp>
    </p:spTree>
    <p:extLst>
      <p:ext uri="{BB962C8B-B14F-4D97-AF65-F5344CB8AC3E}">
        <p14:creationId xmlns:p14="http://schemas.microsoft.com/office/powerpoint/2010/main" val="846111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5CC9D0-2A6F-D232-AFA5-A0D044BFFCB8}"/>
              </a:ext>
            </a:extLst>
          </p:cNvPr>
          <p:cNvSpPr>
            <a:spLocks noGrp="1"/>
          </p:cNvSpPr>
          <p:nvPr>
            <p:ph type="title"/>
          </p:nvPr>
        </p:nvSpPr>
        <p:spPr/>
        <p:txBody>
          <a:bodyPr/>
          <a:lstStyle/>
          <a:p>
            <a:r>
              <a:rPr lang="en-GB"/>
              <a:t>Click to edit Master title style</a:t>
            </a:r>
          </a:p>
        </p:txBody>
      </p:sp>
      <p:sp>
        <p:nvSpPr>
          <p:cNvPr id="3" name="Vertical Text Placeholder 2">
            <a:extLst>
              <a:ext uri="{FF2B5EF4-FFF2-40B4-BE49-F238E27FC236}">
                <a16:creationId xmlns:a16="http://schemas.microsoft.com/office/drawing/2014/main" id="{72B95CB1-F15C-E7F0-9577-2118C3A3AE61}"/>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F552405A-3DED-9505-547D-67AAFF77D573}"/>
              </a:ext>
            </a:extLst>
          </p:cNvPr>
          <p:cNvSpPr>
            <a:spLocks noGrp="1"/>
          </p:cNvSpPr>
          <p:nvPr>
            <p:ph type="dt" sz="half" idx="10"/>
          </p:nvPr>
        </p:nvSpPr>
        <p:spPr/>
        <p:txBody>
          <a:bodyPr/>
          <a:lstStyle/>
          <a:p>
            <a:fld id="{3E1FDADA-EB6D-4F41-AAD8-D18BDAC1742D}" type="datetimeFigureOut">
              <a:rPr lang="en-GB" smtClean="0"/>
              <a:t>19/08/2024</a:t>
            </a:fld>
            <a:endParaRPr lang="en-GB"/>
          </a:p>
        </p:txBody>
      </p:sp>
      <p:sp>
        <p:nvSpPr>
          <p:cNvPr id="5" name="Footer Placeholder 4">
            <a:extLst>
              <a:ext uri="{FF2B5EF4-FFF2-40B4-BE49-F238E27FC236}">
                <a16:creationId xmlns:a16="http://schemas.microsoft.com/office/drawing/2014/main" id="{1D646CC8-84FA-6B9D-C83C-AC497CCE992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94E4C8A-1EBD-1B88-EDB3-6B671844DF2E}"/>
              </a:ext>
            </a:extLst>
          </p:cNvPr>
          <p:cNvSpPr>
            <a:spLocks noGrp="1"/>
          </p:cNvSpPr>
          <p:nvPr>
            <p:ph type="sldNum" sz="quarter" idx="12"/>
          </p:nvPr>
        </p:nvSpPr>
        <p:spPr/>
        <p:txBody>
          <a:bodyPr/>
          <a:lstStyle/>
          <a:p>
            <a:fld id="{8D9AFC25-18C5-4AAA-B361-13CEC77B9098}" type="slidenum">
              <a:rPr lang="en-GB" smtClean="0"/>
              <a:t>‹#›</a:t>
            </a:fld>
            <a:endParaRPr lang="en-GB"/>
          </a:p>
        </p:txBody>
      </p:sp>
    </p:spTree>
    <p:extLst>
      <p:ext uri="{BB962C8B-B14F-4D97-AF65-F5344CB8AC3E}">
        <p14:creationId xmlns:p14="http://schemas.microsoft.com/office/powerpoint/2010/main" val="35292725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01645BC-C50F-1416-2D95-7E87989974F5}"/>
              </a:ext>
            </a:extLst>
          </p:cNvPr>
          <p:cNvSpPr>
            <a:spLocks noGrp="1"/>
          </p:cNvSpPr>
          <p:nvPr>
            <p:ph type="title" orient="vert"/>
          </p:nvPr>
        </p:nvSpPr>
        <p:spPr>
          <a:xfrm>
            <a:off x="8724900" y="365125"/>
            <a:ext cx="2628900" cy="5811838"/>
          </a:xfr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7A4AB9EE-8DF8-93E2-AEA9-74F15F40C651}"/>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49C96522-5524-A024-A9F8-9DC8A0DCF23B}"/>
              </a:ext>
            </a:extLst>
          </p:cNvPr>
          <p:cNvSpPr>
            <a:spLocks noGrp="1"/>
          </p:cNvSpPr>
          <p:nvPr>
            <p:ph type="dt" sz="half" idx="10"/>
          </p:nvPr>
        </p:nvSpPr>
        <p:spPr/>
        <p:txBody>
          <a:bodyPr/>
          <a:lstStyle/>
          <a:p>
            <a:fld id="{3E1FDADA-EB6D-4F41-AAD8-D18BDAC1742D}" type="datetimeFigureOut">
              <a:rPr lang="en-GB" smtClean="0"/>
              <a:t>19/08/2024</a:t>
            </a:fld>
            <a:endParaRPr lang="en-GB"/>
          </a:p>
        </p:txBody>
      </p:sp>
      <p:sp>
        <p:nvSpPr>
          <p:cNvPr id="5" name="Footer Placeholder 4">
            <a:extLst>
              <a:ext uri="{FF2B5EF4-FFF2-40B4-BE49-F238E27FC236}">
                <a16:creationId xmlns:a16="http://schemas.microsoft.com/office/drawing/2014/main" id="{5024842B-F509-F944-4CBF-894AA6090C0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E6A4811-2F5A-42C8-F544-EC32B9212CBC}"/>
              </a:ext>
            </a:extLst>
          </p:cNvPr>
          <p:cNvSpPr>
            <a:spLocks noGrp="1"/>
          </p:cNvSpPr>
          <p:nvPr>
            <p:ph type="sldNum" sz="quarter" idx="12"/>
          </p:nvPr>
        </p:nvSpPr>
        <p:spPr/>
        <p:txBody>
          <a:bodyPr/>
          <a:lstStyle/>
          <a:p>
            <a:fld id="{8D9AFC25-18C5-4AAA-B361-13CEC77B9098}" type="slidenum">
              <a:rPr lang="en-GB" smtClean="0"/>
              <a:t>‹#›</a:t>
            </a:fld>
            <a:endParaRPr lang="en-GB"/>
          </a:p>
        </p:txBody>
      </p:sp>
    </p:spTree>
    <p:extLst>
      <p:ext uri="{BB962C8B-B14F-4D97-AF65-F5344CB8AC3E}">
        <p14:creationId xmlns:p14="http://schemas.microsoft.com/office/powerpoint/2010/main" val="29686785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2457CA-445E-682F-0A2F-6A0AB6CD30F4}"/>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0473C194-EA85-1109-70AC-D5F9A8B04CDC}"/>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BA7764A1-8810-8DC4-23B4-A9BC1C9C22CF}"/>
              </a:ext>
            </a:extLst>
          </p:cNvPr>
          <p:cNvSpPr>
            <a:spLocks noGrp="1"/>
          </p:cNvSpPr>
          <p:nvPr>
            <p:ph type="dt" sz="half" idx="10"/>
          </p:nvPr>
        </p:nvSpPr>
        <p:spPr/>
        <p:txBody>
          <a:bodyPr/>
          <a:lstStyle/>
          <a:p>
            <a:fld id="{3E1FDADA-EB6D-4F41-AAD8-D18BDAC1742D}" type="datetimeFigureOut">
              <a:rPr lang="en-GB" smtClean="0"/>
              <a:t>19/08/2024</a:t>
            </a:fld>
            <a:endParaRPr lang="en-GB"/>
          </a:p>
        </p:txBody>
      </p:sp>
      <p:sp>
        <p:nvSpPr>
          <p:cNvPr id="5" name="Footer Placeholder 4">
            <a:extLst>
              <a:ext uri="{FF2B5EF4-FFF2-40B4-BE49-F238E27FC236}">
                <a16:creationId xmlns:a16="http://schemas.microsoft.com/office/drawing/2014/main" id="{FC790028-9EE5-578F-866A-31D60931A10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0AF7AF6-E72E-AB9A-C355-DD97CB8273AB}"/>
              </a:ext>
            </a:extLst>
          </p:cNvPr>
          <p:cNvSpPr>
            <a:spLocks noGrp="1"/>
          </p:cNvSpPr>
          <p:nvPr>
            <p:ph type="sldNum" sz="quarter" idx="12"/>
          </p:nvPr>
        </p:nvSpPr>
        <p:spPr/>
        <p:txBody>
          <a:bodyPr/>
          <a:lstStyle/>
          <a:p>
            <a:fld id="{8D9AFC25-18C5-4AAA-B361-13CEC77B9098}" type="slidenum">
              <a:rPr lang="en-GB" smtClean="0"/>
              <a:t>‹#›</a:t>
            </a:fld>
            <a:endParaRPr lang="en-GB"/>
          </a:p>
        </p:txBody>
      </p:sp>
    </p:spTree>
    <p:extLst>
      <p:ext uri="{BB962C8B-B14F-4D97-AF65-F5344CB8AC3E}">
        <p14:creationId xmlns:p14="http://schemas.microsoft.com/office/powerpoint/2010/main" val="24007066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1C4973-468A-926D-8EB2-42053D0DF0E1}"/>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18656F80-981C-6D97-0A48-433AB0F3606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6E6D1053-0BF3-F0CE-A1E3-E14EB0609CF5}"/>
              </a:ext>
            </a:extLst>
          </p:cNvPr>
          <p:cNvSpPr>
            <a:spLocks noGrp="1"/>
          </p:cNvSpPr>
          <p:nvPr>
            <p:ph type="dt" sz="half" idx="10"/>
          </p:nvPr>
        </p:nvSpPr>
        <p:spPr/>
        <p:txBody>
          <a:bodyPr/>
          <a:lstStyle/>
          <a:p>
            <a:fld id="{3E1FDADA-EB6D-4F41-AAD8-D18BDAC1742D}" type="datetimeFigureOut">
              <a:rPr lang="en-GB" smtClean="0"/>
              <a:t>19/08/2024</a:t>
            </a:fld>
            <a:endParaRPr lang="en-GB"/>
          </a:p>
        </p:txBody>
      </p:sp>
      <p:sp>
        <p:nvSpPr>
          <p:cNvPr id="5" name="Footer Placeholder 4">
            <a:extLst>
              <a:ext uri="{FF2B5EF4-FFF2-40B4-BE49-F238E27FC236}">
                <a16:creationId xmlns:a16="http://schemas.microsoft.com/office/drawing/2014/main" id="{1013F887-5A35-4098-9E1F-1436C9BE32D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4E0E2D1-F706-1F04-C4EB-1E720CAE79CC}"/>
              </a:ext>
            </a:extLst>
          </p:cNvPr>
          <p:cNvSpPr>
            <a:spLocks noGrp="1"/>
          </p:cNvSpPr>
          <p:nvPr>
            <p:ph type="sldNum" sz="quarter" idx="12"/>
          </p:nvPr>
        </p:nvSpPr>
        <p:spPr/>
        <p:txBody>
          <a:bodyPr/>
          <a:lstStyle/>
          <a:p>
            <a:fld id="{8D9AFC25-18C5-4AAA-B361-13CEC77B9098}" type="slidenum">
              <a:rPr lang="en-GB" smtClean="0"/>
              <a:t>‹#›</a:t>
            </a:fld>
            <a:endParaRPr lang="en-GB"/>
          </a:p>
        </p:txBody>
      </p:sp>
    </p:spTree>
    <p:extLst>
      <p:ext uri="{BB962C8B-B14F-4D97-AF65-F5344CB8AC3E}">
        <p14:creationId xmlns:p14="http://schemas.microsoft.com/office/powerpoint/2010/main" val="9655474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0DDC3-CC9F-D76B-7D23-4AC7AADA9E1B}"/>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335F4914-22DF-9977-0FA9-D2870D5C9140}"/>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ABB59310-9733-448A-A1CE-B21CC54ECCC5}"/>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5A801AA0-C7BB-127A-FCA8-E2449680010C}"/>
              </a:ext>
            </a:extLst>
          </p:cNvPr>
          <p:cNvSpPr>
            <a:spLocks noGrp="1"/>
          </p:cNvSpPr>
          <p:nvPr>
            <p:ph type="dt" sz="half" idx="10"/>
          </p:nvPr>
        </p:nvSpPr>
        <p:spPr/>
        <p:txBody>
          <a:bodyPr/>
          <a:lstStyle/>
          <a:p>
            <a:fld id="{3E1FDADA-EB6D-4F41-AAD8-D18BDAC1742D}" type="datetimeFigureOut">
              <a:rPr lang="en-GB" smtClean="0"/>
              <a:t>19/08/2024</a:t>
            </a:fld>
            <a:endParaRPr lang="en-GB"/>
          </a:p>
        </p:txBody>
      </p:sp>
      <p:sp>
        <p:nvSpPr>
          <p:cNvPr id="6" name="Footer Placeholder 5">
            <a:extLst>
              <a:ext uri="{FF2B5EF4-FFF2-40B4-BE49-F238E27FC236}">
                <a16:creationId xmlns:a16="http://schemas.microsoft.com/office/drawing/2014/main" id="{CD59E2A4-E978-F96C-0E2B-D034DE6C23C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554F0A2-A9DC-76CA-FD5D-D251ADD7AE0C}"/>
              </a:ext>
            </a:extLst>
          </p:cNvPr>
          <p:cNvSpPr>
            <a:spLocks noGrp="1"/>
          </p:cNvSpPr>
          <p:nvPr>
            <p:ph type="sldNum" sz="quarter" idx="12"/>
          </p:nvPr>
        </p:nvSpPr>
        <p:spPr/>
        <p:txBody>
          <a:bodyPr/>
          <a:lstStyle/>
          <a:p>
            <a:fld id="{8D9AFC25-18C5-4AAA-B361-13CEC77B9098}" type="slidenum">
              <a:rPr lang="en-GB" smtClean="0"/>
              <a:t>‹#›</a:t>
            </a:fld>
            <a:endParaRPr lang="en-GB"/>
          </a:p>
        </p:txBody>
      </p:sp>
    </p:spTree>
    <p:extLst>
      <p:ext uri="{BB962C8B-B14F-4D97-AF65-F5344CB8AC3E}">
        <p14:creationId xmlns:p14="http://schemas.microsoft.com/office/powerpoint/2010/main" val="2489065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344EF6-DBB5-46BB-93E9-19D49FEC9092}"/>
              </a:ext>
            </a:extLst>
          </p:cNvPr>
          <p:cNvSpPr>
            <a:spLocks noGrp="1"/>
          </p:cNvSpPr>
          <p:nvPr>
            <p:ph type="title"/>
          </p:nvPr>
        </p:nvSpPr>
        <p:spPr>
          <a:xfrm>
            <a:off x="839788" y="365125"/>
            <a:ext cx="10515600" cy="1325563"/>
          </a:xfrm>
        </p:spPr>
        <p:txBody>
          <a:bodyPr/>
          <a:lstStyle/>
          <a:p>
            <a:r>
              <a:rPr lang="en-GB"/>
              <a:t>Click to edit Master title style</a:t>
            </a:r>
          </a:p>
        </p:txBody>
      </p:sp>
      <p:sp>
        <p:nvSpPr>
          <p:cNvPr id="3" name="Text Placeholder 2">
            <a:extLst>
              <a:ext uri="{FF2B5EF4-FFF2-40B4-BE49-F238E27FC236}">
                <a16:creationId xmlns:a16="http://schemas.microsoft.com/office/drawing/2014/main" id="{B6C83997-BCC1-E737-C742-0EE69828680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E5512B4B-5493-92F1-19C4-8E14C0024FF1}"/>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EB8B237A-1B38-99D4-4B73-2279DEE2DC7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9BE79AB8-741A-0D22-D895-4BC1D509D486}"/>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B82B744C-6ACA-E230-7095-AB657D23B0BD}"/>
              </a:ext>
            </a:extLst>
          </p:cNvPr>
          <p:cNvSpPr>
            <a:spLocks noGrp="1"/>
          </p:cNvSpPr>
          <p:nvPr>
            <p:ph type="dt" sz="half" idx="10"/>
          </p:nvPr>
        </p:nvSpPr>
        <p:spPr/>
        <p:txBody>
          <a:bodyPr/>
          <a:lstStyle/>
          <a:p>
            <a:fld id="{3E1FDADA-EB6D-4F41-AAD8-D18BDAC1742D}" type="datetimeFigureOut">
              <a:rPr lang="en-GB" smtClean="0"/>
              <a:t>19/08/2024</a:t>
            </a:fld>
            <a:endParaRPr lang="en-GB"/>
          </a:p>
        </p:txBody>
      </p:sp>
      <p:sp>
        <p:nvSpPr>
          <p:cNvPr id="8" name="Footer Placeholder 7">
            <a:extLst>
              <a:ext uri="{FF2B5EF4-FFF2-40B4-BE49-F238E27FC236}">
                <a16:creationId xmlns:a16="http://schemas.microsoft.com/office/drawing/2014/main" id="{E5FA7E46-443F-3573-FD7E-B8D779207E72}"/>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53D5C6D1-C9C6-6983-4C58-25BFDF84B52D}"/>
              </a:ext>
            </a:extLst>
          </p:cNvPr>
          <p:cNvSpPr>
            <a:spLocks noGrp="1"/>
          </p:cNvSpPr>
          <p:nvPr>
            <p:ph type="sldNum" sz="quarter" idx="12"/>
          </p:nvPr>
        </p:nvSpPr>
        <p:spPr/>
        <p:txBody>
          <a:bodyPr/>
          <a:lstStyle/>
          <a:p>
            <a:fld id="{8D9AFC25-18C5-4AAA-B361-13CEC77B9098}" type="slidenum">
              <a:rPr lang="en-GB" smtClean="0"/>
              <a:t>‹#›</a:t>
            </a:fld>
            <a:endParaRPr lang="en-GB"/>
          </a:p>
        </p:txBody>
      </p:sp>
    </p:spTree>
    <p:extLst>
      <p:ext uri="{BB962C8B-B14F-4D97-AF65-F5344CB8AC3E}">
        <p14:creationId xmlns:p14="http://schemas.microsoft.com/office/powerpoint/2010/main" val="38060797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008299-8DE6-B8D2-E4B0-E8C8BF09A009}"/>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B256D9DA-9629-C189-9835-1A23044F497C}"/>
              </a:ext>
            </a:extLst>
          </p:cNvPr>
          <p:cNvSpPr>
            <a:spLocks noGrp="1"/>
          </p:cNvSpPr>
          <p:nvPr>
            <p:ph type="dt" sz="half" idx="10"/>
          </p:nvPr>
        </p:nvSpPr>
        <p:spPr/>
        <p:txBody>
          <a:bodyPr/>
          <a:lstStyle/>
          <a:p>
            <a:fld id="{3E1FDADA-EB6D-4F41-AAD8-D18BDAC1742D}" type="datetimeFigureOut">
              <a:rPr lang="en-GB" smtClean="0"/>
              <a:t>19/08/2024</a:t>
            </a:fld>
            <a:endParaRPr lang="en-GB"/>
          </a:p>
        </p:txBody>
      </p:sp>
      <p:sp>
        <p:nvSpPr>
          <p:cNvPr id="4" name="Footer Placeholder 3">
            <a:extLst>
              <a:ext uri="{FF2B5EF4-FFF2-40B4-BE49-F238E27FC236}">
                <a16:creationId xmlns:a16="http://schemas.microsoft.com/office/drawing/2014/main" id="{BC5C1E35-D98D-0197-3616-77615A8A20D7}"/>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8EC77437-DD1A-0AA5-6CDD-9F6F9A0D30A3}"/>
              </a:ext>
            </a:extLst>
          </p:cNvPr>
          <p:cNvSpPr>
            <a:spLocks noGrp="1"/>
          </p:cNvSpPr>
          <p:nvPr>
            <p:ph type="sldNum" sz="quarter" idx="12"/>
          </p:nvPr>
        </p:nvSpPr>
        <p:spPr/>
        <p:txBody>
          <a:bodyPr/>
          <a:lstStyle/>
          <a:p>
            <a:fld id="{8D9AFC25-18C5-4AAA-B361-13CEC77B9098}" type="slidenum">
              <a:rPr lang="en-GB" smtClean="0"/>
              <a:t>‹#›</a:t>
            </a:fld>
            <a:endParaRPr lang="en-GB"/>
          </a:p>
        </p:txBody>
      </p:sp>
    </p:spTree>
    <p:extLst>
      <p:ext uri="{BB962C8B-B14F-4D97-AF65-F5344CB8AC3E}">
        <p14:creationId xmlns:p14="http://schemas.microsoft.com/office/powerpoint/2010/main" val="26199854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12EDBBC-7EA2-C4A1-93F8-3E09CAC46DDD}"/>
              </a:ext>
            </a:extLst>
          </p:cNvPr>
          <p:cNvSpPr>
            <a:spLocks noGrp="1"/>
          </p:cNvSpPr>
          <p:nvPr>
            <p:ph type="dt" sz="half" idx="10"/>
          </p:nvPr>
        </p:nvSpPr>
        <p:spPr/>
        <p:txBody>
          <a:bodyPr/>
          <a:lstStyle/>
          <a:p>
            <a:fld id="{3E1FDADA-EB6D-4F41-AAD8-D18BDAC1742D}" type="datetimeFigureOut">
              <a:rPr lang="en-GB" smtClean="0"/>
              <a:t>19/08/2024</a:t>
            </a:fld>
            <a:endParaRPr lang="en-GB"/>
          </a:p>
        </p:txBody>
      </p:sp>
      <p:sp>
        <p:nvSpPr>
          <p:cNvPr id="3" name="Footer Placeholder 2">
            <a:extLst>
              <a:ext uri="{FF2B5EF4-FFF2-40B4-BE49-F238E27FC236}">
                <a16:creationId xmlns:a16="http://schemas.microsoft.com/office/drawing/2014/main" id="{C5F24A20-9379-E678-A71F-951690E2AB9A}"/>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3FE7C8AF-2240-9B20-CA3D-4BACC6A9CBB3}"/>
              </a:ext>
            </a:extLst>
          </p:cNvPr>
          <p:cNvSpPr>
            <a:spLocks noGrp="1"/>
          </p:cNvSpPr>
          <p:nvPr>
            <p:ph type="sldNum" sz="quarter" idx="12"/>
          </p:nvPr>
        </p:nvSpPr>
        <p:spPr/>
        <p:txBody>
          <a:bodyPr/>
          <a:lstStyle/>
          <a:p>
            <a:fld id="{8D9AFC25-18C5-4AAA-B361-13CEC77B9098}" type="slidenum">
              <a:rPr lang="en-GB" smtClean="0"/>
              <a:t>‹#›</a:t>
            </a:fld>
            <a:endParaRPr lang="en-GB"/>
          </a:p>
        </p:txBody>
      </p:sp>
    </p:spTree>
    <p:extLst>
      <p:ext uri="{BB962C8B-B14F-4D97-AF65-F5344CB8AC3E}">
        <p14:creationId xmlns:p14="http://schemas.microsoft.com/office/powerpoint/2010/main" val="27756197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B661FA-C8EB-99B7-C27C-099F6DBC51F5}"/>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04C310A7-3CB1-BF05-50AD-176D37E24F8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BBE2649D-4E3E-BD9B-D6DA-834EABBBDDB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550EE368-3539-A21D-D030-8AF62204BBE1}"/>
              </a:ext>
            </a:extLst>
          </p:cNvPr>
          <p:cNvSpPr>
            <a:spLocks noGrp="1"/>
          </p:cNvSpPr>
          <p:nvPr>
            <p:ph type="dt" sz="half" idx="10"/>
          </p:nvPr>
        </p:nvSpPr>
        <p:spPr/>
        <p:txBody>
          <a:bodyPr/>
          <a:lstStyle/>
          <a:p>
            <a:fld id="{3E1FDADA-EB6D-4F41-AAD8-D18BDAC1742D}" type="datetimeFigureOut">
              <a:rPr lang="en-GB" smtClean="0"/>
              <a:t>19/08/2024</a:t>
            </a:fld>
            <a:endParaRPr lang="en-GB"/>
          </a:p>
        </p:txBody>
      </p:sp>
      <p:sp>
        <p:nvSpPr>
          <p:cNvPr id="6" name="Footer Placeholder 5">
            <a:extLst>
              <a:ext uri="{FF2B5EF4-FFF2-40B4-BE49-F238E27FC236}">
                <a16:creationId xmlns:a16="http://schemas.microsoft.com/office/drawing/2014/main" id="{80C9F2F6-433B-0BBA-58EF-555F5F08F8C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9A5AAF1-0AF7-9298-C419-3B0ABBEADB48}"/>
              </a:ext>
            </a:extLst>
          </p:cNvPr>
          <p:cNvSpPr>
            <a:spLocks noGrp="1"/>
          </p:cNvSpPr>
          <p:nvPr>
            <p:ph type="sldNum" sz="quarter" idx="12"/>
          </p:nvPr>
        </p:nvSpPr>
        <p:spPr/>
        <p:txBody>
          <a:bodyPr/>
          <a:lstStyle/>
          <a:p>
            <a:fld id="{8D9AFC25-18C5-4AAA-B361-13CEC77B9098}" type="slidenum">
              <a:rPr lang="en-GB" smtClean="0"/>
              <a:t>‹#›</a:t>
            </a:fld>
            <a:endParaRPr lang="en-GB"/>
          </a:p>
        </p:txBody>
      </p:sp>
    </p:spTree>
    <p:extLst>
      <p:ext uri="{BB962C8B-B14F-4D97-AF65-F5344CB8AC3E}">
        <p14:creationId xmlns:p14="http://schemas.microsoft.com/office/powerpoint/2010/main" val="15535379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A524D0-3D2F-3C7C-040E-851598DDC6B9}"/>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a:extLst>
              <a:ext uri="{FF2B5EF4-FFF2-40B4-BE49-F238E27FC236}">
                <a16:creationId xmlns:a16="http://schemas.microsoft.com/office/drawing/2014/main" id="{32B891B5-11B7-94C4-D558-06C3973E1A7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F1D4BAC6-B98D-9E57-6608-6064B98674D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870C2FA3-54DA-E754-2B94-3786AC5A516B}"/>
              </a:ext>
            </a:extLst>
          </p:cNvPr>
          <p:cNvSpPr>
            <a:spLocks noGrp="1"/>
          </p:cNvSpPr>
          <p:nvPr>
            <p:ph type="dt" sz="half" idx="10"/>
          </p:nvPr>
        </p:nvSpPr>
        <p:spPr/>
        <p:txBody>
          <a:bodyPr/>
          <a:lstStyle/>
          <a:p>
            <a:fld id="{3E1FDADA-EB6D-4F41-AAD8-D18BDAC1742D}" type="datetimeFigureOut">
              <a:rPr lang="en-GB" smtClean="0"/>
              <a:t>19/08/2024</a:t>
            </a:fld>
            <a:endParaRPr lang="en-GB"/>
          </a:p>
        </p:txBody>
      </p:sp>
      <p:sp>
        <p:nvSpPr>
          <p:cNvPr id="6" name="Footer Placeholder 5">
            <a:extLst>
              <a:ext uri="{FF2B5EF4-FFF2-40B4-BE49-F238E27FC236}">
                <a16:creationId xmlns:a16="http://schemas.microsoft.com/office/drawing/2014/main" id="{600C17F8-2A12-F201-003B-B0E4E701F69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6CAF752-2CBA-8661-DF14-8CF1F32B6CAA}"/>
              </a:ext>
            </a:extLst>
          </p:cNvPr>
          <p:cNvSpPr>
            <a:spLocks noGrp="1"/>
          </p:cNvSpPr>
          <p:nvPr>
            <p:ph type="sldNum" sz="quarter" idx="12"/>
          </p:nvPr>
        </p:nvSpPr>
        <p:spPr/>
        <p:txBody>
          <a:bodyPr/>
          <a:lstStyle/>
          <a:p>
            <a:fld id="{8D9AFC25-18C5-4AAA-B361-13CEC77B9098}" type="slidenum">
              <a:rPr lang="en-GB" smtClean="0"/>
              <a:t>‹#›</a:t>
            </a:fld>
            <a:endParaRPr lang="en-GB"/>
          </a:p>
        </p:txBody>
      </p:sp>
    </p:spTree>
    <p:extLst>
      <p:ext uri="{BB962C8B-B14F-4D97-AF65-F5344CB8AC3E}">
        <p14:creationId xmlns:p14="http://schemas.microsoft.com/office/powerpoint/2010/main" val="30592359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EF742A2-EACB-CFA7-43A0-2F9232B8FC5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F7E40D4E-47C9-B391-C305-EA3AD3E182E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2D78DA91-4902-4315-DF2E-9B68DC53DD9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1FDADA-EB6D-4F41-AAD8-D18BDAC1742D}" type="datetimeFigureOut">
              <a:rPr lang="en-GB" smtClean="0"/>
              <a:t>19/08/2024</a:t>
            </a:fld>
            <a:endParaRPr lang="en-GB"/>
          </a:p>
        </p:txBody>
      </p:sp>
      <p:sp>
        <p:nvSpPr>
          <p:cNvPr id="5" name="Footer Placeholder 4">
            <a:extLst>
              <a:ext uri="{FF2B5EF4-FFF2-40B4-BE49-F238E27FC236}">
                <a16:creationId xmlns:a16="http://schemas.microsoft.com/office/drawing/2014/main" id="{E55B8496-781C-8735-7331-3757767A112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8C9F8824-EA6C-D8C9-78D8-A39086A5227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9AFC25-18C5-4AAA-B361-13CEC77B9098}" type="slidenum">
              <a:rPr lang="en-GB" smtClean="0"/>
              <a:t>‹#›</a:t>
            </a:fld>
            <a:endParaRPr lang="en-GB"/>
          </a:p>
        </p:txBody>
      </p:sp>
    </p:spTree>
    <p:extLst>
      <p:ext uri="{BB962C8B-B14F-4D97-AF65-F5344CB8AC3E}">
        <p14:creationId xmlns:p14="http://schemas.microsoft.com/office/powerpoint/2010/main" val="1171721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extBox 14">
            <a:extLst>
              <a:ext uri="{FF2B5EF4-FFF2-40B4-BE49-F238E27FC236}">
                <a16:creationId xmlns:a16="http://schemas.microsoft.com/office/drawing/2014/main" id="{26671A87-54B1-2A9C-22AB-29D1FFD944B0}"/>
              </a:ext>
            </a:extLst>
          </p:cNvPr>
          <p:cNvSpPr txBox="1">
            <a:spLocks noChangeArrowheads="1"/>
          </p:cNvSpPr>
          <p:nvPr/>
        </p:nvSpPr>
        <p:spPr bwMode="auto">
          <a:xfrm>
            <a:off x="50335" y="1929754"/>
            <a:ext cx="12092400" cy="1184940"/>
          </a:xfrm>
          <a:prstGeom prst="rect">
            <a:avLst/>
          </a:prstGeom>
          <a:noFill/>
          <a:ln w="1587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lang="en-GB" altLang="en-US" sz="1300" b="1" dirty="0">
              <a:latin typeface="Arial" panose="020B0604020202020204" pitchFamily="34" charset="0"/>
              <a:cs typeface="Arial" panose="020B0604020202020204" pitchFamily="34" charset="0"/>
            </a:endParaRPr>
          </a:p>
          <a:p>
            <a:pPr eaLnBrk="1" hangingPunct="1">
              <a:lnSpc>
                <a:spcPct val="100000"/>
              </a:lnSpc>
              <a:spcBef>
                <a:spcPct val="0"/>
              </a:spcBef>
              <a:buFontTx/>
              <a:buNone/>
            </a:pPr>
            <a:endParaRPr lang="en-GB" altLang="en-US" sz="1300" b="1" dirty="0">
              <a:latin typeface="Arial" panose="020B0604020202020204" pitchFamily="34" charset="0"/>
              <a:cs typeface="Arial" panose="020B0604020202020204" pitchFamily="34" charset="0"/>
            </a:endParaRPr>
          </a:p>
          <a:p>
            <a:pPr eaLnBrk="1" hangingPunct="1">
              <a:lnSpc>
                <a:spcPct val="100000"/>
              </a:lnSpc>
              <a:spcBef>
                <a:spcPct val="0"/>
              </a:spcBef>
              <a:buFontTx/>
              <a:buNone/>
            </a:pPr>
            <a:endParaRPr lang="en-GB" altLang="en-US" sz="1300" dirty="0"/>
          </a:p>
          <a:p>
            <a:pPr eaLnBrk="1" hangingPunct="1">
              <a:lnSpc>
                <a:spcPct val="100000"/>
              </a:lnSpc>
              <a:spcBef>
                <a:spcPct val="0"/>
              </a:spcBef>
              <a:buFontTx/>
              <a:buNone/>
            </a:pPr>
            <a:endParaRPr lang="en-GB" altLang="en-US" sz="1300" dirty="0"/>
          </a:p>
          <a:p>
            <a:pPr eaLnBrk="1" hangingPunct="1">
              <a:lnSpc>
                <a:spcPct val="100000"/>
              </a:lnSpc>
              <a:spcBef>
                <a:spcPct val="0"/>
              </a:spcBef>
              <a:buFontTx/>
              <a:buNone/>
            </a:pPr>
            <a:endParaRPr lang="en-GB" altLang="en-US" sz="1300" dirty="0"/>
          </a:p>
          <a:p>
            <a:pPr eaLnBrk="1" hangingPunct="1">
              <a:lnSpc>
                <a:spcPct val="100000"/>
              </a:lnSpc>
              <a:spcBef>
                <a:spcPct val="0"/>
              </a:spcBef>
              <a:buFontTx/>
              <a:buNone/>
            </a:pPr>
            <a:endParaRPr lang="en-GB" altLang="en-US" sz="600" dirty="0"/>
          </a:p>
        </p:txBody>
      </p:sp>
      <p:pic>
        <p:nvPicPr>
          <p:cNvPr id="3" name="Picture 2">
            <a:extLst>
              <a:ext uri="{FF2B5EF4-FFF2-40B4-BE49-F238E27FC236}">
                <a16:creationId xmlns:a16="http://schemas.microsoft.com/office/drawing/2014/main" id="{A6AD16D5-044F-CDC4-2C8D-A0E03B5D57C0}"/>
              </a:ext>
            </a:extLst>
          </p:cNvPr>
          <p:cNvPicPr>
            <a:picLocks noChangeAspect="1"/>
          </p:cNvPicPr>
          <p:nvPr/>
        </p:nvPicPr>
        <p:blipFill>
          <a:blip r:embed="rId3"/>
          <a:stretch>
            <a:fillRect/>
          </a:stretch>
        </p:blipFill>
        <p:spPr>
          <a:xfrm>
            <a:off x="1771200" y="2052000"/>
            <a:ext cx="3023878" cy="1024217"/>
          </a:xfrm>
          <a:prstGeom prst="rect">
            <a:avLst/>
          </a:prstGeom>
        </p:spPr>
      </p:pic>
      <p:sp>
        <p:nvSpPr>
          <p:cNvPr id="14338" name="TextBox 14">
            <a:extLst>
              <a:ext uri="{FF2B5EF4-FFF2-40B4-BE49-F238E27FC236}">
                <a16:creationId xmlns:a16="http://schemas.microsoft.com/office/drawing/2014/main" id="{E8D799EA-7C8B-4BFF-9016-1608E5974371}"/>
              </a:ext>
            </a:extLst>
          </p:cNvPr>
          <p:cNvSpPr txBox="1">
            <a:spLocks noChangeArrowheads="1"/>
          </p:cNvSpPr>
          <p:nvPr/>
        </p:nvSpPr>
        <p:spPr bwMode="auto">
          <a:xfrm>
            <a:off x="50335" y="697823"/>
            <a:ext cx="12092400" cy="1184940"/>
          </a:xfrm>
          <a:prstGeom prst="rect">
            <a:avLst/>
          </a:prstGeom>
          <a:noFill/>
          <a:ln w="1587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lang="en-GB" altLang="en-US" sz="1300" b="1" dirty="0">
              <a:latin typeface="Arial" panose="020B0604020202020204" pitchFamily="34" charset="0"/>
              <a:cs typeface="Arial" panose="020B0604020202020204" pitchFamily="34" charset="0"/>
            </a:endParaRPr>
          </a:p>
          <a:p>
            <a:pPr eaLnBrk="1" hangingPunct="1">
              <a:lnSpc>
                <a:spcPct val="100000"/>
              </a:lnSpc>
              <a:spcBef>
                <a:spcPct val="0"/>
              </a:spcBef>
              <a:buFontTx/>
              <a:buNone/>
            </a:pPr>
            <a:endParaRPr lang="en-GB" altLang="en-US" sz="1300" b="1" dirty="0">
              <a:latin typeface="Arial" panose="020B0604020202020204" pitchFamily="34" charset="0"/>
              <a:cs typeface="Arial" panose="020B0604020202020204" pitchFamily="34" charset="0"/>
            </a:endParaRPr>
          </a:p>
          <a:p>
            <a:pPr eaLnBrk="1" hangingPunct="1">
              <a:lnSpc>
                <a:spcPct val="100000"/>
              </a:lnSpc>
              <a:spcBef>
                <a:spcPct val="0"/>
              </a:spcBef>
              <a:buFontTx/>
              <a:buNone/>
            </a:pPr>
            <a:endParaRPr lang="en-GB" altLang="en-US" sz="1300" dirty="0"/>
          </a:p>
          <a:p>
            <a:pPr eaLnBrk="1" hangingPunct="1">
              <a:lnSpc>
                <a:spcPct val="100000"/>
              </a:lnSpc>
              <a:spcBef>
                <a:spcPct val="0"/>
              </a:spcBef>
              <a:buFontTx/>
              <a:buNone/>
            </a:pPr>
            <a:endParaRPr lang="en-GB" altLang="en-US" sz="1300" dirty="0"/>
          </a:p>
          <a:p>
            <a:pPr eaLnBrk="1" hangingPunct="1">
              <a:lnSpc>
                <a:spcPct val="100000"/>
              </a:lnSpc>
              <a:spcBef>
                <a:spcPct val="0"/>
              </a:spcBef>
              <a:buFontTx/>
              <a:buNone/>
            </a:pPr>
            <a:endParaRPr lang="en-GB" altLang="en-US" sz="1300" dirty="0"/>
          </a:p>
          <a:p>
            <a:pPr eaLnBrk="1" hangingPunct="1">
              <a:lnSpc>
                <a:spcPct val="100000"/>
              </a:lnSpc>
              <a:spcBef>
                <a:spcPct val="0"/>
              </a:spcBef>
              <a:buFontTx/>
              <a:buNone/>
            </a:pPr>
            <a:endParaRPr lang="en-GB" altLang="en-US" sz="600" dirty="0"/>
          </a:p>
        </p:txBody>
      </p:sp>
      <p:pic>
        <p:nvPicPr>
          <p:cNvPr id="2" name="Picture 1">
            <a:extLst>
              <a:ext uri="{FF2B5EF4-FFF2-40B4-BE49-F238E27FC236}">
                <a16:creationId xmlns:a16="http://schemas.microsoft.com/office/drawing/2014/main" id="{0CD35869-22CB-B52E-8FDC-90984F244B20}"/>
              </a:ext>
            </a:extLst>
          </p:cNvPr>
          <p:cNvPicPr>
            <a:picLocks noChangeAspect="1"/>
          </p:cNvPicPr>
          <p:nvPr/>
        </p:nvPicPr>
        <p:blipFill>
          <a:blip r:embed="rId4"/>
          <a:stretch>
            <a:fillRect/>
          </a:stretch>
        </p:blipFill>
        <p:spPr>
          <a:xfrm>
            <a:off x="1771200" y="824400"/>
            <a:ext cx="3023878" cy="1024217"/>
          </a:xfrm>
          <a:prstGeom prst="rect">
            <a:avLst/>
          </a:prstGeom>
        </p:spPr>
      </p:pic>
      <p:sp>
        <p:nvSpPr>
          <p:cNvPr id="22" name="TextBox 14">
            <a:extLst>
              <a:ext uri="{FF2B5EF4-FFF2-40B4-BE49-F238E27FC236}">
                <a16:creationId xmlns:a16="http://schemas.microsoft.com/office/drawing/2014/main" id="{AA74F909-8FF1-6164-8C53-BC3465D5308D}"/>
              </a:ext>
            </a:extLst>
          </p:cNvPr>
          <p:cNvSpPr txBox="1">
            <a:spLocks noChangeArrowheads="1"/>
          </p:cNvSpPr>
          <p:nvPr/>
        </p:nvSpPr>
        <p:spPr bwMode="auto">
          <a:xfrm>
            <a:off x="48195" y="3153985"/>
            <a:ext cx="12092400" cy="1184940"/>
          </a:xfrm>
          <a:prstGeom prst="rect">
            <a:avLst/>
          </a:prstGeom>
          <a:noFill/>
          <a:ln w="1587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lang="en-GB" altLang="en-US" sz="1300" b="1" dirty="0">
              <a:latin typeface="Arial" panose="020B0604020202020204" pitchFamily="34" charset="0"/>
              <a:cs typeface="Arial" panose="020B0604020202020204" pitchFamily="34" charset="0"/>
            </a:endParaRPr>
          </a:p>
          <a:p>
            <a:pPr eaLnBrk="1" hangingPunct="1">
              <a:lnSpc>
                <a:spcPct val="100000"/>
              </a:lnSpc>
              <a:spcBef>
                <a:spcPct val="0"/>
              </a:spcBef>
              <a:buFontTx/>
              <a:buNone/>
            </a:pPr>
            <a:endParaRPr lang="en-GB" altLang="en-US" sz="1300" b="1" dirty="0">
              <a:latin typeface="Arial" panose="020B0604020202020204" pitchFamily="34" charset="0"/>
              <a:cs typeface="Arial" panose="020B0604020202020204" pitchFamily="34" charset="0"/>
            </a:endParaRPr>
          </a:p>
          <a:p>
            <a:pPr eaLnBrk="1" hangingPunct="1">
              <a:lnSpc>
                <a:spcPct val="100000"/>
              </a:lnSpc>
              <a:spcBef>
                <a:spcPct val="0"/>
              </a:spcBef>
              <a:buFontTx/>
              <a:buNone/>
            </a:pPr>
            <a:endParaRPr lang="en-GB" altLang="en-US" sz="1300" dirty="0"/>
          </a:p>
          <a:p>
            <a:pPr eaLnBrk="1" hangingPunct="1">
              <a:lnSpc>
                <a:spcPct val="100000"/>
              </a:lnSpc>
              <a:spcBef>
                <a:spcPct val="0"/>
              </a:spcBef>
              <a:buFontTx/>
              <a:buNone/>
            </a:pPr>
            <a:endParaRPr lang="en-GB" altLang="en-US" sz="1300" dirty="0"/>
          </a:p>
          <a:p>
            <a:pPr eaLnBrk="1" hangingPunct="1">
              <a:lnSpc>
                <a:spcPct val="100000"/>
              </a:lnSpc>
              <a:spcBef>
                <a:spcPct val="0"/>
              </a:spcBef>
              <a:buFontTx/>
              <a:buNone/>
            </a:pPr>
            <a:endParaRPr lang="en-GB" altLang="en-US" sz="1300" dirty="0"/>
          </a:p>
          <a:p>
            <a:pPr eaLnBrk="1" hangingPunct="1">
              <a:lnSpc>
                <a:spcPct val="100000"/>
              </a:lnSpc>
              <a:spcBef>
                <a:spcPct val="0"/>
              </a:spcBef>
              <a:buFontTx/>
              <a:buNone/>
            </a:pPr>
            <a:endParaRPr lang="en-GB" altLang="en-US" sz="600" dirty="0"/>
          </a:p>
        </p:txBody>
      </p:sp>
      <p:sp>
        <p:nvSpPr>
          <p:cNvPr id="24" name="TextBox 14">
            <a:extLst>
              <a:ext uri="{FF2B5EF4-FFF2-40B4-BE49-F238E27FC236}">
                <a16:creationId xmlns:a16="http://schemas.microsoft.com/office/drawing/2014/main" id="{127C0032-CF4C-4686-7768-95E6912295AE}"/>
              </a:ext>
            </a:extLst>
          </p:cNvPr>
          <p:cNvSpPr txBox="1">
            <a:spLocks noChangeArrowheads="1"/>
          </p:cNvSpPr>
          <p:nvPr/>
        </p:nvSpPr>
        <p:spPr bwMode="auto">
          <a:xfrm>
            <a:off x="48195" y="4383944"/>
            <a:ext cx="12092400" cy="1184940"/>
          </a:xfrm>
          <a:prstGeom prst="rect">
            <a:avLst/>
          </a:prstGeom>
          <a:noFill/>
          <a:ln w="1587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lang="en-GB" altLang="en-US" sz="1300" b="1" dirty="0">
              <a:latin typeface="Arial" panose="020B0604020202020204" pitchFamily="34" charset="0"/>
              <a:cs typeface="Arial" panose="020B0604020202020204" pitchFamily="34" charset="0"/>
            </a:endParaRPr>
          </a:p>
          <a:p>
            <a:pPr eaLnBrk="1" hangingPunct="1">
              <a:lnSpc>
                <a:spcPct val="100000"/>
              </a:lnSpc>
              <a:spcBef>
                <a:spcPct val="0"/>
              </a:spcBef>
              <a:buFontTx/>
              <a:buNone/>
            </a:pPr>
            <a:endParaRPr lang="en-GB" altLang="en-US" sz="1300" b="1" dirty="0">
              <a:latin typeface="Arial" panose="020B0604020202020204" pitchFamily="34" charset="0"/>
              <a:cs typeface="Arial" panose="020B0604020202020204" pitchFamily="34" charset="0"/>
            </a:endParaRPr>
          </a:p>
          <a:p>
            <a:pPr eaLnBrk="1" hangingPunct="1">
              <a:lnSpc>
                <a:spcPct val="100000"/>
              </a:lnSpc>
              <a:spcBef>
                <a:spcPct val="0"/>
              </a:spcBef>
              <a:buFontTx/>
              <a:buNone/>
            </a:pPr>
            <a:endParaRPr lang="en-GB" altLang="en-US" sz="1300" dirty="0"/>
          </a:p>
          <a:p>
            <a:pPr eaLnBrk="1" hangingPunct="1">
              <a:lnSpc>
                <a:spcPct val="100000"/>
              </a:lnSpc>
              <a:spcBef>
                <a:spcPct val="0"/>
              </a:spcBef>
              <a:buFontTx/>
              <a:buNone/>
            </a:pPr>
            <a:endParaRPr lang="en-GB" altLang="en-US" sz="1300" dirty="0"/>
          </a:p>
          <a:p>
            <a:pPr eaLnBrk="1" hangingPunct="1">
              <a:lnSpc>
                <a:spcPct val="100000"/>
              </a:lnSpc>
              <a:spcBef>
                <a:spcPct val="0"/>
              </a:spcBef>
              <a:buFontTx/>
              <a:buNone/>
            </a:pPr>
            <a:endParaRPr lang="en-GB" altLang="en-US" sz="1300" dirty="0"/>
          </a:p>
          <a:p>
            <a:pPr eaLnBrk="1" hangingPunct="1">
              <a:lnSpc>
                <a:spcPct val="100000"/>
              </a:lnSpc>
              <a:spcBef>
                <a:spcPct val="0"/>
              </a:spcBef>
              <a:buFontTx/>
              <a:buNone/>
            </a:pPr>
            <a:endParaRPr lang="en-GB" altLang="en-US" sz="600" dirty="0"/>
          </a:p>
        </p:txBody>
      </p:sp>
      <p:sp>
        <p:nvSpPr>
          <p:cNvPr id="26" name="TextBox 14">
            <a:extLst>
              <a:ext uri="{FF2B5EF4-FFF2-40B4-BE49-F238E27FC236}">
                <a16:creationId xmlns:a16="http://schemas.microsoft.com/office/drawing/2014/main" id="{34DD2AD0-865A-9BD6-DFC0-2F8F0EAE117C}"/>
              </a:ext>
            </a:extLst>
          </p:cNvPr>
          <p:cNvSpPr txBox="1">
            <a:spLocks noChangeArrowheads="1"/>
          </p:cNvSpPr>
          <p:nvPr/>
        </p:nvSpPr>
        <p:spPr bwMode="auto">
          <a:xfrm>
            <a:off x="46590" y="5623921"/>
            <a:ext cx="12092400" cy="1184940"/>
          </a:xfrm>
          <a:prstGeom prst="rect">
            <a:avLst/>
          </a:prstGeom>
          <a:noFill/>
          <a:ln w="1587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lang="en-GB" altLang="en-US" sz="1300" b="1" dirty="0">
              <a:latin typeface="Arial" panose="020B0604020202020204" pitchFamily="34" charset="0"/>
              <a:cs typeface="Arial" panose="020B0604020202020204" pitchFamily="34" charset="0"/>
            </a:endParaRPr>
          </a:p>
          <a:p>
            <a:pPr eaLnBrk="1" hangingPunct="1">
              <a:lnSpc>
                <a:spcPct val="100000"/>
              </a:lnSpc>
              <a:spcBef>
                <a:spcPct val="0"/>
              </a:spcBef>
              <a:buFontTx/>
              <a:buNone/>
            </a:pPr>
            <a:endParaRPr lang="en-GB" altLang="en-US" sz="1300" b="1" dirty="0">
              <a:latin typeface="Arial" panose="020B0604020202020204" pitchFamily="34" charset="0"/>
              <a:cs typeface="Arial" panose="020B0604020202020204" pitchFamily="34" charset="0"/>
            </a:endParaRPr>
          </a:p>
          <a:p>
            <a:pPr eaLnBrk="1" hangingPunct="1">
              <a:lnSpc>
                <a:spcPct val="100000"/>
              </a:lnSpc>
              <a:spcBef>
                <a:spcPct val="0"/>
              </a:spcBef>
              <a:buFontTx/>
              <a:buNone/>
            </a:pPr>
            <a:endParaRPr lang="en-GB" altLang="en-US" sz="1300" dirty="0"/>
          </a:p>
          <a:p>
            <a:pPr eaLnBrk="1" hangingPunct="1">
              <a:lnSpc>
                <a:spcPct val="100000"/>
              </a:lnSpc>
              <a:spcBef>
                <a:spcPct val="0"/>
              </a:spcBef>
              <a:buFontTx/>
              <a:buNone/>
            </a:pPr>
            <a:endParaRPr lang="en-GB" altLang="en-US" sz="1300" dirty="0"/>
          </a:p>
          <a:p>
            <a:pPr eaLnBrk="1" hangingPunct="1">
              <a:lnSpc>
                <a:spcPct val="100000"/>
              </a:lnSpc>
              <a:spcBef>
                <a:spcPct val="0"/>
              </a:spcBef>
              <a:buFontTx/>
              <a:buNone/>
            </a:pPr>
            <a:endParaRPr lang="en-GB" altLang="en-US" sz="1300" dirty="0"/>
          </a:p>
          <a:p>
            <a:pPr eaLnBrk="1" hangingPunct="1">
              <a:lnSpc>
                <a:spcPct val="100000"/>
              </a:lnSpc>
              <a:spcBef>
                <a:spcPct val="0"/>
              </a:spcBef>
              <a:buFontTx/>
              <a:buNone/>
            </a:pPr>
            <a:endParaRPr lang="en-GB" altLang="en-US" sz="600" dirty="0"/>
          </a:p>
        </p:txBody>
      </p:sp>
      <p:sp>
        <p:nvSpPr>
          <p:cNvPr id="25" name="TextBox 24">
            <a:extLst>
              <a:ext uri="{FF2B5EF4-FFF2-40B4-BE49-F238E27FC236}">
                <a16:creationId xmlns:a16="http://schemas.microsoft.com/office/drawing/2014/main" id="{FDD9744E-CBB6-172A-C90C-32FF93432AA7}"/>
              </a:ext>
            </a:extLst>
          </p:cNvPr>
          <p:cNvSpPr txBox="1"/>
          <p:nvPr/>
        </p:nvSpPr>
        <p:spPr>
          <a:xfrm>
            <a:off x="4876316" y="4384008"/>
            <a:ext cx="7281397" cy="1184940"/>
          </a:xfrm>
          <a:prstGeom prst="rect">
            <a:avLst/>
          </a:prstGeom>
          <a:noFill/>
        </p:spPr>
        <p:txBody>
          <a:bodyPr wrap="square" rtlCol="0">
            <a:spAutoFit/>
          </a:bodyPr>
          <a:lstStyle/>
          <a:p>
            <a:pPr marL="171450" indent="-171450">
              <a:spcBef>
                <a:spcPts val="50"/>
              </a:spcBef>
              <a:spcAft>
                <a:spcPts val="50"/>
              </a:spcAft>
              <a:buFont typeface="Arial" panose="020B0604020202020204" pitchFamily="34" charset="0"/>
              <a:buChar char="•"/>
            </a:pPr>
            <a:r>
              <a:rPr lang="en-GB" sz="1100" dirty="0">
                <a:latin typeface="Arial" panose="020B0604020202020204" pitchFamily="34" charset="0"/>
                <a:cs typeface="Arial" panose="020B0604020202020204" pitchFamily="34" charset="0"/>
              </a:rPr>
              <a:t>SOC partnership meetings have been established, with delivery to be driven by the new SOC Local Profile. East and West SOC partnerships are driving a 4P’s (pursue, protect, prevent and prepare) approach to drug supply.</a:t>
            </a:r>
          </a:p>
          <a:p>
            <a:pPr marL="171450" indent="-171450">
              <a:spcBef>
                <a:spcPts val="50"/>
              </a:spcBef>
              <a:spcAft>
                <a:spcPts val="50"/>
              </a:spcAft>
              <a:buFont typeface="Arial" panose="020B0604020202020204" pitchFamily="34" charset="0"/>
              <a:buChar char="•"/>
            </a:pPr>
            <a:r>
              <a:rPr lang="en-GB" sz="1100" dirty="0">
                <a:latin typeface="Arial" panose="020B0604020202020204" pitchFamily="34" charset="0"/>
                <a:cs typeface="Arial" panose="020B0604020202020204" pitchFamily="34" charset="0"/>
              </a:rPr>
              <a:t>Project Adder has been launched, consisting of fast-track processes for the investigation and forensics of suspected synthetic opioid deaths.</a:t>
            </a:r>
          </a:p>
          <a:p>
            <a:pPr marL="171450" indent="-171450">
              <a:spcBef>
                <a:spcPts val="50"/>
              </a:spcBef>
              <a:spcAft>
                <a:spcPts val="50"/>
              </a:spcAft>
              <a:buFont typeface="Arial" panose="020B0604020202020204" pitchFamily="34" charset="0"/>
              <a:buChar char="•"/>
            </a:pPr>
            <a:r>
              <a:rPr lang="en-GB" sz="1100" dirty="0">
                <a:latin typeface="Arial" panose="020B0604020202020204" pitchFamily="34" charset="0"/>
                <a:cs typeface="Arial" panose="020B0604020202020204" pitchFamily="34" charset="0"/>
              </a:rPr>
              <a:t>The force has a close working relationship with the regional Organised Crime Unit and the National County Lines Coordinator. Performance in this area has attracted national county lines surge funding for Gwent.</a:t>
            </a:r>
          </a:p>
        </p:txBody>
      </p:sp>
      <p:sp>
        <p:nvSpPr>
          <p:cNvPr id="27" name="TextBox 26">
            <a:extLst>
              <a:ext uri="{FF2B5EF4-FFF2-40B4-BE49-F238E27FC236}">
                <a16:creationId xmlns:a16="http://schemas.microsoft.com/office/drawing/2014/main" id="{003315D1-EFFD-466E-68B4-C0DC86BCACA4}"/>
              </a:ext>
            </a:extLst>
          </p:cNvPr>
          <p:cNvSpPr txBox="1"/>
          <p:nvPr/>
        </p:nvSpPr>
        <p:spPr>
          <a:xfrm>
            <a:off x="4876315" y="5605370"/>
            <a:ext cx="7371032" cy="1184940"/>
          </a:xfrm>
          <a:prstGeom prst="rect">
            <a:avLst/>
          </a:prstGeom>
          <a:noFill/>
        </p:spPr>
        <p:txBody>
          <a:bodyPr wrap="square" lIns="91440" tIns="45720" rIns="91440" bIns="45720" rtlCol="0" anchor="t">
            <a:spAutoFit/>
          </a:bodyPr>
          <a:lstStyle/>
          <a:p>
            <a:pPr marL="171450" indent="-171450">
              <a:spcBef>
                <a:spcPts val="50"/>
              </a:spcBef>
              <a:spcAft>
                <a:spcPts val="50"/>
              </a:spcAft>
              <a:buFont typeface="Arial" panose="020B0604020202020204" pitchFamily="34" charset="0"/>
              <a:buChar char="•"/>
            </a:pPr>
            <a:r>
              <a:rPr lang="en-GB" sz="1100" dirty="0">
                <a:latin typeface="Arial"/>
                <a:ea typeface="Calibri"/>
                <a:cs typeface="Arial"/>
              </a:rPr>
              <a:t>The fraud and cyber teams have been working closely together to prevent online fraud and provide education.</a:t>
            </a:r>
            <a:r>
              <a:rPr lang="en-GB" sz="1100" dirty="0">
                <a:effectLst/>
                <a:latin typeface="Arial"/>
                <a:ea typeface="Times New Roman" panose="02020603050405020304" pitchFamily="18" charset="0"/>
                <a:cs typeface="Arial"/>
              </a:rPr>
              <a:t> </a:t>
            </a:r>
            <a:endParaRPr lang="en-GB" sz="1100" dirty="0">
              <a:effectLst/>
              <a:latin typeface="Arial"/>
              <a:ea typeface="Calibri" panose="020F0502020204030204" pitchFamily="34" charset="0"/>
              <a:cs typeface="Arial"/>
            </a:endParaRPr>
          </a:p>
          <a:p>
            <a:pPr marL="171450" lvl="0" indent="-171450">
              <a:spcBef>
                <a:spcPts val="50"/>
              </a:spcBef>
              <a:spcAft>
                <a:spcPts val="50"/>
              </a:spcAft>
              <a:buFont typeface="Arial" panose="020B0604020202020204" pitchFamily="34" charset="0"/>
              <a:buChar char="•"/>
            </a:pPr>
            <a:r>
              <a:rPr lang="en-GB" sz="1100" dirty="0">
                <a:latin typeface="Arial"/>
                <a:ea typeface="Times New Roman" panose="02020603050405020304" pitchFamily="18" charset="0"/>
                <a:cs typeface="Arial"/>
              </a:rPr>
              <a:t>C</a:t>
            </a:r>
            <a:r>
              <a:rPr lang="en-GB" sz="1100" dirty="0">
                <a:effectLst/>
                <a:latin typeface="Arial"/>
                <a:ea typeface="Times New Roman" panose="02020603050405020304" pitchFamily="18" charset="0"/>
                <a:cs typeface="Arial"/>
              </a:rPr>
              <a:t>yber-volunteers are being embedded to increase specialist knowledge and boost community engagement relating to cyber crime.</a:t>
            </a:r>
          </a:p>
          <a:p>
            <a:pPr marL="171450" indent="-171450">
              <a:spcBef>
                <a:spcPts val="50"/>
              </a:spcBef>
              <a:spcAft>
                <a:spcPts val="50"/>
              </a:spcAft>
              <a:buFont typeface="Arial" panose="020B0604020202020204" pitchFamily="34" charset="0"/>
              <a:buChar char="•"/>
            </a:pPr>
            <a:r>
              <a:rPr lang="en-GB" sz="1100" dirty="0">
                <a:latin typeface="Arial" panose="020B0604020202020204" pitchFamily="34" charset="0"/>
                <a:ea typeface="Calibri" panose="020F0502020204030204" pitchFamily="34" charset="0"/>
                <a:cs typeface="Arial" panose="020B0604020202020204" pitchFamily="34" charset="0"/>
              </a:rPr>
              <a:t>The Digital Media Investigator role has been expanded, and they have been made more accessible.</a:t>
            </a:r>
            <a:endParaRPr lang="en-GB" sz="1100" dirty="0">
              <a:effectLst/>
              <a:latin typeface="Arial" panose="020B0604020202020204" pitchFamily="34" charset="0"/>
              <a:ea typeface="Calibri" panose="020F0502020204030204" pitchFamily="34" charset="0"/>
              <a:cs typeface="Arial" panose="020B0604020202020204" pitchFamily="34" charset="0"/>
            </a:endParaRPr>
          </a:p>
          <a:p>
            <a:pPr marL="171450" lvl="0" indent="-171450">
              <a:spcBef>
                <a:spcPts val="50"/>
              </a:spcBef>
              <a:spcAft>
                <a:spcPts val="50"/>
              </a:spcAft>
              <a:buFont typeface="Arial" panose="020B0604020202020204" pitchFamily="34" charset="0"/>
              <a:buChar char="•"/>
            </a:pPr>
            <a:r>
              <a:rPr lang="en-GB" sz="1100" dirty="0">
                <a:effectLst/>
                <a:latin typeface="Arial"/>
                <a:ea typeface="Times New Roman" panose="02020603050405020304" pitchFamily="18" charset="0"/>
                <a:cs typeface="Arial"/>
              </a:rPr>
              <a:t>Cyber awareness training has been provided to all frontline officers, force control room operators and neighbourhood staff.</a:t>
            </a:r>
            <a:endParaRPr lang="en-GB" sz="1100" dirty="0">
              <a:effectLst/>
              <a:latin typeface="Arial"/>
              <a:ea typeface="Calibri" panose="020F0502020204030204" pitchFamily="34" charset="0"/>
              <a:cs typeface="Arial"/>
            </a:endParaRPr>
          </a:p>
        </p:txBody>
      </p:sp>
      <p:sp>
        <p:nvSpPr>
          <p:cNvPr id="23" name="TextBox 22">
            <a:extLst>
              <a:ext uri="{FF2B5EF4-FFF2-40B4-BE49-F238E27FC236}">
                <a16:creationId xmlns:a16="http://schemas.microsoft.com/office/drawing/2014/main" id="{1A9811B5-35AE-09E7-1162-23A5C2AA5ADB}"/>
              </a:ext>
            </a:extLst>
          </p:cNvPr>
          <p:cNvSpPr txBox="1"/>
          <p:nvPr/>
        </p:nvSpPr>
        <p:spPr>
          <a:xfrm>
            <a:off x="4880588" y="3170921"/>
            <a:ext cx="7258402" cy="1184940"/>
          </a:xfrm>
          <a:prstGeom prst="rect">
            <a:avLst/>
          </a:prstGeom>
          <a:noFill/>
        </p:spPr>
        <p:txBody>
          <a:bodyPr wrap="square" rtlCol="0">
            <a:spAutoFit/>
          </a:bodyPr>
          <a:lstStyle/>
          <a:p>
            <a:pPr marL="171450" indent="-171450" algn="just">
              <a:spcBef>
                <a:spcPts val="50"/>
              </a:spcBef>
              <a:spcAft>
                <a:spcPts val="50"/>
              </a:spcAft>
              <a:buFont typeface="Arial" panose="020B0604020202020204" pitchFamily="34" charset="0"/>
              <a:buChar char="•"/>
            </a:pPr>
            <a:r>
              <a:rPr lang="en-GB" sz="1100" dirty="0">
                <a:effectLst/>
                <a:latin typeface="Arial" panose="020B0604020202020204" pitchFamily="34" charset="0"/>
                <a:ea typeface="Times New Roman" panose="02020603050405020304" pitchFamily="18" charset="0"/>
                <a:cs typeface="Arial" panose="020B0604020202020204" pitchFamily="34" charset="0"/>
              </a:rPr>
              <a:t>The Neighbourhood Policing model is undergoing a review to improve its effectiveness and efficiency.</a:t>
            </a:r>
          </a:p>
          <a:p>
            <a:pPr marL="171450" indent="-171450" algn="just">
              <a:spcBef>
                <a:spcPts val="50"/>
              </a:spcBef>
              <a:spcAft>
                <a:spcPts val="50"/>
              </a:spcAft>
              <a:buFont typeface="Arial" panose="020B0604020202020204" pitchFamily="34" charset="0"/>
              <a:buChar char="•"/>
            </a:pPr>
            <a:r>
              <a:rPr lang="en-GB" sz="1100" dirty="0">
                <a:latin typeface="Arial" panose="020B0604020202020204" pitchFamily="34" charset="0"/>
                <a:ea typeface="Times New Roman" panose="02020603050405020304" pitchFamily="18" charset="0"/>
                <a:cs typeface="Arial" panose="020B0604020202020204" pitchFamily="34" charset="0"/>
              </a:rPr>
              <a:t>Residential Burglary is an area of focus, particularly regarding attendance times and forensics. A new burglary app is being developed to maximise golden hour and investigative opportunities, at the scene of and in response to burglary. Following an evaluation, this will be rolled out to robbery investigations.</a:t>
            </a:r>
            <a:endParaRPr lang="en-GB" sz="1100" dirty="0">
              <a:effectLst/>
              <a:latin typeface="Arial" panose="020B0604020202020204" pitchFamily="34" charset="0"/>
              <a:ea typeface="Times New Roman" panose="02020603050405020304" pitchFamily="18" charset="0"/>
              <a:cs typeface="Arial" panose="020B0604020202020204" pitchFamily="34" charset="0"/>
            </a:endParaRPr>
          </a:p>
          <a:p>
            <a:pPr marL="171450" indent="-171450" algn="just">
              <a:spcBef>
                <a:spcPts val="50"/>
              </a:spcBef>
              <a:spcAft>
                <a:spcPts val="50"/>
              </a:spcAft>
              <a:buFont typeface="Arial" panose="020B0604020202020204" pitchFamily="34" charset="0"/>
              <a:buChar char="•"/>
            </a:pPr>
            <a:r>
              <a:rPr lang="en-GB" sz="1100" dirty="0">
                <a:latin typeface="Arial" panose="020B0604020202020204" pitchFamily="34" charset="0"/>
                <a:ea typeface="Times New Roman" panose="02020603050405020304" pitchFamily="18" charset="0"/>
                <a:cs typeface="Arial" panose="020B0604020202020204" pitchFamily="34" charset="0"/>
              </a:rPr>
              <a:t>Schools policing will now be embedded within Neighbourhood Policing Teams. </a:t>
            </a:r>
            <a:r>
              <a:rPr lang="en-GB" sz="1100" dirty="0">
                <a:latin typeface="Arial" panose="020B0604020202020204" pitchFamily="34" charset="0"/>
                <a:cs typeface="Arial" panose="020B0604020202020204" pitchFamily="34" charset="0"/>
              </a:rPr>
              <a:t>Neighbourhood teams have been increased by an additional six police officers in order effectively deal with this additional demand.</a:t>
            </a:r>
          </a:p>
        </p:txBody>
      </p:sp>
      <p:sp>
        <p:nvSpPr>
          <p:cNvPr id="4" name="Rectangle 3">
            <a:extLst>
              <a:ext uri="{FF2B5EF4-FFF2-40B4-BE49-F238E27FC236}">
                <a16:creationId xmlns:a16="http://schemas.microsoft.com/office/drawing/2014/main" id="{0F8FEF2B-EE49-44B0-9968-9955F94E5A7C}"/>
              </a:ext>
            </a:extLst>
          </p:cNvPr>
          <p:cNvSpPr/>
          <p:nvPr/>
        </p:nvSpPr>
        <p:spPr>
          <a:xfrm>
            <a:off x="0" y="0"/>
            <a:ext cx="12192000" cy="669925"/>
          </a:xfrm>
          <a:prstGeom prst="rect">
            <a:avLst/>
          </a:prstGeom>
          <a:solidFill>
            <a:srgbClr val="E6234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sz="3200" dirty="0"/>
              <a:t>	2. </a:t>
            </a:r>
            <a:r>
              <a:rPr lang="en-GB" sz="3200" dirty="0">
                <a:latin typeface="Arial" panose="020B0604020202020204" pitchFamily="34" charset="0"/>
                <a:cs typeface="Arial" panose="020B0604020202020204" pitchFamily="34" charset="0"/>
              </a:rPr>
              <a:t>Beating Crime Plan</a:t>
            </a:r>
          </a:p>
        </p:txBody>
      </p:sp>
      <p:sp>
        <p:nvSpPr>
          <p:cNvPr id="19" name="TextBox 18">
            <a:extLst>
              <a:ext uri="{FF2B5EF4-FFF2-40B4-BE49-F238E27FC236}">
                <a16:creationId xmlns:a16="http://schemas.microsoft.com/office/drawing/2014/main" id="{281AC1DB-1557-5229-D49E-55E4372AE354}"/>
              </a:ext>
            </a:extLst>
          </p:cNvPr>
          <p:cNvSpPr txBox="1"/>
          <p:nvPr/>
        </p:nvSpPr>
        <p:spPr>
          <a:xfrm>
            <a:off x="4876316" y="708790"/>
            <a:ext cx="7262673" cy="1159292"/>
          </a:xfrm>
          <a:prstGeom prst="rect">
            <a:avLst/>
          </a:prstGeom>
          <a:noFill/>
        </p:spPr>
        <p:txBody>
          <a:bodyPr wrap="square" rtlCol="0">
            <a:spAutoFit/>
          </a:bodyPr>
          <a:lstStyle/>
          <a:p>
            <a:pPr marL="171450" indent="-171450">
              <a:spcBef>
                <a:spcPts val="50"/>
              </a:spcBef>
              <a:spcAft>
                <a:spcPts val="50"/>
              </a:spcAft>
              <a:buFont typeface="Arial" panose="020B0604020202020204" pitchFamily="34" charset="0"/>
              <a:buChar char="•"/>
            </a:pPr>
            <a:r>
              <a:rPr lang="en-GB" sz="1100" dirty="0">
                <a:latin typeface="Arial" panose="020B0604020202020204" pitchFamily="34" charset="0"/>
                <a:cs typeface="Arial" panose="020B0604020202020204" pitchFamily="34" charset="0"/>
              </a:rPr>
              <a:t>A three-year Homicide Prevention Strategy is in place, supported by a delivery plan, with the goal of furthering our understanding of the national and local themes and drivers that are likely to be precursors to Homicide. </a:t>
            </a:r>
          </a:p>
          <a:p>
            <a:pPr marL="171450" indent="-171450">
              <a:spcBef>
                <a:spcPts val="50"/>
              </a:spcBef>
              <a:spcAft>
                <a:spcPts val="50"/>
              </a:spcAft>
              <a:buFont typeface="Arial" panose="020B0604020202020204" pitchFamily="34" charset="0"/>
              <a:buChar char="•"/>
            </a:pPr>
            <a:r>
              <a:rPr lang="en-GB" sz="1100" dirty="0">
                <a:latin typeface="Arial" panose="020B0604020202020204" pitchFamily="34" charset="0"/>
                <a:cs typeface="Arial" panose="020B0604020202020204" pitchFamily="34" charset="0"/>
              </a:rPr>
              <a:t>The force is currently aligning the three-year Homicide Prevention Strategy with the Serious Violence Reduction Strategy, in order to complement the Serious Violence Duty.</a:t>
            </a:r>
          </a:p>
          <a:p>
            <a:pPr marL="171450" indent="-171450">
              <a:spcBef>
                <a:spcPts val="50"/>
              </a:spcBef>
              <a:spcAft>
                <a:spcPts val="50"/>
              </a:spcAft>
              <a:buFont typeface="Arial" panose="020B0604020202020204" pitchFamily="34" charset="0"/>
              <a:buChar char="•"/>
            </a:pPr>
            <a:r>
              <a:rPr lang="en-GB" sz="1100" dirty="0">
                <a:latin typeface="Arial" panose="020B0604020202020204" pitchFamily="34" charset="0"/>
                <a:cs typeface="Arial" panose="020B0604020202020204" pitchFamily="34" charset="0"/>
              </a:rPr>
              <a:t>This process is focused around improving our joint working and information sharing with partner agencies, as well as integration with the Serious Organised Crime (SOC) portfolio.</a:t>
            </a:r>
          </a:p>
        </p:txBody>
      </p:sp>
      <p:sp>
        <p:nvSpPr>
          <p:cNvPr id="21" name="TextBox 20">
            <a:extLst>
              <a:ext uri="{FF2B5EF4-FFF2-40B4-BE49-F238E27FC236}">
                <a16:creationId xmlns:a16="http://schemas.microsoft.com/office/drawing/2014/main" id="{F4D1F3B4-CB0F-5F5B-B6E1-E2C9E9BF58EF}"/>
              </a:ext>
            </a:extLst>
          </p:cNvPr>
          <p:cNvSpPr txBox="1"/>
          <p:nvPr/>
        </p:nvSpPr>
        <p:spPr>
          <a:xfrm>
            <a:off x="4876317" y="1937647"/>
            <a:ext cx="7262672" cy="1184940"/>
          </a:xfrm>
          <a:prstGeom prst="rect">
            <a:avLst/>
          </a:prstGeom>
          <a:noFill/>
        </p:spPr>
        <p:txBody>
          <a:bodyPr wrap="square" rtlCol="0">
            <a:spAutoFit/>
          </a:bodyPr>
          <a:lstStyle/>
          <a:p>
            <a:pPr marL="171450" indent="-171450" algn="just">
              <a:spcBef>
                <a:spcPts val="50"/>
              </a:spcBef>
              <a:spcAft>
                <a:spcPts val="50"/>
              </a:spcAft>
              <a:buFont typeface="Arial" panose="020B0604020202020204" pitchFamily="34" charset="0"/>
              <a:buChar char="•"/>
            </a:pPr>
            <a:r>
              <a:rPr lang="en-GB" sz="1100" dirty="0">
                <a:effectLst/>
                <a:latin typeface="Arial" panose="020B0604020202020204" pitchFamily="34" charset="0"/>
                <a:ea typeface="Times New Roman" panose="02020603050405020304" pitchFamily="18" charset="0"/>
                <a:cs typeface="Arial" panose="020B0604020202020204" pitchFamily="34" charset="0"/>
              </a:rPr>
              <a:t>Gwent Police utilises a problem-solving, partnership-based approach to preventing Serious Violence.</a:t>
            </a:r>
          </a:p>
          <a:p>
            <a:pPr marL="171450" indent="-171450" algn="just">
              <a:spcBef>
                <a:spcPts val="50"/>
              </a:spcBef>
              <a:spcAft>
                <a:spcPts val="50"/>
              </a:spcAft>
              <a:buFont typeface="Arial" panose="020B0604020202020204" pitchFamily="34" charset="0"/>
              <a:buChar char="•"/>
            </a:pPr>
            <a:r>
              <a:rPr lang="en-GB" sz="1100" dirty="0">
                <a:effectLst/>
                <a:latin typeface="Arial" panose="020B0604020202020204" pitchFamily="34" charset="0"/>
                <a:ea typeface="Calibri" panose="020F0502020204030204" pitchFamily="34" charset="0"/>
                <a:cs typeface="Arial" panose="020B0604020202020204" pitchFamily="34" charset="0"/>
              </a:rPr>
              <a:t>In the last six months the force’s Serious Violence governance and delivery has been reviewed, in order to integrate it with </a:t>
            </a:r>
            <a:r>
              <a:rPr lang="en-GB" sz="1100" dirty="0">
                <a:latin typeface="Arial" panose="020B0604020202020204" pitchFamily="34" charset="0"/>
                <a:ea typeface="Calibri" panose="020F0502020204030204" pitchFamily="34" charset="0"/>
                <a:cs typeface="Arial" panose="020B0604020202020204" pitchFamily="34" charset="0"/>
              </a:rPr>
              <a:t>H</a:t>
            </a:r>
            <a:r>
              <a:rPr lang="en-GB" sz="1100" dirty="0">
                <a:effectLst/>
                <a:latin typeface="Arial" panose="020B0604020202020204" pitchFamily="34" charset="0"/>
                <a:ea typeface="Calibri" panose="020F0502020204030204" pitchFamily="34" charset="0"/>
                <a:cs typeface="Arial" panose="020B0604020202020204" pitchFamily="34" charset="0"/>
              </a:rPr>
              <a:t>omicide, and intervention and prevention.</a:t>
            </a:r>
          </a:p>
          <a:p>
            <a:pPr marL="171450" indent="-171450" algn="just">
              <a:spcBef>
                <a:spcPts val="50"/>
              </a:spcBef>
              <a:spcAft>
                <a:spcPts val="50"/>
              </a:spcAft>
              <a:buFont typeface="Arial" panose="020B0604020202020204" pitchFamily="34" charset="0"/>
              <a:buChar char="•"/>
            </a:pPr>
            <a:r>
              <a:rPr lang="en-GB" sz="1100" dirty="0">
                <a:effectLst/>
                <a:latin typeface="Arial" panose="020B0604020202020204" pitchFamily="34" charset="0"/>
                <a:ea typeface="Calibri" panose="020F0502020204030204" pitchFamily="34" charset="0"/>
                <a:cs typeface="Arial" panose="020B0604020202020204" pitchFamily="34" charset="0"/>
              </a:rPr>
              <a:t>Particular focus has been placed on night-time economy related violence, knife related violence, robbery, drug related gang violence,</a:t>
            </a:r>
            <a:r>
              <a:rPr lang="en-GB" sz="1100" dirty="0">
                <a:latin typeface="Arial" panose="020B0604020202020204" pitchFamily="34" charset="0"/>
                <a:ea typeface="Calibri" panose="020F0502020204030204" pitchFamily="34" charset="0"/>
                <a:cs typeface="Arial" panose="020B0604020202020204" pitchFamily="34" charset="0"/>
              </a:rPr>
              <a:t> Organised Crime Groups (OCGs) and high-harm offenders.</a:t>
            </a:r>
          </a:p>
          <a:p>
            <a:pPr marL="171450" indent="-171450" algn="just">
              <a:spcBef>
                <a:spcPts val="50"/>
              </a:spcBef>
              <a:spcAft>
                <a:spcPts val="50"/>
              </a:spcAft>
              <a:buFont typeface="Arial" panose="020B0604020202020204" pitchFamily="34" charset="0"/>
              <a:buChar char="•"/>
            </a:pPr>
            <a:r>
              <a:rPr lang="en-GB" sz="1100" dirty="0">
                <a:effectLst/>
                <a:latin typeface="Arial" panose="020B0604020202020204" pitchFamily="34" charset="0"/>
                <a:ea typeface="Calibri" panose="020F0502020204030204" pitchFamily="34" charset="0"/>
                <a:cs typeface="Arial" panose="020B0604020202020204" pitchFamily="34" charset="0"/>
              </a:rPr>
              <a:t>Knife crime partnership initiatives have been launched in Pillgwenlly, Newport.</a:t>
            </a:r>
          </a:p>
        </p:txBody>
      </p:sp>
      <p:sp>
        <p:nvSpPr>
          <p:cNvPr id="28" name="TextBox 27">
            <a:extLst>
              <a:ext uri="{FF2B5EF4-FFF2-40B4-BE49-F238E27FC236}">
                <a16:creationId xmlns:a16="http://schemas.microsoft.com/office/drawing/2014/main" id="{1B9C64CD-F87B-68A1-D734-6366A54912EB}"/>
              </a:ext>
            </a:extLst>
          </p:cNvPr>
          <p:cNvSpPr txBox="1"/>
          <p:nvPr/>
        </p:nvSpPr>
        <p:spPr>
          <a:xfrm>
            <a:off x="154397" y="1116594"/>
            <a:ext cx="1425600" cy="292388"/>
          </a:xfrm>
          <a:prstGeom prst="rect">
            <a:avLst/>
          </a:prstGeom>
          <a:noFill/>
          <a:ln>
            <a:noFill/>
          </a:ln>
        </p:spPr>
        <p:txBody>
          <a:bodyPr wrap="square" rtlCol="0">
            <a:spAutoFit/>
          </a:bodyPr>
          <a:lstStyle/>
          <a:p>
            <a:pPr algn="ctr"/>
            <a:r>
              <a:rPr lang="en-GB" sz="1300" b="1" dirty="0">
                <a:latin typeface="Arial" panose="020B0604020202020204" pitchFamily="34" charset="0"/>
                <a:cs typeface="Arial" panose="020B0604020202020204" pitchFamily="34" charset="0"/>
              </a:rPr>
              <a:t>Homicide</a:t>
            </a:r>
          </a:p>
        </p:txBody>
      </p:sp>
      <p:sp>
        <p:nvSpPr>
          <p:cNvPr id="29" name="TextBox 28">
            <a:extLst>
              <a:ext uri="{FF2B5EF4-FFF2-40B4-BE49-F238E27FC236}">
                <a16:creationId xmlns:a16="http://schemas.microsoft.com/office/drawing/2014/main" id="{484E5085-3087-8F01-7EC4-B6524B8782BD}"/>
              </a:ext>
            </a:extLst>
          </p:cNvPr>
          <p:cNvSpPr txBox="1"/>
          <p:nvPr/>
        </p:nvSpPr>
        <p:spPr>
          <a:xfrm>
            <a:off x="154397" y="2280713"/>
            <a:ext cx="1425600" cy="492443"/>
          </a:xfrm>
          <a:prstGeom prst="rect">
            <a:avLst/>
          </a:prstGeom>
          <a:noFill/>
          <a:ln>
            <a:noFill/>
          </a:ln>
        </p:spPr>
        <p:txBody>
          <a:bodyPr wrap="square" lIns="91440" tIns="45720" rIns="91440" bIns="45720" rtlCol="0" anchor="t">
            <a:spAutoFit/>
          </a:bodyPr>
          <a:lstStyle/>
          <a:p>
            <a:pPr algn="ctr"/>
            <a:r>
              <a:rPr lang="en-GB" sz="1300" b="1" dirty="0">
                <a:latin typeface="Arial"/>
                <a:cs typeface="Arial"/>
              </a:rPr>
              <a:t>Serious Violence</a:t>
            </a:r>
          </a:p>
        </p:txBody>
      </p:sp>
      <p:sp>
        <p:nvSpPr>
          <p:cNvPr id="30" name="TextBox 29">
            <a:extLst>
              <a:ext uri="{FF2B5EF4-FFF2-40B4-BE49-F238E27FC236}">
                <a16:creationId xmlns:a16="http://schemas.microsoft.com/office/drawing/2014/main" id="{CDD88C08-89E1-962F-CB5A-66AD6D0C5081}"/>
              </a:ext>
            </a:extLst>
          </p:cNvPr>
          <p:cNvSpPr txBox="1"/>
          <p:nvPr/>
        </p:nvSpPr>
        <p:spPr>
          <a:xfrm>
            <a:off x="151856" y="3495225"/>
            <a:ext cx="1424729" cy="492443"/>
          </a:xfrm>
          <a:prstGeom prst="rect">
            <a:avLst/>
          </a:prstGeom>
          <a:noFill/>
          <a:ln>
            <a:noFill/>
          </a:ln>
        </p:spPr>
        <p:txBody>
          <a:bodyPr wrap="square" rtlCol="0">
            <a:spAutoFit/>
          </a:bodyPr>
          <a:lstStyle/>
          <a:p>
            <a:pPr algn="ctr"/>
            <a:r>
              <a:rPr lang="en-GB" sz="1300" b="1" dirty="0">
                <a:latin typeface="Arial" panose="020B0604020202020204" pitchFamily="34" charset="0"/>
                <a:cs typeface="Arial" panose="020B0604020202020204" pitchFamily="34" charset="0"/>
              </a:rPr>
              <a:t>Neighbourhood Crime</a:t>
            </a:r>
          </a:p>
        </p:txBody>
      </p:sp>
      <p:sp>
        <p:nvSpPr>
          <p:cNvPr id="31" name="TextBox 30">
            <a:extLst>
              <a:ext uri="{FF2B5EF4-FFF2-40B4-BE49-F238E27FC236}">
                <a16:creationId xmlns:a16="http://schemas.microsoft.com/office/drawing/2014/main" id="{0C0C3BF6-8CFB-F9D4-1796-AE732630844E}"/>
              </a:ext>
            </a:extLst>
          </p:cNvPr>
          <p:cNvSpPr txBox="1"/>
          <p:nvPr/>
        </p:nvSpPr>
        <p:spPr>
          <a:xfrm>
            <a:off x="151856" y="4730192"/>
            <a:ext cx="1425600" cy="492443"/>
          </a:xfrm>
          <a:prstGeom prst="rect">
            <a:avLst/>
          </a:prstGeom>
          <a:noFill/>
          <a:ln>
            <a:noFill/>
          </a:ln>
        </p:spPr>
        <p:txBody>
          <a:bodyPr wrap="square" rtlCol="0">
            <a:spAutoFit/>
          </a:bodyPr>
          <a:lstStyle/>
          <a:p>
            <a:pPr algn="ctr"/>
            <a:r>
              <a:rPr lang="en-GB" sz="1300" b="1" dirty="0">
                <a:latin typeface="Arial" panose="020B0604020202020204" pitchFamily="34" charset="0"/>
                <a:cs typeface="Arial" panose="020B0604020202020204" pitchFamily="34" charset="0"/>
              </a:rPr>
              <a:t>Drug Trafficking</a:t>
            </a:r>
          </a:p>
        </p:txBody>
      </p:sp>
      <p:sp>
        <p:nvSpPr>
          <p:cNvPr id="14336" name="TextBox 14335">
            <a:extLst>
              <a:ext uri="{FF2B5EF4-FFF2-40B4-BE49-F238E27FC236}">
                <a16:creationId xmlns:a16="http://schemas.microsoft.com/office/drawing/2014/main" id="{AAA03320-886C-1D30-247E-934AD64DCF73}"/>
              </a:ext>
            </a:extLst>
          </p:cNvPr>
          <p:cNvSpPr txBox="1"/>
          <p:nvPr/>
        </p:nvSpPr>
        <p:spPr>
          <a:xfrm>
            <a:off x="154947" y="6070590"/>
            <a:ext cx="1425600" cy="292388"/>
          </a:xfrm>
          <a:prstGeom prst="rect">
            <a:avLst/>
          </a:prstGeom>
          <a:noFill/>
          <a:ln>
            <a:noFill/>
          </a:ln>
        </p:spPr>
        <p:txBody>
          <a:bodyPr wrap="square" lIns="91440" tIns="45720" rIns="91440" bIns="45720" rtlCol="0" anchor="t">
            <a:spAutoFit/>
          </a:bodyPr>
          <a:lstStyle/>
          <a:p>
            <a:pPr algn="ctr"/>
            <a:r>
              <a:rPr lang="en-GB" sz="1300" b="1" dirty="0">
                <a:latin typeface="Arial"/>
                <a:cs typeface="Arial"/>
              </a:rPr>
              <a:t>Cyber Crime</a:t>
            </a:r>
          </a:p>
        </p:txBody>
      </p:sp>
      <p:sp>
        <p:nvSpPr>
          <p:cNvPr id="14355" name="TextBox 14354">
            <a:extLst>
              <a:ext uri="{FF2B5EF4-FFF2-40B4-BE49-F238E27FC236}">
                <a16:creationId xmlns:a16="http://schemas.microsoft.com/office/drawing/2014/main" id="{46153AFD-20B8-5495-ABF8-63815F351C24}"/>
              </a:ext>
            </a:extLst>
          </p:cNvPr>
          <p:cNvSpPr txBox="1"/>
          <p:nvPr/>
        </p:nvSpPr>
        <p:spPr>
          <a:xfrm>
            <a:off x="1808525" y="1931799"/>
            <a:ext cx="3042541" cy="207749"/>
          </a:xfrm>
          <a:prstGeom prst="rect">
            <a:avLst/>
          </a:prstGeom>
          <a:noFill/>
        </p:spPr>
        <p:txBody>
          <a:bodyPr wrap="square" rtlCol="0">
            <a:spAutoFit/>
          </a:bodyPr>
          <a:lstStyle/>
          <a:p>
            <a:pPr algn="ctr"/>
            <a:r>
              <a:rPr lang="fr-FR" sz="750" b="1" dirty="0">
                <a:latin typeface="Arial" panose="020B0604020202020204" pitchFamily="34" charset="0"/>
                <a:cs typeface="Arial" panose="020B0604020202020204" pitchFamily="34" charset="0"/>
              </a:rPr>
              <a:t>Crime Trend - Serious Violence (Q1 2023-24 – Q1 2024-25)</a:t>
            </a:r>
            <a:endParaRPr lang="en-GB" sz="750" b="1" dirty="0">
              <a:latin typeface="Arial" panose="020B0604020202020204" pitchFamily="34" charset="0"/>
              <a:cs typeface="Arial" panose="020B0604020202020204" pitchFamily="34" charset="0"/>
            </a:endParaRPr>
          </a:p>
        </p:txBody>
      </p:sp>
      <p:sp>
        <p:nvSpPr>
          <p:cNvPr id="14358" name="TextBox 14357">
            <a:extLst>
              <a:ext uri="{FF2B5EF4-FFF2-40B4-BE49-F238E27FC236}">
                <a16:creationId xmlns:a16="http://schemas.microsoft.com/office/drawing/2014/main" id="{7BD8CDE6-90BB-9A7E-9FB6-4B6AA750C3B1}"/>
              </a:ext>
            </a:extLst>
          </p:cNvPr>
          <p:cNvSpPr txBox="1"/>
          <p:nvPr/>
        </p:nvSpPr>
        <p:spPr>
          <a:xfrm>
            <a:off x="1889721" y="699874"/>
            <a:ext cx="3017782" cy="215444"/>
          </a:xfrm>
          <a:prstGeom prst="rect">
            <a:avLst/>
          </a:prstGeom>
          <a:noFill/>
        </p:spPr>
        <p:txBody>
          <a:bodyPr wrap="square" rtlCol="0">
            <a:spAutoFit/>
          </a:bodyPr>
          <a:lstStyle/>
          <a:p>
            <a:pPr algn="ctr"/>
            <a:r>
              <a:rPr lang="fr-FR" sz="750" b="1" dirty="0">
                <a:latin typeface="Arial" panose="020B0604020202020204" pitchFamily="34" charset="0"/>
                <a:cs typeface="Arial" panose="020B0604020202020204" pitchFamily="34" charset="0"/>
              </a:rPr>
              <a:t>Crime Trend - Homicide (Q1 2023-24 – Q1 2024-25</a:t>
            </a:r>
            <a:r>
              <a:rPr lang="fr-FR" sz="700" b="1" dirty="0">
                <a:latin typeface="Arial" panose="020B0604020202020204" pitchFamily="34" charset="0"/>
                <a:cs typeface="Arial" panose="020B0604020202020204" pitchFamily="34" charset="0"/>
              </a:rPr>
              <a:t>)</a:t>
            </a:r>
            <a:endParaRPr lang="en-GB" sz="700" b="1" dirty="0">
              <a:latin typeface="Arial" panose="020B0604020202020204" pitchFamily="34" charset="0"/>
              <a:cs typeface="Arial" panose="020B0604020202020204" pitchFamily="34" charset="0"/>
            </a:endParaRPr>
          </a:p>
        </p:txBody>
      </p:sp>
      <p:pic>
        <p:nvPicPr>
          <p:cNvPr id="6" name="Picture 5">
            <a:extLst>
              <a:ext uri="{FF2B5EF4-FFF2-40B4-BE49-F238E27FC236}">
                <a16:creationId xmlns:a16="http://schemas.microsoft.com/office/drawing/2014/main" id="{E8CBABBC-323A-0CF2-A738-B1676C3FE5FF}"/>
              </a:ext>
            </a:extLst>
          </p:cNvPr>
          <p:cNvPicPr>
            <a:picLocks noChangeAspect="1"/>
          </p:cNvPicPr>
          <p:nvPr/>
        </p:nvPicPr>
        <p:blipFill>
          <a:blip r:embed="rId5"/>
          <a:stretch>
            <a:fillRect/>
          </a:stretch>
        </p:blipFill>
        <p:spPr>
          <a:xfrm>
            <a:off x="1771200" y="3279600"/>
            <a:ext cx="3029975" cy="1024217"/>
          </a:xfrm>
          <a:prstGeom prst="rect">
            <a:avLst/>
          </a:prstGeom>
        </p:spPr>
      </p:pic>
      <p:sp>
        <p:nvSpPr>
          <p:cNvPr id="14362" name="TextBox 14361">
            <a:extLst>
              <a:ext uri="{FF2B5EF4-FFF2-40B4-BE49-F238E27FC236}">
                <a16:creationId xmlns:a16="http://schemas.microsoft.com/office/drawing/2014/main" id="{C2A35BFD-0CDE-3FE2-5B6B-C97CC9AAA500}"/>
              </a:ext>
            </a:extLst>
          </p:cNvPr>
          <p:cNvSpPr txBox="1"/>
          <p:nvPr/>
        </p:nvSpPr>
        <p:spPr>
          <a:xfrm>
            <a:off x="1845684" y="3150862"/>
            <a:ext cx="3071245" cy="207749"/>
          </a:xfrm>
          <a:prstGeom prst="rect">
            <a:avLst/>
          </a:prstGeom>
          <a:noFill/>
        </p:spPr>
        <p:txBody>
          <a:bodyPr wrap="square" rtlCol="0">
            <a:spAutoFit/>
          </a:bodyPr>
          <a:lstStyle/>
          <a:p>
            <a:pPr algn="ctr"/>
            <a:r>
              <a:rPr lang="en-GB" sz="750" b="1" dirty="0">
                <a:latin typeface="Arial" panose="020B0604020202020204" pitchFamily="34" charset="0"/>
                <a:cs typeface="Arial" panose="020B0604020202020204" pitchFamily="34" charset="0"/>
              </a:rPr>
              <a:t>Crime Trend - Neighbourhood Crime (Q1 2023-24 – Q1 2024-25)</a:t>
            </a:r>
          </a:p>
        </p:txBody>
      </p:sp>
      <p:pic>
        <p:nvPicPr>
          <p:cNvPr id="7" name="Picture 6">
            <a:extLst>
              <a:ext uri="{FF2B5EF4-FFF2-40B4-BE49-F238E27FC236}">
                <a16:creationId xmlns:a16="http://schemas.microsoft.com/office/drawing/2014/main" id="{3EFD6E24-2AE0-F201-640D-E2F482E891FF}"/>
              </a:ext>
            </a:extLst>
          </p:cNvPr>
          <p:cNvPicPr>
            <a:picLocks noChangeAspect="1"/>
          </p:cNvPicPr>
          <p:nvPr/>
        </p:nvPicPr>
        <p:blipFill>
          <a:blip r:embed="rId6"/>
          <a:stretch>
            <a:fillRect/>
          </a:stretch>
        </p:blipFill>
        <p:spPr>
          <a:xfrm>
            <a:off x="1771200" y="4518000"/>
            <a:ext cx="3023878" cy="1024217"/>
          </a:xfrm>
          <a:prstGeom prst="rect">
            <a:avLst/>
          </a:prstGeom>
        </p:spPr>
      </p:pic>
      <p:sp>
        <p:nvSpPr>
          <p:cNvPr id="14365" name="TextBox 14364">
            <a:extLst>
              <a:ext uri="{FF2B5EF4-FFF2-40B4-BE49-F238E27FC236}">
                <a16:creationId xmlns:a16="http://schemas.microsoft.com/office/drawing/2014/main" id="{3DF95A11-6B4E-BD8E-8A7A-5FAA244464D4}"/>
              </a:ext>
            </a:extLst>
          </p:cNvPr>
          <p:cNvSpPr txBox="1"/>
          <p:nvPr/>
        </p:nvSpPr>
        <p:spPr>
          <a:xfrm>
            <a:off x="1635726" y="4376102"/>
            <a:ext cx="3388138" cy="207749"/>
          </a:xfrm>
          <a:prstGeom prst="rect">
            <a:avLst/>
          </a:prstGeom>
          <a:noFill/>
        </p:spPr>
        <p:txBody>
          <a:bodyPr wrap="square" rtlCol="0">
            <a:spAutoFit/>
          </a:bodyPr>
          <a:lstStyle/>
          <a:p>
            <a:pPr algn="ctr"/>
            <a:r>
              <a:rPr lang="fr-FR" sz="750" b="1" dirty="0">
                <a:latin typeface="Arial" panose="020B0604020202020204" pitchFamily="34" charset="0"/>
                <a:cs typeface="Arial" panose="020B0604020202020204" pitchFamily="34" charset="0"/>
              </a:rPr>
              <a:t>Crime Trend - Drug Trafficking and Supply (Q1 2023-24 – Q1 2024-25)</a:t>
            </a:r>
            <a:endParaRPr lang="en-GB" sz="750" b="1" dirty="0">
              <a:latin typeface="Arial" panose="020B0604020202020204" pitchFamily="34" charset="0"/>
              <a:cs typeface="Arial" panose="020B0604020202020204" pitchFamily="34" charset="0"/>
            </a:endParaRPr>
          </a:p>
        </p:txBody>
      </p:sp>
      <p:pic>
        <p:nvPicPr>
          <p:cNvPr id="8" name="Picture 7">
            <a:extLst>
              <a:ext uri="{FF2B5EF4-FFF2-40B4-BE49-F238E27FC236}">
                <a16:creationId xmlns:a16="http://schemas.microsoft.com/office/drawing/2014/main" id="{AB937D18-EFB6-6432-D411-E8DFB28B1B94}"/>
              </a:ext>
            </a:extLst>
          </p:cNvPr>
          <p:cNvPicPr>
            <a:picLocks noChangeAspect="1"/>
          </p:cNvPicPr>
          <p:nvPr/>
        </p:nvPicPr>
        <p:blipFill>
          <a:blip r:embed="rId7"/>
          <a:stretch>
            <a:fillRect/>
          </a:stretch>
        </p:blipFill>
        <p:spPr>
          <a:xfrm>
            <a:off x="1771200" y="5752800"/>
            <a:ext cx="3023878" cy="1024217"/>
          </a:xfrm>
          <a:prstGeom prst="rect">
            <a:avLst/>
          </a:prstGeom>
        </p:spPr>
      </p:pic>
      <p:sp>
        <p:nvSpPr>
          <p:cNvPr id="14369" name="TextBox 14368">
            <a:extLst>
              <a:ext uri="{FF2B5EF4-FFF2-40B4-BE49-F238E27FC236}">
                <a16:creationId xmlns:a16="http://schemas.microsoft.com/office/drawing/2014/main" id="{2B21B028-1262-374B-3ED1-F9761BA1F644}"/>
              </a:ext>
            </a:extLst>
          </p:cNvPr>
          <p:cNvSpPr txBox="1"/>
          <p:nvPr/>
        </p:nvSpPr>
        <p:spPr>
          <a:xfrm>
            <a:off x="1845685" y="5615468"/>
            <a:ext cx="2869798" cy="323165"/>
          </a:xfrm>
          <a:prstGeom prst="rect">
            <a:avLst/>
          </a:prstGeom>
          <a:noFill/>
        </p:spPr>
        <p:txBody>
          <a:bodyPr wrap="square" rtlCol="0">
            <a:spAutoFit/>
          </a:bodyPr>
          <a:lstStyle/>
          <a:p>
            <a:pPr algn="ctr"/>
            <a:r>
              <a:rPr lang="fr-FR" sz="750" b="1" dirty="0">
                <a:latin typeface="Arial" panose="020B0604020202020204" pitchFamily="34" charset="0"/>
                <a:cs typeface="Arial" panose="020B0604020202020204" pitchFamily="34" charset="0"/>
              </a:rPr>
              <a:t>Action Fraud Occurrences Assigned a </a:t>
            </a:r>
            <a:r>
              <a:rPr lang="en-GB" sz="750" b="1" dirty="0">
                <a:latin typeface="Arial" panose="020B0604020202020204" pitchFamily="34" charset="0"/>
                <a:cs typeface="Arial" panose="020B0604020202020204" pitchFamily="34" charset="0"/>
              </a:rPr>
              <a:t>Cyber-Enabled</a:t>
            </a:r>
            <a:r>
              <a:rPr lang="fr-FR" sz="750" b="1" dirty="0">
                <a:latin typeface="Arial" panose="020B0604020202020204" pitchFamily="34" charset="0"/>
                <a:cs typeface="Arial" panose="020B0604020202020204" pitchFamily="34" charset="0"/>
              </a:rPr>
              <a:t> Local Qualifier (Q1 2023-24 – Q1 2024-25)</a:t>
            </a:r>
            <a:endParaRPr lang="en-GB" sz="75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3270373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CB08385A9F90D41A570F819283EAC77" ma:contentTypeVersion="8" ma:contentTypeDescription="Create a new document." ma:contentTypeScope="" ma:versionID="94f5d42d891163b20b785b0a263c1756">
  <xsd:schema xmlns:xsd="http://www.w3.org/2001/XMLSchema" xmlns:xs="http://www.w3.org/2001/XMLSchema" xmlns:p="http://schemas.microsoft.com/office/2006/metadata/properties" xmlns:ns2="837a6baa-a36e-4325-bf43-40a64c6202b9" xmlns:ns3="9792b062-e826-42d1-982a-ae453fb5ac48" targetNamespace="http://schemas.microsoft.com/office/2006/metadata/properties" ma:root="true" ma:fieldsID="d471e65fe39590bcc51e061c5af69158" ns2:_="" ns3:_="">
    <xsd:import namespace="837a6baa-a36e-4325-bf43-40a64c6202b9"/>
    <xsd:import namespace="9792b062-e826-42d1-982a-ae453fb5ac48"/>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37a6baa-a36e-4325-bf43-40a64c6202b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ObjectDetectorVersions" ma:index="14" nillable="true" ma:displayName="MediaServiceObjectDetectorVersions" ma:hidden="true" ma:indexed="true" ma:internalName="MediaServiceObjectDetectorVersions" ma:readOnly="true">
      <xsd:simpleType>
        <xsd:restriction base="dms:Text"/>
      </xsd:simpleType>
    </xsd:element>
    <xsd:element name="MediaServiceSearchProperties" ma:index="1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792b062-e826-42d1-982a-ae453fb5ac48"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haredWithUsers xmlns="9792b062-e826-42d1-982a-ae453fb5ac48">
      <UserInfo>
        <DisplayName/>
        <AccountId xsi:nil="true"/>
        <AccountType/>
      </UserInfo>
    </SharedWithUsers>
  </documentManagement>
</p:properties>
</file>

<file path=customXml/itemProps1.xml><?xml version="1.0" encoding="utf-8"?>
<ds:datastoreItem xmlns:ds="http://schemas.openxmlformats.org/officeDocument/2006/customXml" ds:itemID="{842EC8B5-783F-4915-AE1F-40A78D663AB1}"/>
</file>

<file path=customXml/itemProps2.xml><?xml version="1.0" encoding="utf-8"?>
<ds:datastoreItem xmlns:ds="http://schemas.openxmlformats.org/officeDocument/2006/customXml" ds:itemID="{2A656515-4188-4102-AA3F-5009799D12C5}"/>
</file>

<file path=customXml/itemProps3.xml><?xml version="1.0" encoding="utf-8"?>
<ds:datastoreItem xmlns:ds="http://schemas.openxmlformats.org/officeDocument/2006/customXml" ds:itemID="{AE1E14F1-17BD-438F-A7FF-CE1908BF97CE}"/>
</file>

<file path=docProps/app.xml><?xml version="1.0" encoding="utf-8"?>
<Properties xmlns="http://schemas.openxmlformats.org/officeDocument/2006/extended-properties" xmlns:vt="http://schemas.openxmlformats.org/officeDocument/2006/docPropsVTypes">
  <TotalTime>0</TotalTime>
  <Words>528</Words>
  <Application>Microsoft Office PowerPoint</Application>
  <PresentationFormat>Widescreen</PresentationFormat>
  <Paragraphs>49</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Gwent Police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Jenkins D, Gareth</dc:creator>
  <cp:lastModifiedBy>Jenkins D, Gareth</cp:lastModifiedBy>
  <cp:revision>1</cp:revision>
  <dcterms:created xsi:type="dcterms:W3CDTF">2024-08-19T11:32:08Z</dcterms:created>
  <dcterms:modified xsi:type="dcterms:W3CDTF">2024-08-19T11:32:54Z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f2acd28b-79a3-4a0f-b0ff-4b75658b1549_Enabled">
    <vt:lpwstr>true</vt:lpwstr>
  </property>
  <property fmtid="{D5CDD505-2E9C-101B-9397-08002B2CF9AE}" pid="3" name="MSIP_Label_f2acd28b-79a3-4a0f-b0ff-4b75658b1549_SetDate">
    <vt:lpwstr>2024-08-19T11:32:08Z</vt:lpwstr>
  </property>
  <property fmtid="{D5CDD505-2E9C-101B-9397-08002B2CF9AE}" pid="4" name="MSIP_Label_f2acd28b-79a3-4a0f-b0ff-4b75658b1549_Method">
    <vt:lpwstr>Standard</vt:lpwstr>
  </property>
  <property fmtid="{D5CDD505-2E9C-101B-9397-08002B2CF9AE}" pid="5" name="MSIP_Label_f2acd28b-79a3-4a0f-b0ff-4b75658b1549_Name">
    <vt:lpwstr>OFFICIAL</vt:lpwstr>
  </property>
  <property fmtid="{D5CDD505-2E9C-101B-9397-08002B2CF9AE}" pid="6" name="MSIP_Label_f2acd28b-79a3-4a0f-b0ff-4b75658b1549_SiteId">
    <vt:lpwstr>e46c8472-ef5d-4b63-bc74-4a60db42c371</vt:lpwstr>
  </property>
  <property fmtid="{D5CDD505-2E9C-101B-9397-08002B2CF9AE}" pid="7" name="MSIP_Label_f2acd28b-79a3-4a0f-b0ff-4b75658b1549_ActionId">
    <vt:lpwstr>ae968b15-63be-4cc9-b282-986a633057f4</vt:lpwstr>
  </property>
  <property fmtid="{D5CDD505-2E9C-101B-9397-08002B2CF9AE}" pid="8" name="MSIP_Label_f2acd28b-79a3-4a0f-b0ff-4b75658b1549_ContentBits">
    <vt:lpwstr>0</vt:lpwstr>
  </property>
  <property fmtid="{D5CDD505-2E9C-101B-9397-08002B2CF9AE}" pid="9" name="ContentTypeId">
    <vt:lpwstr>0x0101007CB08385A9F90D41A570F819283EAC77</vt:lpwstr>
  </property>
  <property fmtid="{D5CDD505-2E9C-101B-9397-08002B2CF9AE}" pid="10" name="Order">
    <vt:r8>52600</vt:r8>
  </property>
  <property fmtid="{D5CDD505-2E9C-101B-9397-08002B2CF9AE}" pid="11" name="xd_Signature">
    <vt:bool>false</vt:bool>
  </property>
  <property fmtid="{D5CDD505-2E9C-101B-9397-08002B2CF9AE}" pid="12" name="xd_ProgID">
    <vt:lpwstr/>
  </property>
  <property fmtid="{D5CDD505-2E9C-101B-9397-08002B2CF9AE}" pid="13" name="_SourceUrl">
    <vt:lpwstr/>
  </property>
  <property fmtid="{D5CDD505-2E9C-101B-9397-08002B2CF9AE}" pid="14" name="_SharedFileIndex">
    <vt:lpwstr/>
  </property>
  <property fmtid="{D5CDD505-2E9C-101B-9397-08002B2CF9AE}" pid="15" name="ComplianceAssetId">
    <vt:lpwstr/>
  </property>
  <property fmtid="{D5CDD505-2E9C-101B-9397-08002B2CF9AE}" pid="16" name="TemplateUrl">
    <vt:lpwstr/>
  </property>
  <property fmtid="{D5CDD505-2E9C-101B-9397-08002B2CF9AE}" pid="17" name="_ExtendedDescription">
    <vt:lpwstr/>
  </property>
  <property fmtid="{D5CDD505-2E9C-101B-9397-08002B2CF9AE}" pid="18" name="TriggerFlowInfo">
    <vt:lpwstr/>
  </property>
</Properties>
</file>