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2"/>
  </p:notesMasterIdLst>
  <p:sldIdLst>
    <p:sldId id="256" r:id="rId5"/>
    <p:sldId id="257" r:id="rId6"/>
    <p:sldId id="263" r:id="rId7"/>
    <p:sldId id="259" r:id="rId8"/>
    <p:sldId id="260" r:id="rId9"/>
    <p:sldId id="261"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2C9F99-3F70-3B94-D189-50DCBBBBA400}" name="Slater, Sam" initials="SS" userId="S::Sam.Slater@gwent.police.uk::0ee08b63-8e4b-4f5f-9ca7-e24f1e6a197b" providerId="AD"/>
  <p188:author id="{9A0963C9-96F4-2DE4-2C2E-2389948A8745}" name="Laura Delahay" initials="LD" userId="S::laura.bolton@gwent.police.uk::7195c287-890a-406b-9fb0-ded38f069dd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4A7A"/>
    <a:srgbClr val="E95161"/>
    <a:srgbClr val="E6E6E6"/>
    <a:srgbClr val="D6DCE5"/>
    <a:srgbClr val="F29BA4"/>
    <a:srgbClr val="EF8B4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C3B344-4DCD-4369-B86D-56F8EB033997}" v="9" dt="2024-06-27T20:17:55.7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31" autoAdjust="0"/>
    <p:restoredTop sz="93792" autoAdjust="0"/>
  </p:normalViewPr>
  <p:slideViewPr>
    <p:cSldViewPr snapToGrid="0">
      <p:cViewPr varScale="1">
        <p:scale>
          <a:sx n="86" d="100"/>
          <a:sy n="86" d="100"/>
        </p:scale>
        <p:origin x="108" y="4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later, Sam" userId="0ee08b63-8e4b-4f5f-9ca7-e24f1e6a197b" providerId="ADAL" clId="{E2C3B344-4DCD-4369-B86D-56F8EB033997}"/>
    <pc:docChg chg="custSel modSld">
      <pc:chgData name="Slater, Sam" userId="0ee08b63-8e4b-4f5f-9ca7-e24f1e6a197b" providerId="ADAL" clId="{E2C3B344-4DCD-4369-B86D-56F8EB033997}" dt="2024-06-27T20:17:59.828" v="1542" actId="962"/>
      <pc:docMkLst>
        <pc:docMk/>
      </pc:docMkLst>
      <pc:sldChg chg="modSp mod">
        <pc:chgData name="Slater, Sam" userId="0ee08b63-8e4b-4f5f-9ca7-e24f1e6a197b" providerId="ADAL" clId="{E2C3B344-4DCD-4369-B86D-56F8EB033997}" dt="2024-06-27T20:16:14.013" v="1524" actId="962"/>
        <pc:sldMkLst>
          <pc:docMk/>
          <pc:sldMk cId="414651398" sldId="256"/>
        </pc:sldMkLst>
        <pc:picChg chg="mod">
          <ac:chgData name="Slater, Sam" userId="0ee08b63-8e4b-4f5f-9ca7-e24f1e6a197b" providerId="ADAL" clId="{E2C3B344-4DCD-4369-B86D-56F8EB033997}" dt="2024-06-27T20:16:14.013" v="1524" actId="962"/>
          <ac:picMkLst>
            <pc:docMk/>
            <pc:sldMk cId="414651398" sldId="256"/>
            <ac:picMk id="8" creationId="{885E72AA-E6D0-2EF2-3D96-33389017142B}"/>
          </ac:picMkLst>
        </pc:picChg>
      </pc:sldChg>
      <pc:sldChg chg="modSp mod">
        <pc:chgData name="Slater, Sam" userId="0ee08b63-8e4b-4f5f-9ca7-e24f1e6a197b" providerId="ADAL" clId="{E2C3B344-4DCD-4369-B86D-56F8EB033997}" dt="2024-06-27T20:16:35.003" v="1527" actId="962"/>
        <pc:sldMkLst>
          <pc:docMk/>
          <pc:sldMk cId="2860187698" sldId="257"/>
        </pc:sldMkLst>
        <pc:spChg chg="mod">
          <ac:chgData name="Slater, Sam" userId="0ee08b63-8e4b-4f5f-9ca7-e24f1e6a197b" providerId="ADAL" clId="{E2C3B344-4DCD-4369-B86D-56F8EB033997}" dt="2024-06-27T20:16:35.003" v="1527" actId="962"/>
          <ac:spMkLst>
            <pc:docMk/>
            <pc:sldMk cId="2860187698" sldId="257"/>
            <ac:spMk id="8" creationId="{93F8AE98-1960-98E6-82B3-F7056D379BFA}"/>
          </ac:spMkLst>
        </pc:spChg>
        <pc:spChg chg="mod">
          <ac:chgData name="Slater, Sam" userId="0ee08b63-8e4b-4f5f-9ca7-e24f1e6a197b" providerId="ADAL" clId="{E2C3B344-4DCD-4369-B86D-56F8EB033997}" dt="2024-06-27T19:45:41.923" v="200" actId="20577"/>
          <ac:spMkLst>
            <pc:docMk/>
            <pc:sldMk cId="2860187698" sldId="257"/>
            <ac:spMk id="29" creationId="{DB4ED1FC-5AE8-D19A-58D4-3C11A0D986C7}"/>
          </ac:spMkLst>
        </pc:spChg>
        <pc:graphicFrameChg chg="mod">
          <ac:chgData name="Slater, Sam" userId="0ee08b63-8e4b-4f5f-9ca7-e24f1e6a197b" providerId="ADAL" clId="{E2C3B344-4DCD-4369-B86D-56F8EB033997}" dt="2024-06-27T20:16:30.844" v="1526" actId="962"/>
          <ac:graphicFrameMkLst>
            <pc:docMk/>
            <pc:sldMk cId="2860187698" sldId="257"/>
            <ac:graphicFrameMk id="2" creationId="{DA77093E-8E60-8BF0-FC96-0B10AEA6E761}"/>
          </ac:graphicFrameMkLst>
        </pc:graphicFrameChg>
      </pc:sldChg>
      <pc:sldChg chg="modSp mod">
        <pc:chgData name="Slater, Sam" userId="0ee08b63-8e4b-4f5f-9ca7-e24f1e6a197b" providerId="ADAL" clId="{E2C3B344-4DCD-4369-B86D-56F8EB033997}" dt="2024-06-27T20:17:13.219" v="1533" actId="962"/>
        <pc:sldMkLst>
          <pc:docMk/>
          <pc:sldMk cId="2019316388" sldId="259"/>
        </pc:sldMkLst>
        <pc:spChg chg="mod">
          <ac:chgData name="Slater, Sam" userId="0ee08b63-8e4b-4f5f-9ca7-e24f1e6a197b" providerId="ADAL" clId="{E2C3B344-4DCD-4369-B86D-56F8EB033997}" dt="2024-06-27T20:17:13.219" v="1533" actId="962"/>
          <ac:spMkLst>
            <pc:docMk/>
            <pc:sldMk cId="2019316388" sldId="259"/>
            <ac:spMk id="8" creationId="{93F8AE98-1960-98E6-82B3-F7056D379BFA}"/>
          </ac:spMkLst>
        </pc:spChg>
        <pc:spChg chg="mod">
          <ac:chgData name="Slater, Sam" userId="0ee08b63-8e4b-4f5f-9ca7-e24f1e6a197b" providerId="ADAL" clId="{E2C3B344-4DCD-4369-B86D-56F8EB033997}" dt="2024-06-27T19:56:48.203" v="306" actId="1076"/>
          <ac:spMkLst>
            <pc:docMk/>
            <pc:sldMk cId="2019316388" sldId="259"/>
            <ac:spMk id="29" creationId="{DB4ED1FC-5AE8-D19A-58D4-3C11A0D986C7}"/>
          </ac:spMkLst>
        </pc:spChg>
        <pc:graphicFrameChg chg="mod">
          <ac:chgData name="Slater, Sam" userId="0ee08b63-8e4b-4f5f-9ca7-e24f1e6a197b" providerId="ADAL" clId="{E2C3B344-4DCD-4369-B86D-56F8EB033997}" dt="2024-06-27T20:17:11.391" v="1532" actId="13244"/>
          <ac:graphicFrameMkLst>
            <pc:docMk/>
            <pc:sldMk cId="2019316388" sldId="259"/>
            <ac:graphicFrameMk id="5" creationId="{37C7DFE1-5574-1608-2602-7A498C408532}"/>
          </ac:graphicFrameMkLst>
        </pc:graphicFrameChg>
      </pc:sldChg>
      <pc:sldChg chg="modSp mod">
        <pc:chgData name="Slater, Sam" userId="0ee08b63-8e4b-4f5f-9ca7-e24f1e6a197b" providerId="ADAL" clId="{E2C3B344-4DCD-4369-B86D-56F8EB033997}" dt="2024-06-27T20:17:28.853" v="1538" actId="962"/>
        <pc:sldMkLst>
          <pc:docMk/>
          <pc:sldMk cId="1298211182" sldId="260"/>
        </pc:sldMkLst>
        <pc:spChg chg="mod">
          <ac:chgData name="Slater, Sam" userId="0ee08b63-8e4b-4f5f-9ca7-e24f1e6a197b" providerId="ADAL" clId="{E2C3B344-4DCD-4369-B86D-56F8EB033997}" dt="2024-06-27T20:17:28.853" v="1538" actId="962"/>
          <ac:spMkLst>
            <pc:docMk/>
            <pc:sldMk cId="1298211182" sldId="260"/>
            <ac:spMk id="8" creationId="{93F8AE98-1960-98E6-82B3-F7056D379BFA}"/>
          </ac:spMkLst>
        </pc:spChg>
        <pc:spChg chg="mod ord">
          <ac:chgData name="Slater, Sam" userId="0ee08b63-8e4b-4f5f-9ca7-e24f1e6a197b" providerId="ADAL" clId="{E2C3B344-4DCD-4369-B86D-56F8EB033997}" dt="2024-06-27T20:17:27.786" v="1537" actId="13244"/>
          <ac:spMkLst>
            <pc:docMk/>
            <pc:sldMk cId="1298211182" sldId="260"/>
            <ac:spMk id="29" creationId="{DB4ED1FC-5AE8-D19A-58D4-3C11A0D986C7}"/>
          </ac:spMkLst>
        </pc:spChg>
        <pc:graphicFrameChg chg="mod">
          <ac:chgData name="Slater, Sam" userId="0ee08b63-8e4b-4f5f-9ca7-e24f1e6a197b" providerId="ADAL" clId="{E2C3B344-4DCD-4369-B86D-56F8EB033997}" dt="2024-06-27T20:17:24.341" v="1535" actId="962"/>
          <ac:graphicFrameMkLst>
            <pc:docMk/>
            <pc:sldMk cId="1298211182" sldId="260"/>
            <ac:graphicFrameMk id="5" creationId="{2619380F-D71A-E3D8-FC76-056E25F8E9DF}"/>
          </ac:graphicFrameMkLst>
        </pc:graphicFrameChg>
      </pc:sldChg>
      <pc:sldChg chg="addSp delSp modSp mod">
        <pc:chgData name="Slater, Sam" userId="0ee08b63-8e4b-4f5f-9ca7-e24f1e6a197b" providerId="ADAL" clId="{E2C3B344-4DCD-4369-B86D-56F8EB033997}" dt="2024-06-27T20:17:41.444" v="1540" actId="962"/>
        <pc:sldMkLst>
          <pc:docMk/>
          <pc:sldMk cId="3572204799" sldId="261"/>
        </pc:sldMkLst>
        <pc:spChg chg="mod">
          <ac:chgData name="Slater, Sam" userId="0ee08b63-8e4b-4f5f-9ca7-e24f1e6a197b" providerId="ADAL" clId="{E2C3B344-4DCD-4369-B86D-56F8EB033997}" dt="2024-06-27T20:17:41.444" v="1540" actId="962"/>
          <ac:spMkLst>
            <pc:docMk/>
            <pc:sldMk cId="3572204799" sldId="261"/>
            <ac:spMk id="8" creationId="{93F8AE98-1960-98E6-82B3-F7056D379BFA}"/>
          </ac:spMkLst>
        </pc:spChg>
        <pc:spChg chg="mod">
          <ac:chgData name="Slater, Sam" userId="0ee08b63-8e4b-4f5f-9ca7-e24f1e6a197b" providerId="ADAL" clId="{E2C3B344-4DCD-4369-B86D-56F8EB033997}" dt="2024-06-27T20:08:41.508" v="982" actId="20577"/>
          <ac:spMkLst>
            <pc:docMk/>
            <pc:sldMk cId="3572204799" sldId="261"/>
            <ac:spMk id="29" creationId="{DB4ED1FC-5AE8-D19A-58D4-3C11A0D986C7}"/>
          </ac:spMkLst>
        </pc:spChg>
        <pc:graphicFrameChg chg="mod">
          <ac:chgData name="Slater, Sam" userId="0ee08b63-8e4b-4f5f-9ca7-e24f1e6a197b" providerId="ADAL" clId="{E2C3B344-4DCD-4369-B86D-56F8EB033997}" dt="2024-06-27T20:08:22.449" v="978" actId="1076"/>
          <ac:graphicFrameMkLst>
            <pc:docMk/>
            <pc:sldMk cId="3572204799" sldId="261"/>
            <ac:graphicFrameMk id="3" creationId="{112D6020-687B-CFB9-D57A-816614B0F4C2}"/>
          </ac:graphicFrameMkLst>
        </pc:graphicFrameChg>
        <pc:picChg chg="add del mod">
          <ac:chgData name="Slater, Sam" userId="0ee08b63-8e4b-4f5f-9ca7-e24f1e6a197b" providerId="ADAL" clId="{E2C3B344-4DCD-4369-B86D-56F8EB033997}" dt="2024-06-27T20:00:40.289" v="354" actId="478"/>
          <ac:picMkLst>
            <pc:docMk/>
            <pc:sldMk cId="3572204799" sldId="261"/>
            <ac:picMk id="2" creationId="{B4EB45DF-A2A5-B7E9-7E85-32FA64868C93}"/>
          </ac:picMkLst>
        </pc:picChg>
        <pc:picChg chg="del">
          <ac:chgData name="Slater, Sam" userId="0ee08b63-8e4b-4f5f-9ca7-e24f1e6a197b" providerId="ADAL" clId="{E2C3B344-4DCD-4369-B86D-56F8EB033997}" dt="2024-06-27T20:00:32.818" v="352" actId="478"/>
          <ac:picMkLst>
            <pc:docMk/>
            <pc:sldMk cId="3572204799" sldId="261"/>
            <ac:picMk id="5" creationId="{D7364D1B-90C5-5136-059C-C0C59F2B1711}"/>
          </ac:picMkLst>
        </pc:picChg>
        <pc:picChg chg="add mod ord modCrop">
          <ac:chgData name="Slater, Sam" userId="0ee08b63-8e4b-4f5f-9ca7-e24f1e6a197b" providerId="ADAL" clId="{E2C3B344-4DCD-4369-B86D-56F8EB033997}" dt="2024-06-27T20:17:37.571" v="1539" actId="13244"/>
          <ac:picMkLst>
            <pc:docMk/>
            <pc:sldMk cId="3572204799" sldId="261"/>
            <ac:picMk id="7" creationId="{58ACCB28-AC0A-C1F1-5115-EB8FD2C0FDE4}"/>
          </ac:picMkLst>
        </pc:picChg>
      </pc:sldChg>
      <pc:sldChg chg="modSp mod">
        <pc:chgData name="Slater, Sam" userId="0ee08b63-8e4b-4f5f-9ca7-e24f1e6a197b" providerId="ADAL" clId="{E2C3B344-4DCD-4369-B86D-56F8EB033997}" dt="2024-06-27T20:17:59.828" v="1542" actId="962"/>
        <pc:sldMkLst>
          <pc:docMk/>
          <pc:sldMk cId="3145506032" sldId="262"/>
        </pc:sldMkLst>
        <pc:spChg chg="mod">
          <ac:chgData name="Slater, Sam" userId="0ee08b63-8e4b-4f5f-9ca7-e24f1e6a197b" providerId="ADAL" clId="{E2C3B344-4DCD-4369-B86D-56F8EB033997}" dt="2024-06-27T20:17:59.828" v="1542" actId="962"/>
          <ac:spMkLst>
            <pc:docMk/>
            <pc:sldMk cId="3145506032" sldId="262"/>
            <ac:spMk id="8" creationId="{93F8AE98-1960-98E6-82B3-F7056D379BFA}"/>
          </ac:spMkLst>
        </pc:spChg>
        <pc:spChg chg="mod">
          <ac:chgData name="Slater, Sam" userId="0ee08b63-8e4b-4f5f-9ca7-e24f1e6a197b" providerId="ADAL" clId="{E2C3B344-4DCD-4369-B86D-56F8EB033997}" dt="2024-06-27T20:15:43.070" v="1522" actId="20577"/>
          <ac:spMkLst>
            <pc:docMk/>
            <pc:sldMk cId="3145506032" sldId="262"/>
            <ac:spMk id="29" creationId="{DB4ED1FC-5AE8-D19A-58D4-3C11A0D986C7}"/>
          </ac:spMkLst>
        </pc:spChg>
        <pc:graphicFrameChg chg="modGraphic">
          <ac:chgData name="Slater, Sam" userId="0ee08b63-8e4b-4f5f-9ca7-e24f1e6a197b" providerId="ADAL" clId="{E2C3B344-4DCD-4369-B86D-56F8EB033997}" dt="2024-06-27T20:10:01.980" v="990" actId="20577"/>
          <ac:graphicFrameMkLst>
            <pc:docMk/>
            <pc:sldMk cId="3145506032" sldId="262"/>
            <ac:graphicFrameMk id="5" creationId="{6BF14114-1A53-82DC-D7C8-19734C6E9902}"/>
          </ac:graphicFrameMkLst>
        </pc:graphicFrameChg>
        <pc:graphicFrameChg chg="mod">
          <ac:chgData name="Slater, Sam" userId="0ee08b63-8e4b-4f5f-9ca7-e24f1e6a197b" providerId="ADAL" clId="{E2C3B344-4DCD-4369-B86D-56F8EB033997}" dt="2024-06-27T20:17:55.772" v="1541" actId="13244"/>
          <ac:graphicFrameMkLst>
            <pc:docMk/>
            <pc:sldMk cId="3145506032" sldId="262"/>
            <ac:graphicFrameMk id="7" creationId="{3A48182D-19DB-85D3-9421-19F1ABC3A855}"/>
          </ac:graphicFrameMkLst>
        </pc:graphicFrameChg>
      </pc:sldChg>
      <pc:sldChg chg="modSp mod">
        <pc:chgData name="Slater, Sam" userId="0ee08b63-8e4b-4f5f-9ca7-e24f1e6a197b" providerId="ADAL" clId="{E2C3B344-4DCD-4369-B86D-56F8EB033997}" dt="2024-06-27T20:17:03.042" v="1531" actId="13244"/>
        <pc:sldMkLst>
          <pc:docMk/>
          <pc:sldMk cId="1758236196" sldId="263"/>
        </pc:sldMkLst>
        <pc:spChg chg="mod ord">
          <ac:chgData name="Slater, Sam" userId="0ee08b63-8e4b-4f5f-9ca7-e24f1e6a197b" providerId="ADAL" clId="{E2C3B344-4DCD-4369-B86D-56F8EB033997}" dt="2024-06-27T20:16:57.568" v="1530" actId="962"/>
          <ac:spMkLst>
            <pc:docMk/>
            <pc:sldMk cId="1758236196" sldId="263"/>
            <ac:spMk id="8" creationId="{93F8AE98-1960-98E6-82B3-F7056D379BFA}"/>
          </ac:spMkLst>
        </pc:spChg>
        <pc:spChg chg="mod ord">
          <ac:chgData name="Slater, Sam" userId="0ee08b63-8e4b-4f5f-9ca7-e24f1e6a197b" providerId="ADAL" clId="{E2C3B344-4DCD-4369-B86D-56F8EB033997}" dt="2024-06-27T20:17:03.042" v="1531" actId="13244"/>
          <ac:spMkLst>
            <pc:docMk/>
            <pc:sldMk cId="1758236196" sldId="263"/>
            <ac:spMk id="29" creationId="{DB4ED1FC-5AE8-D19A-58D4-3C11A0D986C7}"/>
          </ac:spMkLst>
        </pc:spChg>
        <pc:graphicFrameChg chg="mod">
          <ac:chgData name="Slater, Sam" userId="0ee08b63-8e4b-4f5f-9ca7-e24f1e6a197b" providerId="ADAL" clId="{E2C3B344-4DCD-4369-B86D-56F8EB033997}" dt="2024-06-27T20:16:49.551" v="1528" actId="13244"/>
          <ac:graphicFrameMkLst>
            <pc:docMk/>
            <pc:sldMk cId="1758236196" sldId="263"/>
            <ac:graphicFrameMk id="3" creationId="{C0322FDB-D2A1-4336-8F07-1E2471AE178C}"/>
          </ac:graphicFrameMkLst>
        </pc:graphicFrameChg>
        <pc:graphicFrameChg chg="modGraphic">
          <ac:chgData name="Slater, Sam" userId="0ee08b63-8e4b-4f5f-9ca7-e24f1e6a197b" providerId="ADAL" clId="{E2C3B344-4DCD-4369-B86D-56F8EB033997}" dt="2024-06-27T20:15:59.057" v="1523" actId="13238"/>
          <ac:graphicFrameMkLst>
            <pc:docMk/>
            <pc:sldMk cId="1758236196" sldId="263"/>
            <ac:graphicFrameMk id="10" creationId="{51F1FDF7-D6FF-8CE0-47AB-4F13BE429CAD}"/>
          </ac:graphicFrameMkLst>
        </pc:graphicFrameChg>
      </pc:sldChg>
    </pc:docChg>
  </pc:docChgLst>
  <pc:docChgLst>
    <pc:chgData name="Laura Delahay" userId="7195c287-890a-406b-9fb0-ded38f069dd5" providerId="ADAL" clId="{C4C9FEC9-79C5-47C6-ACAB-0CDBC38C2F7A}"/>
    <pc:docChg chg="custSel modSld">
      <pc:chgData name="Laura Delahay" userId="7195c287-890a-406b-9fb0-ded38f069dd5" providerId="ADAL" clId="{C4C9FEC9-79C5-47C6-ACAB-0CDBC38C2F7A}" dt="2024-05-14T10:09:21.331" v="52" actId="1076"/>
      <pc:docMkLst>
        <pc:docMk/>
      </pc:docMkLst>
      <pc:sldChg chg="modSp mod">
        <pc:chgData name="Laura Delahay" userId="7195c287-890a-406b-9fb0-ded38f069dd5" providerId="ADAL" clId="{C4C9FEC9-79C5-47C6-ACAB-0CDBC38C2F7A}" dt="2024-05-14T10:03:14.822" v="0" actId="20577"/>
        <pc:sldMkLst>
          <pc:docMk/>
          <pc:sldMk cId="414651398" sldId="256"/>
        </pc:sldMkLst>
        <pc:spChg chg="mod">
          <ac:chgData name="Laura Delahay" userId="7195c287-890a-406b-9fb0-ded38f069dd5" providerId="ADAL" clId="{C4C9FEC9-79C5-47C6-ACAB-0CDBC38C2F7A}" dt="2024-05-14T10:03:14.822" v="0" actId="20577"/>
          <ac:spMkLst>
            <pc:docMk/>
            <pc:sldMk cId="414651398" sldId="256"/>
            <ac:spMk id="6" creationId="{7686AC56-698F-5959-19C1-A280FC1ED09B}"/>
          </ac:spMkLst>
        </pc:spChg>
      </pc:sldChg>
      <pc:sldChg chg="addSp delSp modSp mod">
        <pc:chgData name="Laura Delahay" userId="7195c287-890a-406b-9fb0-ded38f069dd5" providerId="ADAL" clId="{C4C9FEC9-79C5-47C6-ACAB-0CDBC38C2F7A}" dt="2024-05-14T10:03:52.224" v="5" actId="962"/>
        <pc:sldMkLst>
          <pc:docMk/>
          <pc:sldMk cId="2860187698" sldId="257"/>
        </pc:sldMkLst>
        <pc:graphicFrameChg chg="add mod">
          <ac:chgData name="Laura Delahay" userId="7195c287-890a-406b-9fb0-ded38f069dd5" providerId="ADAL" clId="{C4C9FEC9-79C5-47C6-ACAB-0CDBC38C2F7A}" dt="2024-05-14T10:03:52.224" v="5" actId="962"/>
          <ac:graphicFrameMkLst>
            <pc:docMk/>
            <pc:sldMk cId="2860187698" sldId="257"/>
            <ac:graphicFrameMk id="2" creationId="{DA77093E-8E60-8BF0-FC96-0B10AEA6E761}"/>
          </ac:graphicFrameMkLst>
        </pc:graphicFrameChg>
        <pc:graphicFrameChg chg="del">
          <ac:chgData name="Laura Delahay" userId="7195c287-890a-406b-9fb0-ded38f069dd5" providerId="ADAL" clId="{C4C9FEC9-79C5-47C6-ACAB-0CDBC38C2F7A}" dt="2024-05-14T10:03:21.082" v="1" actId="478"/>
          <ac:graphicFrameMkLst>
            <pc:docMk/>
            <pc:sldMk cId="2860187698" sldId="257"/>
            <ac:graphicFrameMk id="5" creationId="{DA77093E-8E60-8BF0-FC96-0B10AEA6E761}"/>
          </ac:graphicFrameMkLst>
        </pc:graphicFrameChg>
      </pc:sldChg>
      <pc:sldChg chg="addSp delSp modSp mod">
        <pc:chgData name="Laura Delahay" userId="7195c287-890a-406b-9fb0-ded38f069dd5" providerId="ADAL" clId="{C4C9FEC9-79C5-47C6-ACAB-0CDBC38C2F7A}" dt="2024-05-14T10:07:06.211" v="34" actId="1076"/>
        <pc:sldMkLst>
          <pc:docMk/>
          <pc:sldMk cId="2019316388" sldId="259"/>
        </pc:sldMkLst>
        <pc:graphicFrameChg chg="del">
          <ac:chgData name="Laura Delahay" userId="7195c287-890a-406b-9fb0-ded38f069dd5" providerId="ADAL" clId="{C4C9FEC9-79C5-47C6-ACAB-0CDBC38C2F7A}" dt="2024-05-14T10:06:46.416" v="32" actId="478"/>
          <ac:graphicFrameMkLst>
            <pc:docMk/>
            <pc:sldMk cId="2019316388" sldId="259"/>
            <ac:graphicFrameMk id="2" creationId="{37C7DFE1-5574-1608-2602-7A498C408532}"/>
          </ac:graphicFrameMkLst>
        </pc:graphicFrameChg>
        <pc:graphicFrameChg chg="add mod">
          <ac:chgData name="Laura Delahay" userId="7195c287-890a-406b-9fb0-ded38f069dd5" providerId="ADAL" clId="{C4C9FEC9-79C5-47C6-ACAB-0CDBC38C2F7A}" dt="2024-05-14T10:07:06.211" v="34" actId="1076"/>
          <ac:graphicFrameMkLst>
            <pc:docMk/>
            <pc:sldMk cId="2019316388" sldId="259"/>
            <ac:graphicFrameMk id="5" creationId="{37C7DFE1-5574-1608-2602-7A498C408532}"/>
          </ac:graphicFrameMkLst>
        </pc:graphicFrameChg>
      </pc:sldChg>
      <pc:sldChg chg="addSp delSp modSp mod">
        <pc:chgData name="Laura Delahay" userId="7195c287-890a-406b-9fb0-ded38f069dd5" providerId="ADAL" clId="{C4C9FEC9-79C5-47C6-ACAB-0CDBC38C2F7A}" dt="2024-05-14T10:08:38.210" v="49" actId="20577"/>
        <pc:sldMkLst>
          <pc:docMk/>
          <pc:sldMk cId="1298211182" sldId="260"/>
        </pc:sldMkLst>
        <pc:graphicFrameChg chg="del">
          <ac:chgData name="Laura Delahay" userId="7195c287-890a-406b-9fb0-ded38f069dd5" providerId="ADAL" clId="{C4C9FEC9-79C5-47C6-ACAB-0CDBC38C2F7A}" dt="2024-05-14T10:08:08.503" v="43" actId="478"/>
          <ac:graphicFrameMkLst>
            <pc:docMk/>
            <pc:sldMk cId="1298211182" sldId="260"/>
            <ac:graphicFrameMk id="2" creationId="{2619380F-D71A-E3D8-FC76-056E25F8E9DF}"/>
          </ac:graphicFrameMkLst>
        </pc:graphicFrameChg>
        <pc:graphicFrameChg chg="modGraphic">
          <ac:chgData name="Laura Delahay" userId="7195c287-890a-406b-9fb0-ded38f069dd5" providerId="ADAL" clId="{C4C9FEC9-79C5-47C6-ACAB-0CDBC38C2F7A}" dt="2024-05-14T10:08:38.210" v="49" actId="20577"/>
          <ac:graphicFrameMkLst>
            <pc:docMk/>
            <pc:sldMk cId="1298211182" sldId="260"/>
            <ac:graphicFrameMk id="3" creationId="{112D6020-687B-CFB9-D57A-816614B0F4C2}"/>
          </ac:graphicFrameMkLst>
        </pc:graphicFrameChg>
        <pc:graphicFrameChg chg="add mod">
          <ac:chgData name="Laura Delahay" userId="7195c287-890a-406b-9fb0-ded38f069dd5" providerId="ADAL" clId="{C4C9FEC9-79C5-47C6-ACAB-0CDBC38C2F7A}" dt="2024-05-14T10:08:15.804" v="45" actId="1076"/>
          <ac:graphicFrameMkLst>
            <pc:docMk/>
            <pc:sldMk cId="1298211182" sldId="260"/>
            <ac:graphicFrameMk id="5" creationId="{2619380F-D71A-E3D8-FC76-056E25F8E9DF}"/>
          </ac:graphicFrameMkLst>
        </pc:graphicFrameChg>
      </pc:sldChg>
      <pc:sldChg chg="addSp delSp modSp mod">
        <pc:chgData name="Laura Delahay" userId="7195c287-890a-406b-9fb0-ded38f069dd5" providerId="ADAL" clId="{C4C9FEC9-79C5-47C6-ACAB-0CDBC38C2F7A}" dt="2024-05-14T10:09:21.331" v="52" actId="1076"/>
        <pc:sldMkLst>
          <pc:docMk/>
          <pc:sldMk cId="3145506032" sldId="262"/>
        </pc:sldMkLst>
        <pc:graphicFrameChg chg="del">
          <ac:chgData name="Laura Delahay" userId="7195c287-890a-406b-9fb0-ded38f069dd5" providerId="ADAL" clId="{C4C9FEC9-79C5-47C6-ACAB-0CDBC38C2F7A}" dt="2024-05-14T10:08:55.312" v="50" actId="478"/>
          <ac:graphicFrameMkLst>
            <pc:docMk/>
            <pc:sldMk cId="3145506032" sldId="262"/>
            <ac:graphicFrameMk id="2" creationId="{3A48182D-19DB-85D3-9421-19F1ABC3A855}"/>
          </ac:graphicFrameMkLst>
        </pc:graphicFrameChg>
        <pc:graphicFrameChg chg="add mod">
          <ac:chgData name="Laura Delahay" userId="7195c287-890a-406b-9fb0-ded38f069dd5" providerId="ADAL" clId="{C4C9FEC9-79C5-47C6-ACAB-0CDBC38C2F7A}" dt="2024-05-14T10:09:21.331" v="52" actId="1076"/>
          <ac:graphicFrameMkLst>
            <pc:docMk/>
            <pc:sldMk cId="3145506032" sldId="262"/>
            <ac:graphicFrameMk id="7" creationId="{3A48182D-19DB-85D3-9421-19F1ABC3A855}"/>
          </ac:graphicFrameMkLst>
        </pc:graphicFrameChg>
      </pc:sldChg>
      <pc:sldChg chg="addSp delSp modSp mod">
        <pc:chgData name="Laura Delahay" userId="7195c287-890a-406b-9fb0-ded38f069dd5" providerId="ADAL" clId="{C4C9FEC9-79C5-47C6-ACAB-0CDBC38C2F7A}" dt="2024-05-14T10:07:43.984" v="42" actId="20577"/>
        <pc:sldMkLst>
          <pc:docMk/>
          <pc:sldMk cId="1758236196" sldId="263"/>
        </pc:sldMkLst>
        <pc:graphicFrameChg chg="add mod">
          <ac:chgData name="Laura Delahay" userId="7195c287-890a-406b-9fb0-ded38f069dd5" providerId="ADAL" clId="{C4C9FEC9-79C5-47C6-ACAB-0CDBC38C2F7A}" dt="2024-05-14T10:04:49.043" v="8" actId="1076"/>
          <ac:graphicFrameMkLst>
            <pc:docMk/>
            <pc:sldMk cId="1758236196" sldId="263"/>
            <ac:graphicFrameMk id="2" creationId="{E7BB91CD-77D4-D478-CD46-E5DB51B3F850}"/>
          </ac:graphicFrameMkLst>
        </pc:graphicFrameChg>
        <pc:graphicFrameChg chg="add mod">
          <ac:chgData name="Laura Delahay" userId="7195c287-890a-406b-9fb0-ded38f069dd5" providerId="ADAL" clId="{C4C9FEC9-79C5-47C6-ACAB-0CDBC38C2F7A}" dt="2024-05-14T10:06:42.092" v="31" actId="1076"/>
          <ac:graphicFrameMkLst>
            <pc:docMk/>
            <pc:sldMk cId="1758236196" sldId="263"/>
            <ac:graphicFrameMk id="3" creationId="{C0322FDB-D2A1-4336-8F07-1E2471AE178C}"/>
          </ac:graphicFrameMkLst>
        </pc:graphicFrameChg>
        <pc:graphicFrameChg chg="del">
          <ac:chgData name="Laura Delahay" userId="7195c287-890a-406b-9fb0-ded38f069dd5" providerId="ADAL" clId="{C4C9FEC9-79C5-47C6-ACAB-0CDBC38C2F7A}" dt="2024-05-14T10:04:19.241" v="6" actId="478"/>
          <ac:graphicFrameMkLst>
            <pc:docMk/>
            <pc:sldMk cId="1758236196" sldId="263"/>
            <ac:graphicFrameMk id="5" creationId="{E7BB91CD-77D4-D478-CD46-E5DB51B3F850}"/>
          </ac:graphicFrameMkLst>
        </pc:graphicFrameChg>
        <pc:graphicFrameChg chg="del">
          <ac:chgData name="Laura Delahay" userId="7195c287-890a-406b-9fb0-ded38f069dd5" providerId="ADAL" clId="{C4C9FEC9-79C5-47C6-ACAB-0CDBC38C2F7A}" dt="2024-05-14T10:06:37.416" v="30" actId="478"/>
          <ac:graphicFrameMkLst>
            <pc:docMk/>
            <pc:sldMk cId="1758236196" sldId="263"/>
            <ac:graphicFrameMk id="6" creationId="{C0322FDB-D2A1-4336-8F07-1E2471AE178C}"/>
          </ac:graphicFrameMkLst>
        </pc:graphicFrameChg>
        <pc:graphicFrameChg chg="modGraphic">
          <ac:chgData name="Laura Delahay" userId="7195c287-890a-406b-9fb0-ded38f069dd5" providerId="ADAL" clId="{C4C9FEC9-79C5-47C6-ACAB-0CDBC38C2F7A}" dt="2024-05-14T10:05:58.692" v="28" actId="20577"/>
          <ac:graphicFrameMkLst>
            <pc:docMk/>
            <pc:sldMk cId="1758236196" sldId="263"/>
            <ac:graphicFrameMk id="10" creationId="{51F1FDF7-D6FF-8CE0-47AB-4F13BE429CAD}"/>
          </ac:graphicFrameMkLst>
        </pc:graphicFrameChg>
        <pc:graphicFrameChg chg="modGraphic">
          <ac:chgData name="Laura Delahay" userId="7195c287-890a-406b-9fb0-ded38f069dd5" providerId="ADAL" clId="{C4C9FEC9-79C5-47C6-ACAB-0CDBC38C2F7A}" dt="2024-05-14T10:07:43.984" v="42" actId="20577"/>
          <ac:graphicFrameMkLst>
            <pc:docMk/>
            <pc:sldMk cId="1758236196" sldId="263"/>
            <ac:graphicFrameMk id="12" creationId="{33BF9305-A678-3F49-118D-8CC42AB5ACD7}"/>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gwentpolice.sharepoint.com/sites/GPA-OPCCStrategyTeam/Shared%20Documents/General/National%20Police%20&amp;%20Crime%20Measures/National%20Police%20&amp;%20Crime%20Measures%20Tables%20&amp;%20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gwentpolice.sharepoint.com/sites/GPA-OPCCStrategyTeam/Shared%20Documents/General/National%20Police%20&amp;%20Crime%20Measures/National%20Police%20&amp;%20Crime%20Measures%20Tables%20&amp;%20Cha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gwentpolice.sharepoint.com/sites/GPA-OPCCStrategyTeam/Shared%20Documents/General/National%20Police%20&amp;%20Crime%20Measures/National%20Police%20&amp;%20Crime%20Measures%20Tables%20&amp;%20Char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gwentpolice.sharepoint.com/sites/GPA-OPCCStrategyTeam/Shared%20Documents/General/National%20Police%20&amp;%20Crime%20Measures/National%20Police%20&amp;%20Crime%20Measures%20Tables%20&amp;%20Char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gwentpolice.sharepoint.com/sites/GPA-OPCCStrategyTeam/Shared%20Documents/General/National%20Police%20&amp;%20Crime%20Measures/National%20Police%20&amp;%20Crime%20Measures%20Tables%20&amp;%20Chart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rgbClr val="334A7A"/>
                </a:solidFill>
                <a:latin typeface="Abadi Extra Light" panose="020B0204020104020204" pitchFamily="34" charset="0"/>
                <a:ea typeface="+mn-ea"/>
                <a:cs typeface="+mn-cs"/>
              </a:defRPr>
            </a:pPr>
            <a:r>
              <a:rPr lang="en-US" sz="900">
                <a:latin typeface="Aharoni" panose="02010803020104030203" pitchFamily="2" charset="-79"/>
                <a:cs typeface="Aharoni" panose="02010803020104030203" pitchFamily="2" charset="-79"/>
              </a:rPr>
              <a:t>Homicide Crime</a:t>
            </a:r>
            <a:r>
              <a:rPr lang="en-US" sz="900" baseline="0">
                <a:latin typeface="Aharoni" panose="02010803020104030203" pitchFamily="2" charset="-79"/>
                <a:cs typeface="Aharoni" panose="02010803020104030203" pitchFamily="2" charset="-79"/>
              </a:rPr>
              <a:t> rate</a:t>
            </a:r>
            <a:r>
              <a:rPr lang="en-US" sz="900">
                <a:latin typeface="Aharoni" panose="02010803020104030203" pitchFamily="2" charset="-79"/>
                <a:cs typeface="Aharoni" panose="02010803020104030203" pitchFamily="2" charset="-79"/>
              </a:rPr>
              <a:t> Per 1k Population in</a:t>
            </a:r>
            <a:r>
              <a:rPr lang="en-US" sz="900" baseline="0">
                <a:latin typeface="Aharoni" panose="02010803020104030203" pitchFamily="2" charset="-79"/>
                <a:cs typeface="Aharoni" panose="02010803020104030203" pitchFamily="2" charset="-79"/>
              </a:rPr>
              <a:t> Gwent</a:t>
            </a:r>
            <a:endParaRPr lang="en-US" sz="900">
              <a:latin typeface="Aharoni" panose="02010803020104030203" pitchFamily="2" charset="-79"/>
              <a:cs typeface="Aharoni" panose="02010803020104030203" pitchFamily="2" charset="-79"/>
            </a:endParaRPr>
          </a:p>
        </c:rich>
      </c:tx>
      <c:overlay val="0"/>
      <c:spPr>
        <a:noFill/>
        <a:ln>
          <a:noFill/>
        </a:ln>
        <a:effectLst/>
      </c:spPr>
      <c:txPr>
        <a:bodyPr rot="0" spcFirstLastPara="1" vertOverflow="ellipsis" vert="horz" wrap="square" anchor="ctr" anchorCtr="1"/>
        <a:lstStyle/>
        <a:p>
          <a:pPr>
            <a:defRPr sz="1050" b="0" i="0" u="none" strike="noStrike" kern="1200" spc="0" baseline="0">
              <a:solidFill>
                <a:srgbClr val="334A7A"/>
              </a:solidFill>
              <a:latin typeface="Abadi Extra Light" panose="020B0204020104020204" pitchFamily="34" charset="0"/>
              <a:ea typeface="+mn-ea"/>
              <a:cs typeface="+mn-cs"/>
            </a:defRPr>
          </a:pPr>
          <a:endParaRPr lang="en-US"/>
        </a:p>
      </c:txPr>
    </c:title>
    <c:autoTitleDeleted val="0"/>
    <c:plotArea>
      <c:layout/>
      <c:lineChart>
        <c:grouping val="standard"/>
        <c:varyColors val="0"/>
        <c:ser>
          <c:idx val="1"/>
          <c:order val="1"/>
          <c:tx>
            <c:strRef>
              <c:f>'[National Police &amp; Crime Measures Tables &amp; Charts.xlsx]Reduce Murder &amp; Other Homicide'!$B$7</c:f>
              <c:strCache>
                <c:ptCount val="1"/>
                <c:pt idx="0">
                  <c:v>Gwent Police</c:v>
                </c:pt>
              </c:strCache>
            </c:strRef>
          </c:tx>
          <c:spPr>
            <a:ln w="22225" cap="rnd">
              <a:solidFill>
                <a:srgbClr val="F29BA4"/>
              </a:solidFill>
              <a:round/>
            </a:ln>
            <a:effectLst/>
          </c:spPr>
          <c:marker>
            <c:symbol val="none"/>
          </c:marker>
          <c:cat>
            <c:multiLvlStrRef>
              <c:f>'[National Police &amp; Crime Measures Tables &amp; Charts.xlsx]Reduce Murder &amp; Other Homicide'!$C$4:$Z$5</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2018-19</c:v>
                  </c:pt>
                  <c:pt idx="4">
                    <c:v>2019-20</c:v>
                  </c:pt>
                  <c:pt idx="8">
                    <c:v>2020-21</c:v>
                  </c:pt>
                  <c:pt idx="12">
                    <c:v>2021-22</c:v>
                  </c:pt>
                  <c:pt idx="16">
                    <c:v>2022-23</c:v>
                  </c:pt>
                  <c:pt idx="20">
                    <c:v>2023-24</c:v>
                  </c:pt>
                </c:lvl>
              </c:multiLvlStrCache>
            </c:multiLvlStrRef>
          </c:cat>
          <c:val>
            <c:numRef>
              <c:f>'[National Police &amp; Crime Measures Tables &amp; Charts.xlsx]Reduce Murder &amp; Other Homicide'!$C$7:$Z$7</c:f>
              <c:numCache>
                <c:formatCode>#,##0.00000</c:formatCode>
                <c:ptCount val="24"/>
                <c:pt idx="0">
                  <c:v>0</c:v>
                </c:pt>
                <c:pt idx="1">
                  <c:v>1.701423921680054E-3</c:v>
                </c:pt>
                <c:pt idx="2">
                  <c:v>0</c:v>
                </c:pt>
                <c:pt idx="3">
                  <c:v>1.701423921680054E-3</c:v>
                </c:pt>
                <c:pt idx="4">
                  <c:v>0</c:v>
                </c:pt>
                <c:pt idx="5">
                  <c:v>5.0742103260180129E-3</c:v>
                </c:pt>
                <c:pt idx="6">
                  <c:v>1.6914034420060045E-3</c:v>
                </c:pt>
                <c:pt idx="7">
                  <c:v>3.3828068840120089E-3</c:v>
                </c:pt>
                <c:pt idx="8">
                  <c:v>0</c:v>
                </c:pt>
                <c:pt idx="9">
                  <c:v>0</c:v>
                </c:pt>
                <c:pt idx="10">
                  <c:v>1.6830370066177015E-3</c:v>
                </c:pt>
                <c:pt idx="11">
                  <c:v>3.3660740132354029E-3</c:v>
                </c:pt>
                <c:pt idx="12">
                  <c:v>3.3433969581774473E-3</c:v>
                </c:pt>
                <c:pt idx="13">
                  <c:v>0</c:v>
                </c:pt>
                <c:pt idx="14">
                  <c:v>3.3433969581774473E-3</c:v>
                </c:pt>
                <c:pt idx="15">
                  <c:v>0</c:v>
                </c:pt>
                <c:pt idx="16">
                  <c:v>6.7992174100761004E-3</c:v>
                </c:pt>
                <c:pt idx="17">
                  <c:v>6.7992174100761004E-3</c:v>
                </c:pt>
                <c:pt idx="18">
                  <c:v>0</c:v>
                </c:pt>
                <c:pt idx="19">
                  <c:v>0</c:v>
                </c:pt>
                <c:pt idx="20">
                  <c:v>3.3996087050380502E-3</c:v>
                </c:pt>
                <c:pt idx="21">
                  <c:v>1.6998043525190251E-3</c:v>
                </c:pt>
                <c:pt idx="22">
                  <c:v>0</c:v>
                </c:pt>
                <c:pt idx="23">
                  <c:v>0</c:v>
                </c:pt>
              </c:numCache>
            </c:numRef>
          </c:val>
          <c:smooth val="0"/>
          <c:extLst>
            <c:ext xmlns:c16="http://schemas.microsoft.com/office/drawing/2014/chart" uri="{C3380CC4-5D6E-409C-BE32-E72D297353CC}">
              <c16:uniqueId val="{00000000-193D-4FB4-AC24-438AE076F8AE}"/>
            </c:ext>
          </c:extLst>
        </c:ser>
        <c:dLbls>
          <c:showLegendKey val="0"/>
          <c:showVal val="0"/>
          <c:showCatName val="0"/>
          <c:showSerName val="0"/>
          <c:showPercent val="0"/>
          <c:showBubbleSize val="0"/>
        </c:dLbls>
        <c:smooth val="0"/>
        <c:axId val="1004669360"/>
        <c:axId val="1004671984"/>
        <c:extLst>
          <c:ext xmlns:c15="http://schemas.microsoft.com/office/drawing/2012/chart" uri="{02D57815-91ED-43cb-92C2-25804820EDAC}">
            <c15:filteredLineSeries>
              <c15:ser>
                <c:idx val="0"/>
                <c:order val="0"/>
                <c:tx>
                  <c:strRef>
                    <c:extLst>
                      <c:ext uri="{02D57815-91ED-43cb-92C2-25804820EDAC}">
                        <c15:formulaRef>
                          <c15:sqref>'[National Police &amp; Crime Measures Tables &amp; Charts.xlsx]Reduce Murder &amp; Other Homicide'!$B$6</c15:sqref>
                        </c15:formulaRef>
                      </c:ext>
                    </c:extLst>
                    <c:strCache>
                      <c:ptCount val="1"/>
                      <c:pt idx="0">
                        <c:v>Gwent Homicide</c:v>
                      </c:pt>
                    </c:strCache>
                  </c:strRef>
                </c:tx>
                <c:spPr>
                  <a:ln w="28575" cap="rnd">
                    <a:solidFill>
                      <a:schemeClr val="accent1"/>
                    </a:solidFill>
                    <a:round/>
                  </a:ln>
                  <a:effectLst/>
                </c:spPr>
                <c:marker>
                  <c:symbol val="none"/>
                </c:marker>
                <c:cat>
                  <c:multiLvlStrRef>
                    <c:extLst>
                      <c:ext uri="{02D57815-91ED-43cb-92C2-25804820EDAC}">
                        <c15:formulaRef>
                          <c15:sqref>'[National Police &amp; Crime Measures Tables &amp; Charts.xlsx]Reduce Murder &amp; Other Homicide'!$C$4:$Z$5</c15:sqref>
                        </c15:formulaRef>
                      </c:ext>
                    </c:extLst>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2018-19</c:v>
                        </c:pt>
                        <c:pt idx="4">
                          <c:v>2019-20</c:v>
                        </c:pt>
                        <c:pt idx="8">
                          <c:v>2020-21</c:v>
                        </c:pt>
                        <c:pt idx="12">
                          <c:v>2021-22</c:v>
                        </c:pt>
                        <c:pt idx="16">
                          <c:v>2022-23</c:v>
                        </c:pt>
                        <c:pt idx="20">
                          <c:v>2023-24</c:v>
                        </c:pt>
                      </c:lvl>
                    </c:multiLvlStrCache>
                  </c:multiLvlStrRef>
                </c:cat>
                <c:val>
                  <c:numRef>
                    <c:extLst>
                      <c:ext uri="{02D57815-91ED-43cb-92C2-25804820EDAC}">
                        <c15:formulaRef>
                          <c15:sqref>'[National Police &amp; Crime Measures Tables &amp; Charts.xlsx]Reduce Murder &amp; Other Homicide'!$C$6:$Z$6</c15:sqref>
                        </c15:formulaRef>
                      </c:ext>
                    </c:extLst>
                    <c:numCache>
                      <c:formatCode>General</c:formatCode>
                      <c:ptCount val="24"/>
                      <c:pt idx="0" formatCode="#,##0">
                        <c:v>0</c:v>
                      </c:pt>
                      <c:pt idx="1">
                        <c:v>1</c:v>
                      </c:pt>
                      <c:pt idx="2">
                        <c:v>0</c:v>
                      </c:pt>
                      <c:pt idx="3">
                        <c:v>1</c:v>
                      </c:pt>
                      <c:pt idx="4" formatCode="#,##0">
                        <c:v>0</c:v>
                      </c:pt>
                      <c:pt idx="5" formatCode="#,##0">
                        <c:v>3</c:v>
                      </c:pt>
                      <c:pt idx="6" formatCode="#,##0">
                        <c:v>1</c:v>
                      </c:pt>
                      <c:pt idx="7" formatCode="#,##0">
                        <c:v>2</c:v>
                      </c:pt>
                      <c:pt idx="8" formatCode="#,##0">
                        <c:v>0</c:v>
                      </c:pt>
                      <c:pt idx="9">
                        <c:v>0</c:v>
                      </c:pt>
                      <c:pt idx="10" formatCode="#,##0">
                        <c:v>1</c:v>
                      </c:pt>
                      <c:pt idx="11" formatCode="#,##0">
                        <c:v>2</c:v>
                      </c:pt>
                      <c:pt idx="12" formatCode="#,##0">
                        <c:v>2</c:v>
                      </c:pt>
                      <c:pt idx="13" formatCode="#,##0">
                        <c:v>0</c:v>
                      </c:pt>
                      <c:pt idx="14" formatCode="#,##0">
                        <c:v>2</c:v>
                      </c:pt>
                      <c:pt idx="15" formatCode="#,##0">
                        <c:v>0</c:v>
                      </c:pt>
                      <c:pt idx="16" formatCode="#,##0">
                        <c:v>4</c:v>
                      </c:pt>
                      <c:pt idx="17" formatCode="#,##0">
                        <c:v>4</c:v>
                      </c:pt>
                      <c:pt idx="18" formatCode="#,##0">
                        <c:v>0</c:v>
                      </c:pt>
                      <c:pt idx="19" formatCode="#,##0">
                        <c:v>0</c:v>
                      </c:pt>
                      <c:pt idx="20" formatCode="#,##0">
                        <c:v>2</c:v>
                      </c:pt>
                      <c:pt idx="21" formatCode="#,##0">
                        <c:v>1</c:v>
                      </c:pt>
                      <c:pt idx="22" formatCode="#,##0">
                        <c:v>0</c:v>
                      </c:pt>
                      <c:pt idx="23" formatCode="#,##0">
                        <c:v>0</c:v>
                      </c:pt>
                    </c:numCache>
                  </c:numRef>
                </c:val>
                <c:smooth val="0"/>
                <c:extLst>
                  <c:ext xmlns:c16="http://schemas.microsoft.com/office/drawing/2014/chart" uri="{C3380CC4-5D6E-409C-BE32-E72D297353CC}">
                    <c16:uniqueId val="{00000001-193D-4FB4-AC24-438AE076F8AE}"/>
                  </c:ext>
                </c:extLst>
              </c15:ser>
            </c15:filteredLineSeries>
          </c:ext>
        </c:extLst>
      </c:lineChart>
      <c:catAx>
        <c:axId val="1004669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1004671984"/>
        <c:crosses val="autoZero"/>
        <c:auto val="1"/>
        <c:lblAlgn val="ctr"/>
        <c:lblOffset val="100"/>
        <c:noMultiLvlLbl val="0"/>
      </c:catAx>
      <c:valAx>
        <c:axId val="1004671984"/>
        <c:scaling>
          <c:orientation val="minMax"/>
        </c:scaling>
        <c:delete val="0"/>
        <c:axPos val="l"/>
        <c:numFmt formatCode="#,##0.0000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1004669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noFill/>
      <a:round/>
    </a:ln>
    <a:effectLst/>
  </c:spPr>
  <c:txPr>
    <a:bodyPr/>
    <a:lstStyle/>
    <a:p>
      <a:pPr>
        <a:defRPr>
          <a:solidFill>
            <a:srgbClr val="334A7A"/>
          </a:solidFill>
          <a:latin typeface="Abadi Extra Light" panose="020B02040201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rgbClr val="334A7A"/>
                </a:solidFill>
                <a:latin typeface="Aharoni" panose="02010803020104030203" pitchFamily="2" charset="-79"/>
                <a:ea typeface="+mn-ea"/>
                <a:cs typeface="Aharoni" panose="02010803020104030203" pitchFamily="2" charset="-79"/>
              </a:defRPr>
            </a:pPr>
            <a:r>
              <a:rPr lang="en-US" sz="1050" b="0">
                <a:solidFill>
                  <a:srgbClr val="334A7A"/>
                </a:solidFill>
                <a:latin typeface="Aharoni" panose="02010803020104030203" pitchFamily="2" charset="-79"/>
                <a:cs typeface="Aharoni" panose="02010803020104030203" pitchFamily="2" charset="-79"/>
              </a:rPr>
              <a:t>Serious Violence Crime rate Per 1k Population</a:t>
            </a:r>
          </a:p>
        </c:rich>
      </c:tx>
      <c:overlay val="0"/>
      <c:spPr>
        <a:noFill/>
        <a:ln>
          <a:noFill/>
        </a:ln>
        <a:effectLst/>
      </c:spPr>
      <c:txPr>
        <a:bodyPr rot="0" spcFirstLastPara="1" vertOverflow="ellipsis" vert="horz" wrap="square" anchor="ctr" anchorCtr="1"/>
        <a:lstStyle/>
        <a:p>
          <a:pPr>
            <a:defRPr sz="1050" b="0" i="0" u="none" strike="noStrike" kern="1200" spc="0" baseline="0">
              <a:solidFill>
                <a:srgbClr val="334A7A"/>
              </a:solidFill>
              <a:latin typeface="Aharoni" panose="02010803020104030203" pitchFamily="2" charset="-79"/>
              <a:ea typeface="+mn-ea"/>
              <a:cs typeface="Aharoni" panose="02010803020104030203" pitchFamily="2" charset="-79"/>
            </a:defRPr>
          </a:pPr>
          <a:endParaRPr lang="en-US"/>
        </a:p>
      </c:txPr>
    </c:title>
    <c:autoTitleDeleted val="0"/>
    <c:plotArea>
      <c:layout/>
      <c:lineChart>
        <c:grouping val="standard"/>
        <c:varyColors val="0"/>
        <c:ser>
          <c:idx val="2"/>
          <c:order val="2"/>
          <c:tx>
            <c:strRef>
              <c:f>'[National Police &amp; Crime Measures Tables &amp; Charts.xlsx]Reduce serious violence'!$B$78</c:f>
              <c:strCache>
                <c:ptCount val="1"/>
                <c:pt idx="0">
                  <c:v>Firearm offences per 1 k pop</c:v>
                </c:pt>
              </c:strCache>
            </c:strRef>
          </c:tx>
          <c:spPr>
            <a:ln w="22225" cap="rnd">
              <a:solidFill>
                <a:schemeClr val="accent3"/>
              </a:solidFill>
              <a:round/>
            </a:ln>
            <a:effectLst/>
          </c:spPr>
          <c:marker>
            <c:symbol val="none"/>
          </c:marker>
          <c:dLbls>
            <c:delete val="1"/>
          </c:dLbls>
          <c:cat>
            <c:multiLvlStrRef>
              <c:f>'[National Police &amp; Crime Measures Tables &amp; Charts.xlsx]Reduce serious violence'!$C$74:$Z$75</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2018-19</c:v>
                  </c:pt>
                  <c:pt idx="4">
                    <c:v>2019-20</c:v>
                  </c:pt>
                  <c:pt idx="8">
                    <c:v>2020-21</c:v>
                  </c:pt>
                  <c:pt idx="12">
                    <c:v>2021-22</c:v>
                  </c:pt>
                  <c:pt idx="16">
                    <c:v>2022-23</c:v>
                  </c:pt>
                  <c:pt idx="20">
                    <c:v>2023-24</c:v>
                  </c:pt>
                </c:lvl>
              </c:multiLvlStrCache>
            </c:multiLvlStrRef>
          </c:cat>
          <c:val>
            <c:numRef>
              <c:f>'[National Police &amp; Crime Measures Tables &amp; Charts.xlsx]Reduce serious violence'!$C$78:$Z$78</c:f>
              <c:numCache>
                <c:formatCode>#,##0.000</c:formatCode>
                <c:ptCount val="24"/>
                <c:pt idx="0">
                  <c:v>5.2744141572081675E-2</c:v>
                </c:pt>
                <c:pt idx="1">
                  <c:v>3.7431326276961184E-2</c:v>
                </c:pt>
                <c:pt idx="2">
                  <c:v>3.2327054511921027E-2</c:v>
                </c:pt>
                <c:pt idx="3">
                  <c:v>2.0417087060160651E-2</c:v>
                </c:pt>
                <c:pt idx="4">
                  <c:v>1.6914034420060044E-2</c:v>
                </c:pt>
                <c:pt idx="5">
                  <c:v>3.8902279166138101E-2</c:v>
                </c:pt>
                <c:pt idx="6">
                  <c:v>3.0445261956108083E-2</c:v>
                </c:pt>
                <c:pt idx="7">
                  <c:v>2.0296841304072052E-2</c:v>
                </c:pt>
                <c:pt idx="8">
                  <c:v>3.534377713897173E-2</c:v>
                </c:pt>
                <c:pt idx="9">
                  <c:v>1.3464296052941612E-2</c:v>
                </c:pt>
                <c:pt idx="10">
                  <c:v>1.6830370066177016E-2</c:v>
                </c:pt>
                <c:pt idx="11">
                  <c:v>1.8513407072794717E-2</c:v>
                </c:pt>
                <c:pt idx="12">
                  <c:v>2.173208022815341E-2</c:v>
                </c:pt>
                <c:pt idx="13">
                  <c:v>3.176227110268575E-2</c:v>
                </c:pt>
                <c:pt idx="14">
                  <c:v>2.5075477186330856E-2</c:v>
                </c:pt>
                <c:pt idx="15">
                  <c:v>1.6716984790887238E-2</c:v>
                </c:pt>
                <c:pt idx="16">
                  <c:v>1.699804352519025E-2</c:v>
                </c:pt>
                <c:pt idx="17">
                  <c:v>3.2296282697861473E-2</c:v>
                </c:pt>
                <c:pt idx="18">
                  <c:v>1.8697847877709277E-2</c:v>
                </c:pt>
                <c:pt idx="19">
                  <c:v>1.5298239172671226E-2</c:v>
                </c:pt>
                <c:pt idx="20">
                  <c:v>2.3797260935266351E-2</c:v>
                </c:pt>
                <c:pt idx="21">
                  <c:v>4.4194913165494655E-2</c:v>
                </c:pt>
                <c:pt idx="22">
                  <c:v>1.699804352519025E-2</c:v>
                </c:pt>
                <c:pt idx="23">
                  <c:v>2.3797260935266351E-2</c:v>
                </c:pt>
              </c:numCache>
            </c:numRef>
          </c:val>
          <c:smooth val="0"/>
          <c:extLst>
            <c:ext xmlns:c16="http://schemas.microsoft.com/office/drawing/2014/chart" uri="{C3380CC4-5D6E-409C-BE32-E72D297353CC}">
              <c16:uniqueId val="{00000000-E311-4507-8344-6B720B5DB4EA}"/>
            </c:ext>
          </c:extLst>
        </c:ser>
        <c:dLbls>
          <c:dLblPos val="ctr"/>
          <c:showLegendKey val="0"/>
          <c:showVal val="1"/>
          <c:showCatName val="0"/>
          <c:showSerName val="0"/>
          <c:showPercent val="0"/>
          <c:showBubbleSize val="0"/>
        </c:dLbls>
        <c:marker val="1"/>
        <c:smooth val="0"/>
        <c:axId val="759172704"/>
        <c:axId val="759173032"/>
        <c:extLst>
          <c:ext xmlns:c15="http://schemas.microsoft.com/office/drawing/2012/chart" uri="{02D57815-91ED-43cb-92C2-25804820EDAC}">
            <c15:filteredLineSeries>
              <c15:ser>
                <c:idx val="0"/>
                <c:order val="0"/>
                <c:tx>
                  <c:strRef>
                    <c:extLst>
                      <c:ext uri="{02D57815-91ED-43cb-92C2-25804820EDAC}">
                        <c15:formulaRef>
                          <c15:sqref>'[National Police &amp; Crime Measures Tables &amp; Charts.xlsx]Reduce serious violence'!$B$76</c15:sqref>
                        </c15:formulaRef>
                      </c:ext>
                    </c:extLst>
                    <c:strCache>
                      <c:ptCount val="1"/>
                      <c:pt idx="0">
                        <c:v>Firearm offences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elete val="1"/>
                </c:dLbls>
                <c:cat>
                  <c:multiLvlStrRef>
                    <c:extLst>
                      <c:ext uri="{02D57815-91ED-43cb-92C2-25804820EDAC}">
                        <c15:formulaRef>
                          <c15:sqref>'[National Police &amp; Crime Measures Tables &amp; Charts.xlsx]Reduce serious violence'!$C$74:$Z$75</c15:sqref>
                        </c15:formulaRef>
                      </c:ext>
                    </c:extLst>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2018-19</c:v>
                        </c:pt>
                        <c:pt idx="4">
                          <c:v>2019-20</c:v>
                        </c:pt>
                        <c:pt idx="8">
                          <c:v>2020-21</c:v>
                        </c:pt>
                        <c:pt idx="12">
                          <c:v>2021-22</c:v>
                        </c:pt>
                        <c:pt idx="16">
                          <c:v>2022-23</c:v>
                        </c:pt>
                        <c:pt idx="20">
                          <c:v>2023-24</c:v>
                        </c:pt>
                      </c:lvl>
                    </c:multiLvlStrCache>
                  </c:multiLvlStrRef>
                </c:cat>
                <c:val>
                  <c:numRef>
                    <c:extLst>
                      <c:ext uri="{02D57815-91ED-43cb-92C2-25804820EDAC}">
                        <c15:formulaRef>
                          <c15:sqref>'[National Police &amp; Crime Measures Tables &amp; Charts.xlsx]Reduce serious violence'!$C$76:$Z$76</c15:sqref>
                        </c15:formulaRef>
                      </c:ext>
                    </c:extLst>
                    <c:numCache>
                      <c:formatCode>0</c:formatCode>
                      <c:ptCount val="24"/>
                      <c:pt idx="0">
                        <c:v>31</c:v>
                      </c:pt>
                      <c:pt idx="1">
                        <c:v>22</c:v>
                      </c:pt>
                      <c:pt idx="2">
                        <c:v>19</c:v>
                      </c:pt>
                      <c:pt idx="3">
                        <c:v>12</c:v>
                      </c:pt>
                      <c:pt idx="4">
                        <c:v>10</c:v>
                      </c:pt>
                      <c:pt idx="5">
                        <c:v>23</c:v>
                      </c:pt>
                      <c:pt idx="6">
                        <c:v>18</c:v>
                      </c:pt>
                      <c:pt idx="7">
                        <c:v>12</c:v>
                      </c:pt>
                      <c:pt idx="8">
                        <c:v>21</c:v>
                      </c:pt>
                      <c:pt idx="9">
                        <c:v>8</c:v>
                      </c:pt>
                      <c:pt idx="10">
                        <c:v>10</c:v>
                      </c:pt>
                      <c:pt idx="11">
                        <c:v>11</c:v>
                      </c:pt>
                      <c:pt idx="12">
                        <c:v>13</c:v>
                      </c:pt>
                      <c:pt idx="13">
                        <c:v>19</c:v>
                      </c:pt>
                      <c:pt idx="14">
                        <c:v>15</c:v>
                      </c:pt>
                      <c:pt idx="15">
                        <c:v>10</c:v>
                      </c:pt>
                      <c:pt idx="16">
                        <c:v>10</c:v>
                      </c:pt>
                      <c:pt idx="17">
                        <c:v>19</c:v>
                      </c:pt>
                      <c:pt idx="18">
                        <c:v>11</c:v>
                      </c:pt>
                      <c:pt idx="19">
                        <c:v>9</c:v>
                      </c:pt>
                      <c:pt idx="20">
                        <c:v>14</c:v>
                      </c:pt>
                      <c:pt idx="21">
                        <c:v>26</c:v>
                      </c:pt>
                      <c:pt idx="22">
                        <c:v>10</c:v>
                      </c:pt>
                      <c:pt idx="23">
                        <c:v>14</c:v>
                      </c:pt>
                    </c:numCache>
                  </c:numRef>
                </c:val>
                <c:smooth val="0"/>
                <c:extLst>
                  <c:ext xmlns:c16="http://schemas.microsoft.com/office/drawing/2014/chart" uri="{C3380CC4-5D6E-409C-BE32-E72D297353CC}">
                    <c16:uniqueId val="{00000002-E311-4507-8344-6B720B5DB4EA}"/>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'[National Police &amp; Crime Measures Tables &amp; Charts.xlsx]Reduce serious violence'!$B$77</c15:sqref>
                        </c15:formulaRef>
                      </c:ext>
                    </c:extLst>
                    <c:strCache>
                      <c:ptCount val="1"/>
                      <c:pt idx="0">
                        <c:v>Knife and bladed object crime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elete val="1"/>
                </c:dLbls>
                <c:cat>
                  <c:multiLvlStrRef>
                    <c:extLst xmlns:c15="http://schemas.microsoft.com/office/drawing/2012/chart">
                      <c:ext xmlns:c15="http://schemas.microsoft.com/office/drawing/2012/chart" uri="{02D57815-91ED-43cb-92C2-25804820EDAC}">
                        <c15:formulaRef>
                          <c15:sqref>'[National Police &amp; Crime Measures Tables &amp; Charts.xlsx]Reduce serious violence'!$C$74:$Z$75</c15:sqref>
                        </c15:formulaRef>
                      </c:ext>
                    </c:extLst>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2018-19</c:v>
                        </c:pt>
                        <c:pt idx="4">
                          <c:v>2019-20</c:v>
                        </c:pt>
                        <c:pt idx="8">
                          <c:v>2020-21</c:v>
                        </c:pt>
                        <c:pt idx="12">
                          <c:v>2021-22</c:v>
                        </c:pt>
                        <c:pt idx="16">
                          <c:v>2022-23</c:v>
                        </c:pt>
                        <c:pt idx="20">
                          <c:v>2023-24</c:v>
                        </c:pt>
                      </c:lvl>
                    </c:multiLvlStrCache>
                  </c:multiLvlStrRef>
                </c:cat>
                <c:val>
                  <c:numRef>
                    <c:extLst xmlns:c15="http://schemas.microsoft.com/office/drawing/2012/chart">
                      <c:ext xmlns:c15="http://schemas.microsoft.com/office/drawing/2012/chart" uri="{02D57815-91ED-43cb-92C2-25804820EDAC}">
                        <c15:formulaRef>
                          <c15:sqref>'[National Police &amp; Crime Measures Tables &amp; Charts.xlsx]Reduce serious violence'!$C$77:$Z$77</c15:sqref>
                        </c15:formulaRef>
                      </c:ext>
                    </c:extLst>
                    <c:numCache>
                      <c:formatCode>0</c:formatCode>
                      <c:ptCount val="24"/>
                      <c:pt idx="0">
                        <c:v>102</c:v>
                      </c:pt>
                      <c:pt idx="1">
                        <c:v>77</c:v>
                      </c:pt>
                      <c:pt idx="2">
                        <c:v>78</c:v>
                      </c:pt>
                      <c:pt idx="3">
                        <c:v>103</c:v>
                      </c:pt>
                      <c:pt idx="4">
                        <c:v>123</c:v>
                      </c:pt>
                      <c:pt idx="5">
                        <c:v>165</c:v>
                      </c:pt>
                      <c:pt idx="6">
                        <c:v>158</c:v>
                      </c:pt>
                      <c:pt idx="7">
                        <c:v>119</c:v>
                      </c:pt>
                      <c:pt idx="8">
                        <c:v>149</c:v>
                      </c:pt>
                      <c:pt idx="9">
                        <c:v>143</c:v>
                      </c:pt>
                      <c:pt idx="10">
                        <c:v>155</c:v>
                      </c:pt>
                      <c:pt idx="11">
                        <c:v>151</c:v>
                      </c:pt>
                      <c:pt idx="12">
                        <c:v>143</c:v>
                      </c:pt>
                      <c:pt idx="13">
                        <c:v>128</c:v>
                      </c:pt>
                      <c:pt idx="14">
                        <c:v>126</c:v>
                      </c:pt>
                      <c:pt idx="15">
                        <c:v>165</c:v>
                      </c:pt>
                      <c:pt idx="16">
                        <c:v>155</c:v>
                      </c:pt>
                      <c:pt idx="17">
                        <c:v>171</c:v>
                      </c:pt>
                      <c:pt idx="18">
                        <c:v>181</c:v>
                      </c:pt>
                      <c:pt idx="19">
                        <c:v>189</c:v>
                      </c:pt>
                      <c:pt idx="20">
                        <c:v>177</c:v>
                      </c:pt>
                      <c:pt idx="21">
                        <c:v>183</c:v>
                      </c:pt>
                      <c:pt idx="22">
                        <c:v>156</c:v>
                      </c:pt>
                      <c:pt idx="23">
                        <c:v>161</c:v>
                      </c:pt>
                    </c:numCache>
                  </c:numRef>
                </c:val>
                <c:smooth val="0"/>
                <c:extLst xmlns:c15="http://schemas.microsoft.com/office/drawing/2012/chart">
                  <c:ext xmlns:c16="http://schemas.microsoft.com/office/drawing/2014/chart" uri="{C3380CC4-5D6E-409C-BE32-E72D297353CC}">
                    <c16:uniqueId val="{00000003-E311-4507-8344-6B720B5DB4EA}"/>
                  </c:ext>
                </c:extLst>
              </c15:ser>
            </c15:filteredLineSeries>
          </c:ext>
        </c:extLst>
      </c:lineChart>
      <c:lineChart>
        <c:grouping val="standard"/>
        <c:varyColors val="0"/>
        <c:ser>
          <c:idx val="3"/>
          <c:order val="3"/>
          <c:tx>
            <c:strRef>
              <c:f>'[National Police &amp; Crime Measures Tables &amp; Charts.xlsx]Reduce serious violence'!$B$79</c:f>
              <c:strCache>
                <c:ptCount val="1"/>
                <c:pt idx="0">
                  <c:v>Knife and bladed object crime per 1 k pop</c:v>
                </c:pt>
              </c:strCache>
            </c:strRef>
          </c:tx>
          <c:spPr>
            <a:ln w="22225" cap="rnd">
              <a:solidFill>
                <a:srgbClr val="F29BA4"/>
              </a:solidFill>
              <a:round/>
            </a:ln>
            <a:effectLst/>
          </c:spPr>
          <c:marker>
            <c:symbol val="none"/>
          </c:marker>
          <c:cat>
            <c:multiLvlStrRef>
              <c:f>'[National Police &amp; Crime Measures Tables &amp; Charts.xlsx]Reduce serious violence'!$C$74:$Z$75</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2018-19</c:v>
                  </c:pt>
                  <c:pt idx="4">
                    <c:v>2019-20</c:v>
                  </c:pt>
                  <c:pt idx="8">
                    <c:v>2020-21</c:v>
                  </c:pt>
                  <c:pt idx="12">
                    <c:v>2021-22</c:v>
                  </c:pt>
                  <c:pt idx="16">
                    <c:v>2022-23</c:v>
                  </c:pt>
                  <c:pt idx="20">
                    <c:v>2023-24</c:v>
                  </c:pt>
                </c:lvl>
              </c:multiLvlStrCache>
            </c:multiLvlStrRef>
          </c:cat>
          <c:val>
            <c:numRef>
              <c:f>'[National Police &amp; Crime Measures Tables &amp; Charts.xlsx]Reduce serious violence'!$C$79:$Z$79</c:f>
              <c:numCache>
                <c:formatCode>#,##0.000</c:formatCode>
                <c:ptCount val="24"/>
                <c:pt idx="0">
                  <c:v>0.17354524001136551</c:v>
                </c:pt>
                <c:pt idx="1">
                  <c:v>0.13100964196936415</c:v>
                </c:pt>
                <c:pt idx="2">
                  <c:v>0.1327110658910442</c:v>
                </c:pt>
                <c:pt idx="3">
                  <c:v>0.17524666393304555</c:v>
                </c:pt>
                <c:pt idx="4">
                  <c:v>0.20804262336673854</c:v>
                </c:pt>
                <c:pt idx="5">
                  <c:v>0.27908156793099076</c:v>
                </c:pt>
                <c:pt idx="6">
                  <c:v>0.26724174383694871</c:v>
                </c:pt>
                <c:pt idx="7">
                  <c:v>0.20127700959871453</c:v>
                </c:pt>
                <c:pt idx="8">
                  <c:v>0.2507725139860375</c:v>
                </c:pt>
                <c:pt idx="9">
                  <c:v>0.2406742919463313</c:v>
                </c:pt>
                <c:pt idx="10">
                  <c:v>0.26087073602574373</c:v>
                </c:pt>
                <c:pt idx="11">
                  <c:v>0.25413858799927291</c:v>
                </c:pt>
                <c:pt idx="12">
                  <c:v>0.23905288250968748</c:v>
                </c:pt>
                <c:pt idx="13">
                  <c:v>0.21397740532335663</c:v>
                </c:pt>
                <c:pt idx="14">
                  <c:v>0.2106340083651792</c:v>
                </c:pt>
                <c:pt idx="15">
                  <c:v>0.27583024904963943</c:v>
                </c:pt>
                <c:pt idx="16">
                  <c:v>0.26346967464044885</c:v>
                </c:pt>
                <c:pt idx="17">
                  <c:v>0.29066654428075328</c:v>
                </c:pt>
                <c:pt idx="18">
                  <c:v>0.30766458780594352</c:v>
                </c:pt>
                <c:pt idx="19">
                  <c:v>0.32126302262609574</c:v>
                </c:pt>
                <c:pt idx="20">
                  <c:v>0.30086537039586747</c:v>
                </c:pt>
                <c:pt idx="21">
                  <c:v>0.31106419651098161</c:v>
                </c:pt>
                <c:pt idx="22">
                  <c:v>0.26516947899296789</c:v>
                </c:pt>
                <c:pt idx="23">
                  <c:v>0.27366850075556304</c:v>
                </c:pt>
              </c:numCache>
            </c:numRef>
          </c:val>
          <c:smooth val="0"/>
          <c:extLst>
            <c:ext xmlns:c16="http://schemas.microsoft.com/office/drawing/2014/chart" uri="{C3380CC4-5D6E-409C-BE32-E72D297353CC}">
              <c16:uniqueId val="{00000001-E311-4507-8344-6B720B5DB4EA}"/>
            </c:ext>
          </c:extLst>
        </c:ser>
        <c:dLbls>
          <c:showLegendKey val="0"/>
          <c:showVal val="0"/>
          <c:showCatName val="0"/>
          <c:showSerName val="0"/>
          <c:showPercent val="0"/>
          <c:showBubbleSize val="0"/>
        </c:dLbls>
        <c:marker val="1"/>
        <c:smooth val="0"/>
        <c:axId val="504943880"/>
        <c:axId val="504944240"/>
      </c:lineChart>
      <c:catAx>
        <c:axId val="7591727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759173032"/>
        <c:crosses val="autoZero"/>
        <c:auto val="1"/>
        <c:lblAlgn val="ctr"/>
        <c:lblOffset val="100"/>
        <c:noMultiLvlLbl val="0"/>
      </c:catAx>
      <c:valAx>
        <c:axId val="759173032"/>
        <c:scaling>
          <c:orientation val="minMax"/>
        </c:scaling>
        <c:delete val="0"/>
        <c:axPos val="l"/>
        <c:numFmt formatCode="#,##0.00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759172704"/>
        <c:crosses val="autoZero"/>
        <c:crossBetween val="between"/>
      </c:valAx>
      <c:valAx>
        <c:axId val="504944240"/>
        <c:scaling>
          <c:orientation val="minMax"/>
        </c:scaling>
        <c:delete val="0"/>
        <c:axPos val="r"/>
        <c:numFmt formatCode="#,##0.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4943880"/>
        <c:crosses val="max"/>
        <c:crossBetween val="between"/>
      </c:valAx>
      <c:catAx>
        <c:axId val="504943880"/>
        <c:scaling>
          <c:orientation val="minMax"/>
        </c:scaling>
        <c:delete val="1"/>
        <c:axPos val="b"/>
        <c:numFmt formatCode="General" sourceLinked="1"/>
        <c:majorTickMark val="out"/>
        <c:minorTickMark val="none"/>
        <c:tickLblPos val="nextTo"/>
        <c:crossAx val="50494424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badi Extra Light" panose="020B0204020104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rgbClr val="334A7A"/>
                </a:solidFill>
                <a:latin typeface="Abadi" panose="020B0604020104020204" pitchFamily="34" charset="0"/>
                <a:ea typeface="+mn-ea"/>
                <a:cs typeface="+mn-cs"/>
              </a:defRPr>
            </a:pPr>
            <a:r>
              <a:rPr lang="en-US" sz="1050" b="0" baseline="0">
                <a:latin typeface="Aharoni" panose="02010803020104030203" pitchFamily="2" charset="-79"/>
                <a:cs typeface="Aharoni" panose="02010803020104030203" pitchFamily="2" charset="-79"/>
              </a:rPr>
              <a:t>Serious Violence Crime rate Per 1k Population</a:t>
            </a:r>
            <a:endParaRPr lang="en-US" sz="1050" b="0">
              <a:latin typeface="Aharoni" panose="02010803020104030203" pitchFamily="2" charset="-79"/>
              <a:cs typeface="Aharoni" panose="02010803020104030203" pitchFamily="2" charset="-79"/>
            </a:endParaRPr>
          </a:p>
        </c:rich>
      </c:tx>
      <c:overlay val="0"/>
      <c:spPr>
        <a:noFill/>
        <a:ln>
          <a:noFill/>
        </a:ln>
        <a:effectLst/>
      </c:spPr>
      <c:txPr>
        <a:bodyPr rot="0" spcFirstLastPara="1" vertOverflow="ellipsis" vert="horz" wrap="square" anchor="ctr" anchorCtr="1"/>
        <a:lstStyle/>
        <a:p>
          <a:pPr>
            <a:defRPr sz="1000" b="1" i="0" u="none" strike="noStrike" kern="1200" spc="0" baseline="0">
              <a:solidFill>
                <a:srgbClr val="334A7A"/>
              </a:solidFill>
              <a:latin typeface="Abadi" panose="020B0604020104020204" pitchFamily="34" charset="0"/>
              <a:ea typeface="+mn-ea"/>
              <a:cs typeface="+mn-cs"/>
            </a:defRPr>
          </a:pPr>
          <a:endParaRPr lang="en-US"/>
        </a:p>
      </c:txPr>
    </c:title>
    <c:autoTitleDeleted val="0"/>
    <c:plotArea>
      <c:layout/>
      <c:lineChart>
        <c:grouping val="standard"/>
        <c:varyColors val="0"/>
        <c:ser>
          <c:idx val="0"/>
          <c:order val="0"/>
          <c:tx>
            <c:strRef>
              <c:f>'[National Police &amp; Crime Measures Tables &amp; Charts.xlsx]Reduce serious violence'!$B$49</c:f>
              <c:strCache>
                <c:ptCount val="1"/>
                <c:pt idx="0">
                  <c:v>Serious Violence per 1k pop.</c:v>
                </c:pt>
              </c:strCache>
            </c:strRef>
          </c:tx>
          <c:spPr>
            <a:ln w="22225" cap="rnd">
              <a:solidFill>
                <a:srgbClr val="F29BA4"/>
              </a:solidFill>
              <a:round/>
            </a:ln>
            <a:effectLst/>
          </c:spPr>
          <c:marker>
            <c:symbol val="none"/>
          </c:marker>
          <c:cat>
            <c:multiLvlStrRef>
              <c:f>'[National Police &amp; Crime Measures Tables &amp; Charts.xlsx]Reduce serious violence'!$C$37:$Z$38</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2018-19</c:v>
                  </c:pt>
                  <c:pt idx="4">
                    <c:v>2019-20</c:v>
                  </c:pt>
                  <c:pt idx="8">
                    <c:v>2020-21</c:v>
                  </c:pt>
                  <c:pt idx="12">
                    <c:v>2021-22</c:v>
                  </c:pt>
                  <c:pt idx="16">
                    <c:v>2022-23</c:v>
                  </c:pt>
                  <c:pt idx="20">
                    <c:v>2023-24</c:v>
                  </c:pt>
                </c:lvl>
              </c:multiLvlStrCache>
            </c:multiLvlStrRef>
          </c:cat>
          <c:val>
            <c:numRef>
              <c:f>'[National Police &amp; Crime Measures Tables &amp; Charts.xlsx]Reduce serious violence'!$C$49:$Z$49</c:f>
              <c:numCache>
                <c:formatCode>0.00</c:formatCode>
                <c:ptCount val="24"/>
                <c:pt idx="0">
                  <c:v>0.35389617570945126</c:v>
                </c:pt>
                <c:pt idx="1">
                  <c:v>0.33007624080593051</c:v>
                </c:pt>
                <c:pt idx="2">
                  <c:v>0.29434633845064934</c:v>
                </c:pt>
                <c:pt idx="3">
                  <c:v>0.31646484943249004</c:v>
                </c:pt>
                <c:pt idx="4">
                  <c:v>0.34166349528521289</c:v>
                </c:pt>
                <c:pt idx="5">
                  <c:v>0.37210875724132098</c:v>
                </c:pt>
                <c:pt idx="6">
                  <c:v>0.3501205124952429</c:v>
                </c:pt>
                <c:pt idx="7">
                  <c:v>0.35519472282126091</c:v>
                </c:pt>
                <c:pt idx="8">
                  <c:v>0.26591984704559685</c:v>
                </c:pt>
                <c:pt idx="9">
                  <c:v>0.34165651234339345</c:v>
                </c:pt>
                <c:pt idx="10">
                  <c:v>0.22384392188015428</c:v>
                </c:pt>
                <c:pt idx="11">
                  <c:v>0.26928592105883226</c:v>
                </c:pt>
                <c:pt idx="12">
                  <c:v>0.28084534448690557</c:v>
                </c:pt>
                <c:pt idx="13">
                  <c:v>0.302577424715059</c:v>
                </c:pt>
                <c:pt idx="14">
                  <c:v>0.31093591711050261</c:v>
                </c:pt>
                <c:pt idx="15">
                  <c:v>0.32263780646412371</c:v>
                </c:pt>
                <c:pt idx="16">
                  <c:v>0.36035852273403335</c:v>
                </c:pt>
                <c:pt idx="17">
                  <c:v>0.42155147942471821</c:v>
                </c:pt>
                <c:pt idx="18">
                  <c:v>0.34506028356136204</c:v>
                </c:pt>
                <c:pt idx="19">
                  <c:v>0.30766458780594352</c:v>
                </c:pt>
                <c:pt idx="20">
                  <c:v>0.31786341392105766</c:v>
                </c:pt>
                <c:pt idx="21">
                  <c:v>0.39775421848945186</c:v>
                </c:pt>
                <c:pt idx="22">
                  <c:v>0.34336047920884305</c:v>
                </c:pt>
                <c:pt idx="23">
                  <c:v>0.36375813143907137</c:v>
                </c:pt>
              </c:numCache>
            </c:numRef>
          </c:val>
          <c:smooth val="0"/>
          <c:extLst>
            <c:ext xmlns:c16="http://schemas.microsoft.com/office/drawing/2014/chart" uri="{C3380CC4-5D6E-409C-BE32-E72D297353CC}">
              <c16:uniqueId val="{00000000-61E3-4FEE-9205-F82E03C6316B}"/>
            </c:ext>
          </c:extLst>
        </c:ser>
        <c:dLbls>
          <c:showLegendKey val="0"/>
          <c:showVal val="0"/>
          <c:showCatName val="0"/>
          <c:showSerName val="0"/>
          <c:showPercent val="0"/>
          <c:showBubbleSize val="0"/>
        </c:dLbls>
        <c:smooth val="0"/>
        <c:axId val="580033816"/>
        <c:axId val="580038736"/>
      </c:lineChart>
      <c:catAx>
        <c:axId val="580033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580038736"/>
        <c:crosses val="autoZero"/>
        <c:auto val="1"/>
        <c:lblAlgn val="ctr"/>
        <c:lblOffset val="100"/>
        <c:noMultiLvlLbl val="0"/>
      </c:catAx>
      <c:valAx>
        <c:axId val="580038736"/>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580033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solidFill>
            <a:srgbClr val="334A7A"/>
          </a:solidFill>
          <a:latin typeface="Abadi Extra Light" panose="020B0204020104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rgbClr val="334A7A"/>
                </a:solidFill>
                <a:latin typeface="Aharoni" panose="02010803020104030203" pitchFamily="2" charset="-79"/>
                <a:ea typeface="+mn-ea"/>
                <a:cs typeface="Aharoni" panose="02010803020104030203" pitchFamily="2" charset="-79"/>
              </a:defRPr>
            </a:pPr>
            <a:r>
              <a:rPr lang="en-US" sz="900">
                <a:solidFill>
                  <a:srgbClr val="334A7A"/>
                </a:solidFill>
                <a:latin typeface="Aharoni" panose="02010803020104030203" pitchFamily="2" charset="-79"/>
                <a:cs typeface="Aharoni" panose="02010803020104030203" pitchFamily="2" charset="-79"/>
              </a:rPr>
              <a:t>Supply of drug Crime</a:t>
            </a:r>
            <a:r>
              <a:rPr lang="en-US" sz="900" baseline="0">
                <a:solidFill>
                  <a:srgbClr val="334A7A"/>
                </a:solidFill>
                <a:latin typeface="Aharoni" panose="02010803020104030203" pitchFamily="2" charset="-79"/>
                <a:cs typeface="Aharoni" panose="02010803020104030203" pitchFamily="2" charset="-79"/>
              </a:rPr>
              <a:t> rate</a:t>
            </a:r>
            <a:r>
              <a:rPr lang="en-US" sz="900">
                <a:solidFill>
                  <a:srgbClr val="334A7A"/>
                </a:solidFill>
                <a:latin typeface="Aharoni" panose="02010803020104030203" pitchFamily="2" charset="-79"/>
                <a:cs typeface="Aharoni" panose="02010803020104030203" pitchFamily="2" charset="-79"/>
              </a:rPr>
              <a:t> per 1k population</a:t>
            </a:r>
            <a:r>
              <a:rPr lang="en-US" sz="900" baseline="0">
                <a:solidFill>
                  <a:srgbClr val="334A7A"/>
                </a:solidFill>
                <a:latin typeface="Aharoni" panose="02010803020104030203" pitchFamily="2" charset="-79"/>
                <a:cs typeface="Aharoni" panose="02010803020104030203" pitchFamily="2" charset="-79"/>
              </a:rPr>
              <a:t> in Gwent</a:t>
            </a:r>
            <a:endParaRPr lang="en-US" sz="900">
              <a:solidFill>
                <a:srgbClr val="334A7A"/>
              </a:solidFill>
              <a:latin typeface="Aharoni" panose="02010803020104030203" pitchFamily="2" charset="-79"/>
              <a:cs typeface="Aharoni" panose="02010803020104030203" pitchFamily="2" charset="-79"/>
            </a:endParaRPr>
          </a:p>
        </c:rich>
      </c:tx>
      <c:overlay val="0"/>
      <c:spPr>
        <a:noFill/>
        <a:ln>
          <a:noFill/>
        </a:ln>
        <a:effectLst/>
      </c:spPr>
      <c:txPr>
        <a:bodyPr rot="0" spcFirstLastPara="1" vertOverflow="ellipsis" vert="horz" wrap="square" anchor="ctr" anchorCtr="1"/>
        <a:lstStyle/>
        <a:p>
          <a:pPr>
            <a:defRPr sz="1050" b="0" i="0" u="none" strike="noStrike" kern="1200" spc="0" baseline="0">
              <a:solidFill>
                <a:srgbClr val="334A7A"/>
              </a:solidFill>
              <a:latin typeface="Aharoni" panose="02010803020104030203" pitchFamily="2" charset="-79"/>
              <a:ea typeface="+mn-ea"/>
              <a:cs typeface="Aharoni" panose="02010803020104030203" pitchFamily="2" charset="-79"/>
            </a:defRPr>
          </a:pPr>
          <a:endParaRPr lang="en-US"/>
        </a:p>
      </c:txPr>
    </c:title>
    <c:autoTitleDeleted val="0"/>
    <c:plotArea>
      <c:layout/>
      <c:lineChart>
        <c:grouping val="standard"/>
        <c:varyColors val="0"/>
        <c:ser>
          <c:idx val="0"/>
          <c:order val="0"/>
          <c:tx>
            <c:strRef>
              <c:f>'[National Police &amp; Crime Measures Tables &amp; Charts.xlsx]Disrupt drug sup &amp; countlines'!$B$7</c:f>
              <c:strCache>
                <c:ptCount val="1"/>
                <c:pt idx="0">
                  <c:v>Gwent Police</c:v>
                </c:pt>
              </c:strCache>
            </c:strRef>
          </c:tx>
          <c:spPr>
            <a:ln w="22225" cap="rnd">
              <a:solidFill>
                <a:srgbClr val="F29BA4"/>
              </a:solidFill>
              <a:round/>
            </a:ln>
            <a:effectLst/>
          </c:spPr>
          <c:marker>
            <c:symbol val="none"/>
          </c:marker>
          <c:cat>
            <c:multiLvlStrRef>
              <c:f>'[National Police &amp; Crime Measures Tables &amp; Charts.xlsx]Disrupt drug sup &amp; countlines'!$C$4:$Z$5</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2018-19</c:v>
                  </c:pt>
                  <c:pt idx="4">
                    <c:v>2019-20</c:v>
                  </c:pt>
                  <c:pt idx="8">
                    <c:v>2020-21</c:v>
                  </c:pt>
                  <c:pt idx="12">
                    <c:v>2021-22</c:v>
                  </c:pt>
                  <c:pt idx="16">
                    <c:v>2022-23</c:v>
                  </c:pt>
                  <c:pt idx="20">
                    <c:v>2023-24</c:v>
                  </c:pt>
                </c:lvl>
              </c:multiLvlStrCache>
            </c:multiLvlStrRef>
          </c:cat>
          <c:val>
            <c:numRef>
              <c:f>'[National Police &amp; Crime Measures Tables &amp; Charts.xlsx]Disrupt drug sup &amp; countlines'!$C$7:$Z$7</c:f>
              <c:numCache>
                <c:formatCode>#,##0.000</c:formatCode>
                <c:ptCount val="24"/>
                <c:pt idx="0">
                  <c:v>0.14972530510784474</c:v>
                </c:pt>
                <c:pt idx="1">
                  <c:v>0.15823242471624502</c:v>
                </c:pt>
                <c:pt idx="2">
                  <c:v>0.13951676157776444</c:v>
                </c:pt>
                <c:pt idx="3">
                  <c:v>0.15823242471624502</c:v>
                </c:pt>
                <c:pt idx="4">
                  <c:v>0.23003086811281662</c:v>
                </c:pt>
                <c:pt idx="5">
                  <c:v>0.1573005201065584</c:v>
                </c:pt>
                <c:pt idx="6">
                  <c:v>0.14376929257051038</c:v>
                </c:pt>
                <c:pt idx="7">
                  <c:v>0.13023806503446234</c:v>
                </c:pt>
                <c:pt idx="8">
                  <c:v>0.28948236513824466</c:v>
                </c:pt>
                <c:pt idx="9">
                  <c:v>0.13800903454265154</c:v>
                </c:pt>
                <c:pt idx="10">
                  <c:v>0.15147333059559315</c:v>
                </c:pt>
                <c:pt idx="11">
                  <c:v>0.16493762664853476</c:v>
                </c:pt>
                <c:pt idx="12">
                  <c:v>0.15045286311798511</c:v>
                </c:pt>
                <c:pt idx="13">
                  <c:v>0.15212456159707385</c:v>
                </c:pt>
                <c:pt idx="14">
                  <c:v>0.14543776768071895</c:v>
                </c:pt>
                <c:pt idx="15">
                  <c:v>0.15713965703434005</c:v>
                </c:pt>
                <c:pt idx="16">
                  <c:v>0.16488102219434542</c:v>
                </c:pt>
                <c:pt idx="17">
                  <c:v>0.15808180478426934</c:v>
                </c:pt>
                <c:pt idx="18">
                  <c:v>0.20227671794976396</c:v>
                </c:pt>
                <c:pt idx="19">
                  <c:v>0.19207789183464982</c:v>
                </c:pt>
                <c:pt idx="20">
                  <c:v>0.22097456582747327</c:v>
                </c:pt>
                <c:pt idx="21">
                  <c:v>0.26346967464044885</c:v>
                </c:pt>
                <c:pt idx="22">
                  <c:v>0.20737613100732108</c:v>
                </c:pt>
                <c:pt idx="23">
                  <c:v>0.1835788700720547</c:v>
                </c:pt>
              </c:numCache>
            </c:numRef>
          </c:val>
          <c:smooth val="0"/>
          <c:extLst>
            <c:ext xmlns:c16="http://schemas.microsoft.com/office/drawing/2014/chart" uri="{C3380CC4-5D6E-409C-BE32-E72D297353CC}">
              <c16:uniqueId val="{00000000-8DCC-483E-B896-A3AAB021F397}"/>
            </c:ext>
          </c:extLst>
        </c:ser>
        <c:dLbls>
          <c:showLegendKey val="0"/>
          <c:showVal val="0"/>
          <c:showCatName val="0"/>
          <c:showSerName val="0"/>
          <c:showPercent val="0"/>
          <c:showBubbleSize val="0"/>
        </c:dLbls>
        <c:smooth val="0"/>
        <c:axId val="396827568"/>
        <c:axId val="396817400"/>
        <c:extLst/>
      </c:lineChart>
      <c:catAx>
        <c:axId val="39682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396817400"/>
        <c:crosses val="autoZero"/>
        <c:auto val="1"/>
        <c:lblAlgn val="ctr"/>
        <c:lblOffset val="100"/>
        <c:noMultiLvlLbl val="0"/>
      </c:catAx>
      <c:valAx>
        <c:axId val="396817400"/>
        <c:scaling>
          <c:orientation val="minMax"/>
        </c:scaling>
        <c:delete val="0"/>
        <c:axPos val="l"/>
        <c:numFmt formatCode="#,##0.0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396827568"/>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noFill/>
      <a:round/>
    </a:ln>
    <a:effectLst/>
  </c:spPr>
  <c:txPr>
    <a:bodyPr/>
    <a:lstStyle/>
    <a:p>
      <a:pPr>
        <a:defRPr>
          <a:latin typeface="Abadi Extra Light" panose="020B0204020104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2"/>
                </a:solidFill>
                <a:latin typeface="Aharoni" panose="02010803020104030203" pitchFamily="2" charset="-79"/>
                <a:ea typeface="+mn-ea"/>
                <a:cs typeface="Aharoni" panose="02010803020104030203" pitchFamily="2" charset="-79"/>
              </a:defRPr>
            </a:pPr>
            <a:r>
              <a:rPr lang="en-US" sz="900">
                <a:solidFill>
                  <a:schemeClr val="tx2"/>
                </a:solidFill>
                <a:latin typeface="Aharoni" panose="02010803020104030203" pitchFamily="2" charset="-79"/>
                <a:cs typeface="Aharoni" panose="02010803020104030203" pitchFamily="2" charset="-79"/>
              </a:rPr>
              <a:t>Neighbourhood</a:t>
            </a:r>
            <a:r>
              <a:rPr lang="en-US" sz="900" baseline="0">
                <a:solidFill>
                  <a:schemeClr val="tx2"/>
                </a:solidFill>
                <a:latin typeface="Aharoni" panose="02010803020104030203" pitchFamily="2" charset="-79"/>
                <a:cs typeface="Aharoni" panose="02010803020104030203" pitchFamily="2" charset="-79"/>
              </a:rPr>
              <a:t> </a:t>
            </a:r>
            <a:r>
              <a:rPr lang="en-US" sz="900">
                <a:solidFill>
                  <a:schemeClr val="tx2"/>
                </a:solidFill>
                <a:latin typeface="Aharoni" panose="02010803020104030203" pitchFamily="2" charset="-79"/>
                <a:cs typeface="Aharoni" panose="02010803020104030203" pitchFamily="2" charset="-79"/>
              </a:rPr>
              <a:t>Crime rate per 1k population in Gwent</a:t>
            </a:r>
          </a:p>
        </c:rich>
      </c:tx>
      <c:overlay val="0"/>
      <c:spPr>
        <a:noFill/>
        <a:ln>
          <a:noFill/>
        </a:ln>
        <a:effectLst/>
      </c:spPr>
      <c:txPr>
        <a:bodyPr rot="0" spcFirstLastPara="1" vertOverflow="ellipsis" vert="horz" wrap="square" anchor="ctr" anchorCtr="1"/>
        <a:lstStyle/>
        <a:p>
          <a:pPr>
            <a:defRPr sz="1050" b="0" i="0" u="none" strike="noStrike" kern="1200" spc="0" baseline="0">
              <a:solidFill>
                <a:schemeClr val="tx2"/>
              </a:solidFill>
              <a:latin typeface="Aharoni" panose="02010803020104030203" pitchFamily="2" charset="-79"/>
              <a:ea typeface="+mn-ea"/>
              <a:cs typeface="Aharoni" panose="02010803020104030203" pitchFamily="2" charset="-79"/>
            </a:defRPr>
          </a:pPr>
          <a:endParaRPr lang="en-US"/>
        </a:p>
      </c:txPr>
    </c:title>
    <c:autoTitleDeleted val="0"/>
    <c:plotArea>
      <c:layout/>
      <c:lineChart>
        <c:grouping val="standard"/>
        <c:varyColors val="0"/>
        <c:ser>
          <c:idx val="5"/>
          <c:order val="5"/>
          <c:tx>
            <c:strRef>
              <c:f>'[National Police &amp; Crime Measures Tables &amp; Charts.xlsx]Reduce Neighbourhood crime'!$B$11</c:f>
              <c:strCache>
                <c:ptCount val="1"/>
                <c:pt idx="0">
                  <c:v>Gwent Police</c:v>
                </c:pt>
              </c:strCache>
            </c:strRef>
          </c:tx>
          <c:spPr>
            <a:ln w="22225" cap="rnd">
              <a:solidFill>
                <a:srgbClr val="F29BA4"/>
              </a:solidFill>
              <a:round/>
            </a:ln>
            <a:effectLst/>
          </c:spPr>
          <c:marker>
            <c:symbol val="none"/>
          </c:marker>
          <c:cat>
            <c:multiLvlStrRef>
              <c:f>'[National Police &amp; Crime Measures Tables &amp; Charts.xlsx]Reduce Neighbourhood crime'!$C$4:$Z$5</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2019-20</c:v>
                  </c:pt>
                  <c:pt idx="4">
                    <c:v>2020-21</c:v>
                  </c:pt>
                  <c:pt idx="8">
                    <c:v>2021-22</c:v>
                  </c:pt>
                  <c:pt idx="12">
                    <c:v>2022-23</c:v>
                  </c:pt>
                  <c:pt idx="16">
                    <c:v>2023-24</c:v>
                  </c:pt>
                </c:lvl>
              </c:multiLvlStrCache>
              <c:extLst/>
            </c:multiLvlStrRef>
          </c:cat>
          <c:val>
            <c:numRef>
              <c:f>'[National Police &amp; Crime Measures Tables &amp; Charts.xlsx]Reduce Neighbourhood crime'!$C$11:$Z$11</c:f>
              <c:numCache>
                <c:formatCode>0.000</c:formatCode>
                <c:ptCount val="20"/>
                <c:pt idx="0">
                  <c:v>2.4982028838428687</c:v>
                </c:pt>
                <c:pt idx="1">
                  <c:v>2.6216753351093072</c:v>
                </c:pt>
                <c:pt idx="2">
                  <c:v>2.6098355110152647</c:v>
                </c:pt>
                <c:pt idx="3">
                  <c:v>2.2918516639181359</c:v>
                </c:pt>
                <c:pt idx="4">
                  <c:v>1.8143138931338822</c:v>
                </c:pt>
                <c:pt idx="5">
                  <c:v>1.8530237442860895</c:v>
                </c:pt>
                <c:pt idx="6">
                  <c:v>1.731845079809615</c:v>
                </c:pt>
                <c:pt idx="7">
                  <c:v>1.6325458964191704</c:v>
                </c:pt>
                <c:pt idx="8">
                  <c:v>1.5647097764270452</c:v>
                </c:pt>
                <c:pt idx="9">
                  <c:v>1.711819242586853</c:v>
                </c:pt>
                <c:pt idx="10">
                  <c:v>1.8221513422067088</c:v>
                </c:pt>
                <c:pt idx="11">
                  <c:v>1.7987475634994667</c:v>
                </c:pt>
                <c:pt idx="12">
                  <c:v>1.834088896368028</c:v>
                </c:pt>
                <c:pt idx="13">
                  <c:v>1.8476873311881801</c:v>
                </c:pt>
                <c:pt idx="14">
                  <c:v>1.7728959396773432</c:v>
                </c:pt>
                <c:pt idx="15">
                  <c:v>1.6658082654686446</c:v>
                </c:pt>
                <c:pt idx="16">
                  <c:v>1.8816834182385607</c:v>
                </c:pt>
                <c:pt idx="17">
                  <c:v>1.9564748097493978</c:v>
                </c:pt>
                <c:pt idx="18">
                  <c:v>1.8357887007205469</c:v>
                </c:pt>
                <c:pt idx="19">
                  <c:v>1.8119914397852808</c:v>
                </c:pt>
              </c:numCache>
              <c:extLst/>
            </c:numRef>
          </c:val>
          <c:smooth val="0"/>
          <c:extLst xmlns:c15="http://schemas.microsoft.com/office/drawing/2012/chart">
            <c:ext xmlns:c16="http://schemas.microsoft.com/office/drawing/2014/chart" uri="{C3380CC4-5D6E-409C-BE32-E72D297353CC}">
              <c16:uniqueId val="{00000000-1636-46A1-BD8B-B3EA9405D148}"/>
            </c:ext>
          </c:extLst>
        </c:ser>
        <c:ser>
          <c:idx val="6"/>
          <c:order val="6"/>
          <c:tx>
            <c:strRef>
              <c:f>'[National Police &amp; Crime Measures Tables &amp; Charts.xlsx]Reduce Neighbourhood crime'!$B$12</c:f>
              <c:strCache>
                <c:ptCount val="1"/>
                <c:pt idx="0">
                  <c:v>National</c:v>
                </c:pt>
              </c:strCache>
            </c:strRef>
          </c:tx>
          <c:spPr>
            <a:ln w="28575" cap="rnd">
              <a:solidFill>
                <a:schemeClr val="accent1">
                  <a:lumMod val="60000"/>
                </a:schemeClr>
              </a:solidFill>
              <a:round/>
            </a:ln>
            <a:effectLst/>
          </c:spPr>
          <c:marker>
            <c:symbol val="none"/>
          </c:marker>
          <c:cat>
            <c:multiLvlStrRef>
              <c:f>'[National Police &amp; Crime Measures Tables &amp; Charts.xlsx]Reduce Neighbourhood crime'!$C$4:$Z$5</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2018-19</c:v>
                  </c:pt>
                  <c:pt idx="4">
                    <c:v>2019-20</c:v>
                  </c:pt>
                  <c:pt idx="8">
                    <c:v>2020-21</c:v>
                  </c:pt>
                  <c:pt idx="12">
                    <c:v>2021-22</c:v>
                  </c:pt>
                  <c:pt idx="16">
                    <c:v>2022-23</c:v>
                  </c:pt>
                  <c:pt idx="20">
                    <c:v>2023-24</c:v>
                  </c:pt>
                </c:lvl>
              </c:multiLvlStrCache>
              <c:extLst/>
            </c:multiLvlStrRef>
          </c:cat>
          <c:val>
            <c:numRef>
              <c:f>'[National Police &amp; Crime Measures Tables &amp; Charts.xlsx]Reduce Neighbourhood crime'!$C$12:$Z$12</c:f>
              <c:extLst/>
            </c:numRef>
          </c:val>
          <c:smooth val="0"/>
          <c:extLst>
            <c:ext xmlns:c16="http://schemas.microsoft.com/office/drawing/2014/chart" uri="{C3380CC4-5D6E-409C-BE32-E72D297353CC}">
              <c16:uniqueId val="{00000001-1636-46A1-BD8B-B3EA9405D148}"/>
            </c:ext>
          </c:extLst>
        </c:ser>
        <c:ser>
          <c:idx val="7"/>
          <c:order val="7"/>
          <c:tx>
            <c:strRef>
              <c:f>'[National Police &amp; Crime Measures Tables &amp; Charts.xlsx]Reduce Neighbourhood crime'!$B$13</c:f>
              <c:strCache>
                <c:ptCount val="1"/>
                <c:pt idx="0">
                  <c:v>Most Similar Group</c:v>
                </c:pt>
              </c:strCache>
            </c:strRef>
          </c:tx>
          <c:spPr>
            <a:ln w="28575" cap="rnd">
              <a:solidFill>
                <a:schemeClr val="accent2">
                  <a:lumMod val="60000"/>
                </a:schemeClr>
              </a:solidFill>
              <a:round/>
            </a:ln>
            <a:effectLst/>
          </c:spPr>
          <c:marker>
            <c:symbol val="none"/>
          </c:marker>
          <c:cat>
            <c:multiLvlStrRef>
              <c:f>'[National Police &amp; Crime Measures Tables &amp; Charts.xlsx]Reduce Neighbourhood crime'!$C$4:$Z$5</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2018-19</c:v>
                  </c:pt>
                  <c:pt idx="4">
                    <c:v>2019-20</c:v>
                  </c:pt>
                  <c:pt idx="8">
                    <c:v>2020-21</c:v>
                  </c:pt>
                  <c:pt idx="12">
                    <c:v>2021-22</c:v>
                  </c:pt>
                  <c:pt idx="16">
                    <c:v>2022-23</c:v>
                  </c:pt>
                  <c:pt idx="20">
                    <c:v>2023-24</c:v>
                  </c:pt>
                </c:lvl>
              </c:multiLvlStrCache>
              <c:extLst/>
            </c:multiLvlStrRef>
          </c:cat>
          <c:val>
            <c:numRef>
              <c:f>'[National Police &amp; Crime Measures Tables &amp; Charts.xlsx]Reduce Neighbourhood crime'!$C$13:$Z$13</c:f>
              <c:extLst/>
            </c:numRef>
          </c:val>
          <c:smooth val="0"/>
          <c:extLst>
            <c:ext xmlns:c16="http://schemas.microsoft.com/office/drawing/2014/chart" uri="{C3380CC4-5D6E-409C-BE32-E72D297353CC}">
              <c16:uniqueId val="{00000002-1636-46A1-BD8B-B3EA9405D148}"/>
            </c:ext>
          </c:extLst>
        </c:ser>
        <c:dLbls>
          <c:showLegendKey val="0"/>
          <c:showVal val="0"/>
          <c:showCatName val="0"/>
          <c:showSerName val="0"/>
          <c:showPercent val="0"/>
          <c:showBubbleSize val="0"/>
        </c:dLbls>
        <c:smooth val="0"/>
        <c:axId val="885965944"/>
        <c:axId val="885975784"/>
        <c:extLst>
          <c:ext xmlns:c15="http://schemas.microsoft.com/office/drawing/2012/chart" uri="{02D57815-91ED-43cb-92C2-25804820EDAC}">
            <c15:filteredLineSeries>
              <c15:ser>
                <c:idx val="0"/>
                <c:order val="0"/>
                <c:tx>
                  <c:strRef>
                    <c:extLst>
                      <c:ext uri="{02D57815-91ED-43cb-92C2-25804820EDAC}">
                        <c15:formulaRef>
                          <c15:sqref>'[National Police &amp; Crime Measures Tables &amp; Charts.xlsx]Reduce Neighbourhood crime'!$B$6</c15:sqref>
                        </c15:formulaRef>
                      </c:ext>
                    </c:extLst>
                    <c:strCache>
                      <c:ptCount val="1"/>
                      <c:pt idx="0">
                        <c:v>Vehicle offences ex interference</c:v>
                      </c:pt>
                    </c:strCache>
                  </c:strRef>
                </c:tx>
                <c:spPr>
                  <a:ln w="28575" cap="rnd">
                    <a:solidFill>
                      <a:schemeClr val="accent1"/>
                    </a:solidFill>
                    <a:round/>
                  </a:ln>
                  <a:effectLst/>
                </c:spPr>
                <c:marker>
                  <c:symbol val="none"/>
                </c:marker>
                <c:cat>
                  <c:multiLvlStrRef>
                    <c:extLst>
                      <c:ext uri="{02D57815-91ED-43cb-92C2-25804820EDAC}">
                        <c15:formulaRef>
                          <c15:sqref>'[National Police &amp; Crime Measures Tables &amp; Charts.xlsx]Reduce Neighbourhood crime'!$C$4:$Z$5</c15:sqref>
                        </c15:formulaRef>
                      </c:ext>
                    </c:extLst>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2019-20</c:v>
                        </c:pt>
                        <c:pt idx="4">
                          <c:v>2020-21</c:v>
                        </c:pt>
                        <c:pt idx="8">
                          <c:v>2021-22</c:v>
                        </c:pt>
                        <c:pt idx="12">
                          <c:v>2022-23</c:v>
                        </c:pt>
                        <c:pt idx="16">
                          <c:v>2023-24</c:v>
                        </c:pt>
                      </c:lvl>
                    </c:multiLvlStrCache>
                  </c:multiLvlStrRef>
                </c:cat>
                <c:val>
                  <c:numRef>
                    <c:extLst>
                      <c:ext uri="{02D57815-91ED-43cb-92C2-25804820EDAC}">
                        <c15:formulaRef>
                          <c15:sqref>'[National Police &amp; Crime Measures Tables &amp; Charts.xlsx]Reduce Neighbourhood crime'!$C$6:$Z$6</c15:sqref>
                        </c15:formulaRef>
                      </c:ext>
                    </c:extLst>
                    <c:numCache>
                      <c:formatCode>0</c:formatCode>
                      <c:ptCount val="20"/>
                      <c:pt idx="0">
                        <c:v>662</c:v>
                      </c:pt>
                      <c:pt idx="1">
                        <c:v>808</c:v>
                      </c:pt>
                      <c:pt idx="2">
                        <c:v>737</c:v>
                      </c:pt>
                      <c:pt idx="3">
                        <c:v>669</c:v>
                      </c:pt>
                      <c:pt idx="4" formatCode="#,##0">
                        <c:v>485</c:v>
                      </c:pt>
                      <c:pt idx="5" formatCode="General">
                        <c:v>483</c:v>
                      </c:pt>
                      <c:pt idx="6" formatCode="General">
                        <c:v>472</c:v>
                      </c:pt>
                      <c:pt idx="7" formatCode="General">
                        <c:v>420</c:v>
                      </c:pt>
                      <c:pt idx="8" formatCode="#,##0">
                        <c:v>454</c:v>
                      </c:pt>
                      <c:pt idx="9" formatCode="General">
                        <c:v>497</c:v>
                      </c:pt>
                      <c:pt idx="10" formatCode="General">
                        <c:v>500</c:v>
                      </c:pt>
                      <c:pt idx="11" formatCode="General">
                        <c:v>515</c:v>
                      </c:pt>
                      <c:pt idx="12" formatCode="#,##0">
                        <c:v>529</c:v>
                      </c:pt>
                      <c:pt idx="13" formatCode="General">
                        <c:v>498</c:v>
                      </c:pt>
                      <c:pt idx="14" formatCode="General">
                        <c:v>547</c:v>
                      </c:pt>
                      <c:pt idx="15" formatCode="General">
                        <c:v>488</c:v>
                      </c:pt>
                      <c:pt idx="16" formatCode="#,##0">
                        <c:v>592</c:v>
                      </c:pt>
                      <c:pt idx="17" formatCode="General">
                        <c:v>689</c:v>
                      </c:pt>
                      <c:pt idx="18" formatCode="General">
                        <c:v>619</c:v>
                      </c:pt>
                      <c:pt idx="19" formatCode="General">
                        <c:v>645</c:v>
                      </c:pt>
                    </c:numCache>
                  </c:numRef>
                </c:val>
                <c:smooth val="0"/>
                <c:extLst>
                  <c:ext xmlns:c16="http://schemas.microsoft.com/office/drawing/2014/chart" uri="{C3380CC4-5D6E-409C-BE32-E72D297353CC}">
                    <c16:uniqueId val="{00000003-1636-46A1-BD8B-B3EA9405D148}"/>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'[National Police &amp; Crime Measures Tables &amp; Charts.xlsx]Reduce Neighbourhood crime'!$B$7</c15:sqref>
                        </c15:formulaRef>
                      </c:ext>
                    </c:extLst>
                    <c:strCache>
                      <c:ptCount val="1"/>
                      <c:pt idx="0">
                        <c:v>Burglary Residential</c:v>
                      </c:pt>
                    </c:strCache>
                  </c:strRef>
                </c:tx>
                <c:spPr>
                  <a:ln w="28575" cap="rnd">
                    <a:solidFill>
                      <a:schemeClr val="accent2"/>
                    </a:solidFill>
                    <a:round/>
                  </a:ln>
                  <a:effectLst/>
                </c:spPr>
                <c:marker>
                  <c:symbol val="none"/>
                </c:marker>
                <c:cat>
                  <c:multiLvlStrRef>
                    <c:extLst xmlns:c15="http://schemas.microsoft.com/office/drawing/2012/chart">
                      <c:ext xmlns:c15="http://schemas.microsoft.com/office/drawing/2012/chart" uri="{02D57815-91ED-43cb-92C2-25804820EDAC}">
                        <c15:formulaRef>
                          <c15:sqref>'[National Police &amp; Crime Measures Tables &amp; Charts.xlsx]Reduce Neighbourhood crime'!$C$4:$Z$5</c15:sqref>
                        </c15:formulaRef>
                      </c:ext>
                    </c:extLst>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2019-20</c:v>
                        </c:pt>
                        <c:pt idx="4">
                          <c:v>2020-21</c:v>
                        </c:pt>
                        <c:pt idx="8">
                          <c:v>2021-22</c:v>
                        </c:pt>
                        <c:pt idx="12">
                          <c:v>2022-23</c:v>
                        </c:pt>
                        <c:pt idx="16">
                          <c:v>2023-24</c:v>
                        </c:pt>
                      </c:lvl>
                    </c:multiLvlStrCache>
                  </c:multiLvlStrRef>
                </c:cat>
                <c:val>
                  <c:numRef>
                    <c:extLst xmlns:c15="http://schemas.microsoft.com/office/drawing/2012/chart">
                      <c:ext xmlns:c15="http://schemas.microsoft.com/office/drawing/2012/chart" uri="{02D57815-91ED-43cb-92C2-25804820EDAC}">
                        <c15:formulaRef>
                          <c15:sqref>'[National Police &amp; Crime Measures Tables &amp; Charts.xlsx]Reduce Neighbourhood crime'!$C$7:$Z$7</c15:sqref>
                        </c15:formulaRef>
                      </c:ext>
                    </c:extLst>
                    <c:numCache>
                      <c:formatCode>0</c:formatCode>
                      <c:ptCount val="20"/>
                      <c:pt idx="0">
                        <c:v>668</c:v>
                      </c:pt>
                      <c:pt idx="1">
                        <c:v>604</c:v>
                      </c:pt>
                      <c:pt idx="2">
                        <c:v>655</c:v>
                      </c:pt>
                      <c:pt idx="3">
                        <c:v>570</c:v>
                      </c:pt>
                      <c:pt idx="4" formatCode="#,##0">
                        <c:v>492</c:v>
                      </c:pt>
                      <c:pt idx="5" formatCode="General">
                        <c:v>510</c:v>
                      </c:pt>
                      <c:pt idx="6" formatCode="General">
                        <c:v>473</c:v>
                      </c:pt>
                      <c:pt idx="7" formatCode="General">
                        <c:v>477</c:v>
                      </c:pt>
                      <c:pt idx="8" formatCode="#,##0">
                        <c:v>378</c:v>
                      </c:pt>
                      <c:pt idx="9" formatCode="General">
                        <c:v>436</c:v>
                      </c:pt>
                      <c:pt idx="10" formatCode="General">
                        <c:v>484</c:v>
                      </c:pt>
                      <c:pt idx="11" formatCode="General">
                        <c:v>466</c:v>
                      </c:pt>
                      <c:pt idx="12" formatCode="#,##0">
                        <c:v>431</c:v>
                      </c:pt>
                      <c:pt idx="13" formatCode="General">
                        <c:v>456</c:v>
                      </c:pt>
                      <c:pt idx="14" formatCode="General">
                        <c:v>364</c:v>
                      </c:pt>
                      <c:pt idx="15" formatCode="General">
                        <c:v>369</c:v>
                      </c:pt>
                      <c:pt idx="16" formatCode="#,##0">
                        <c:v>391</c:v>
                      </c:pt>
                      <c:pt idx="17" formatCode="General">
                        <c:v>338</c:v>
                      </c:pt>
                      <c:pt idx="18" formatCode="General">
                        <c:v>353</c:v>
                      </c:pt>
                      <c:pt idx="19" formatCode="General">
                        <c:v>320</c:v>
                      </c:pt>
                    </c:numCache>
                  </c:numRef>
                </c:val>
                <c:smooth val="0"/>
                <c:extLst xmlns:c15="http://schemas.microsoft.com/office/drawing/2012/chart">
                  <c:ext xmlns:c16="http://schemas.microsoft.com/office/drawing/2014/chart" uri="{C3380CC4-5D6E-409C-BE32-E72D297353CC}">
                    <c16:uniqueId val="{00000004-1636-46A1-BD8B-B3EA9405D148}"/>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'[National Police &amp; Crime Measures Tables &amp; Charts.xlsx]Reduce Neighbourhood crime'!$B$8</c15:sqref>
                        </c15:formulaRef>
                      </c:ext>
                    </c:extLst>
                    <c:strCache>
                      <c:ptCount val="1"/>
                      <c:pt idx="0">
                        <c:v>Theft from the person</c:v>
                      </c:pt>
                    </c:strCache>
                  </c:strRef>
                </c:tx>
                <c:spPr>
                  <a:ln w="28575" cap="rnd">
                    <a:solidFill>
                      <a:schemeClr val="accent3"/>
                    </a:solidFill>
                    <a:round/>
                  </a:ln>
                  <a:effectLst/>
                </c:spPr>
                <c:marker>
                  <c:symbol val="none"/>
                </c:marker>
                <c:cat>
                  <c:multiLvlStrRef>
                    <c:extLst xmlns:c15="http://schemas.microsoft.com/office/drawing/2012/chart">
                      <c:ext xmlns:c15="http://schemas.microsoft.com/office/drawing/2012/chart" uri="{02D57815-91ED-43cb-92C2-25804820EDAC}">
                        <c15:formulaRef>
                          <c15:sqref>'[National Police &amp; Crime Measures Tables &amp; Charts.xlsx]Reduce Neighbourhood crime'!$C$4:$Z$5</c15:sqref>
                        </c15:formulaRef>
                      </c:ext>
                    </c:extLst>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2019-20</c:v>
                        </c:pt>
                        <c:pt idx="4">
                          <c:v>2020-21</c:v>
                        </c:pt>
                        <c:pt idx="8">
                          <c:v>2021-22</c:v>
                        </c:pt>
                        <c:pt idx="12">
                          <c:v>2022-23</c:v>
                        </c:pt>
                        <c:pt idx="16">
                          <c:v>2023-24</c:v>
                        </c:pt>
                      </c:lvl>
                    </c:multiLvlStrCache>
                  </c:multiLvlStrRef>
                </c:cat>
                <c:val>
                  <c:numRef>
                    <c:extLst xmlns:c15="http://schemas.microsoft.com/office/drawing/2012/chart">
                      <c:ext xmlns:c15="http://schemas.microsoft.com/office/drawing/2012/chart" uri="{02D57815-91ED-43cb-92C2-25804820EDAC}">
                        <c15:formulaRef>
                          <c15:sqref>'[National Police &amp; Crime Measures Tables &amp; Charts.xlsx]Reduce Neighbourhood crime'!$C$8:$Z$8</c15:sqref>
                        </c15:formulaRef>
                      </c:ext>
                    </c:extLst>
                    <c:numCache>
                      <c:formatCode>0</c:formatCode>
                      <c:ptCount val="20"/>
                      <c:pt idx="0">
                        <c:v>74</c:v>
                      </c:pt>
                      <c:pt idx="1">
                        <c:v>73</c:v>
                      </c:pt>
                      <c:pt idx="2">
                        <c:v>83</c:v>
                      </c:pt>
                      <c:pt idx="3">
                        <c:v>53</c:v>
                      </c:pt>
                      <c:pt idx="4" formatCode="#,##0">
                        <c:v>50</c:v>
                      </c:pt>
                      <c:pt idx="5" formatCode="General">
                        <c:v>52</c:v>
                      </c:pt>
                      <c:pt idx="6" formatCode="General">
                        <c:v>31</c:v>
                      </c:pt>
                      <c:pt idx="7" formatCode="General">
                        <c:v>22</c:v>
                      </c:pt>
                      <c:pt idx="8" formatCode="#,##0">
                        <c:v>38</c:v>
                      </c:pt>
                      <c:pt idx="9" formatCode="General">
                        <c:v>37</c:v>
                      </c:pt>
                      <c:pt idx="10" formatCode="General">
                        <c:v>50</c:v>
                      </c:pt>
                      <c:pt idx="11" formatCode="General">
                        <c:v>42</c:v>
                      </c:pt>
                      <c:pt idx="12" formatCode="#,##0">
                        <c:v>49</c:v>
                      </c:pt>
                      <c:pt idx="13" formatCode="General">
                        <c:v>49</c:v>
                      </c:pt>
                      <c:pt idx="14" formatCode="General">
                        <c:v>59</c:v>
                      </c:pt>
                      <c:pt idx="15" formatCode="General">
                        <c:v>50</c:v>
                      </c:pt>
                      <c:pt idx="16" formatCode="#,##0">
                        <c:v>63</c:v>
                      </c:pt>
                      <c:pt idx="17" formatCode="General">
                        <c:v>45</c:v>
                      </c:pt>
                      <c:pt idx="18" formatCode="General">
                        <c:v>48</c:v>
                      </c:pt>
                      <c:pt idx="19" formatCode="General">
                        <c:v>34</c:v>
                      </c:pt>
                    </c:numCache>
                  </c:numRef>
                </c:val>
                <c:smooth val="0"/>
                <c:extLst xmlns:c15="http://schemas.microsoft.com/office/drawing/2012/chart">
                  <c:ext xmlns:c16="http://schemas.microsoft.com/office/drawing/2014/chart" uri="{C3380CC4-5D6E-409C-BE32-E72D297353CC}">
                    <c16:uniqueId val="{00000005-1636-46A1-BD8B-B3EA9405D148}"/>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'[National Police &amp; Crime Measures Tables &amp; Charts.xlsx]Reduce Neighbourhood crime'!$B$9</c15:sqref>
                        </c15:formulaRef>
                      </c:ext>
                    </c:extLst>
                    <c:strCache>
                      <c:ptCount val="1"/>
                      <c:pt idx="0">
                        <c:v>Robbery of personal property</c:v>
                      </c:pt>
                    </c:strCache>
                  </c:strRef>
                </c:tx>
                <c:spPr>
                  <a:ln w="28575" cap="rnd">
                    <a:solidFill>
                      <a:schemeClr val="accent4"/>
                    </a:solidFill>
                    <a:round/>
                  </a:ln>
                  <a:effectLst/>
                </c:spPr>
                <c:marker>
                  <c:symbol val="none"/>
                </c:marker>
                <c:cat>
                  <c:multiLvlStrRef>
                    <c:extLst xmlns:c15="http://schemas.microsoft.com/office/drawing/2012/chart">
                      <c:ext xmlns:c15="http://schemas.microsoft.com/office/drawing/2012/chart" uri="{02D57815-91ED-43cb-92C2-25804820EDAC}">
                        <c15:formulaRef>
                          <c15:sqref>'[National Police &amp; Crime Measures Tables &amp; Charts.xlsx]Reduce Neighbourhood crime'!$C$4:$Z$5</c15:sqref>
                        </c15:formulaRef>
                      </c:ext>
                    </c:extLst>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2019-20</c:v>
                        </c:pt>
                        <c:pt idx="4">
                          <c:v>2020-21</c:v>
                        </c:pt>
                        <c:pt idx="8">
                          <c:v>2021-22</c:v>
                        </c:pt>
                        <c:pt idx="12">
                          <c:v>2022-23</c:v>
                        </c:pt>
                        <c:pt idx="16">
                          <c:v>2023-24</c:v>
                        </c:pt>
                      </c:lvl>
                    </c:multiLvlStrCache>
                  </c:multiLvlStrRef>
                </c:cat>
                <c:val>
                  <c:numRef>
                    <c:extLst xmlns:c15="http://schemas.microsoft.com/office/drawing/2012/chart">
                      <c:ext xmlns:c15="http://schemas.microsoft.com/office/drawing/2012/chart" uri="{02D57815-91ED-43cb-92C2-25804820EDAC}">
                        <c15:formulaRef>
                          <c15:sqref>'[National Police &amp; Crime Measures Tables &amp; Charts.xlsx]Reduce Neighbourhood crime'!$C$9:$Z$9</c15:sqref>
                        </c15:formulaRef>
                      </c:ext>
                    </c:extLst>
                    <c:numCache>
                      <c:formatCode>0</c:formatCode>
                      <c:ptCount val="20"/>
                      <c:pt idx="0">
                        <c:v>73</c:v>
                      </c:pt>
                      <c:pt idx="1">
                        <c:v>65</c:v>
                      </c:pt>
                      <c:pt idx="2">
                        <c:v>68</c:v>
                      </c:pt>
                      <c:pt idx="3">
                        <c:v>63</c:v>
                      </c:pt>
                      <c:pt idx="4" formatCode="General">
                        <c:v>51</c:v>
                      </c:pt>
                      <c:pt idx="5" formatCode="General">
                        <c:v>56</c:v>
                      </c:pt>
                      <c:pt idx="6" formatCode="General">
                        <c:v>53</c:v>
                      </c:pt>
                      <c:pt idx="7" formatCode="General">
                        <c:v>51</c:v>
                      </c:pt>
                      <c:pt idx="8" formatCode="General">
                        <c:v>66</c:v>
                      </c:pt>
                      <c:pt idx="9" formatCode="General">
                        <c:v>54</c:v>
                      </c:pt>
                      <c:pt idx="10" formatCode="General">
                        <c:v>56</c:v>
                      </c:pt>
                      <c:pt idx="11" formatCode="General">
                        <c:v>53</c:v>
                      </c:pt>
                      <c:pt idx="12" formatCode="General">
                        <c:v>70</c:v>
                      </c:pt>
                      <c:pt idx="13" formatCode="General">
                        <c:v>84</c:v>
                      </c:pt>
                      <c:pt idx="14" formatCode="General">
                        <c:v>73</c:v>
                      </c:pt>
                      <c:pt idx="15" formatCode="General">
                        <c:v>73</c:v>
                      </c:pt>
                      <c:pt idx="16" formatCode="General">
                        <c:v>61</c:v>
                      </c:pt>
                      <c:pt idx="17" formatCode="General">
                        <c:v>79</c:v>
                      </c:pt>
                      <c:pt idx="18" formatCode="General">
                        <c:v>60</c:v>
                      </c:pt>
                      <c:pt idx="19" formatCode="General">
                        <c:v>67</c:v>
                      </c:pt>
                    </c:numCache>
                  </c:numRef>
                </c:val>
                <c:smooth val="0"/>
                <c:extLst xmlns:c15="http://schemas.microsoft.com/office/drawing/2012/chart">
                  <c:ext xmlns:c16="http://schemas.microsoft.com/office/drawing/2014/chart" uri="{C3380CC4-5D6E-409C-BE32-E72D297353CC}">
                    <c16:uniqueId val="{00000006-1636-46A1-BD8B-B3EA9405D148}"/>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'[National Police &amp; Crime Measures Tables &amp; Charts.xlsx]Reduce Neighbourhood crime'!$B$10</c15:sqref>
                        </c15:formulaRef>
                      </c:ext>
                    </c:extLst>
                    <c:strCache>
                      <c:ptCount val="1"/>
                      <c:pt idx="0">
                        <c:v>Total</c:v>
                      </c:pt>
                    </c:strCache>
                  </c:strRef>
                </c:tx>
                <c:spPr>
                  <a:ln w="15875" cap="rnd">
                    <a:solidFill>
                      <a:srgbClr val="E95161"/>
                    </a:solidFill>
                    <a:round/>
                  </a:ln>
                  <a:effectLst/>
                </c:spPr>
                <c:marker>
                  <c:symbol val="none"/>
                </c:marker>
                <c:cat>
                  <c:multiLvlStrRef>
                    <c:extLst xmlns:c15="http://schemas.microsoft.com/office/drawing/2012/chart">
                      <c:ext xmlns:c15="http://schemas.microsoft.com/office/drawing/2012/chart" uri="{02D57815-91ED-43cb-92C2-25804820EDAC}">
                        <c15:formulaRef>
                          <c15:sqref>'[National Police &amp; Crime Measures Tables &amp; Charts.xlsx]Reduce Neighbourhood crime'!$C$4:$Z$5</c15:sqref>
                        </c15:formulaRef>
                      </c:ext>
                    </c:extLst>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2019-20</c:v>
                        </c:pt>
                        <c:pt idx="4">
                          <c:v>2020-21</c:v>
                        </c:pt>
                        <c:pt idx="8">
                          <c:v>2021-22</c:v>
                        </c:pt>
                        <c:pt idx="12">
                          <c:v>2022-23</c:v>
                        </c:pt>
                        <c:pt idx="16">
                          <c:v>2023-24</c:v>
                        </c:pt>
                      </c:lvl>
                    </c:multiLvlStrCache>
                  </c:multiLvlStrRef>
                </c:cat>
                <c:val>
                  <c:numRef>
                    <c:extLst xmlns:c15="http://schemas.microsoft.com/office/drawing/2012/chart">
                      <c:ext xmlns:c15="http://schemas.microsoft.com/office/drawing/2012/chart" uri="{02D57815-91ED-43cb-92C2-25804820EDAC}">
                        <c15:formulaRef>
                          <c15:sqref>'[National Police &amp; Crime Measures Tables &amp; Charts.xlsx]Reduce Neighbourhood crime'!$C$10:$Z$10</c15:sqref>
                        </c15:formulaRef>
                      </c:ext>
                    </c:extLst>
                    <c:numCache>
                      <c:formatCode>#,##0</c:formatCode>
                      <c:ptCount val="20"/>
                      <c:pt idx="0">
                        <c:v>1477</c:v>
                      </c:pt>
                      <c:pt idx="1">
                        <c:v>1550</c:v>
                      </c:pt>
                      <c:pt idx="2">
                        <c:v>1543</c:v>
                      </c:pt>
                      <c:pt idx="3">
                        <c:v>1355</c:v>
                      </c:pt>
                      <c:pt idx="4">
                        <c:v>1078</c:v>
                      </c:pt>
                      <c:pt idx="5">
                        <c:v>1101</c:v>
                      </c:pt>
                      <c:pt idx="6">
                        <c:v>1029</c:v>
                      </c:pt>
                      <c:pt idx="7">
                        <c:v>970</c:v>
                      </c:pt>
                      <c:pt idx="8">
                        <c:v>936</c:v>
                      </c:pt>
                      <c:pt idx="9">
                        <c:v>1024</c:v>
                      </c:pt>
                      <c:pt idx="10">
                        <c:v>1090</c:v>
                      </c:pt>
                      <c:pt idx="11">
                        <c:v>1076</c:v>
                      </c:pt>
                      <c:pt idx="12">
                        <c:v>1079</c:v>
                      </c:pt>
                      <c:pt idx="13">
                        <c:v>1087</c:v>
                      </c:pt>
                      <c:pt idx="14">
                        <c:v>1043</c:v>
                      </c:pt>
                      <c:pt idx="15">
                        <c:v>980</c:v>
                      </c:pt>
                      <c:pt idx="16">
                        <c:v>1107</c:v>
                      </c:pt>
                      <c:pt idx="17">
                        <c:v>1151</c:v>
                      </c:pt>
                      <c:pt idx="18">
                        <c:v>1080</c:v>
                      </c:pt>
                      <c:pt idx="19">
                        <c:v>1066</c:v>
                      </c:pt>
                    </c:numCache>
                  </c:numRef>
                </c:val>
                <c:smooth val="0"/>
                <c:extLst xmlns:c15="http://schemas.microsoft.com/office/drawing/2012/chart">
                  <c:ext xmlns:c16="http://schemas.microsoft.com/office/drawing/2014/chart" uri="{C3380CC4-5D6E-409C-BE32-E72D297353CC}">
                    <c16:uniqueId val="{00000007-1636-46A1-BD8B-B3EA9405D148}"/>
                  </c:ext>
                </c:extLst>
              </c15:ser>
            </c15:filteredLineSeries>
          </c:ext>
        </c:extLst>
      </c:lineChart>
      <c:catAx>
        <c:axId val="885965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885975784"/>
        <c:crosses val="autoZero"/>
        <c:auto val="1"/>
        <c:lblAlgn val="ctr"/>
        <c:lblOffset val="100"/>
        <c:noMultiLvlLbl val="0"/>
      </c:catAx>
      <c:valAx>
        <c:axId val="885975784"/>
        <c:scaling>
          <c:orientation val="minMax"/>
        </c:scaling>
        <c:delete val="0"/>
        <c:axPos val="l"/>
        <c:numFmt formatCode="0.00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885965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rgbClr val="334A7A"/>
                </a:solidFill>
                <a:latin typeface="Aharoni" panose="02010803020104030203" pitchFamily="2" charset="-79"/>
                <a:ea typeface="+mn-ea"/>
                <a:cs typeface="Aharoni" panose="02010803020104030203" pitchFamily="2" charset="-79"/>
              </a:defRPr>
            </a:pPr>
            <a:r>
              <a:rPr lang="en-US" sz="900" b="0">
                <a:solidFill>
                  <a:srgbClr val="334A7A"/>
                </a:solidFill>
                <a:latin typeface="Aharoni" panose="02010803020104030203" pitchFamily="2" charset="-79"/>
                <a:cs typeface="Aharoni" panose="02010803020104030203" pitchFamily="2" charset="-79"/>
              </a:rPr>
              <a:t>Domestic Related Crime rate per 1k population in Gwent</a:t>
            </a:r>
          </a:p>
        </c:rich>
      </c:tx>
      <c:overlay val="0"/>
      <c:spPr>
        <a:noFill/>
        <a:ln>
          <a:noFill/>
        </a:ln>
        <a:effectLst/>
      </c:spPr>
      <c:txPr>
        <a:bodyPr rot="0" spcFirstLastPara="1" vertOverflow="ellipsis" vert="horz" wrap="square" anchor="ctr" anchorCtr="1"/>
        <a:lstStyle/>
        <a:p>
          <a:pPr>
            <a:defRPr sz="1050" b="0" i="0" u="none" strike="noStrike" kern="1200" spc="0" baseline="0">
              <a:solidFill>
                <a:srgbClr val="334A7A"/>
              </a:solidFill>
              <a:latin typeface="Aharoni" panose="02010803020104030203" pitchFamily="2" charset="-79"/>
              <a:ea typeface="+mn-ea"/>
              <a:cs typeface="Aharoni" panose="02010803020104030203" pitchFamily="2" charset="-79"/>
            </a:defRPr>
          </a:pPr>
          <a:endParaRPr lang="en-US"/>
        </a:p>
      </c:txPr>
    </c:title>
    <c:autoTitleDeleted val="0"/>
    <c:plotArea>
      <c:layout/>
      <c:lineChart>
        <c:grouping val="standard"/>
        <c:varyColors val="0"/>
        <c:ser>
          <c:idx val="1"/>
          <c:order val="1"/>
          <c:tx>
            <c:strRef>
              <c:f>'[National Police &amp; Crime Measures Tables &amp; Charts.xlsx]Vic sat for Domestic abuse'!$B$7</c:f>
              <c:strCache>
                <c:ptCount val="1"/>
                <c:pt idx="0">
                  <c:v>Gwent Police</c:v>
                </c:pt>
              </c:strCache>
            </c:strRef>
          </c:tx>
          <c:spPr>
            <a:ln w="22225" cap="rnd">
              <a:solidFill>
                <a:srgbClr val="F29BA4"/>
              </a:solidFill>
              <a:round/>
            </a:ln>
            <a:effectLst/>
          </c:spPr>
          <c:marker>
            <c:symbol val="none"/>
          </c:marker>
          <c:cat>
            <c:multiLvlStrRef>
              <c:f>'[National Police &amp; Crime Measures Tables &amp; Charts.xlsx]Vic sat for Domestic abuse'!$C$4:$Z$5</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2018-19</c:v>
                  </c:pt>
                  <c:pt idx="4">
                    <c:v>2019-20</c:v>
                  </c:pt>
                  <c:pt idx="8">
                    <c:v>2020-21</c:v>
                  </c:pt>
                  <c:pt idx="12">
                    <c:v>2021-22</c:v>
                  </c:pt>
                  <c:pt idx="16">
                    <c:v>2022-23</c:v>
                  </c:pt>
                  <c:pt idx="20">
                    <c:v>2023-24</c:v>
                  </c:pt>
                </c:lvl>
              </c:multiLvlStrCache>
            </c:multiLvlStrRef>
          </c:cat>
          <c:val>
            <c:numRef>
              <c:f>'[National Police &amp; Crime Measures Tables &amp; Charts.xlsx]Vic sat for Domestic abuse'!$C$7:$Z$7</c:f>
              <c:numCache>
                <c:formatCode>#,##0.000</c:formatCode>
                <c:ptCount val="24"/>
                <c:pt idx="0">
                  <c:v>3.6835827904373173</c:v>
                </c:pt>
                <c:pt idx="1">
                  <c:v>3.7720568343646801</c:v>
                </c:pt>
                <c:pt idx="2">
                  <c:v>3.5542745723896325</c:v>
                </c:pt>
                <c:pt idx="3">
                  <c:v>3.5406631810161922</c:v>
                </c:pt>
                <c:pt idx="4">
                  <c:v>3.316842149773775</c:v>
                </c:pt>
                <c:pt idx="5">
                  <c:v>3.7312359930652459</c:v>
                </c:pt>
                <c:pt idx="6">
                  <c:v>3.8377944099116239</c:v>
                </c:pt>
                <c:pt idx="7">
                  <c:v>3.8733138821937501</c:v>
                </c:pt>
                <c:pt idx="8">
                  <c:v>3.9601860765714516</c:v>
                </c:pt>
                <c:pt idx="9">
                  <c:v>3.6656546004133541</c:v>
                </c:pt>
                <c:pt idx="10">
                  <c:v>3.3643909762287856</c:v>
                </c:pt>
                <c:pt idx="11">
                  <c:v>3.6690206744265894</c:v>
                </c:pt>
                <c:pt idx="12">
                  <c:v>3.7847253566568702</c:v>
                </c:pt>
                <c:pt idx="13">
                  <c:v>3.8950574562767266</c:v>
                </c:pt>
                <c:pt idx="14">
                  <c:v>4.242770739927181</c:v>
                </c:pt>
                <c:pt idx="15">
                  <c:v>4.013748048292026</c:v>
                </c:pt>
                <c:pt idx="16">
                  <c:v>3.7242713363691839</c:v>
                </c:pt>
                <c:pt idx="17">
                  <c:v>4.0846298591032175</c:v>
                </c:pt>
                <c:pt idx="18">
                  <c:v>3.9316474673765045</c:v>
                </c:pt>
                <c:pt idx="19">
                  <c:v>4.0098384675923793</c:v>
                </c:pt>
                <c:pt idx="20">
                  <c:v>4.302204816225653</c:v>
                </c:pt>
                <c:pt idx="21">
                  <c:v>3.8806533368009344</c:v>
                </c:pt>
                <c:pt idx="22">
                  <c:v>3.9010509890311624</c:v>
                </c:pt>
                <c:pt idx="23">
                  <c:v>3.9537449239592521</c:v>
                </c:pt>
              </c:numCache>
            </c:numRef>
          </c:val>
          <c:smooth val="0"/>
          <c:extLst xmlns:c15="http://schemas.microsoft.com/office/drawing/2012/chart">
            <c:ext xmlns:c16="http://schemas.microsoft.com/office/drawing/2014/chart" uri="{C3380CC4-5D6E-409C-BE32-E72D297353CC}">
              <c16:uniqueId val="{00000000-8962-4555-9935-AF2450E3220D}"/>
            </c:ext>
          </c:extLst>
        </c:ser>
        <c:ser>
          <c:idx val="2"/>
          <c:order val="2"/>
          <c:tx>
            <c:strRef>
              <c:f>'[National Police &amp; Crime Measures Tables &amp; Charts.xlsx]Vic sat for Domestic abuse'!$B$8</c:f>
              <c:strCache>
                <c:ptCount val="1"/>
                <c:pt idx="0">
                  <c:v>National</c:v>
                </c:pt>
              </c:strCache>
            </c:strRef>
          </c:tx>
          <c:spPr>
            <a:ln w="28575" cap="rnd">
              <a:solidFill>
                <a:schemeClr val="accent3"/>
              </a:solidFill>
              <a:round/>
            </a:ln>
            <a:effectLst/>
          </c:spPr>
          <c:marker>
            <c:symbol val="none"/>
          </c:marker>
          <c:cat>
            <c:multiLvlStrRef>
              <c:f>'[National Police &amp; Crime Measures Tables &amp; Charts.xlsx]Vic sat for Domestic abuse'!$C$4:$Z$5</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2018-19</c:v>
                  </c:pt>
                  <c:pt idx="4">
                    <c:v>2019-20</c:v>
                  </c:pt>
                  <c:pt idx="8">
                    <c:v>2020-21</c:v>
                  </c:pt>
                  <c:pt idx="12">
                    <c:v>2021-22</c:v>
                  </c:pt>
                  <c:pt idx="16">
                    <c:v>2022-23</c:v>
                  </c:pt>
                  <c:pt idx="20">
                    <c:v>2023-24</c:v>
                  </c:pt>
                </c:lvl>
              </c:multiLvlStrCache>
            </c:multiLvlStrRef>
          </c:cat>
          <c:val>
            <c:numRef>
              <c:f>'[National Police &amp; Crime Measures Tables &amp; Charts.xlsx]Vic sat for Domestic abuse'!$C$8:$Z$8</c:f>
            </c:numRef>
          </c:val>
          <c:smooth val="0"/>
          <c:extLst>
            <c:ext xmlns:c16="http://schemas.microsoft.com/office/drawing/2014/chart" uri="{C3380CC4-5D6E-409C-BE32-E72D297353CC}">
              <c16:uniqueId val="{00000001-8962-4555-9935-AF2450E3220D}"/>
            </c:ext>
          </c:extLst>
        </c:ser>
        <c:ser>
          <c:idx val="3"/>
          <c:order val="3"/>
          <c:tx>
            <c:strRef>
              <c:f>'[National Police &amp; Crime Measures Tables &amp; Charts.xlsx]Vic sat for Domestic abuse'!$B$9</c:f>
              <c:strCache>
                <c:ptCount val="1"/>
                <c:pt idx="0">
                  <c:v>Most Similar Group</c:v>
                </c:pt>
              </c:strCache>
            </c:strRef>
          </c:tx>
          <c:spPr>
            <a:ln w="28575" cap="rnd">
              <a:solidFill>
                <a:schemeClr val="accent4"/>
              </a:solidFill>
              <a:round/>
            </a:ln>
            <a:effectLst/>
          </c:spPr>
          <c:marker>
            <c:symbol val="none"/>
          </c:marker>
          <c:cat>
            <c:multiLvlStrRef>
              <c:f>'[National Police &amp; Crime Measures Tables &amp; Charts.xlsx]Vic sat for Domestic abuse'!$C$4:$Z$5</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2018-19</c:v>
                  </c:pt>
                  <c:pt idx="4">
                    <c:v>2019-20</c:v>
                  </c:pt>
                  <c:pt idx="8">
                    <c:v>2020-21</c:v>
                  </c:pt>
                  <c:pt idx="12">
                    <c:v>2021-22</c:v>
                  </c:pt>
                  <c:pt idx="16">
                    <c:v>2022-23</c:v>
                  </c:pt>
                  <c:pt idx="20">
                    <c:v>2023-24</c:v>
                  </c:pt>
                </c:lvl>
              </c:multiLvlStrCache>
            </c:multiLvlStrRef>
          </c:cat>
          <c:val>
            <c:numRef>
              <c:f>'[National Police &amp; Crime Measures Tables &amp; Charts.xlsx]Vic sat for Domestic abuse'!$C$9:$Z$9</c:f>
            </c:numRef>
          </c:val>
          <c:smooth val="0"/>
          <c:extLst>
            <c:ext xmlns:c16="http://schemas.microsoft.com/office/drawing/2014/chart" uri="{C3380CC4-5D6E-409C-BE32-E72D297353CC}">
              <c16:uniqueId val="{00000002-8962-4555-9935-AF2450E3220D}"/>
            </c:ext>
          </c:extLst>
        </c:ser>
        <c:dLbls>
          <c:showLegendKey val="0"/>
          <c:showVal val="0"/>
          <c:showCatName val="0"/>
          <c:showSerName val="0"/>
          <c:showPercent val="0"/>
          <c:showBubbleSize val="0"/>
        </c:dLbls>
        <c:smooth val="0"/>
        <c:axId val="830800248"/>
        <c:axId val="830798280"/>
        <c:extLst>
          <c:ext xmlns:c15="http://schemas.microsoft.com/office/drawing/2012/chart" uri="{02D57815-91ED-43cb-92C2-25804820EDAC}">
            <c15:filteredLineSeries>
              <c15:ser>
                <c:idx val="0"/>
                <c:order val="0"/>
                <c:tx>
                  <c:strRef>
                    <c:extLst>
                      <c:ext uri="{02D57815-91ED-43cb-92C2-25804820EDAC}">
                        <c15:formulaRef>
                          <c15:sqref>'[National Police &amp; Crime Measures Tables &amp; Charts.xlsx]Vic sat for Domestic abuse'!$B$6</c15:sqref>
                        </c15:formulaRef>
                      </c:ext>
                    </c:extLst>
                    <c:strCache>
                      <c:ptCount val="1"/>
                      <c:pt idx="0">
                        <c:v>Domestic Related Crime</c:v>
                      </c:pt>
                    </c:strCache>
                  </c:strRef>
                </c:tx>
                <c:spPr>
                  <a:ln w="15875" cap="rnd">
                    <a:solidFill>
                      <a:srgbClr val="E95161"/>
                    </a:solidFill>
                    <a:round/>
                  </a:ln>
                  <a:effectLst/>
                </c:spPr>
                <c:marker>
                  <c:symbol val="none"/>
                </c:marker>
                <c:cat>
                  <c:multiLvlStrRef>
                    <c:extLst>
                      <c:ext uri="{02D57815-91ED-43cb-92C2-25804820EDAC}">
                        <c15:formulaRef>
                          <c15:sqref>'[National Police &amp; Crime Measures Tables &amp; Charts.xlsx]Vic sat for Domestic abuse'!$C$4:$Z$5</c15:sqref>
                        </c15:formulaRef>
                      </c:ext>
                    </c:extLst>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2018-19</c:v>
                        </c:pt>
                        <c:pt idx="4">
                          <c:v>2019-20</c:v>
                        </c:pt>
                        <c:pt idx="8">
                          <c:v>2020-21</c:v>
                        </c:pt>
                        <c:pt idx="12">
                          <c:v>2021-22</c:v>
                        </c:pt>
                        <c:pt idx="16">
                          <c:v>2022-23</c:v>
                        </c:pt>
                        <c:pt idx="20">
                          <c:v>2023-24</c:v>
                        </c:pt>
                      </c:lvl>
                    </c:multiLvlStrCache>
                  </c:multiLvlStrRef>
                </c:cat>
                <c:val>
                  <c:numRef>
                    <c:extLst>
                      <c:ext uri="{02D57815-91ED-43cb-92C2-25804820EDAC}">
                        <c15:formulaRef>
                          <c15:sqref>'[National Police &amp; Crime Measures Tables &amp; Charts.xlsx]Vic sat for Domestic abuse'!$C$6:$Z$6</c15:sqref>
                        </c15:formulaRef>
                      </c:ext>
                    </c:extLst>
                    <c:numCache>
                      <c:formatCode>#,##0</c:formatCode>
                      <c:ptCount val="24"/>
                      <c:pt idx="0">
                        <c:v>2165</c:v>
                      </c:pt>
                      <c:pt idx="1">
                        <c:v>2217</c:v>
                      </c:pt>
                      <c:pt idx="2">
                        <c:v>2089</c:v>
                      </c:pt>
                      <c:pt idx="3">
                        <c:v>2081</c:v>
                      </c:pt>
                      <c:pt idx="4">
                        <c:v>1961</c:v>
                      </c:pt>
                      <c:pt idx="5">
                        <c:v>2206</c:v>
                      </c:pt>
                      <c:pt idx="6">
                        <c:v>2269</c:v>
                      </c:pt>
                      <c:pt idx="7">
                        <c:v>2290</c:v>
                      </c:pt>
                      <c:pt idx="8">
                        <c:v>2353</c:v>
                      </c:pt>
                      <c:pt idx="9" formatCode="General">
                        <c:v>2178</c:v>
                      </c:pt>
                      <c:pt idx="10">
                        <c:v>1999</c:v>
                      </c:pt>
                      <c:pt idx="11">
                        <c:v>2180</c:v>
                      </c:pt>
                      <c:pt idx="12">
                        <c:v>2264</c:v>
                      </c:pt>
                      <c:pt idx="13">
                        <c:v>2330</c:v>
                      </c:pt>
                      <c:pt idx="14">
                        <c:v>2538</c:v>
                      </c:pt>
                      <c:pt idx="15">
                        <c:v>2401</c:v>
                      </c:pt>
                      <c:pt idx="16">
                        <c:v>2191</c:v>
                      </c:pt>
                      <c:pt idx="17">
                        <c:v>2403</c:v>
                      </c:pt>
                      <c:pt idx="18">
                        <c:v>2313</c:v>
                      </c:pt>
                      <c:pt idx="19">
                        <c:v>2359</c:v>
                      </c:pt>
                      <c:pt idx="20">
                        <c:v>2531</c:v>
                      </c:pt>
                      <c:pt idx="21">
                        <c:v>2283</c:v>
                      </c:pt>
                      <c:pt idx="22">
                        <c:v>2295</c:v>
                      </c:pt>
                      <c:pt idx="23">
                        <c:v>2326</c:v>
                      </c:pt>
                    </c:numCache>
                  </c:numRef>
                </c:val>
                <c:smooth val="0"/>
                <c:extLst>
                  <c:ext xmlns:c16="http://schemas.microsoft.com/office/drawing/2014/chart" uri="{C3380CC4-5D6E-409C-BE32-E72D297353CC}">
                    <c16:uniqueId val="{00000003-8962-4555-9935-AF2450E3220D}"/>
                  </c:ext>
                </c:extLst>
              </c15:ser>
            </c15:filteredLineSeries>
          </c:ext>
        </c:extLst>
      </c:lineChart>
      <c:catAx>
        <c:axId val="83080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830798280"/>
        <c:crosses val="autoZero"/>
        <c:auto val="1"/>
        <c:lblAlgn val="ctr"/>
        <c:lblOffset val="100"/>
        <c:noMultiLvlLbl val="0"/>
      </c:catAx>
      <c:valAx>
        <c:axId val="830798280"/>
        <c:scaling>
          <c:orientation val="minMax"/>
        </c:scaling>
        <c:delete val="0"/>
        <c:axPos val="l"/>
        <c:numFmt formatCode="#,##0.00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83080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noFill/>
      <a:round/>
    </a:ln>
    <a:effectLst/>
  </c:spPr>
  <c:txPr>
    <a:bodyPr/>
    <a:lstStyle/>
    <a:p>
      <a:pPr>
        <a:defRPr>
          <a:latin typeface="Abadi Extra Light" panose="020B02040201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97735B-C8D9-41FC-A2CE-148FF3FC91B4}" type="datetimeFigureOut">
              <a:rPr lang="en-GB" smtClean="0"/>
              <a:t>27/06/2024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42E619-4D34-4361-B5DC-53905BF68521}" type="slidenum">
              <a:rPr lang="en-GB" smtClean="0"/>
              <a:t>‹#›</a:t>
            </a:fld>
            <a:endParaRPr lang="en-GB" dirty="0"/>
          </a:p>
        </p:txBody>
      </p:sp>
    </p:spTree>
    <p:extLst>
      <p:ext uri="{BB962C8B-B14F-4D97-AF65-F5344CB8AC3E}">
        <p14:creationId xmlns:p14="http://schemas.microsoft.com/office/powerpoint/2010/main" val="3554957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679F6-4EBC-DDC9-CA76-F9CEA0DB3B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89BB828-3588-0D1F-8CBB-26B3A426BD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2D414D-3AD6-A413-32A4-2790F982EEAC}"/>
              </a:ext>
            </a:extLst>
          </p:cNvPr>
          <p:cNvSpPr>
            <a:spLocks noGrp="1"/>
          </p:cNvSpPr>
          <p:nvPr>
            <p:ph type="dt" sz="half" idx="10"/>
          </p:nvPr>
        </p:nvSpPr>
        <p:spPr/>
        <p:txBody>
          <a:bodyPr/>
          <a:lstStyle/>
          <a:p>
            <a:fld id="{697773A7-6293-46C2-B128-F2D450644C66}" type="datetime1">
              <a:rPr lang="en-GB" smtClean="0"/>
              <a:t>27/06/2024</a:t>
            </a:fld>
            <a:endParaRPr lang="en-GB" dirty="0"/>
          </a:p>
        </p:txBody>
      </p:sp>
      <p:sp>
        <p:nvSpPr>
          <p:cNvPr id="5" name="Footer Placeholder 4">
            <a:extLst>
              <a:ext uri="{FF2B5EF4-FFF2-40B4-BE49-F238E27FC236}">
                <a16:creationId xmlns:a16="http://schemas.microsoft.com/office/drawing/2014/main" id="{5D573A7C-1581-82E9-A24B-22C25D8E3CC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32D1021-7AEC-76D1-FBB4-434CDF2D9269}"/>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2376390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C5B9-F9CA-ADFA-6E1B-8820D80A579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392B0D5-4B79-36DD-FF83-416696B4F0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B33C34-39EE-4E29-1B8B-17B10B55AF5D}"/>
              </a:ext>
            </a:extLst>
          </p:cNvPr>
          <p:cNvSpPr>
            <a:spLocks noGrp="1"/>
          </p:cNvSpPr>
          <p:nvPr>
            <p:ph type="dt" sz="half" idx="10"/>
          </p:nvPr>
        </p:nvSpPr>
        <p:spPr/>
        <p:txBody>
          <a:bodyPr/>
          <a:lstStyle/>
          <a:p>
            <a:fld id="{547019C6-EB68-4FC9-B31F-E93AD18C46FE}" type="datetime1">
              <a:rPr lang="en-GB" smtClean="0"/>
              <a:t>27/06/2024</a:t>
            </a:fld>
            <a:endParaRPr lang="en-GB" dirty="0"/>
          </a:p>
        </p:txBody>
      </p:sp>
      <p:sp>
        <p:nvSpPr>
          <p:cNvPr id="5" name="Footer Placeholder 4">
            <a:extLst>
              <a:ext uri="{FF2B5EF4-FFF2-40B4-BE49-F238E27FC236}">
                <a16:creationId xmlns:a16="http://schemas.microsoft.com/office/drawing/2014/main" id="{38AA7D69-7F30-30D5-7B30-4A3B34B30AE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7B325D9-B0F3-9F2B-D168-D6E69AA48FCD}"/>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3993572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2713D3-BF91-C549-9051-F2124904BE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6EDC17-408C-5FB3-711D-FF3DBA541C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B08AA0-1610-7E48-18CD-2192418EEFA9}"/>
              </a:ext>
            </a:extLst>
          </p:cNvPr>
          <p:cNvSpPr>
            <a:spLocks noGrp="1"/>
          </p:cNvSpPr>
          <p:nvPr>
            <p:ph type="dt" sz="half" idx="10"/>
          </p:nvPr>
        </p:nvSpPr>
        <p:spPr/>
        <p:txBody>
          <a:bodyPr/>
          <a:lstStyle/>
          <a:p>
            <a:fld id="{E3F5200D-38A3-4B28-885F-0EBDC9573F4D}" type="datetime1">
              <a:rPr lang="en-GB" smtClean="0"/>
              <a:t>27/06/2024</a:t>
            </a:fld>
            <a:endParaRPr lang="en-GB" dirty="0"/>
          </a:p>
        </p:txBody>
      </p:sp>
      <p:sp>
        <p:nvSpPr>
          <p:cNvPr id="5" name="Footer Placeholder 4">
            <a:extLst>
              <a:ext uri="{FF2B5EF4-FFF2-40B4-BE49-F238E27FC236}">
                <a16:creationId xmlns:a16="http://schemas.microsoft.com/office/drawing/2014/main" id="{C4D9A5EA-38B1-B2FF-B86F-B5E6AD69C51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6D5921E-E310-B059-ECB1-86D2E6801709}"/>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2913676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C28C2-9975-02EA-6B6C-914CD52E63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12FA64-2BCD-3ED8-B97D-1759C6B90D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8B815D-2718-9D9E-54DC-3A575629EB37}"/>
              </a:ext>
            </a:extLst>
          </p:cNvPr>
          <p:cNvSpPr>
            <a:spLocks noGrp="1"/>
          </p:cNvSpPr>
          <p:nvPr>
            <p:ph type="dt" sz="half" idx="10"/>
          </p:nvPr>
        </p:nvSpPr>
        <p:spPr/>
        <p:txBody>
          <a:bodyPr/>
          <a:lstStyle/>
          <a:p>
            <a:fld id="{4797C435-1A03-41F7-A343-8E09F16FD7D0}" type="datetime1">
              <a:rPr lang="en-GB" smtClean="0"/>
              <a:t>27/06/2024</a:t>
            </a:fld>
            <a:endParaRPr lang="en-GB" dirty="0"/>
          </a:p>
        </p:txBody>
      </p:sp>
      <p:sp>
        <p:nvSpPr>
          <p:cNvPr id="5" name="Footer Placeholder 4">
            <a:extLst>
              <a:ext uri="{FF2B5EF4-FFF2-40B4-BE49-F238E27FC236}">
                <a16:creationId xmlns:a16="http://schemas.microsoft.com/office/drawing/2014/main" id="{19BAF94A-C481-FE73-4797-934AAD99C50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F56370F-35AE-510A-4417-49F22FECED4F}"/>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2105326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AB0C5-C0FF-ABCD-EF91-9226CD2BFE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E13A877-5BF2-8797-8922-8B5BA2AA19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342474-9768-354D-2DD1-A111A1ED8306}"/>
              </a:ext>
            </a:extLst>
          </p:cNvPr>
          <p:cNvSpPr>
            <a:spLocks noGrp="1"/>
          </p:cNvSpPr>
          <p:nvPr>
            <p:ph type="dt" sz="half" idx="10"/>
          </p:nvPr>
        </p:nvSpPr>
        <p:spPr/>
        <p:txBody>
          <a:bodyPr/>
          <a:lstStyle/>
          <a:p>
            <a:fld id="{77A48505-DF9B-4578-81E8-2623B4621A3F}" type="datetime1">
              <a:rPr lang="en-GB" smtClean="0"/>
              <a:t>27/06/2024</a:t>
            </a:fld>
            <a:endParaRPr lang="en-GB" dirty="0"/>
          </a:p>
        </p:txBody>
      </p:sp>
      <p:sp>
        <p:nvSpPr>
          <p:cNvPr id="5" name="Footer Placeholder 4">
            <a:extLst>
              <a:ext uri="{FF2B5EF4-FFF2-40B4-BE49-F238E27FC236}">
                <a16:creationId xmlns:a16="http://schemas.microsoft.com/office/drawing/2014/main" id="{87B6CE95-7D0A-DF87-0CA4-0FAFF4FB179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7070CF3-6CE7-8438-5177-4D656749B993}"/>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42560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957B-F955-C3BA-4928-E66AAEDCB6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4ED92E-CC31-3DD6-57F4-90CF00B1A3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EB4607-E184-069B-985C-65F2F2E8E1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253A6B-3A8F-2FE6-7F90-DA338D16DD09}"/>
              </a:ext>
            </a:extLst>
          </p:cNvPr>
          <p:cNvSpPr>
            <a:spLocks noGrp="1"/>
          </p:cNvSpPr>
          <p:nvPr>
            <p:ph type="dt" sz="half" idx="10"/>
          </p:nvPr>
        </p:nvSpPr>
        <p:spPr/>
        <p:txBody>
          <a:bodyPr/>
          <a:lstStyle/>
          <a:p>
            <a:fld id="{96751A7B-0E8C-4636-B90D-8E8DCC4E7F3B}" type="datetime1">
              <a:rPr lang="en-GB" smtClean="0"/>
              <a:t>27/06/2024</a:t>
            </a:fld>
            <a:endParaRPr lang="en-GB" dirty="0"/>
          </a:p>
        </p:txBody>
      </p:sp>
      <p:sp>
        <p:nvSpPr>
          <p:cNvPr id="6" name="Footer Placeholder 5">
            <a:extLst>
              <a:ext uri="{FF2B5EF4-FFF2-40B4-BE49-F238E27FC236}">
                <a16:creationId xmlns:a16="http://schemas.microsoft.com/office/drawing/2014/main" id="{505EC7FF-76DF-252C-083A-E3A3133ADC0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65627CE-B387-3901-6BE7-8FB6603E6911}"/>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1561229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1CC6F-C669-FF9D-803A-648241E4334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A3DD492-2F02-CA6A-2BC6-1EB99322CE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AF291E-F29E-2575-EB83-9726BFE889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449673C-6F53-4515-B392-1A55988446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0A1010-547F-200A-1A5D-42F0B69864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87A506-E113-8C8C-A8D4-5E818941D8DB}"/>
              </a:ext>
            </a:extLst>
          </p:cNvPr>
          <p:cNvSpPr>
            <a:spLocks noGrp="1"/>
          </p:cNvSpPr>
          <p:nvPr>
            <p:ph type="dt" sz="half" idx="10"/>
          </p:nvPr>
        </p:nvSpPr>
        <p:spPr/>
        <p:txBody>
          <a:bodyPr/>
          <a:lstStyle/>
          <a:p>
            <a:fld id="{EB2C25B5-BB8F-400E-8947-7722E3101A55}" type="datetime1">
              <a:rPr lang="en-GB" smtClean="0"/>
              <a:t>27/06/2024</a:t>
            </a:fld>
            <a:endParaRPr lang="en-GB" dirty="0"/>
          </a:p>
        </p:txBody>
      </p:sp>
      <p:sp>
        <p:nvSpPr>
          <p:cNvPr id="8" name="Footer Placeholder 7">
            <a:extLst>
              <a:ext uri="{FF2B5EF4-FFF2-40B4-BE49-F238E27FC236}">
                <a16:creationId xmlns:a16="http://schemas.microsoft.com/office/drawing/2014/main" id="{A91D7488-D6B4-3AD3-23DC-09790421612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C85DAF1-27DD-8599-6192-C41258E933C7}"/>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2388545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9F456-64E9-9CD0-B794-C6DDFFB5BDB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C202F04-40A7-82DB-F7B1-E588AC0E0E59}"/>
              </a:ext>
            </a:extLst>
          </p:cNvPr>
          <p:cNvSpPr>
            <a:spLocks noGrp="1"/>
          </p:cNvSpPr>
          <p:nvPr>
            <p:ph type="dt" sz="half" idx="10"/>
          </p:nvPr>
        </p:nvSpPr>
        <p:spPr/>
        <p:txBody>
          <a:bodyPr/>
          <a:lstStyle/>
          <a:p>
            <a:fld id="{96125FCA-54F6-47B0-9F76-6E625AF45C75}" type="datetime1">
              <a:rPr lang="en-GB" smtClean="0"/>
              <a:t>27/06/2024</a:t>
            </a:fld>
            <a:endParaRPr lang="en-GB" dirty="0"/>
          </a:p>
        </p:txBody>
      </p:sp>
      <p:sp>
        <p:nvSpPr>
          <p:cNvPr id="4" name="Footer Placeholder 3">
            <a:extLst>
              <a:ext uri="{FF2B5EF4-FFF2-40B4-BE49-F238E27FC236}">
                <a16:creationId xmlns:a16="http://schemas.microsoft.com/office/drawing/2014/main" id="{A4360659-04D5-C644-3EF9-ED8D7F73584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FB81808-A46A-200A-E7F2-A8C818EDDCCB}"/>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2817516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39E112-49A3-4AC1-ACF7-9872717809D1}"/>
              </a:ext>
            </a:extLst>
          </p:cNvPr>
          <p:cNvSpPr>
            <a:spLocks noGrp="1"/>
          </p:cNvSpPr>
          <p:nvPr>
            <p:ph type="dt" sz="half" idx="10"/>
          </p:nvPr>
        </p:nvSpPr>
        <p:spPr/>
        <p:txBody>
          <a:bodyPr/>
          <a:lstStyle/>
          <a:p>
            <a:fld id="{534D878F-3510-4103-A2FC-257AD2AA21A2}" type="datetime1">
              <a:rPr lang="en-GB" smtClean="0"/>
              <a:t>27/06/2024</a:t>
            </a:fld>
            <a:endParaRPr lang="en-GB" dirty="0"/>
          </a:p>
        </p:txBody>
      </p:sp>
      <p:sp>
        <p:nvSpPr>
          <p:cNvPr id="3" name="Footer Placeholder 2">
            <a:extLst>
              <a:ext uri="{FF2B5EF4-FFF2-40B4-BE49-F238E27FC236}">
                <a16:creationId xmlns:a16="http://schemas.microsoft.com/office/drawing/2014/main" id="{94791883-7692-830C-1065-98B01F32E7DE}"/>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ED890FB9-B8C5-FC95-6C74-1DF25FF00D5A}"/>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1227778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8FC8C-7C71-2302-F0BB-1755D174F9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1B0B47-21D3-0317-7C84-687D48FC57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42A95BB-7FD2-0322-58E0-75CF3740C3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BF1DEE-510C-BA3B-9926-7612F3F80526}"/>
              </a:ext>
            </a:extLst>
          </p:cNvPr>
          <p:cNvSpPr>
            <a:spLocks noGrp="1"/>
          </p:cNvSpPr>
          <p:nvPr>
            <p:ph type="dt" sz="half" idx="10"/>
          </p:nvPr>
        </p:nvSpPr>
        <p:spPr/>
        <p:txBody>
          <a:bodyPr/>
          <a:lstStyle/>
          <a:p>
            <a:fld id="{534F9B1F-5A6D-4178-82D7-3DFAF2082DA2}" type="datetime1">
              <a:rPr lang="en-GB" smtClean="0"/>
              <a:t>27/06/2024</a:t>
            </a:fld>
            <a:endParaRPr lang="en-GB" dirty="0"/>
          </a:p>
        </p:txBody>
      </p:sp>
      <p:sp>
        <p:nvSpPr>
          <p:cNvPr id="6" name="Footer Placeholder 5">
            <a:extLst>
              <a:ext uri="{FF2B5EF4-FFF2-40B4-BE49-F238E27FC236}">
                <a16:creationId xmlns:a16="http://schemas.microsoft.com/office/drawing/2014/main" id="{CDD6D72B-7AF8-6D81-C767-934943568DB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F87E2F9-900E-6732-542A-1C586AC95A01}"/>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910627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10D29-3946-E713-672E-FD78DF08BF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2CE076-2EEE-3FA7-2079-0160A5AF7F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771648B-1591-D83E-A629-63AF78B3D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19FF58-C9DE-A5AD-9F60-56215B00B4E8}"/>
              </a:ext>
            </a:extLst>
          </p:cNvPr>
          <p:cNvSpPr>
            <a:spLocks noGrp="1"/>
          </p:cNvSpPr>
          <p:nvPr>
            <p:ph type="dt" sz="half" idx="10"/>
          </p:nvPr>
        </p:nvSpPr>
        <p:spPr/>
        <p:txBody>
          <a:bodyPr/>
          <a:lstStyle/>
          <a:p>
            <a:fld id="{F0FC8CA7-7C85-420A-A52E-205844479B1C}" type="datetime1">
              <a:rPr lang="en-GB" smtClean="0"/>
              <a:t>27/06/2024</a:t>
            </a:fld>
            <a:endParaRPr lang="en-GB" dirty="0"/>
          </a:p>
        </p:txBody>
      </p:sp>
      <p:sp>
        <p:nvSpPr>
          <p:cNvPr id="6" name="Footer Placeholder 5">
            <a:extLst>
              <a:ext uri="{FF2B5EF4-FFF2-40B4-BE49-F238E27FC236}">
                <a16:creationId xmlns:a16="http://schemas.microsoft.com/office/drawing/2014/main" id="{EFA7C3AD-00CE-74A2-F27D-61C425A9FA2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28E5B61-4522-4BE9-71F3-EFB307EEFAC1}"/>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3497228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E8C91D-2C2C-3531-66FA-A4CF43CD15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63011F-7F11-C485-07FA-417B9131BB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8F92AB-1756-6A31-0FF5-8F1F962A04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B8192B-217F-485C-9682-B41EE99C3816}" type="datetime1">
              <a:rPr lang="en-GB" smtClean="0"/>
              <a:t>27/06/2024</a:t>
            </a:fld>
            <a:endParaRPr lang="en-GB" dirty="0"/>
          </a:p>
        </p:txBody>
      </p:sp>
      <p:sp>
        <p:nvSpPr>
          <p:cNvPr id="5" name="Footer Placeholder 4">
            <a:extLst>
              <a:ext uri="{FF2B5EF4-FFF2-40B4-BE49-F238E27FC236}">
                <a16:creationId xmlns:a16="http://schemas.microsoft.com/office/drawing/2014/main" id="{CD9473DB-B881-5C62-FA00-6D00AFEB16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636577A-B37E-DE85-14BA-936A9B59FC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C7CA82-6322-4EB1-B8D2-767A6A67D34E}" type="slidenum">
              <a:rPr lang="en-GB" smtClean="0"/>
              <a:t>‹#›</a:t>
            </a:fld>
            <a:endParaRPr lang="en-GB" dirty="0"/>
          </a:p>
        </p:txBody>
      </p:sp>
    </p:spTree>
    <p:extLst>
      <p:ext uri="{BB962C8B-B14F-4D97-AF65-F5344CB8AC3E}">
        <p14:creationId xmlns:p14="http://schemas.microsoft.com/office/powerpoint/2010/main" val="4288039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000" b="-1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B09FA62-95D6-3CDC-2DA7-0EB6CBA68C65}"/>
              </a:ext>
            </a:extLst>
          </p:cNvPr>
          <p:cNvSpPr>
            <a:spLocks noGrp="1"/>
          </p:cNvSpPr>
          <p:nvPr>
            <p:ph type="ctrTitle"/>
          </p:nvPr>
        </p:nvSpPr>
        <p:spPr>
          <a:xfrm>
            <a:off x="4356847" y="1559134"/>
            <a:ext cx="7406897" cy="2877848"/>
          </a:xfrm>
        </p:spPr>
        <p:txBody>
          <a:bodyPr anchor="ctr">
            <a:noAutofit/>
          </a:bodyPr>
          <a:lstStyle/>
          <a:p>
            <a:r>
              <a:rPr lang="en-GB" sz="6600" b="1" dirty="0">
                <a:solidFill>
                  <a:srgbClr val="334A7A"/>
                </a:solidFill>
                <a:latin typeface="Aharoni" panose="02010803020104030203" pitchFamily="2" charset="-79"/>
                <a:cs typeface="Aharoni" panose="02010803020104030203" pitchFamily="2" charset="-79"/>
              </a:rPr>
              <a:t>National Police and Crime Measures Report</a:t>
            </a:r>
            <a:endParaRPr lang="en-GB" sz="6600" dirty="0">
              <a:solidFill>
                <a:srgbClr val="334A7A"/>
              </a:solidFill>
              <a:latin typeface="Aharoni" panose="02010803020104030203" pitchFamily="2" charset="-79"/>
              <a:cs typeface="Aharoni" panose="02010803020104030203" pitchFamily="2" charset="-79"/>
            </a:endParaRPr>
          </a:p>
        </p:txBody>
      </p:sp>
      <p:sp>
        <p:nvSpPr>
          <p:cNvPr id="6" name="Subtitle 11">
            <a:extLst>
              <a:ext uri="{FF2B5EF4-FFF2-40B4-BE49-F238E27FC236}">
                <a16:creationId xmlns:a16="http://schemas.microsoft.com/office/drawing/2014/main" id="{7686AC56-698F-5959-19C1-A280FC1ED09B}"/>
              </a:ext>
            </a:extLst>
          </p:cNvPr>
          <p:cNvSpPr txBox="1">
            <a:spLocks/>
          </p:cNvSpPr>
          <p:nvPr/>
        </p:nvSpPr>
        <p:spPr>
          <a:xfrm>
            <a:off x="5811452" y="5193391"/>
            <a:ext cx="4497688" cy="4770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a:solidFill>
                  <a:srgbClr val="334A7A"/>
                </a:solidFill>
                <a:latin typeface="Abadi Extra Light" panose="020B0204020104020204" pitchFamily="34" charset="0"/>
              </a:rPr>
              <a:t>Quarter 4 2023 / 2024</a:t>
            </a:r>
          </a:p>
        </p:txBody>
      </p:sp>
      <p:pic>
        <p:nvPicPr>
          <p:cNvPr id="8" name="Picture 7">
            <a:extLst>
              <a:ext uri="{FF2B5EF4-FFF2-40B4-BE49-F238E27FC236}">
                <a16:creationId xmlns:a16="http://schemas.microsoft.com/office/drawing/2014/main" id="{885E72AA-E6D0-2EF2-3D96-33389017142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967" y="5353050"/>
            <a:ext cx="2116168" cy="1190196"/>
          </a:xfrm>
          <a:prstGeom prst="rect">
            <a:avLst/>
          </a:prstGeom>
        </p:spPr>
      </p:pic>
    </p:spTree>
    <p:extLst>
      <p:ext uri="{BB962C8B-B14F-4D97-AF65-F5344CB8AC3E}">
        <p14:creationId xmlns:p14="http://schemas.microsoft.com/office/powerpoint/2010/main" val="414651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5241B-7B0C-83DA-76DD-813310D697BE}"/>
              </a:ext>
            </a:extLst>
          </p:cNvPr>
          <p:cNvSpPr>
            <a:spLocks noGrp="1"/>
          </p:cNvSpPr>
          <p:nvPr>
            <p:ph type="title"/>
          </p:nvPr>
        </p:nvSpPr>
        <p:spPr>
          <a:xfrm>
            <a:off x="213066" y="231302"/>
            <a:ext cx="11765868" cy="762032"/>
          </a:xfrm>
        </p:spPr>
        <p:txBody>
          <a:bodyPr>
            <a:noAutofit/>
          </a:bodyPr>
          <a:lstStyle/>
          <a:p>
            <a:r>
              <a:rPr lang="en-GB" sz="1600" b="1" dirty="0">
                <a:solidFill>
                  <a:srgbClr val="E95161"/>
                </a:solidFill>
                <a:latin typeface="Aharoni" panose="02010803020104030203" pitchFamily="2" charset="-79"/>
                <a:cs typeface="Aharoni" panose="02010803020104030203" pitchFamily="2" charset="-79"/>
              </a:rPr>
              <a:t>REDUCE MURDER AND OTHER HOMICIDE</a:t>
            </a:r>
            <a:endParaRPr lang="en-GB" sz="1600" dirty="0">
              <a:solidFill>
                <a:srgbClr val="334A7A"/>
              </a:solidFill>
              <a:latin typeface="Aharoni" panose="02010803020104030203" pitchFamily="2" charset="-79"/>
              <a:cs typeface="Aharoni" panose="02010803020104030203" pitchFamily="2" charset="-79"/>
            </a:endParaRPr>
          </a:p>
        </p:txBody>
      </p:sp>
      <p:graphicFrame>
        <p:nvGraphicFramePr>
          <p:cNvPr id="3" name="Table 2">
            <a:extLst>
              <a:ext uri="{FF2B5EF4-FFF2-40B4-BE49-F238E27FC236}">
                <a16:creationId xmlns:a16="http://schemas.microsoft.com/office/drawing/2014/main" id="{112D6020-687B-CFB9-D57A-816614B0F4C2}"/>
              </a:ext>
            </a:extLst>
          </p:cNvPr>
          <p:cNvGraphicFramePr>
            <a:graphicFrameLocks noGrp="1"/>
          </p:cNvGraphicFramePr>
          <p:nvPr>
            <p:extLst>
              <p:ext uri="{D42A27DB-BD31-4B8C-83A1-F6EECF244321}">
                <p14:modId xmlns:p14="http://schemas.microsoft.com/office/powerpoint/2010/main" val="620116685"/>
              </p:ext>
            </p:extLst>
          </p:nvPr>
        </p:nvGraphicFramePr>
        <p:xfrm>
          <a:off x="1145548" y="993334"/>
          <a:ext cx="5530638" cy="686338"/>
        </p:xfrm>
        <a:graphic>
          <a:graphicData uri="http://schemas.openxmlformats.org/drawingml/2006/table">
            <a:tbl>
              <a:tblPr firstRow="1"/>
              <a:tblGrid>
                <a:gridCol w="2944565">
                  <a:extLst>
                    <a:ext uri="{9D8B030D-6E8A-4147-A177-3AD203B41FA5}">
                      <a16:colId xmlns:a16="http://schemas.microsoft.com/office/drawing/2014/main" val="1093655662"/>
                    </a:ext>
                  </a:extLst>
                </a:gridCol>
                <a:gridCol w="2586073">
                  <a:extLst>
                    <a:ext uri="{9D8B030D-6E8A-4147-A177-3AD203B41FA5}">
                      <a16:colId xmlns:a16="http://schemas.microsoft.com/office/drawing/2014/main" val="760102703"/>
                    </a:ext>
                  </a:extLst>
                </a:gridCol>
              </a:tblGrid>
              <a:tr h="340852">
                <a:tc>
                  <a:txBody>
                    <a:bodyPr/>
                    <a:lstStyle/>
                    <a:p>
                      <a:pPr algn="ctr" fontAlgn="b"/>
                      <a:r>
                        <a:rPr lang="en-GB" sz="1100" b="0" i="0" u="none" strike="noStrike" dirty="0">
                          <a:solidFill>
                            <a:srgbClr val="334A7A"/>
                          </a:solidFill>
                          <a:effectLst/>
                          <a:latin typeface="Abadi" panose="020B0604020104020204" pitchFamily="34" charset="0"/>
                        </a:rPr>
                        <a:t>Local Measures</a:t>
                      </a:r>
                    </a:p>
                  </a:txBody>
                  <a:tcPr marL="0" marR="0" marT="0" marB="0" anchor="b">
                    <a:lnL>
                      <a:noFill/>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tc>
                  <a:txBody>
                    <a:bodyPr/>
                    <a:lstStyle/>
                    <a:p>
                      <a:pPr algn="ctr" fontAlgn="b"/>
                      <a:r>
                        <a:rPr lang="en-GB" sz="1100" b="0" i="0" u="none" strike="noStrike" dirty="0">
                          <a:solidFill>
                            <a:srgbClr val="334A7A"/>
                          </a:solidFill>
                          <a:effectLst/>
                          <a:latin typeface="Abadi" panose="020B0604020104020204" pitchFamily="34" charset="0"/>
                        </a:rPr>
                        <a:t>Trend / Outlook</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335011877"/>
                  </a:ext>
                </a:extLst>
              </a:tr>
              <a:tr h="345486">
                <a:tc>
                  <a:txBody>
                    <a:bodyPr/>
                    <a:lstStyle/>
                    <a:p>
                      <a:pPr algn="ctr" fontAlgn="b"/>
                      <a:r>
                        <a:rPr lang="en-GB" sz="1100" b="0" i="0" u="none" strike="noStrike" dirty="0">
                          <a:solidFill>
                            <a:srgbClr val="334A7A"/>
                          </a:solidFill>
                          <a:effectLst/>
                          <a:latin typeface="Abadi Extra Light" panose="020B0204020104020204" pitchFamily="34" charset="0"/>
                        </a:rPr>
                        <a:t>Homicide offences</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334A7A"/>
                          </a:solidFill>
                          <a:effectLst/>
                          <a:latin typeface="Abadi Extra Light" panose="020B0204020104020204" pitchFamily="34" charset="0"/>
                        </a:rPr>
                        <a:t>Medium term decreasing / Short term decreasing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926075602"/>
                  </a:ext>
                </a:extLst>
              </a:tr>
            </a:tbl>
          </a:graphicData>
        </a:graphic>
      </p:graphicFrame>
      <p:graphicFrame>
        <p:nvGraphicFramePr>
          <p:cNvPr id="2" name="Chart 1" descr="This chart shows Homicide Crime Rate per one thousand population in Gwent&#10;&#10;The data is as follows;&#10;2018-19 Quarter 1 = 0.00000&#10;2018-19 Quarter 2 = 0.00170&#10;2018-19 Quarter 3 = 0.00000&#10;2018-19 Quarter 4 = 0.00170&#10;&#10;2019-20 Quarter 1 = 0.00000&#10;2019-20 Quarter 2 = 0.00507&#10;2019-20 Quarter 3 = 0.00169&#10;2019-20 Quarter 4 = 0.00338&#10;&#10;2020-21 Quarter 1 = 0.00000&#10;2020-21 Quarter 2 = 0.00000&#10;2020-21 Quarter 3 = 0.00168&#10;2020-21 Quarter 4 = 0.00337&#10;&#10;2021-22 Quarter 1 = 0.00334&#10;2021-22 Quarter 2 = 0.00000&#10;2021-22 Quarter 3 = 0.00334&#10;2021-22 Quarter 4 = 0.00000&#10;&#10;2022-23 Quarter 1 = 0.00680&#10;2022-23 Quarter 2 = 0.00680&#10;2022-23 Quarter 3 = 0.00000&#10;2022-23 Quarter 4 = 0.00000&#10;&#10;2023-24 Quarter 1 = 0.00340&#10;2023-24 Quarter 2 = 0.00170&#10;2023-24 Quarter 3 = 0.00000&#10;2023-24 Quarter 4 = 0.00000">
            <a:extLst>
              <a:ext uri="{FF2B5EF4-FFF2-40B4-BE49-F238E27FC236}">
                <a16:creationId xmlns:a16="http://schemas.microsoft.com/office/drawing/2014/main" id="{DA77093E-8E60-8BF0-FC96-0B10AEA6E761}"/>
              </a:ext>
            </a:extLst>
          </p:cNvPr>
          <p:cNvGraphicFramePr>
            <a:graphicFrameLocks/>
          </p:cNvGraphicFramePr>
          <p:nvPr>
            <p:extLst>
              <p:ext uri="{D42A27DB-BD31-4B8C-83A1-F6EECF244321}">
                <p14:modId xmlns:p14="http://schemas.microsoft.com/office/powerpoint/2010/main" val="1542779992"/>
              </p:ext>
            </p:extLst>
          </p:nvPr>
        </p:nvGraphicFramePr>
        <p:xfrm>
          <a:off x="1983012" y="2359552"/>
          <a:ext cx="3702961" cy="2108199"/>
        </p:xfrm>
        <a:graphic>
          <a:graphicData uri="http://schemas.openxmlformats.org/drawingml/2006/chart">
            <c:chart xmlns:c="http://schemas.openxmlformats.org/drawingml/2006/chart" xmlns:r="http://schemas.openxmlformats.org/officeDocument/2006/relationships" r:id="rId2"/>
          </a:graphicData>
        </a:graphic>
      </p:graphicFrame>
      <p:sp>
        <p:nvSpPr>
          <p:cNvPr id="29" name="Subtitle 11">
            <a:extLst>
              <a:ext uri="{FF2B5EF4-FFF2-40B4-BE49-F238E27FC236}">
                <a16:creationId xmlns:a16="http://schemas.microsoft.com/office/drawing/2014/main" id="{DB4ED1FC-5AE8-D19A-58D4-3C11A0D986C7}"/>
              </a:ext>
            </a:extLst>
          </p:cNvPr>
          <p:cNvSpPr txBox="1">
            <a:spLocks/>
          </p:cNvSpPr>
          <p:nvPr/>
        </p:nvSpPr>
        <p:spPr>
          <a:xfrm>
            <a:off x="7324725" y="426831"/>
            <a:ext cx="4569797" cy="5407138"/>
          </a:xfrm>
          <a:custGeom>
            <a:avLst/>
            <a:gdLst>
              <a:gd name="connsiteX0" fmla="*/ 0 w 4015663"/>
              <a:gd name="connsiteY0" fmla="*/ 0 h 2467322"/>
              <a:gd name="connsiteX1" fmla="*/ 4015663 w 4015663"/>
              <a:gd name="connsiteY1" fmla="*/ 0 h 2467322"/>
              <a:gd name="connsiteX2" fmla="*/ 4015663 w 4015663"/>
              <a:gd name="connsiteY2" fmla="*/ 2467322 h 2467322"/>
              <a:gd name="connsiteX3" fmla="*/ 0 w 4015663"/>
              <a:gd name="connsiteY3" fmla="*/ 2467322 h 2467322"/>
              <a:gd name="connsiteX4" fmla="*/ 0 w 4015663"/>
              <a:gd name="connsiteY4" fmla="*/ 0 h 2467322"/>
              <a:gd name="connsiteX0" fmla="*/ 0 w 4015663"/>
              <a:gd name="connsiteY0" fmla="*/ 0 h 2467322"/>
              <a:gd name="connsiteX1" fmla="*/ 4015663 w 4015663"/>
              <a:gd name="connsiteY1" fmla="*/ 0 h 2467322"/>
              <a:gd name="connsiteX2" fmla="*/ 4015663 w 4015663"/>
              <a:gd name="connsiteY2" fmla="*/ 2467322 h 2467322"/>
              <a:gd name="connsiteX3" fmla="*/ 9236 w 4015663"/>
              <a:gd name="connsiteY3" fmla="*/ 1534449 h 2467322"/>
              <a:gd name="connsiteX4" fmla="*/ 0 w 4015663"/>
              <a:gd name="connsiteY4" fmla="*/ 0 h 246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5663" h="2467322">
                <a:moveTo>
                  <a:pt x="0" y="0"/>
                </a:moveTo>
                <a:lnTo>
                  <a:pt x="4015663" y="0"/>
                </a:lnTo>
                <a:lnTo>
                  <a:pt x="4015663" y="2467322"/>
                </a:lnTo>
                <a:lnTo>
                  <a:pt x="9236" y="1534449"/>
                </a:lnTo>
                <a:cubicBezTo>
                  <a:pt x="6157" y="1022966"/>
                  <a:pt x="3079" y="511483"/>
                  <a:pt x="0" y="0"/>
                </a:cubicBezTo>
                <a:close/>
              </a:path>
            </a:pathLst>
          </a:cu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400" b="1" dirty="0">
                <a:solidFill>
                  <a:srgbClr val="E95161"/>
                </a:solidFill>
                <a:latin typeface="Aharoni"/>
                <a:cs typeface="Aharoni"/>
              </a:rPr>
              <a:t>Gwent Police action against this measure</a:t>
            </a:r>
          </a:p>
          <a:p>
            <a:pPr marL="0" indent="0" algn="l" rtl="0" fontAlgn="base">
              <a:buNone/>
            </a:pPr>
            <a:r>
              <a:rPr lang="en-GB" sz="1250" b="0" i="0" u="none" strike="noStrike" dirty="0">
                <a:solidFill>
                  <a:srgbClr val="334A7A"/>
                </a:solidFill>
                <a:effectLst/>
                <a:latin typeface="Abadi Extra Light" panose="020B0204020104020204" pitchFamily="34" charset="0"/>
              </a:rPr>
              <a:t>A three year Homicide Prevention Strategy is in place, supported by a delivery plan, with the goal of furthering our understanding of the national and local themes and drivers that are likely to be precursors to Homicide. </a:t>
            </a:r>
            <a:r>
              <a:rPr lang="en-US" sz="1250" b="0" i="0" dirty="0">
                <a:solidFill>
                  <a:srgbClr val="334A7A"/>
                </a:solidFill>
                <a:effectLst/>
                <a:latin typeface="Abadi Extra Light" panose="020B0204020104020204" pitchFamily="34" charset="0"/>
              </a:rPr>
              <a:t>​</a:t>
            </a:r>
          </a:p>
          <a:p>
            <a:pPr marL="0" indent="0" algn="l" rtl="0" fontAlgn="base">
              <a:buNone/>
            </a:pPr>
            <a:r>
              <a:rPr lang="en-GB" sz="1250" b="0" i="0" u="none" strike="noStrike" dirty="0">
                <a:solidFill>
                  <a:srgbClr val="334A7A"/>
                </a:solidFill>
                <a:effectLst/>
                <a:latin typeface="Abadi Extra Light" panose="020B0204020104020204" pitchFamily="34" charset="0"/>
              </a:rPr>
              <a:t>The plan includes an examination of the enabling factors that contribute to Homicide (such as mental health, alcohol misuse, and weapons), with a view to early intervention and prevention. The links between Homicide and serious organised crime, domestic abuse, and the night-time economy have also been recognised.</a:t>
            </a:r>
            <a:r>
              <a:rPr lang="en-US" sz="1250" b="0" i="0" dirty="0">
                <a:solidFill>
                  <a:srgbClr val="334A7A"/>
                </a:solidFill>
                <a:effectLst/>
                <a:latin typeface="Abadi Extra Light" panose="020B0204020104020204" pitchFamily="34" charset="0"/>
              </a:rPr>
              <a:t>​</a:t>
            </a:r>
          </a:p>
          <a:p>
            <a:pPr marL="0" indent="0" algn="l" rtl="0" fontAlgn="base">
              <a:buNone/>
            </a:pPr>
            <a:r>
              <a:rPr lang="en-GB" sz="1250" b="0" i="0" u="none" strike="noStrike" dirty="0">
                <a:solidFill>
                  <a:srgbClr val="334A7A"/>
                </a:solidFill>
                <a:effectLst/>
                <a:latin typeface="Abadi Extra Light" panose="020B0204020104020204" pitchFamily="34" charset="0"/>
              </a:rPr>
              <a:t>This will be facilitated in part by improving our joint working and information sharing with partner agencies.</a:t>
            </a:r>
            <a:endParaRPr lang="en-GB" sz="1250" dirty="0">
              <a:solidFill>
                <a:srgbClr val="334A7A"/>
              </a:solidFill>
              <a:latin typeface="Abadi Extra Light"/>
            </a:endParaRPr>
          </a:p>
          <a:p>
            <a:pPr marL="0" indent="0">
              <a:lnSpc>
                <a:spcPct val="110000"/>
              </a:lnSpc>
              <a:buNone/>
            </a:pPr>
            <a:r>
              <a:rPr lang="en-GB" sz="1400" b="1" dirty="0">
                <a:solidFill>
                  <a:srgbClr val="334A7A"/>
                </a:solidFill>
                <a:latin typeface="Aharoni"/>
                <a:cs typeface="Aharoni"/>
              </a:rPr>
              <a:t>Gwent PCC Comments</a:t>
            </a:r>
            <a:endParaRPr lang="en-GB" sz="1250" b="0" i="0" u="none" strike="noStrike" dirty="0">
              <a:solidFill>
                <a:srgbClr val="334A7A"/>
              </a:solidFill>
              <a:effectLst/>
              <a:latin typeface="Abadi Extra Light" panose="020B0204020104020204" pitchFamily="34" charset="0"/>
            </a:endParaRPr>
          </a:p>
          <a:p>
            <a:pPr marL="0" indent="0">
              <a:lnSpc>
                <a:spcPct val="110000"/>
              </a:lnSpc>
              <a:buNone/>
            </a:pPr>
            <a:r>
              <a:rPr lang="en-GB" sz="1250" b="0" i="0" u="none" strike="noStrike" dirty="0">
                <a:solidFill>
                  <a:srgbClr val="334A7A"/>
                </a:solidFill>
                <a:effectLst/>
                <a:latin typeface="Abadi Extra Light"/>
              </a:rPr>
              <a:t>After the unusual spike in homicide in 22/23, the rate has thankfully come down and lower than previous years.  </a:t>
            </a:r>
            <a:endParaRPr lang="en-GB" sz="1250" kern="1400" dirty="0">
              <a:solidFill>
                <a:srgbClr val="334A7A"/>
              </a:solidFill>
              <a:latin typeface="Abadi Extra Light" panose="020B0204020104020204" pitchFamily="34" charset="0"/>
              <a:ea typeface="Microsoft JhengHei" panose="020B0604030504040204" pitchFamily="34" charset="-120"/>
            </a:endParaRPr>
          </a:p>
          <a:p>
            <a:pPr marL="0" indent="0">
              <a:lnSpc>
                <a:spcPct val="110000"/>
              </a:lnSpc>
              <a:buNone/>
            </a:pPr>
            <a:r>
              <a:rPr lang="en-GB" sz="1250" b="0" i="0" u="none" strike="noStrike" dirty="0">
                <a:solidFill>
                  <a:srgbClr val="334A7A"/>
                </a:solidFill>
                <a:effectLst/>
                <a:latin typeface="Abadi Extra Light"/>
              </a:rPr>
              <a:t>The Serious Violence Duty Strategic Needs Assessmen</a:t>
            </a:r>
            <a:r>
              <a:rPr lang="en-GB" sz="1250" dirty="0">
                <a:solidFill>
                  <a:srgbClr val="334A7A"/>
                </a:solidFill>
                <a:latin typeface="Abadi Extra Light"/>
              </a:rPr>
              <a:t>t and Strategy (which includes Homicide reduction as a priority)</a:t>
            </a:r>
            <a:r>
              <a:rPr lang="en-GB" sz="1250" b="0" i="0" u="none" strike="noStrike" dirty="0">
                <a:solidFill>
                  <a:srgbClr val="334A7A"/>
                </a:solidFill>
                <a:effectLst/>
                <a:latin typeface="Abadi Extra Light"/>
              </a:rPr>
              <a:t>, being led in Gwent by the OPCC, was completed and released on 31</a:t>
            </a:r>
            <a:r>
              <a:rPr lang="en-GB" sz="1250" b="0" i="0" u="none" strike="noStrike" baseline="30000" dirty="0">
                <a:solidFill>
                  <a:srgbClr val="334A7A"/>
                </a:solidFill>
                <a:effectLst/>
                <a:latin typeface="Abadi Extra Light"/>
              </a:rPr>
              <a:t>st</a:t>
            </a:r>
            <a:r>
              <a:rPr lang="en-GB" sz="1250" b="0" i="0" u="none" strike="noStrike" dirty="0">
                <a:solidFill>
                  <a:srgbClr val="334A7A"/>
                </a:solidFill>
                <a:effectLst/>
                <a:latin typeface="Abadi Extra Light"/>
              </a:rPr>
              <a:t> January 2024(see more next slide).</a:t>
            </a:r>
            <a:r>
              <a:rPr lang="en-GB" sz="1250" dirty="0">
                <a:solidFill>
                  <a:srgbClr val="334A7A"/>
                </a:solidFill>
                <a:latin typeface="Abadi Extra Light"/>
              </a:rPr>
              <a:t> This is being used by community safety partners to introduce new interventions to prevent and reduce serious violence. </a:t>
            </a:r>
            <a:endParaRPr lang="en-GB" sz="1250" kern="1400" dirty="0">
              <a:solidFill>
                <a:srgbClr val="334A7A"/>
              </a:solidFill>
              <a:latin typeface="Abadi Extra Light" panose="020B0204020104020204" pitchFamily="34" charset="0"/>
              <a:ea typeface="Microsoft JhengHei" panose="020B0604030504040204" pitchFamily="34" charset="-120"/>
            </a:endParaRPr>
          </a:p>
          <a:p>
            <a:pPr marL="0" indent="0">
              <a:lnSpc>
                <a:spcPct val="110000"/>
              </a:lnSpc>
              <a:buNone/>
            </a:pPr>
            <a:endParaRPr lang="en-GB" sz="1250" kern="1400" dirty="0">
              <a:solidFill>
                <a:srgbClr val="334A7A"/>
              </a:solidFill>
              <a:latin typeface="Abadi Extra Light" panose="020B0204020104020204" pitchFamily="34" charset="0"/>
              <a:ea typeface="Microsoft JhengHei" panose="020B0604030504040204" pitchFamily="34" charset="-120"/>
            </a:endParaRPr>
          </a:p>
        </p:txBody>
      </p:sp>
      <p:sp>
        <p:nvSpPr>
          <p:cNvPr id="8" name="Slide Number Placeholder 7">
            <a:extLst>
              <a:ext uri="{FF2B5EF4-FFF2-40B4-BE49-F238E27FC236}">
                <a16:creationId xmlns:a16="http://schemas.microsoft.com/office/drawing/2014/main" id="{93F8AE98-1960-98E6-82B3-F7056D379BFA}"/>
              </a:ext>
              <a:ext uri="{C183D7F6-B498-43B3-948B-1728B52AA6E4}">
                <adec:decorative xmlns:adec="http://schemas.microsoft.com/office/drawing/2017/decorative" val="1"/>
              </a:ext>
            </a:extLst>
          </p:cNvPr>
          <p:cNvSpPr>
            <a:spLocks noGrp="1"/>
          </p:cNvSpPr>
          <p:nvPr>
            <p:ph type="sldNum" sz="quarter" idx="12"/>
          </p:nvPr>
        </p:nvSpPr>
        <p:spPr/>
        <p:txBody>
          <a:bodyPr/>
          <a:lstStyle/>
          <a:p>
            <a:fld id="{3AC7CA82-6322-4EB1-B8D2-767A6A67D34E}" type="slidenum">
              <a:rPr lang="en-GB" smtClean="0"/>
              <a:t>2</a:t>
            </a:fld>
            <a:endParaRPr lang="en-GB" dirty="0"/>
          </a:p>
        </p:txBody>
      </p:sp>
    </p:spTree>
    <p:extLst>
      <p:ext uri="{BB962C8B-B14F-4D97-AF65-F5344CB8AC3E}">
        <p14:creationId xmlns:p14="http://schemas.microsoft.com/office/powerpoint/2010/main" val="2860187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5241B-7B0C-83DA-76DD-813310D697BE}"/>
              </a:ext>
            </a:extLst>
          </p:cNvPr>
          <p:cNvSpPr>
            <a:spLocks noGrp="1"/>
          </p:cNvSpPr>
          <p:nvPr>
            <p:ph type="title"/>
          </p:nvPr>
        </p:nvSpPr>
        <p:spPr>
          <a:xfrm>
            <a:off x="213066" y="231302"/>
            <a:ext cx="11765868" cy="762032"/>
          </a:xfrm>
        </p:spPr>
        <p:txBody>
          <a:bodyPr>
            <a:noAutofit/>
          </a:bodyPr>
          <a:lstStyle/>
          <a:p>
            <a:r>
              <a:rPr lang="en-GB" sz="1600" b="1" dirty="0">
                <a:solidFill>
                  <a:srgbClr val="E95161"/>
                </a:solidFill>
                <a:latin typeface="Aharoni" panose="02010803020104030203" pitchFamily="2" charset="-79"/>
                <a:cs typeface="Aharoni" panose="02010803020104030203" pitchFamily="2" charset="-79"/>
              </a:rPr>
              <a:t>REDUCE SERIOUS VIOLENCE</a:t>
            </a:r>
            <a:endParaRPr lang="en-GB" sz="1600" dirty="0">
              <a:solidFill>
                <a:srgbClr val="334A7A"/>
              </a:solidFill>
              <a:latin typeface="Aharoni" panose="02010803020104030203" pitchFamily="2" charset="-79"/>
              <a:cs typeface="Aharoni" panose="02010803020104030203" pitchFamily="2" charset="-79"/>
            </a:endParaRPr>
          </a:p>
        </p:txBody>
      </p:sp>
      <p:graphicFrame>
        <p:nvGraphicFramePr>
          <p:cNvPr id="12" name="Table 11">
            <a:extLst>
              <a:ext uri="{FF2B5EF4-FFF2-40B4-BE49-F238E27FC236}">
                <a16:creationId xmlns:a16="http://schemas.microsoft.com/office/drawing/2014/main" id="{33BF9305-A678-3F49-118D-8CC42AB5ACD7}"/>
              </a:ext>
            </a:extLst>
          </p:cNvPr>
          <p:cNvGraphicFramePr>
            <a:graphicFrameLocks noGrp="1"/>
          </p:cNvGraphicFramePr>
          <p:nvPr>
            <p:extLst>
              <p:ext uri="{D42A27DB-BD31-4B8C-83A1-F6EECF244321}">
                <p14:modId xmlns:p14="http://schemas.microsoft.com/office/powerpoint/2010/main" val="2258844539"/>
              </p:ext>
            </p:extLst>
          </p:nvPr>
        </p:nvGraphicFramePr>
        <p:xfrm>
          <a:off x="347843" y="1320193"/>
          <a:ext cx="2871660" cy="762032"/>
        </p:xfrm>
        <a:graphic>
          <a:graphicData uri="http://schemas.openxmlformats.org/drawingml/2006/table">
            <a:tbl>
              <a:tblPr firstRow="1"/>
              <a:tblGrid>
                <a:gridCol w="1912594">
                  <a:extLst>
                    <a:ext uri="{9D8B030D-6E8A-4147-A177-3AD203B41FA5}">
                      <a16:colId xmlns:a16="http://schemas.microsoft.com/office/drawing/2014/main" val="1093655662"/>
                    </a:ext>
                  </a:extLst>
                </a:gridCol>
                <a:gridCol w="959066">
                  <a:extLst>
                    <a:ext uri="{9D8B030D-6E8A-4147-A177-3AD203B41FA5}">
                      <a16:colId xmlns:a16="http://schemas.microsoft.com/office/drawing/2014/main" val="760102703"/>
                    </a:ext>
                  </a:extLst>
                </a:gridCol>
              </a:tblGrid>
              <a:tr h="246195">
                <a:tc>
                  <a:txBody>
                    <a:bodyPr/>
                    <a:lstStyle/>
                    <a:p>
                      <a:pPr algn="ctr" fontAlgn="b"/>
                      <a:r>
                        <a:rPr lang="en-GB" sz="1000" b="1" i="0" u="none" strike="noStrike" dirty="0">
                          <a:solidFill>
                            <a:srgbClr val="334A7A"/>
                          </a:solidFill>
                          <a:effectLst/>
                          <a:latin typeface="Abadi Extra Light" panose="020B0204020104020204" pitchFamily="34" charset="0"/>
                        </a:rPr>
                        <a:t>National Measures</a:t>
                      </a:r>
                    </a:p>
                  </a:txBody>
                  <a:tcPr marL="0" marR="0" marT="0" marB="0" anchor="b">
                    <a:lnL>
                      <a:noFill/>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tc>
                  <a:txBody>
                    <a:bodyPr/>
                    <a:lstStyle/>
                    <a:p>
                      <a:pPr algn="ctr" fontAlgn="b"/>
                      <a:r>
                        <a:rPr lang="en-GB" sz="1000" b="1" i="0" u="none" strike="noStrike" dirty="0">
                          <a:solidFill>
                            <a:srgbClr val="334A7A"/>
                          </a:solidFill>
                          <a:effectLst/>
                          <a:latin typeface="Abadi Extra Light" panose="020B0204020104020204" pitchFamily="34" charset="0"/>
                        </a:rPr>
                        <a:t>Trend / Outlook</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335011877"/>
                  </a:ext>
                </a:extLst>
              </a:tr>
              <a:tr h="257919">
                <a:tc>
                  <a:txBody>
                    <a:bodyPr/>
                    <a:lstStyle/>
                    <a:p>
                      <a:pPr lvl="0" algn="ctr">
                        <a:buNone/>
                      </a:pPr>
                      <a:r>
                        <a:rPr lang="en-GB" sz="900" b="0" i="0" u="none" strike="noStrike" baseline="0" noProof="0" dirty="0">
                          <a:solidFill>
                            <a:srgbClr val="334A7A"/>
                          </a:solidFill>
                          <a:effectLst/>
                          <a:latin typeface="Abadi Extra Light" panose="020B0204020104020204" pitchFamily="34" charset="0"/>
                        </a:rPr>
                        <a:t>Firearm offences</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lvl="0" algn="ctr">
                        <a:buNone/>
                      </a:pPr>
                      <a:r>
                        <a:rPr lang="en-GB" sz="900" b="0" i="0" u="none" strike="noStrike" baseline="0" noProof="0" dirty="0">
                          <a:solidFill>
                            <a:srgbClr val="334A7A"/>
                          </a:solidFill>
                          <a:effectLst/>
                          <a:latin typeface="Abadi Extra Light" panose="020B0204020104020204" pitchFamily="34" charset="0"/>
                        </a:rPr>
                        <a:t>Increasing</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001526181"/>
                  </a:ext>
                </a:extLst>
              </a:tr>
              <a:tr h="257918">
                <a:tc>
                  <a:txBody>
                    <a:bodyPr/>
                    <a:lstStyle/>
                    <a:p>
                      <a:pPr lvl="0" algn="ctr">
                        <a:buNone/>
                      </a:pPr>
                      <a:r>
                        <a:rPr lang="en-GB" sz="900" b="0" i="0" u="none" strike="noStrike" baseline="0" noProof="0" dirty="0">
                          <a:solidFill>
                            <a:srgbClr val="334A7A"/>
                          </a:solidFill>
                          <a:effectLst/>
                          <a:latin typeface="Abadi Extra Light" panose="020B0204020104020204" pitchFamily="34" charset="0"/>
                        </a:rPr>
                        <a:t>Bladed object offences</a:t>
                      </a:r>
                    </a:p>
                  </a:txBody>
                  <a:tcPr marL="0" marR="0" marT="0" marB="0" anchor="b">
                    <a:lnL w="0">
                      <a:noFill/>
                    </a:lnL>
                    <a:lnR w="19050">
                      <a:solidFill>
                        <a:srgbClr val="FFFFFF"/>
                      </a:solidFill>
                    </a:lnR>
                    <a:lnT w="19050">
                      <a:solidFill>
                        <a:srgbClr val="FFFFFF"/>
                      </a:solidFill>
                    </a:lnT>
                    <a:lnB w="19050">
                      <a:solidFill>
                        <a:srgbClr val="FFFFFF"/>
                      </a:solidFill>
                    </a:lnB>
                    <a:solidFill>
                      <a:srgbClr val="FCE4D6"/>
                    </a:solidFill>
                  </a:tcPr>
                </a:tc>
                <a:tc>
                  <a:txBody>
                    <a:bodyPr/>
                    <a:lstStyle/>
                    <a:p>
                      <a:pPr lvl="0" algn="ctr">
                        <a:buNone/>
                      </a:pPr>
                      <a:r>
                        <a:rPr lang="en-GB" sz="900" b="0" i="0" u="none" strike="noStrike" baseline="0" noProof="0" dirty="0">
                          <a:solidFill>
                            <a:srgbClr val="334A7A"/>
                          </a:solidFill>
                          <a:effectLst/>
                          <a:latin typeface="Abadi Extra Light" panose="020B0204020104020204" pitchFamily="34" charset="0"/>
                        </a:rPr>
                        <a:t>Increasing</a:t>
                      </a:r>
                    </a:p>
                  </a:txBody>
                  <a:tcPr marL="0" marR="0" marT="0" marB="0" anchor="b">
                    <a:lnL w="19050">
                      <a:solidFill>
                        <a:srgbClr val="FFFFFF"/>
                      </a:solidFill>
                    </a:lnL>
                    <a:lnR w="19050">
                      <a:solidFill>
                        <a:srgbClr val="FFFFFF"/>
                      </a:solidFill>
                    </a:lnR>
                    <a:lnT w="19050">
                      <a:solidFill>
                        <a:srgbClr val="FFFFFF"/>
                      </a:solidFill>
                    </a:lnT>
                    <a:lnB w="19050">
                      <a:solidFill>
                        <a:srgbClr val="FFFFFF"/>
                      </a:solidFill>
                    </a:lnB>
                    <a:solidFill>
                      <a:srgbClr val="FCE4D6"/>
                    </a:solidFill>
                  </a:tcPr>
                </a:tc>
                <a:extLst>
                  <a:ext uri="{0D108BD9-81ED-4DB2-BD59-A6C34878D82A}">
                    <a16:rowId xmlns:a16="http://schemas.microsoft.com/office/drawing/2014/main" val="1893370947"/>
                  </a:ext>
                </a:extLst>
              </a:tr>
            </a:tbl>
          </a:graphicData>
        </a:graphic>
      </p:graphicFrame>
      <p:graphicFrame>
        <p:nvGraphicFramePr>
          <p:cNvPr id="3" name="Chart 2" descr="Chart shows firearm offences per 1k population &amp; knife and bladed object offences per 1k population&#10;&#10;Firearms offences;&#10;2018-19 Quarter 1 = 0.053&#10;2018-19 Quarter 2 = 0.037&#10;2018-19 Quarter 3 = 0.032&#10;2018-19 Quarter 4 = 0.020&#10;&#10;2019-20 Quarter 1 = 0.017&#10;2019-20 Quarter 2 = 0.039&#10;2019-20 Quarter 3 = 0.030&#10;2019-20 Quarter 4 = 0.020&#10;&#10;2020-21 Quarter 1 = 0.035&#10;2020-21 Quarter 2 = 0.013&#10;2020-21 Quarter 3 = 0.017&#10;2020-21 Quarter 4 = 0.019&#10;&#10;2021-22 Quarter 1 = 0.022&#10;2021-22 Quarter 2 = 0.032&#10;2021-22 Quarter 3 = 0.025&#10;2021-22 Quarter 4 = 0.017&#10;&#10;2022-23 Quarter 1 = 0.017&#10;2022-23 Quarter 2 = 0.032&#10;2022-23 Quarter 3 = 0.019&#10;2022-23 Quarter 4 = 0.015&#10;&#10;2023-24 Quarter 1 = 0.024&#10;2023-24 Quarter 2 = 0.044&#10;2023-24 Quarter 3 = 0.017&#10;2023-24 Quarter 4 = 0.024&#10;&#10;Knife &amp; Bladed weapon offences;&#10;2018-19 Quarter 1 = 0.174&#10;2018-19 Quarter 2 = 0.131&#10;2018-19 Quarter 3 = 0.133&#10;2018-19 Quarter 4 = 0.175&#10;&#10;2019-20 Quarter 1 = 0.208&#10;2019-20 Quarter 2 = 0.279&#10;2019-20 Quarter 3 = 0.267&#10;2019-20 Quarter 4 = 0.201&#10;&#10;2020-21 Quarter 1 = 0.251&#10;2020-21 Quarter 2 = 0.241&#10;2020-21 Quarter 3 = 0.261&#10;2020-21 Quarter 4 = 0.254&#10;&#10;2021-22 Quarter 1 = 0.239&#10;2021-22 Quarter 2 = 0.214&#10;2021-22 Quarter 3 = 0.211&#10;2021-22 Quarter 4 = 0.276&#10;&#10;2022-23 Quarter 1 = 0.263&#10;2022-23 Quarter 2 = 0.291&#10;2022-23 Quarter 3 = 0.308&#10;2022-23 Quarter 4 = 0.321&#10;&#10;2023-24 Quarter 1 = 0.301&#10;2023-24 Quarter 2 = 0.311&#10;2023-24 Quarter 3 = 0.265&#10;2023-24 Quarter 4 = 0.274">
            <a:extLst>
              <a:ext uri="{FF2B5EF4-FFF2-40B4-BE49-F238E27FC236}">
                <a16:creationId xmlns:a16="http://schemas.microsoft.com/office/drawing/2014/main" id="{C0322FDB-D2A1-4336-8F07-1E2471AE178C}"/>
              </a:ext>
            </a:extLst>
          </p:cNvPr>
          <p:cNvGraphicFramePr>
            <a:graphicFrameLocks/>
          </p:cNvGraphicFramePr>
          <p:nvPr>
            <p:extLst>
              <p:ext uri="{D42A27DB-BD31-4B8C-83A1-F6EECF244321}">
                <p14:modId xmlns:p14="http://schemas.microsoft.com/office/powerpoint/2010/main" val="3620158981"/>
              </p:ext>
            </p:extLst>
          </p:nvPr>
        </p:nvGraphicFramePr>
        <p:xfrm>
          <a:off x="3467100" y="993334"/>
          <a:ext cx="3914774" cy="17726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a:extLst>
              <a:ext uri="{FF2B5EF4-FFF2-40B4-BE49-F238E27FC236}">
                <a16:creationId xmlns:a16="http://schemas.microsoft.com/office/drawing/2014/main" id="{51F1FDF7-D6FF-8CE0-47AB-4F13BE429CAD}"/>
              </a:ext>
            </a:extLst>
          </p:cNvPr>
          <p:cNvGraphicFramePr>
            <a:graphicFrameLocks noGrp="1"/>
          </p:cNvGraphicFramePr>
          <p:nvPr>
            <p:extLst>
              <p:ext uri="{D42A27DB-BD31-4B8C-83A1-F6EECF244321}">
                <p14:modId xmlns:p14="http://schemas.microsoft.com/office/powerpoint/2010/main" val="3903918900"/>
              </p:ext>
            </p:extLst>
          </p:nvPr>
        </p:nvGraphicFramePr>
        <p:xfrm>
          <a:off x="105516" y="3669154"/>
          <a:ext cx="3507105" cy="1106620"/>
        </p:xfrm>
        <a:graphic>
          <a:graphicData uri="http://schemas.openxmlformats.org/drawingml/2006/table">
            <a:tbl>
              <a:tblPr firstRow="1"/>
              <a:tblGrid>
                <a:gridCol w="2003488">
                  <a:extLst>
                    <a:ext uri="{9D8B030D-6E8A-4147-A177-3AD203B41FA5}">
                      <a16:colId xmlns:a16="http://schemas.microsoft.com/office/drawing/2014/main" val="1380862211"/>
                    </a:ext>
                  </a:extLst>
                </a:gridCol>
                <a:gridCol w="1503617">
                  <a:extLst>
                    <a:ext uri="{9D8B030D-6E8A-4147-A177-3AD203B41FA5}">
                      <a16:colId xmlns:a16="http://schemas.microsoft.com/office/drawing/2014/main" val="4153978400"/>
                    </a:ext>
                  </a:extLst>
                </a:gridCol>
              </a:tblGrid>
              <a:tr h="177850">
                <a:tc>
                  <a:txBody>
                    <a:bodyPr/>
                    <a:lstStyle/>
                    <a:p>
                      <a:pPr algn="ctr" fontAlgn="b"/>
                      <a:r>
                        <a:rPr lang="en-GB" sz="900" b="1" i="0" u="none" strike="noStrike" dirty="0">
                          <a:solidFill>
                            <a:srgbClr val="334A7A"/>
                          </a:solidFill>
                          <a:effectLst/>
                          <a:latin typeface="Abadi Extra Light" panose="020B0204020104020204" pitchFamily="34" charset="0"/>
                          <a:cs typeface="Aharoni" panose="02010803020104030203" pitchFamily="2" charset="-79"/>
                        </a:rPr>
                        <a:t>Local Measures</a:t>
                      </a:r>
                    </a:p>
                  </a:txBody>
                  <a:tcPr marL="0" marR="0" marT="0" marB="0" anchor="b">
                    <a:lnL>
                      <a:noFill/>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tc>
                  <a:txBody>
                    <a:bodyPr/>
                    <a:lstStyle/>
                    <a:p>
                      <a:pPr algn="ctr" fontAlgn="b"/>
                      <a:r>
                        <a:rPr lang="en-GB" sz="900" b="1" i="0" u="none" strike="noStrike">
                          <a:solidFill>
                            <a:srgbClr val="334A7A"/>
                          </a:solidFill>
                          <a:effectLst/>
                          <a:latin typeface="Abadi Extra Light" panose="020B0204020104020204" pitchFamily="34" charset="0"/>
                          <a:cs typeface="Aharoni" panose="02010803020104030203" pitchFamily="2" charset="-79"/>
                        </a:rPr>
                        <a:t>Trend / Outlook</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3502432954"/>
                  </a:ext>
                </a:extLst>
              </a:tr>
              <a:tr h="187730">
                <a:tc>
                  <a:txBody>
                    <a:bodyPr/>
                    <a:lstStyle/>
                    <a:p>
                      <a:pPr algn="ctr" fontAlgn="b"/>
                      <a:r>
                        <a:rPr lang="en-GB" sz="900" b="1" i="0" u="none" strike="noStrike" dirty="0">
                          <a:solidFill>
                            <a:srgbClr val="334A7A"/>
                          </a:solidFill>
                          <a:effectLst/>
                          <a:latin typeface="Abadi Extra Light" panose="020B0204020104020204" pitchFamily="34" charset="0"/>
                        </a:rPr>
                        <a:t>Serious Violence</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900" b="1" i="0" u="none" strike="noStrike" dirty="0">
                          <a:solidFill>
                            <a:srgbClr val="334A7A"/>
                          </a:solidFill>
                          <a:effectLst/>
                          <a:latin typeface="Abadi Extra Light" panose="020B0204020104020204" pitchFamily="34" charset="0"/>
                        </a:rPr>
                        <a:t>Decreasing</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243256380"/>
                  </a:ext>
                </a:extLst>
              </a:tr>
              <a:tr h="187730">
                <a:tc>
                  <a:txBody>
                    <a:bodyPr/>
                    <a:lstStyle/>
                    <a:p>
                      <a:pPr algn="ctr" fontAlgn="b"/>
                      <a:r>
                        <a:rPr lang="en-GB" sz="900" b="0" i="0" u="none" strike="noStrike" dirty="0">
                          <a:solidFill>
                            <a:srgbClr val="334A7A"/>
                          </a:solidFill>
                          <a:effectLst/>
                          <a:latin typeface="Abadi Extra Light" panose="020B0204020104020204" pitchFamily="34" charset="0"/>
                        </a:rPr>
                        <a:t>Assault intent rob (Personal property)</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900" b="0" i="0" u="none" strike="noStrike" dirty="0">
                          <a:solidFill>
                            <a:srgbClr val="334A7A"/>
                          </a:solidFill>
                          <a:effectLst/>
                          <a:latin typeface="Abadi Extra Light" panose="020B0204020104020204" pitchFamily="34" charset="0"/>
                        </a:rPr>
                        <a:t>Increasing</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629963899"/>
                  </a:ext>
                </a:extLst>
              </a:tr>
              <a:tr h="187730">
                <a:tc>
                  <a:txBody>
                    <a:bodyPr/>
                    <a:lstStyle/>
                    <a:p>
                      <a:pPr algn="ctr" fontAlgn="b"/>
                      <a:r>
                        <a:rPr lang="en-GB" sz="900" b="0" i="0" u="none" strike="noStrike" dirty="0">
                          <a:solidFill>
                            <a:srgbClr val="334A7A"/>
                          </a:solidFill>
                          <a:effectLst/>
                          <a:latin typeface="Abadi Extra Light" panose="020B0204020104020204" pitchFamily="34" charset="0"/>
                        </a:rPr>
                        <a:t>Grievous Bodily Harm WITH INTENT</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900" b="0" i="0" u="none" strike="noStrike" dirty="0">
                          <a:solidFill>
                            <a:srgbClr val="334A7A"/>
                          </a:solidFill>
                          <a:effectLst/>
                          <a:latin typeface="Abadi Extra Light" panose="020B0204020104020204" pitchFamily="34" charset="0"/>
                        </a:rPr>
                        <a:t>Stable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500516293"/>
                  </a:ext>
                </a:extLst>
              </a:tr>
              <a:tr h="187730">
                <a:tc>
                  <a:txBody>
                    <a:bodyPr/>
                    <a:lstStyle/>
                    <a:p>
                      <a:pPr algn="ctr" fontAlgn="b"/>
                      <a:r>
                        <a:rPr lang="en-GB" sz="900" b="0" i="0" u="none" strike="noStrike">
                          <a:solidFill>
                            <a:srgbClr val="334A7A"/>
                          </a:solidFill>
                          <a:effectLst/>
                          <a:latin typeface="Abadi Extra Light" panose="020B0204020104020204" pitchFamily="34" charset="0"/>
                        </a:rPr>
                        <a:t>Malicious Wounding S.20 – no intent</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900" b="0" i="0" u="none" strike="noStrike" dirty="0">
                          <a:solidFill>
                            <a:srgbClr val="334A7A"/>
                          </a:solidFill>
                          <a:effectLst/>
                          <a:latin typeface="Abadi Extra Light" panose="020B0204020104020204" pitchFamily="34" charset="0"/>
                        </a:rPr>
                        <a:t>Decreasing</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957916523"/>
                  </a:ext>
                </a:extLst>
              </a:tr>
              <a:tr h="177850">
                <a:tc>
                  <a:txBody>
                    <a:bodyPr/>
                    <a:lstStyle/>
                    <a:p>
                      <a:pPr algn="ctr" fontAlgn="b"/>
                      <a:r>
                        <a:rPr lang="en-GB" sz="900" b="0" i="0" u="none" strike="noStrike">
                          <a:solidFill>
                            <a:srgbClr val="334A7A"/>
                          </a:solidFill>
                          <a:effectLst/>
                          <a:latin typeface="Abadi Extra Light" panose="020B0204020104020204" pitchFamily="34" charset="0"/>
                        </a:rPr>
                        <a:t>Robbery (Personal property)</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CE4D6"/>
                    </a:solidFill>
                  </a:tcPr>
                </a:tc>
                <a:tc>
                  <a:txBody>
                    <a:bodyPr/>
                    <a:lstStyle/>
                    <a:p>
                      <a:pPr algn="ctr" fontAlgn="b"/>
                      <a:r>
                        <a:rPr lang="en-GB" sz="900" b="0" i="0" u="none" strike="noStrike" dirty="0">
                          <a:solidFill>
                            <a:srgbClr val="334A7A"/>
                          </a:solidFill>
                          <a:effectLst/>
                          <a:latin typeface="Abadi Extra Light" panose="020B0204020104020204" pitchFamily="34" charset="0"/>
                        </a:rPr>
                        <a:t>Increasing</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CE4D6"/>
                    </a:solidFill>
                  </a:tcPr>
                </a:tc>
                <a:extLst>
                  <a:ext uri="{0D108BD9-81ED-4DB2-BD59-A6C34878D82A}">
                    <a16:rowId xmlns:a16="http://schemas.microsoft.com/office/drawing/2014/main" val="776242015"/>
                  </a:ext>
                </a:extLst>
              </a:tr>
            </a:tbl>
          </a:graphicData>
        </a:graphic>
      </p:graphicFrame>
      <p:graphicFrame>
        <p:nvGraphicFramePr>
          <p:cNvPr id="2" name="Chart 1" descr="This Chart shows Serious Violence Crime Rate per one thousand population in Gwent.&#10;&#10;The data is as follows;&#10;2018-19 Quarter 1 = 0.35&#10;2018-19 Quarter 2 = 0.33&#10;2018-19 Quarter 3 = 0.29&#10;2018-19 Quarter 4 = 0.32&#10;&#10;2019-20 Quarter 1 = 0.34&#10;2019-20 Quarter 2 = 0.37&#10;2019-20 Quarter 3 = 0.35&#10;2019-20 Quarter 4 = 0.36&#10;&#10;2020-21 Quarter 1 = 0.27&#10;2020-21 Quarter 2 = 0.34&#10;2020-21 Quarter 3 = 0.22&#10;2020-21 Quarter 4 = 0.27&#10;&#10;2021-22 Quarter 1 = 0.28&#10;2021-22 Quarter 2 = 0.31&#10;2021-22 Quarter 3 = 0.31&#10;2021-22 Quarter 4 = 0.31&#10;&#10;2022-23 Quarter 1 = 0.36&#10;2022-23 Quarter 2 = 0.42&#10;2022-23 Quarter 3 = 0.35&#10;2022-23 Quarter 4 = 0.31&#10;&#10;2023-24 Quarter 1 = 0.32&#10;2023-24 Quarter 2 = 0.40&#10;2023-24 Quarter 3 = 0.34&#10;2023-24 Quarter 4 = 0.36">
            <a:extLst>
              <a:ext uri="{FF2B5EF4-FFF2-40B4-BE49-F238E27FC236}">
                <a16:creationId xmlns:a16="http://schemas.microsoft.com/office/drawing/2014/main" id="{E7BB91CD-77D4-D478-CD46-E5DB51B3F850}"/>
              </a:ext>
            </a:extLst>
          </p:cNvPr>
          <p:cNvGraphicFramePr>
            <a:graphicFrameLocks/>
          </p:cNvGraphicFramePr>
          <p:nvPr>
            <p:extLst>
              <p:ext uri="{D42A27DB-BD31-4B8C-83A1-F6EECF244321}">
                <p14:modId xmlns:p14="http://schemas.microsoft.com/office/powerpoint/2010/main" val="1570456361"/>
              </p:ext>
            </p:extLst>
          </p:nvPr>
        </p:nvGraphicFramePr>
        <p:xfrm>
          <a:off x="3758670" y="3345371"/>
          <a:ext cx="3568700" cy="1754186"/>
        </p:xfrm>
        <a:graphic>
          <a:graphicData uri="http://schemas.openxmlformats.org/drawingml/2006/chart">
            <c:chart xmlns:c="http://schemas.openxmlformats.org/drawingml/2006/chart" xmlns:r="http://schemas.openxmlformats.org/officeDocument/2006/relationships" r:id="rId3"/>
          </a:graphicData>
        </a:graphic>
      </p:graphicFrame>
      <p:sp>
        <p:nvSpPr>
          <p:cNvPr id="29" name="Subtitle 11">
            <a:extLst>
              <a:ext uri="{FF2B5EF4-FFF2-40B4-BE49-F238E27FC236}">
                <a16:creationId xmlns:a16="http://schemas.microsoft.com/office/drawing/2014/main" id="{DB4ED1FC-5AE8-D19A-58D4-3C11A0D986C7}"/>
              </a:ext>
            </a:extLst>
          </p:cNvPr>
          <p:cNvSpPr txBox="1">
            <a:spLocks/>
          </p:cNvSpPr>
          <p:nvPr/>
        </p:nvSpPr>
        <p:spPr>
          <a:xfrm>
            <a:off x="7381874" y="231302"/>
            <a:ext cx="4512647" cy="5407138"/>
          </a:xfrm>
          <a:custGeom>
            <a:avLst/>
            <a:gdLst>
              <a:gd name="connsiteX0" fmla="*/ 0 w 4015663"/>
              <a:gd name="connsiteY0" fmla="*/ 0 h 2467322"/>
              <a:gd name="connsiteX1" fmla="*/ 4015663 w 4015663"/>
              <a:gd name="connsiteY1" fmla="*/ 0 h 2467322"/>
              <a:gd name="connsiteX2" fmla="*/ 4015663 w 4015663"/>
              <a:gd name="connsiteY2" fmla="*/ 2467322 h 2467322"/>
              <a:gd name="connsiteX3" fmla="*/ 0 w 4015663"/>
              <a:gd name="connsiteY3" fmla="*/ 2467322 h 2467322"/>
              <a:gd name="connsiteX4" fmla="*/ 0 w 4015663"/>
              <a:gd name="connsiteY4" fmla="*/ 0 h 2467322"/>
              <a:gd name="connsiteX0" fmla="*/ 0 w 4015663"/>
              <a:gd name="connsiteY0" fmla="*/ 0 h 2467322"/>
              <a:gd name="connsiteX1" fmla="*/ 4015663 w 4015663"/>
              <a:gd name="connsiteY1" fmla="*/ 0 h 2467322"/>
              <a:gd name="connsiteX2" fmla="*/ 4015663 w 4015663"/>
              <a:gd name="connsiteY2" fmla="*/ 2467322 h 2467322"/>
              <a:gd name="connsiteX3" fmla="*/ 9236 w 4015663"/>
              <a:gd name="connsiteY3" fmla="*/ 1534449 h 2467322"/>
              <a:gd name="connsiteX4" fmla="*/ 0 w 4015663"/>
              <a:gd name="connsiteY4" fmla="*/ 0 h 246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5663" h="2467322">
                <a:moveTo>
                  <a:pt x="0" y="0"/>
                </a:moveTo>
                <a:lnTo>
                  <a:pt x="4015663" y="0"/>
                </a:lnTo>
                <a:lnTo>
                  <a:pt x="4015663" y="2467322"/>
                </a:lnTo>
                <a:lnTo>
                  <a:pt x="9236" y="1534449"/>
                </a:lnTo>
                <a:cubicBezTo>
                  <a:pt x="6157" y="1022966"/>
                  <a:pt x="3079" y="511483"/>
                  <a:pt x="0" y="0"/>
                </a:cubicBezTo>
                <a:close/>
              </a:path>
            </a:pathLst>
          </a:cu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400" b="1" dirty="0">
                <a:solidFill>
                  <a:srgbClr val="E95161"/>
                </a:solidFill>
                <a:latin typeface="Aharoni"/>
                <a:cs typeface="Aharoni"/>
              </a:rPr>
              <a:t>Gwent Police action against this measure</a:t>
            </a:r>
            <a:endParaRPr lang="en-GB" sz="1250" dirty="0">
              <a:solidFill>
                <a:srgbClr val="334A7A"/>
              </a:solidFill>
              <a:highlight>
                <a:srgbClr val="FFFF00"/>
              </a:highlight>
              <a:latin typeface="Aharoni"/>
              <a:cs typeface="Aharoni"/>
            </a:endParaRPr>
          </a:p>
          <a:p>
            <a:pPr marL="0" indent="0">
              <a:lnSpc>
                <a:spcPct val="110000"/>
              </a:lnSpc>
              <a:buNone/>
            </a:pPr>
            <a:r>
              <a:rPr kumimoji="0" lang="en-GB" altLang="en-US" sz="1100" b="0" i="0" u="none" strike="noStrike" kern="1200" cap="none" spc="0" normalizeH="0" baseline="0" noProof="0" dirty="0">
                <a:ln>
                  <a:noFill/>
                </a:ln>
                <a:solidFill>
                  <a:srgbClr val="334A7A"/>
                </a:solidFill>
                <a:effectLst/>
                <a:uLnTx/>
                <a:uFillTx/>
                <a:latin typeface="Abadi Extra Light" panose="020B0204020104020204" pitchFamily="34" charset="0"/>
                <a:cs typeface="Arial"/>
              </a:rPr>
              <a:t>Serious Violence </a:t>
            </a:r>
            <a:r>
              <a:rPr lang="en-GB" altLang="en-US" sz="1100" dirty="0">
                <a:solidFill>
                  <a:srgbClr val="334A7A"/>
                </a:solidFill>
                <a:latin typeface="Abadi Extra Light" panose="020B0204020104020204" pitchFamily="34" charset="0"/>
                <a:cs typeface="Arial"/>
              </a:rPr>
              <a:t>crimes</a:t>
            </a:r>
            <a:r>
              <a:rPr kumimoji="0" lang="en-GB" altLang="en-US" sz="1100" b="0" i="0" u="none" strike="noStrike" kern="1200" cap="none" spc="0" normalizeH="0" baseline="0" noProof="0" dirty="0">
                <a:ln>
                  <a:noFill/>
                </a:ln>
                <a:solidFill>
                  <a:srgbClr val="334A7A"/>
                </a:solidFill>
                <a:effectLst/>
                <a:uLnTx/>
                <a:uFillTx/>
                <a:latin typeface="Abadi Extra Light" panose="020B0204020104020204" pitchFamily="34" charset="0"/>
                <a:cs typeface="Arial"/>
              </a:rPr>
              <a:t> consist of </a:t>
            </a:r>
            <a:r>
              <a:rPr kumimoji="0" lang="en-GB" altLang="en-US" sz="1100" b="0" u="none" strike="noStrike" kern="1200" cap="none" spc="0" normalizeH="0" baseline="0" noProof="0" dirty="0">
                <a:ln>
                  <a:noFill/>
                </a:ln>
                <a:solidFill>
                  <a:srgbClr val="334A7A"/>
                </a:solidFill>
                <a:effectLst/>
                <a:uLnTx/>
                <a:uFillTx/>
                <a:latin typeface="Abadi Extra Light" panose="020B0204020104020204" pitchFamily="34" charset="0"/>
                <a:cs typeface="Arial"/>
              </a:rPr>
              <a:t>Section 18 Grievous Bodily Harm with Intent</a:t>
            </a:r>
            <a:r>
              <a:rPr kumimoji="0" lang="en-GB" altLang="en-US" sz="1100" b="0" i="0" u="none" strike="noStrike" kern="1200" cap="none" spc="0" normalizeH="0" baseline="0" noProof="0" dirty="0">
                <a:ln>
                  <a:noFill/>
                </a:ln>
                <a:solidFill>
                  <a:srgbClr val="334A7A"/>
                </a:solidFill>
                <a:effectLst/>
                <a:uLnTx/>
                <a:uFillTx/>
                <a:latin typeface="Abadi Extra Light" panose="020B0204020104020204" pitchFamily="34" charset="0"/>
                <a:cs typeface="Arial"/>
              </a:rPr>
              <a:t>, </a:t>
            </a:r>
            <a:r>
              <a:rPr kumimoji="0" lang="en-GB" altLang="en-US" sz="1100" b="0" u="none" strike="noStrike" kern="1200" cap="none" spc="0" normalizeH="0" baseline="0" noProof="0" dirty="0">
                <a:ln>
                  <a:noFill/>
                </a:ln>
                <a:solidFill>
                  <a:srgbClr val="334A7A"/>
                </a:solidFill>
                <a:effectLst/>
                <a:uLnTx/>
                <a:uFillTx/>
                <a:latin typeface="Abadi Extra Light" panose="020B0204020104020204" pitchFamily="34" charset="0"/>
                <a:cs typeface="Arial"/>
              </a:rPr>
              <a:t>Section 20 Malicious Wounding without Intent</a:t>
            </a:r>
            <a:r>
              <a:rPr kumimoji="0" lang="en-GB" altLang="en-US" sz="1100" b="0" i="0" u="none" strike="noStrike" kern="1200" cap="none" spc="0" normalizeH="0" baseline="0" noProof="0" dirty="0">
                <a:ln>
                  <a:noFill/>
                </a:ln>
                <a:solidFill>
                  <a:srgbClr val="334A7A"/>
                </a:solidFill>
                <a:effectLst/>
                <a:uLnTx/>
                <a:uFillTx/>
                <a:latin typeface="Abadi Extra Light" panose="020B0204020104020204" pitchFamily="34" charset="0"/>
                <a:cs typeface="Arial"/>
              </a:rPr>
              <a:t>, and </a:t>
            </a:r>
            <a:r>
              <a:rPr kumimoji="0" lang="en-GB" altLang="en-US" sz="1100" b="0" u="none" strike="noStrike" kern="1200" cap="none" spc="0" normalizeH="0" baseline="0" noProof="0" dirty="0">
                <a:ln>
                  <a:noFill/>
                </a:ln>
                <a:solidFill>
                  <a:srgbClr val="334A7A"/>
                </a:solidFill>
                <a:effectLst/>
                <a:uLnTx/>
                <a:uFillTx/>
                <a:latin typeface="Abadi Extra Light" panose="020B0204020104020204" pitchFamily="34" charset="0"/>
                <a:cs typeface="Arial"/>
              </a:rPr>
              <a:t>Personal Robbery </a:t>
            </a:r>
            <a:r>
              <a:rPr kumimoji="0" lang="en-GB" altLang="en-US" sz="1100" b="0" i="0" u="none" strike="noStrike" kern="1200" cap="none" spc="0" normalizeH="0" baseline="0" noProof="0" dirty="0">
                <a:ln>
                  <a:noFill/>
                </a:ln>
                <a:solidFill>
                  <a:srgbClr val="334A7A"/>
                </a:solidFill>
                <a:effectLst/>
                <a:uLnTx/>
                <a:uFillTx/>
                <a:latin typeface="Abadi Extra Light" panose="020B0204020104020204" pitchFamily="34" charset="0"/>
                <a:cs typeface="Arial"/>
              </a:rPr>
              <a:t>offences. </a:t>
            </a:r>
            <a:r>
              <a:rPr lang="en-GB" altLang="en-US" sz="1100" dirty="0">
                <a:solidFill>
                  <a:srgbClr val="334A7A"/>
                </a:solidFill>
                <a:latin typeface="Abadi Extra Light" panose="020B0204020104020204" pitchFamily="34" charset="0"/>
                <a:cs typeface="Arial"/>
              </a:rPr>
              <a:t>These offences have risen by 6.4% during Q4 2023-24 when compared to the quarter prior, with 13 additional offences recorded for a total of 215. A more prominent increase of 20.1% (36 additional offences) can be observed when comparing Q4 2023-24 against the same quarter during the previous financial year.</a:t>
            </a:r>
            <a:endParaRPr lang="en-GB" altLang="en-US" sz="1100" dirty="0">
              <a:solidFill>
                <a:srgbClr val="334A7A"/>
              </a:solidFill>
              <a:latin typeface="Abadi Extra Light" panose="020B0204020104020204" pitchFamily="34" charset="0"/>
              <a:cs typeface="Arial" panose="020B0604020202020204" pitchFamily="34" charset="0"/>
            </a:endParaRPr>
          </a:p>
          <a:p>
            <a:pPr marL="0" indent="0">
              <a:lnSpc>
                <a:spcPct val="110000"/>
              </a:lnSpc>
              <a:buNone/>
            </a:pPr>
            <a:r>
              <a:rPr lang="en-GB" sz="1100" dirty="0">
                <a:solidFill>
                  <a:srgbClr val="334A7A"/>
                </a:solidFill>
                <a:effectLst/>
                <a:latin typeface="Abadi Extra Light" panose="020B0204020104020204" pitchFamily="34" charset="0"/>
                <a:ea typeface="Times New Roman" panose="02020603050405020304" pitchFamily="18" charset="0"/>
                <a:cs typeface="Arial" panose="020B0604020202020204" pitchFamily="34" charset="0"/>
              </a:rPr>
              <a:t>Gwent Police utilises a problem-solving, partnership based approach to preventing Serious Violence. </a:t>
            </a:r>
            <a:r>
              <a:rPr lang="en-GB" sz="1100" dirty="0">
                <a:solidFill>
                  <a:srgbClr val="334A7A"/>
                </a:solidFill>
                <a:latin typeface="Abadi Extra Light" panose="020B0204020104020204" pitchFamily="34" charset="0"/>
                <a:ea typeface="Calibri" panose="020F0502020204030204" pitchFamily="34" charset="0"/>
                <a:cs typeface="Arial" panose="020B0604020202020204" pitchFamily="34" charset="0"/>
              </a:rPr>
              <a:t>This approach is supported by a Serious Violence prevention strategy and delivery plan, which aim to reduce and where possible prevent harm to members of the community. </a:t>
            </a:r>
          </a:p>
          <a:p>
            <a:pPr marL="0" indent="0">
              <a:lnSpc>
                <a:spcPct val="110000"/>
              </a:lnSpc>
              <a:buNone/>
            </a:pPr>
            <a:r>
              <a:rPr lang="en-GB" sz="1100" dirty="0">
                <a:solidFill>
                  <a:srgbClr val="334A7A"/>
                </a:solidFill>
                <a:effectLst/>
                <a:latin typeface="Abadi Extra Light" panose="020B0204020104020204" pitchFamily="34" charset="0"/>
                <a:ea typeface="Calibri" panose="020F0502020204030204" pitchFamily="34" charset="0"/>
                <a:cs typeface="Arial" panose="020B0604020202020204" pitchFamily="34" charset="0"/>
              </a:rPr>
              <a:t>Particular focus has been placed on night-time economy related violence, knife related violence, robbery, drug related gang violence, and acid/corrosive substance attacks. </a:t>
            </a:r>
            <a:r>
              <a:rPr lang="en-GB" sz="1100" dirty="0">
                <a:solidFill>
                  <a:srgbClr val="334A7A"/>
                </a:solidFill>
                <a:latin typeface="Abadi Extra Light" panose="020B0204020104020204" pitchFamily="34" charset="0"/>
                <a:ea typeface="Calibri" panose="020F0502020204030204" pitchFamily="34" charset="0"/>
                <a:cs typeface="Arial" panose="020B0604020202020204" pitchFamily="34" charset="0"/>
              </a:rPr>
              <a:t>Tasking structures are in place to monitor active Organised Crime Groups (OCGs) and high-harm offenders.</a:t>
            </a:r>
            <a:endParaRPr lang="en-GB" sz="1100" dirty="0">
              <a:solidFill>
                <a:srgbClr val="334A7A"/>
              </a:solidFill>
              <a:effectLst/>
              <a:latin typeface="Abadi Extra Light" panose="020B0204020104020204" pitchFamily="34" charset="0"/>
              <a:ea typeface="Calibri" panose="020F0502020204030204" pitchFamily="34" charset="0"/>
              <a:cs typeface="Arial" panose="020B0604020202020204" pitchFamily="34" charset="0"/>
            </a:endParaRPr>
          </a:p>
          <a:p>
            <a:pPr marL="0" indent="0">
              <a:lnSpc>
                <a:spcPct val="110000"/>
              </a:lnSpc>
              <a:buNone/>
            </a:pPr>
            <a:r>
              <a:rPr lang="en-GB" sz="1400" b="1" dirty="0">
                <a:solidFill>
                  <a:srgbClr val="334A7A"/>
                </a:solidFill>
                <a:latin typeface="Aharoni"/>
                <a:cs typeface="Aharoni"/>
              </a:rPr>
              <a:t>Gwent PCC Comments</a:t>
            </a:r>
            <a:endParaRPr lang="en-GB" sz="1250" b="0" i="0" u="none" strike="noStrike" dirty="0">
              <a:solidFill>
                <a:srgbClr val="334A7A"/>
              </a:solidFill>
              <a:effectLst/>
              <a:latin typeface="Abadi Extra Light" panose="020B0204020104020204" pitchFamily="34" charset="0"/>
            </a:endParaRPr>
          </a:p>
          <a:p>
            <a:pPr marL="0" indent="0">
              <a:lnSpc>
                <a:spcPct val="110000"/>
              </a:lnSpc>
              <a:buNone/>
            </a:pPr>
            <a:r>
              <a:rPr lang="en-GB" sz="1250" dirty="0">
                <a:solidFill>
                  <a:srgbClr val="334A7A"/>
                </a:solidFill>
                <a:latin typeface="Abadi Extra Light"/>
              </a:rPr>
              <a:t>As mentioned above, development of a new</a:t>
            </a:r>
            <a:r>
              <a:rPr lang="en-GB" sz="1250" b="0" i="0" u="none" strike="noStrike" dirty="0">
                <a:solidFill>
                  <a:srgbClr val="334A7A"/>
                </a:solidFill>
                <a:effectLst/>
                <a:latin typeface="Abadi Extra Light"/>
              </a:rPr>
              <a:t> Serious Violence Duty Strategy and Strategic Needs Assessment were completed in Q4, supported by the OPCC who have been leading this work overall. Some additional funding provided by the Home Office is now being used by community safety partners to develop interventions to reduce serious violence. </a:t>
            </a:r>
            <a:r>
              <a:rPr lang="en-GB" sz="1250" dirty="0">
                <a:solidFill>
                  <a:srgbClr val="334A7A"/>
                </a:solidFill>
                <a:latin typeface="Abadi Extra Light"/>
              </a:rPr>
              <a:t>T</a:t>
            </a:r>
            <a:r>
              <a:rPr lang="en-GB" sz="1250" b="0" i="0" u="none" strike="noStrike" dirty="0">
                <a:solidFill>
                  <a:srgbClr val="334A7A"/>
                </a:solidFill>
                <a:effectLst/>
                <a:latin typeface="Abadi Extra Light"/>
              </a:rPr>
              <a:t>he OPCC will be monitoring this partnership response. </a:t>
            </a:r>
            <a:endParaRPr lang="en-GB" sz="1250" kern="1400" dirty="0">
              <a:solidFill>
                <a:srgbClr val="334A7A"/>
              </a:solidFill>
              <a:latin typeface="Abadi Extra Light" panose="020B0204020104020204" pitchFamily="34" charset="0"/>
              <a:ea typeface="Microsoft JhengHei" panose="020B0604030504040204" pitchFamily="34" charset="-120"/>
            </a:endParaRPr>
          </a:p>
        </p:txBody>
      </p:sp>
      <p:sp>
        <p:nvSpPr>
          <p:cNvPr id="8" name="Slide Number Placeholder 7">
            <a:extLst>
              <a:ext uri="{FF2B5EF4-FFF2-40B4-BE49-F238E27FC236}">
                <a16:creationId xmlns:a16="http://schemas.microsoft.com/office/drawing/2014/main" id="{93F8AE98-1960-98E6-82B3-F7056D379BFA}"/>
              </a:ext>
              <a:ext uri="{C183D7F6-B498-43B3-948B-1728B52AA6E4}">
                <adec:decorative xmlns:adec="http://schemas.microsoft.com/office/drawing/2017/decorative" val="1"/>
              </a:ext>
            </a:extLst>
          </p:cNvPr>
          <p:cNvSpPr>
            <a:spLocks noGrp="1"/>
          </p:cNvSpPr>
          <p:nvPr>
            <p:ph type="sldNum" sz="quarter" idx="12"/>
          </p:nvPr>
        </p:nvSpPr>
        <p:spPr>
          <a:xfrm>
            <a:off x="9235734" y="6444135"/>
            <a:ext cx="2743200" cy="365125"/>
          </a:xfrm>
        </p:spPr>
        <p:txBody>
          <a:bodyPr/>
          <a:lstStyle/>
          <a:p>
            <a:fld id="{3AC7CA82-6322-4EB1-B8D2-767A6A67D34E}" type="slidenum">
              <a:rPr lang="en-GB" smtClean="0"/>
              <a:t>3</a:t>
            </a:fld>
            <a:endParaRPr lang="en-GB" dirty="0"/>
          </a:p>
        </p:txBody>
      </p:sp>
    </p:spTree>
    <p:extLst>
      <p:ext uri="{BB962C8B-B14F-4D97-AF65-F5344CB8AC3E}">
        <p14:creationId xmlns:p14="http://schemas.microsoft.com/office/powerpoint/2010/main" val="1758236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5241B-7B0C-83DA-76DD-813310D697BE}"/>
              </a:ext>
            </a:extLst>
          </p:cNvPr>
          <p:cNvSpPr>
            <a:spLocks noGrp="1"/>
          </p:cNvSpPr>
          <p:nvPr>
            <p:ph type="title"/>
          </p:nvPr>
        </p:nvSpPr>
        <p:spPr>
          <a:xfrm>
            <a:off x="213066" y="231302"/>
            <a:ext cx="11765868" cy="762032"/>
          </a:xfrm>
        </p:spPr>
        <p:txBody>
          <a:bodyPr>
            <a:noAutofit/>
          </a:bodyPr>
          <a:lstStyle/>
          <a:p>
            <a:r>
              <a:rPr lang="en-GB" sz="1600" b="1" dirty="0">
                <a:solidFill>
                  <a:srgbClr val="E95161"/>
                </a:solidFill>
                <a:latin typeface="Aharoni" panose="02010803020104030203" pitchFamily="2" charset="-79"/>
                <a:cs typeface="Aharoni" panose="02010803020104030203" pitchFamily="2" charset="-79"/>
              </a:rPr>
              <a:t>DISRUPT DRUG SUPPLY AND COUNTY LINES</a:t>
            </a:r>
            <a:endParaRPr lang="en-GB" sz="1600" dirty="0">
              <a:solidFill>
                <a:srgbClr val="334A7A"/>
              </a:solidFill>
              <a:latin typeface="Aharoni" panose="02010803020104030203" pitchFamily="2" charset="-79"/>
              <a:cs typeface="Aharoni" panose="02010803020104030203" pitchFamily="2" charset="-79"/>
            </a:endParaRPr>
          </a:p>
        </p:txBody>
      </p:sp>
      <p:graphicFrame>
        <p:nvGraphicFramePr>
          <p:cNvPr id="3" name="Table 2">
            <a:extLst>
              <a:ext uri="{FF2B5EF4-FFF2-40B4-BE49-F238E27FC236}">
                <a16:creationId xmlns:a16="http://schemas.microsoft.com/office/drawing/2014/main" id="{112D6020-687B-CFB9-D57A-816614B0F4C2}"/>
              </a:ext>
            </a:extLst>
          </p:cNvPr>
          <p:cNvGraphicFramePr>
            <a:graphicFrameLocks noGrp="1"/>
          </p:cNvGraphicFramePr>
          <p:nvPr>
            <p:extLst>
              <p:ext uri="{D42A27DB-BD31-4B8C-83A1-F6EECF244321}">
                <p14:modId xmlns:p14="http://schemas.microsoft.com/office/powerpoint/2010/main" val="890998504"/>
              </p:ext>
            </p:extLst>
          </p:nvPr>
        </p:nvGraphicFramePr>
        <p:xfrm>
          <a:off x="507254" y="1168405"/>
          <a:ext cx="5525397" cy="828675"/>
        </p:xfrm>
        <a:graphic>
          <a:graphicData uri="http://schemas.openxmlformats.org/drawingml/2006/table">
            <a:tbl>
              <a:tblPr firstRow="1"/>
              <a:tblGrid>
                <a:gridCol w="2939324">
                  <a:extLst>
                    <a:ext uri="{9D8B030D-6E8A-4147-A177-3AD203B41FA5}">
                      <a16:colId xmlns:a16="http://schemas.microsoft.com/office/drawing/2014/main" val="1093655662"/>
                    </a:ext>
                  </a:extLst>
                </a:gridCol>
                <a:gridCol w="2586073">
                  <a:extLst>
                    <a:ext uri="{9D8B030D-6E8A-4147-A177-3AD203B41FA5}">
                      <a16:colId xmlns:a16="http://schemas.microsoft.com/office/drawing/2014/main" val="760102703"/>
                    </a:ext>
                  </a:extLst>
                </a:gridCol>
              </a:tblGrid>
              <a:tr h="200025">
                <a:tc>
                  <a:txBody>
                    <a:bodyPr/>
                    <a:lstStyle/>
                    <a:p>
                      <a:pPr algn="ctr" fontAlgn="b"/>
                      <a:r>
                        <a:rPr lang="en-GB" sz="900" b="1" i="0" u="none" strike="noStrike" dirty="0">
                          <a:solidFill>
                            <a:srgbClr val="334A7A"/>
                          </a:solidFill>
                          <a:effectLst/>
                          <a:latin typeface="Abadi Extra Light" panose="020B0204020104020204" pitchFamily="34" charset="0"/>
                        </a:rPr>
                        <a:t>Local Measures</a:t>
                      </a:r>
                    </a:p>
                  </a:txBody>
                  <a:tcPr marL="0" marR="0" marT="0" marB="0" anchor="b">
                    <a:lnL>
                      <a:noFill/>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tc>
                  <a:txBody>
                    <a:bodyPr/>
                    <a:lstStyle/>
                    <a:p>
                      <a:pPr algn="ctr" fontAlgn="b"/>
                      <a:r>
                        <a:rPr lang="en-GB" sz="900" b="1" i="0" u="none" strike="noStrike" dirty="0">
                          <a:solidFill>
                            <a:srgbClr val="334A7A"/>
                          </a:solidFill>
                          <a:effectLst/>
                          <a:latin typeface="Abadi Extra Light" panose="020B0204020104020204" pitchFamily="34" charset="0"/>
                        </a:rPr>
                        <a:t>Trend / Outlook</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335011877"/>
                  </a:ext>
                </a:extLst>
              </a:tr>
              <a:tr h="209550">
                <a:tc>
                  <a:txBody>
                    <a:bodyPr/>
                    <a:lstStyle/>
                    <a:p>
                      <a:pPr algn="ctr" fontAlgn="b"/>
                      <a:r>
                        <a:rPr lang="en-GB" sz="900" b="0" i="0" u="none" strike="noStrike" dirty="0">
                          <a:solidFill>
                            <a:srgbClr val="334A7A"/>
                          </a:solidFill>
                          <a:effectLst/>
                          <a:latin typeface="Abadi Extra Light" panose="020B0204020104020204" pitchFamily="34" charset="0"/>
                        </a:rPr>
                        <a:t>No of Drug Disruptions</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900" b="0" i="0" u="none" strike="noStrike" dirty="0">
                          <a:solidFill>
                            <a:srgbClr val="334A7A"/>
                          </a:solidFill>
                          <a:effectLst/>
                          <a:latin typeface="Abadi Extra Light" panose="020B0204020104020204" pitchFamily="34" charset="0"/>
                        </a:rPr>
                        <a:t>Not known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2048180935"/>
                  </a:ext>
                </a:extLst>
              </a:tr>
              <a:tr h="209550">
                <a:tc>
                  <a:txBody>
                    <a:bodyPr/>
                    <a:lstStyle/>
                    <a:p>
                      <a:pPr algn="ctr" fontAlgn="b"/>
                      <a:r>
                        <a:rPr lang="en-GB" sz="900" b="0" i="0" u="none" strike="noStrike" dirty="0">
                          <a:solidFill>
                            <a:srgbClr val="334A7A"/>
                          </a:solidFill>
                          <a:effectLst/>
                          <a:latin typeface="Abadi Extra Light" panose="020B0204020104020204" pitchFamily="34" charset="0"/>
                        </a:rPr>
                        <a:t>No of County Lines Disrupted</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900" b="0" i="0" u="none" strike="noStrike" dirty="0">
                          <a:solidFill>
                            <a:srgbClr val="334A7A"/>
                          </a:solidFill>
                          <a:effectLst/>
                          <a:latin typeface="Abadi Extra Light" panose="020B0204020104020204" pitchFamily="34" charset="0"/>
                        </a:rPr>
                        <a:t>Not known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186201840"/>
                  </a:ext>
                </a:extLst>
              </a:tr>
              <a:tr h="209550">
                <a:tc>
                  <a:txBody>
                    <a:bodyPr/>
                    <a:lstStyle/>
                    <a:p>
                      <a:pPr algn="ctr" fontAlgn="b"/>
                      <a:r>
                        <a:rPr lang="en-GB" sz="900" b="0" i="0" u="none" strike="noStrike" dirty="0">
                          <a:solidFill>
                            <a:srgbClr val="334A7A"/>
                          </a:solidFill>
                          <a:effectLst/>
                          <a:latin typeface="Abadi Extra Light" panose="020B0204020104020204" pitchFamily="34" charset="0"/>
                        </a:rPr>
                        <a:t>No of Drug supply Offences</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900" b="0" i="0" u="none" strike="noStrike" dirty="0">
                          <a:solidFill>
                            <a:srgbClr val="334A7A"/>
                          </a:solidFill>
                          <a:effectLst/>
                          <a:latin typeface="Abadi Extra Light" panose="020B0204020104020204" pitchFamily="34" charset="0"/>
                        </a:rPr>
                        <a:t>decreasing</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04974587"/>
                  </a:ext>
                </a:extLst>
              </a:tr>
            </a:tbl>
          </a:graphicData>
        </a:graphic>
      </p:graphicFrame>
      <p:graphicFrame>
        <p:nvGraphicFramePr>
          <p:cNvPr id="5" name="Chart 4" descr="Chart shows the Supply of Drug Crime Rate per one thousand population in Gwent&#10;&#10;The data is as follows:&#10;2018-19 Quarter 1 = 0.150&#10;2018-19 Quarter 2 = 0.158&#10;2018-19 Quarter 3 = 0.140&#10;2018-19 Quarter 4 = 0.158&#10;&#10;2019-20 Quarter 1 = 0.230&#10;2019-20 Quarter 2 = 0.157&#10;2019-20 Quarter 3 = 0.144&#10;2019-20 Quarter 4 = 0.130&#10;&#10;2020-21 Quarter 1 = 0.289&#10;2020-21 Quarter 2 = 0.138&#10;2020-21 Quarter 3 = 0.151&#10;2020-21 Quarter 4 = 0.165&#10;&#10;2021-22 Quarter 1 = 0.150&#10;2021-22 Quarter 2 = 0.152&#10;2021-22 Quarter 3 = 0.145&#10;2021-22 Quarter 4 = 0.157&#10;&#10;2022-23 Quarter 1 = 0.165&#10;2022-23 Quarter 2 = 0.158&#10;2022-23 Quarter 3 = 0.202&#10;2022-23 Quarter 4 = 0.192&#10;&#10;2023-24 Quarter 1 = 0.221&#10;2023-24 Quarter 2 = 0.263&#10;2023 -24 Quarter 3 = 0.207&#10;2023-24 Quarter 4 = 0.184">
            <a:extLst>
              <a:ext uri="{FF2B5EF4-FFF2-40B4-BE49-F238E27FC236}">
                <a16:creationId xmlns:a16="http://schemas.microsoft.com/office/drawing/2014/main" id="{37C7DFE1-5574-1608-2602-7A498C408532}"/>
              </a:ext>
            </a:extLst>
          </p:cNvPr>
          <p:cNvGraphicFramePr>
            <a:graphicFrameLocks/>
          </p:cNvGraphicFramePr>
          <p:nvPr>
            <p:extLst>
              <p:ext uri="{D42A27DB-BD31-4B8C-83A1-F6EECF244321}">
                <p14:modId xmlns:p14="http://schemas.microsoft.com/office/powerpoint/2010/main" val="1384577424"/>
              </p:ext>
            </p:extLst>
          </p:nvPr>
        </p:nvGraphicFramePr>
        <p:xfrm>
          <a:off x="1274762" y="2993822"/>
          <a:ext cx="3565526" cy="1741489"/>
        </p:xfrm>
        <a:graphic>
          <a:graphicData uri="http://schemas.openxmlformats.org/drawingml/2006/chart">
            <c:chart xmlns:c="http://schemas.openxmlformats.org/drawingml/2006/chart" xmlns:r="http://schemas.openxmlformats.org/officeDocument/2006/relationships" r:id="rId2"/>
          </a:graphicData>
        </a:graphic>
      </p:graphicFrame>
      <p:sp>
        <p:nvSpPr>
          <p:cNvPr id="29" name="Subtitle 11">
            <a:extLst>
              <a:ext uri="{FF2B5EF4-FFF2-40B4-BE49-F238E27FC236}">
                <a16:creationId xmlns:a16="http://schemas.microsoft.com/office/drawing/2014/main" id="{DB4ED1FC-5AE8-D19A-58D4-3C11A0D986C7}"/>
              </a:ext>
            </a:extLst>
          </p:cNvPr>
          <p:cNvSpPr txBox="1">
            <a:spLocks/>
          </p:cNvSpPr>
          <p:nvPr/>
        </p:nvSpPr>
        <p:spPr>
          <a:xfrm>
            <a:off x="6096000" y="136525"/>
            <a:ext cx="5798522" cy="5407138"/>
          </a:xfrm>
          <a:custGeom>
            <a:avLst/>
            <a:gdLst>
              <a:gd name="connsiteX0" fmla="*/ 0 w 4015663"/>
              <a:gd name="connsiteY0" fmla="*/ 0 h 2467322"/>
              <a:gd name="connsiteX1" fmla="*/ 4015663 w 4015663"/>
              <a:gd name="connsiteY1" fmla="*/ 0 h 2467322"/>
              <a:gd name="connsiteX2" fmla="*/ 4015663 w 4015663"/>
              <a:gd name="connsiteY2" fmla="*/ 2467322 h 2467322"/>
              <a:gd name="connsiteX3" fmla="*/ 0 w 4015663"/>
              <a:gd name="connsiteY3" fmla="*/ 2467322 h 2467322"/>
              <a:gd name="connsiteX4" fmla="*/ 0 w 4015663"/>
              <a:gd name="connsiteY4" fmla="*/ 0 h 2467322"/>
              <a:gd name="connsiteX0" fmla="*/ 0 w 4015663"/>
              <a:gd name="connsiteY0" fmla="*/ 0 h 2467322"/>
              <a:gd name="connsiteX1" fmla="*/ 4015663 w 4015663"/>
              <a:gd name="connsiteY1" fmla="*/ 0 h 2467322"/>
              <a:gd name="connsiteX2" fmla="*/ 4015663 w 4015663"/>
              <a:gd name="connsiteY2" fmla="*/ 2467322 h 2467322"/>
              <a:gd name="connsiteX3" fmla="*/ 9236 w 4015663"/>
              <a:gd name="connsiteY3" fmla="*/ 1534449 h 2467322"/>
              <a:gd name="connsiteX4" fmla="*/ 0 w 4015663"/>
              <a:gd name="connsiteY4" fmla="*/ 0 h 246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5663" h="2467322">
                <a:moveTo>
                  <a:pt x="0" y="0"/>
                </a:moveTo>
                <a:lnTo>
                  <a:pt x="4015663" y="0"/>
                </a:lnTo>
                <a:lnTo>
                  <a:pt x="4015663" y="2467322"/>
                </a:lnTo>
                <a:lnTo>
                  <a:pt x="9236" y="1534449"/>
                </a:lnTo>
                <a:cubicBezTo>
                  <a:pt x="6157" y="1022966"/>
                  <a:pt x="3079" y="511483"/>
                  <a:pt x="0" y="0"/>
                </a:cubicBezTo>
                <a:close/>
              </a:path>
            </a:pathLst>
          </a:cu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400" b="1" dirty="0">
                <a:solidFill>
                  <a:srgbClr val="E95161"/>
                </a:solidFill>
                <a:latin typeface="Aharoni"/>
                <a:cs typeface="Aharoni"/>
              </a:rPr>
              <a:t>Gwent Police action against this measure</a:t>
            </a:r>
          </a:p>
          <a:p>
            <a:pPr marL="0" indent="0">
              <a:lnSpc>
                <a:spcPct val="110000"/>
              </a:lnSpc>
              <a:buNone/>
            </a:pPr>
            <a:r>
              <a:rPr lang="en-GB" altLang="en-US" sz="1200" dirty="0">
                <a:solidFill>
                  <a:srgbClr val="334A7A"/>
                </a:solidFill>
                <a:latin typeface="Abadi Extra Light" panose="020B0204020104020204" pitchFamily="34" charset="0"/>
                <a:cs typeface="Calibri"/>
              </a:rPr>
              <a:t>Drug Trafficking and Supply offences have risen in volume by 3.2% during Q4 2023-24 when compared to the quarter prior, with four additional offences recorded for a total of 129. </a:t>
            </a:r>
            <a:r>
              <a:rPr lang="en-GB" altLang="en-US" sz="1200" dirty="0">
                <a:solidFill>
                  <a:srgbClr val="334A7A"/>
                </a:solidFill>
                <a:latin typeface="Abadi Extra Light" panose="020B0204020104020204" pitchFamily="34" charset="0"/>
                <a:cs typeface="Arial" panose="020B0604020202020204" pitchFamily="34" charset="0"/>
              </a:rPr>
              <a:t>A similar increase of 4.9% (six additional offences) can be observed when comparing Q4 2023-24 against the same quarter during the previous financial year. A more prominent increase of 13.2% (61 additional offences) has been recorded when comparing the most recent financial year against financial year 2022-23, influenced by the elevated levels reported during Q2 2023-24.</a:t>
            </a:r>
          </a:p>
          <a:p>
            <a:pPr marL="0" indent="0">
              <a:lnSpc>
                <a:spcPct val="110000"/>
              </a:lnSpc>
              <a:buNone/>
            </a:pPr>
            <a:r>
              <a:rPr lang="en-GB" sz="1200" dirty="0">
                <a:solidFill>
                  <a:srgbClr val="334A7A"/>
                </a:solidFill>
                <a:latin typeface="Abadi Extra Light" panose="020B0204020104020204" pitchFamily="34" charset="0"/>
                <a:ea typeface="Calibri" panose="020F0502020204030204" pitchFamily="34" charset="0"/>
                <a:cs typeface="Times New Roman" panose="02020603050405020304" pitchFamily="18" charset="0"/>
              </a:rPr>
              <a:t>Operation Stanley was an investigation into the supply of Class A drugs across Newport and South Wales. On the 25th of January, a warrant was executed at an address in St Julians, Newport during which two individuals were arrested. Six mobile phones, 748g of cocaine and 135g of cannabis were seized from the address, in addition to £15,805 in cash and numerous items of high value designer clothing. The owner of the address was subsequently arrested and has since been charged and remanded.</a:t>
            </a:r>
          </a:p>
          <a:p>
            <a:pPr marL="0" indent="0">
              <a:lnSpc>
                <a:spcPct val="110000"/>
              </a:lnSpc>
              <a:buNone/>
            </a:pPr>
            <a:r>
              <a:rPr lang="en-GB" sz="1200" dirty="0">
                <a:solidFill>
                  <a:srgbClr val="334A7A"/>
                </a:solidFill>
                <a:latin typeface="Abadi Extra Light" panose="020B0204020104020204" pitchFamily="34" charset="0"/>
                <a:ea typeface="Calibri" panose="020F0502020204030204" pitchFamily="34" charset="0"/>
                <a:cs typeface="Times New Roman" panose="02020603050405020304" pitchFamily="18" charset="0"/>
              </a:rPr>
              <a:t>A further warrant was executed at the Royal Albert Public House in </a:t>
            </a:r>
            <a:r>
              <a:rPr lang="en-GB" sz="1200" dirty="0" err="1">
                <a:solidFill>
                  <a:srgbClr val="334A7A"/>
                </a:solidFill>
                <a:latin typeface="Abadi Extra Light" panose="020B0204020104020204" pitchFamily="34" charset="0"/>
                <a:ea typeface="Calibri" panose="020F0502020204030204" pitchFamily="34" charset="0"/>
                <a:cs typeface="Times New Roman" panose="02020603050405020304" pitchFamily="18" charset="0"/>
              </a:rPr>
              <a:t>Maindee</a:t>
            </a:r>
            <a:r>
              <a:rPr lang="en-GB" sz="1200" dirty="0">
                <a:solidFill>
                  <a:srgbClr val="334A7A"/>
                </a:solidFill>
                <a:latin typeface="Abadi Extra Light" panose="020B0204020104020204" pitchFamily="34" charset="0"/>
                <a:ea typeface="Calibri" panose="020F0502020204030204" pitchFamily="34" charset="0"/>
                <a:cs typeface="Times New Roman" panose="02020603050405020304" pitchFamily="18" charset="0"/>
              </a:rPr>
              <a:t>, during which Samuel </a:t>
            </a:r>
            <a:r>
              <a:rPr lang="en-GB" sz="1200" dirty="0" err="1">
                <a:solidFill>
                  <a:srgbClr val="334A7A"/>
                </a:solidFill>
                <a:latin typeface="Abadi Extra Light" panose="020B0204020104020204" pitchFamily="34" charset="0"/>
                <a:ea typeface="Calibri" panose="020F0502020204030204" pitchFamily="34" charset="0"/>
                <a:cs typeface="Times New Roman" panose="02020603050405020304" pitchFamily="18" charset="0"/>
              </a:rPr>
              <a:t>Hudacek</a:t>
            </a:r>
            <a:r>
              <a:rPr lang="en-GB" sz="1200" dirty="0">
                <a:solidFill>
                  <a:srgbClr val="334A7A"/>
                </a:solidFill>
                <a:latin typeface="Abadi Extra Light" panose="020B0204020104020204" pitchFamily="34" charset="0"/>
                <a:ea typeface="Calibri" panose="020F0502020204030204" pitchFamily="34" charset="0"/>
                <a:cs typeface="Times New Roman" panose="02020603050405020304" pitchFamily="18" charset="0"/>
              </a:rPr>
              <a:t> was arrested for the possession of half a kilo of cocaine. Through subsequent mobile phone analysis, evidence was obtained of drug dealing and animal cruelty. </a:t>
            </a:r>
            <a:r>
              <a:rPr lang="en-GB" sz="1200" dirty="0" err="1">
                <a:solidFill>
                  <a:srgbClr val="334A7A"/>
                </a:solidFill>
                <a:latin typeface="Abadi Extra Light" panose="020B0204020104020204" pitchFamily="34" charset="0"/>
                <a:ea typeface="Calibri" panose="020F0502020204030204" pitchFamily="34" charset="0"/>
                <a:cs typeface="Times New Roman" panose="02020603050405020304" pitchFamily="18" charset="0"/>
              </a:rPr>
              <a:t>Hudacek</a:t>
            </a:r>
            <a:r>
              <a:rPr lang="en-GB" sz="1200" dirty="0">
                <a:solidFill>
                  <a:srgbClr val="334A7A"/>
                </a:solidFill>
                <a:latin typeface="Abadi Extra Light" panose="020B0204020104020204" pitchFamily="34" charset="0"/>
                <a:ea typeface="Calibri" panose="020F0502020204030204" pitchFamily="34" charset="0"/>
                <a:cs typeface="Times New Roman" panose="02020603050405020304" pitchFamily="18" charset="0"/>
              </a:rPr>
              <a:t> has pleaded guilty to being concerned in the supply of cocaine and causing unnecessary suffering to a protected animal. He was sentenced to three years in custody</a:t>
            </a:r>
          </a:p>
          <a:p>
            <a:pPr marL="0" indent="0">
              <a:lnSpc>
                <a:spcPct val="110000"/>
              </a:lnSpc>
              <a:buNone/>
            </a:pPr>
            <a:r>
              <a:rPr lang="en-GB" sz="1400" b="1" dirty="0">
                <a:solidFill>
                  <a:srgbClr val="334A7A"/>
                </a:solidFill>
                <a:latin typeface="Aharoni"/>
                <a:cs typeface="Aharoni"/>
              </a:rPr>
              <a:t>Gwent PCC </a:t>
            </a:r>
            <a:r>
              <a:rPr lang="en-GB" sz="1400" b="1" i="0" u="none" strike="noStrike" dirty="0">
                <a:solidFill>
                  <a:srgbClr val="334A7A"/>
                </a:solidFill>
                <a:effectLst/>
                <a:latin typeface="Aharoni"/>
                <a:cs typeface="Aharoni"/>
              </a:rPr>
              <a:t>Comments</a:t>
            </a:r>
            <a:endParaRPr lang="en-GB" sz="1250" b="0" i="0" u="none" strike="noStrike" dirty="0">
              <a:solidFill>
                <a:srgbClr val="334A7A"/>
              </a:solidFill>
              <a:effectLst/>
              <a:latin typeface="Aharoni"/>
              <a:cs typeface="Aharoni"/>
            </a:endParaRPr>
          </a:p>
          <a:p>
            <a:pPr marL="0" indent="0">
              <a:lnSpc>
                <a:spcPct val="110000"/>
              </a:lnSpc>
              <a:buNone/>
            </a:pPr>
            <a:r>
              <a:rPr lang="en-GB" sz="1250" b="0" i="0" u="none" strike="noStrike" dirty="0">
                <a:solidFill>
                  <a:srgbClr val="334A7A"/>
                </a:solidFill>
                <a:effectLst/>
                <a:latin typeface="Abadi Extra Light"/>
              </a:rPr>
              <a:t>We are pleased to see the continued reduction in drug supply offences after a prolonged period of increase. </a:t>
            </a:r>
            <a:r>
              <a:rPr lang="en-GB" sz="1250" dirty="0">
                <a:solidFill>
                  <a:srgbClr val="334A7A"/>
                </a:solidFill>
                <a:latin typeface="Abadi Extra Light"/>
              </a:rPr>
              <a:t>W</a:t>
            </a:r>
            <a:r>
              <a:rPr lang="en-GB" sz="1250" b="0" i="0" u="none" strike="noStrike" dirty="0">
                <a:solidFill>
                  <a:srgbClr val="334A7A"/>
                </a:solidFill>
                <a:effectLst/>
                <a:latin typeface="Abadi Extra Light"/>
              </a:rPr>
              <a:t>e also note the significant level of proactive work undertaken by Gwent Police as evidenced above, which has ended in some excellent outcomes</a:t>
            </a:r>
            <a:r>
              <a:rPr lang="en-GB" sz="1250" dirty="0">
                <a:solidFill>
                  <a:srgbClr val="334A7A"/>
                </a:solidFill>
                <a:latin typeface="Abadi Extra Light"/>
              </a:rPr>
              <a:t>. We are working closely with partners in the Area Planning Board on the recommissioning of the substance misuse service (Gwent Drug and Alcohol Service) due in 2024, which seeks to give treatment to offenders to reduce future offending. More on this will be reported next year.  </a:t>
            </a:r>
          </a:p>
        </p:txBody>
      </p:sp>
      <p:sp>
        <p:nvSpPr>
          <p:cNvPr id="8" name="Slide Number Placeholder 7">
            <a:extLst>
              <a:ext uri="{FF2B5EF4-FFF2-40B4-BE49-F238E27FC236}">
                <a16:creationId xmlns:a16="http://schemas.microsoft.com/office/drawing/2014/main" id="{93F8AE98-1960-98E6-82B3-F7056D379BFA}"/>
              </a:ext>
              <a:ext uri="{C183D7F6-B498-43B3-948B-1728B52AA6E4}">
                <adec:decorative xmlns:adec="http://schemas.microsoft.com/office/drawing/2017/decorative" val="1"/>
              </a:ext>
            </a:extLst>
          </p:cNvPr>
          <p:cNvSpPr>
            <a:spLocks noGrp="1"/>
          </p:cNvSpPr>
          <p:nvPr>
            <p:ph type="sldNum" sz="quarter" idx="12"/>
          </p:nvPr>
        </p:nvSpPr>
        <p:spPr/>
        <p:txBody>
          <a:bodyPr/>
          <a:lstStyle/>
          <a:p>
            <a:fld id="{3AC7CA82-6322-4EB1-B8D2-767A6A67D34E}" type="slidenum">
              <a:rPr lang="en-GB" smtClean="0"/>
              <a:t>4</a:t>
            </a:fld>
            <a:endParaRPr lang="en-GB" dirty="0"/>
          </a:p>
        </p:txBody>
      </p:sp>
    </p:spTree>
    <p:extLst>
      <p:ext uri="{BB962C8B-B14F-4D97-AF65-F5344CB8AC3E}">
        <p14:creationId xmlns:p14="http://schemas.microsoft.com/office/powerpoint/2010/main" val="2019316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5241B-7B0C-83DA-76DD-813310D697BE}"/>
              </a:ext>
            </a:extLst>
          </p:cNvPr>
          <p:cNvSpPr>
            <a:spLocks noGrp="1"/>
          </p:cNvSpPr>
          <p:nvPr>
            <p:ph type="title"/>
          </p:nvPr>
        </p:nvSpPr>
        <p:spPr>
          <a:xfrm>
            <a:off x="213066" y="231302"/>
            <a:ext cx="11765868" cy="762032"/>
          </a:xfrm>
        </p:spPr>
        <p:txBody>
          <a:bodyPr>
            <a:noAutofit/>
          </a:bodyPr>
          <a:lstStyle/>
          <a:p>
            <a:r>
              <a:rPr lang="en-GB" sz="1600" b="1" dirty="0">
                <a:solidFill>
                  <a:srgbClr val="E95161"/>
                </a:solidFill>
                <a:latin typeface="Aharoni" panose="02010803020104030203" pitchFamily="2" charset="-79"/>
                <a:cs typeface="Aharoni" panose="02010803020104030203" pitchFamily="2" charset="-79"/>
              </a:rPr>
              <a:t>REDUCE NEIGHBOURHOOD CRIME</a:t>
            </a:r>
            <a:endParaRPr lang="en-GB" sz="1600" dirty="0">
              <a:solidFill>
                <a:srgbClr val="334A7A"/>
              </a:solidFill>
              <a:latin typeface="Aharoni" panose="02010803020104030203" pitchFamily="2" charset="-79"/>
              <a:cs typeface="Aharoni" panose="02010803020104030203" pitchFamily="2" charset="-79"/>
            </a:endParaRPr>
          </a:p>
        </p:txBody>
      </p:sp>
      <p:graphicFrame>
        <p:nvGraphicFramePr>
          <p:cNvPr id="3" name="Table 2">
            <a:extLst>
              <a:ext uri="{FF2B5EF4-FFF2-40B4-BE49-F238E27FC236}">
                <a16:creationId xmlns:a16="http://schemas.microsoft.com/office/drawing/2014/main" id="{112D6020-687B-CFB9-D57A-816614B0F4C2}"/>
              </a:ext>
            </a:extLst>
          </p:cNvPr>
          <p:cNvGraphicFramePr>
            <a:graphicFrameLocks noGrp="1"/>
          </p:cNvGraphicFramePr>
          <p:nvPr>
            <p:extLst>
              <p:ext uri="{D42A27DB-BD31-4B8C-83A1-F6EECF244321}">
                <p14:modId xmlns:p14="http://schemas.microsoft.com/office/powerpoint/2010/main" val="2636602364"/>
              </p:ext>
            </p:extLst>
          </p:nvPr>
        </p:nvGraphicFramePr>
        <p:xfrm>
          <a:off x="1053225" y="1178685"/>
          <a:ext cx="5525397" cy="1038225"/>
        </p:xfrm>
        <a:graphic>
          <a:graphicData uri="http://schemas.openxmlformats.org/drawingml/2006/table">
            <a:tbl>
              <a:tblPr firstRow="1"/>
              <a:tblGrid>
                <a:gridCol w="2939324">
                  <a:extLst>
                    <a:ext uri="{9D8B030D-6E8A-4147-A177-3AD203B41FA5}">
                      <a16:colId xmlns:a16="http://schemas.microsoft.com/office/drawing/2014/main" val="1093655662"/>
                    </a:ext>
                  </a:extLst>
                </a:gridCol>
                <a:gridCol w="2586073">
                  <a:extLst>
                    <a:ext uri="{9D8B030D-6E8A-4147-A177-3AD203B41FA5}">
                      <a16:colId xmlns:a16="http://schemas.microsoft.com/office/drawing/2014/main" val="760102703"/>
                    </a:ext>
                  </a:extLst>
                </a:gridCol>
              </a:tblGrid>
              <a:tr h="200025">
                <a:tc>
                  <a:txBody>
                    <a:bodyPr/>
                    <a:lstStyle/>
                    <a:p>
                      <a:pPr algn="ctr" fontAlgn="b"/>
                      <a:r>
                        <a:rPr lang="en-GB" sz="900" b="1" i="0" u="none" strike="noStrike" dirty="0">
                          <a:solidFill>
                            <a:srgbClr val="334A7A"/>
                          </a:solidFill>
                          <a:effectLst/>
                          <a:latin typeface="Abadi Extra Light" panose="020B0204020104020204" pitchFamily="34" charset="0"/>
                        </a:rPr>
                        <a:t>Local Measures</a:t>
                      </a:r>
                    </a:p>
                  </a:txBody>
                  <a:tcPr marL="0" marR="0" marT="0" marB="0" anchor="b">
                    <a:lnL>
                      <a:noFill/>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tc>
                  <a:txBody>
                    <a:bodyPr/>
                    <a:lstStyle/>
                    <a:p>
                      <a:pPr algn="ctr" fontAlgn="b"/>
                      <a:r>
                        <a:rPr lang="en-GB" sz="900" b="1" i="0" u="none" strike="noStrike" dirty="0">
                          <a:solidFill>
                            <a:srgbClr val="334A7A"/>
                          </a:solidFill>
                          <a:effectLst/>
                          <a:latin typeface="Abadi Extra Light" panose="020B0204020104020204" pitchFamily="34" charset="0"/>
                        </a:rPr>
                        <a:t>Trend / Outlook</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335011877"/>
                  </a:ext>
                </a:extLst>
              </a:tr>
              <a:tr h="209550">
                <a:tc>
                  <a:txBody>
                    <a:bodyPr/>
                    <a:lstStyle/>
                    <a:p>
                      <a:pPr algn="ctr" fontAlgn="b"/>
                      <a:r>
                        <a:rPr lang="en-GB" sz="900" b="0" i="0" u="none" strike="noStrike" dirty="0">
                          <a:solidFill>
                            <a:srgbClr val="334A7A"/>
                          </a:solidFill>
                          <a:effectLst/>
                          <a:latin typeface="Abadi Extra Light" panose="020B0204020104020204" pitchFamily="34" charset="0"/>
                        </a:rPr>
                        <a:t>Vehicle Crime</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900" b="0" i="0" u="none" strike="noStrike" dirty="0">
                          <a:solidFill>
                            <a:srgbClr val="334A7A"/>
                          </a:solidFill>
                          <a:effectLst/>
                          <a:latin typeface="Abadi Extra Light" panose="020B0204020104020204" pitchFamily="34" charset="0"/>
                        </a:rPr>
                        <a:t>Increasing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926075602"/>
                  </a:ext>
                </a:extLst>
              </a:tr>
              <a:tr h="209550">
                <a:tc>
                  <a:txBody>
                    <a:bodyPr/>
                    <a:lstStyle/>
                    <a:p>
                      <a:pPr algn="ctr" fontAlgn="b"/>
                      <a:r>
                        <a:rPr lang="en-GB" sz="900" b="0" i="0" u="none" strike="noStrike" dirty="0">
                          <a:solidFill>
                            <a:srgbClr val="334A7A"/>
                          </a:solidFill>
                          <a:effectLst/>
                          <a:latin typeface="Abadi Extra Light" panose="020B0204020104020204" pitchFamily="34" charset="0"/>
                        </a:rPr>
                        <a:t>Residential Burglary</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900" b="0" i="0" u="none" strike="noStrike" dirty="0">
                          <a:solidFill>
                            <a:srgbClr val="334A7A"/>
                          </a:solidFill>
                          <a:effectLst/>
                          <a:latin typeface="Abadi Extra Light" panose="020B0204020104020204" pitchFamily="34" charset="0"/>
                        </a:rPr>
                        <a:t>Decreasing</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646758281"/>
                  </a:ext>
                </a:extLst>
              </a:tr>
              <a:tr h="209550">
                <a:tc>
                  <a:txBody>
                    <a:bodyPr/>
                    <a:lstStyle/>
                    <a:p>
                      <a:pPr algn="ctr" fontAlgn="b"/>
                      <a:r>
                        <a:rPr lang="en-GB" sz="900" b="0" i="0" u="none" strike="noStrike" dirty="0">
                          <a:solidFill>
                            <a:srgbClr val="334A7A"/>
                          </a:solidFill>
                          <a:effectLst/>
                          <a:latin typeface="Abadi Extra Light" panose="020B0204020104020204" pitchFamily="34" charset="0"/>
                        </a:rPr>
                        <a:t>Theft from the person</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900" b="0" i="0" u="none" strike="noStrike" dirty="0">
                          <a:solidFill>
                            <a:srgbClr val="334A7A"/>
                          </a:solidFill>
                          <a:effectLst/>
                          <a:latin typeface="Abadi Extra Light" panose="020B0204020104020204" pitchFamily="34" charset="0"/>
                        </a:rPr>
                        <a:t>Decreasing</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70398589"/>
                  </a:ext>
                </a:extLst>
              </a:tr>
              <a:tr h="209550">
                <a:tc>
                  <a:txBody>
                    <a:bodyPr/>
                    <a:lstStyle/>
                    <a:p>
                      <a:pPr algn="ctr" fontAlgn="b"/>
                      <a:r>
                        <a:rPr lang="en-GB" sz="900" b="0" i="0" u="none" strike="noStrike" dirty="0">
                          <a:solidFill>
                            <a:srgbClr val="334A7A"/>
                          </a:solidFill>
                          <a:effectLst/>
                          <a:latin typeface="Abadi Extra Light" panose="020B0204020104020204" pitchFamily="34" charset="0"/>
                        </a:rPr>
                        <a:t>Personal robbery</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900" b="0" i="0" u="none" strike="noStrike" dirty="0">
                          <a:solidFill>
                            <a:srgbClr val="334A7A"/>
                          </a:solidFill>
                          <a:effectLst/>
                          <a:latin typeface="Abadi Extra Light" panose="020B0204020104020204" pitchFamily="34" charset="0"/>
                        </a:rPr>
                        <a:t>Increasing</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001526181"/>
                  </a:ext>
                </a:extLst>
              </a:tr>
            </a:tbl>
          </a:graphicData>
        </a:graphic>
      </p:graphicFrame>
      <p:graphicFrame>
        <p:nvGraphicFramePr>
          <p:cNvPr id="5" name="Chart 4" descr="This chart shows Neighbourhood Crime Rate per one thousand population in Gwent&#10;&#10;The data shown is as follows;&#10;2018-19 Quarter 1 = 2.705&#10;2018-19 Quarter 2 = 2.353&#10;2018-19 Quarter 3 = 2.707&#10;2018-19 Quarter 4 = 2.615&#10;&#10;2019-20 Quarter 1 = 2.497&#10;2019-20 Quarter 2 = 2.622&#10;2019-20 Quarter 3 = 2.608&#10;2019-20 Quarter 4 = 2.294&#10;&#10;2020-21 Quarter 1 = 1.814&#10;2020-21 Quarter 2 = 1.853&#10;2020-21 Quarter 3 = 1.732&#10;2020-21 Quarter 4 = 1.633&#10;&#10;2021-22 Quarter 1 = 1.565&#10;2021-22 Quarter 2 = 1.712&#10;2021-22 Quarter 3 = 1.822&#10;2021-22 Quarter 4 = 1.799&#10;&#10;2022-23 Quarter 1 = 1.834&#10;2022-23 Quarter 2 = 1.848&#10;2022-23 Quarter 3 = 1.773&#10;2022-23 Quarter 4 = 1.666&#10;&#10;2023-24 Quarter 1 = 1.882&#10;2023-24 Quarter 2 = 1.956&#10;2023-24 Quarter 3 = 1.836&#10;2023-24 Quarter 4 = 1.812">
            <a:extLst>
              <a:ext uri="{FF2B5EF4-FFF2-40B4-BE49-F238E27FC236}">
                <a16:creationId xmlns:a16="http://schemas.microsoft.com/office/drawing/2014/main" id="{2619380F-D71A-E3D8-FC76-056E25F8E9DF}"/>
              </a:ext>
            </a:extLst>
          </p:cNvPr>
          <p:cNvGraphicFramePr>
            <a:graphicFrameLocks/>
          </p:cNvGraphicFramePr>
          <p:nvPr>
            <p:extLst>
              <p:ext uri="{D42A27DB-BD31-4B8C-83A1-F6EECF244321}">
                <p14:modId xmlns:p14="http://schemas.microsoft.com/office/powerpoint/2010/main" val="201891614"/>
              </p:ext>
            </p:extLst>
          </p:nvPr>
        </p:nvGraphicFramePr>
        <p:xfrm>
          <a:off x="2185987" y="2750015"/>
          <a:ext cx="3438525" cy="1935163"/>
        </p:xfrm>
        <a:graphic>
          <a:graphicData uri="http://schemas.openxmlformats.org/drawingml/2006/chart">
            <c:chart xmlns:c="http://schemas.openxmlformats.org/drawingml/2006/chart" xmlns:r="http://schemas.openxmlformats.org/officeDocument/2006/relationships" r:id="rId2"/>
          </a:graphicData>
        </a:graphic>
      </p:graphicFrame>
      <p:sp>
        <p:nvSpPr>
          <p:cNvPr id="29" name="Subtitle 11">
            <a:extLst>
              <a:ext uri="{FF2B5EF4-FFF2-40B4-BE49-F238E27FC236}">
                <a16:creationId xmlns:a16="http://schemas.microsoft.com/office/drawing/2014/main" id="{DB4ED1FC-5AE8-D19A-58D4-3C11A0D986C7}"/>
              </a:ext>
            </a:extLst>
          </p:cNvPr>
          <p:cNvSpPr txBox="1">
            <a:spLocks/>
          </p:cNvSpPr>
          <p:nvPr/>
        </p:nvSpPr>
        <p:spPr>
          <a:xfrm>
            <a:off x="6678202" y="241992"/>
            <a:ext cx="5127526" cy="6199867"/>
          </a:xfrm>
          <a:custGeom>
            <a:avLst/>
            <a:gdLst>
              <a:gd name="connsiteX0" fmla="*/ 0 w 4015663"/>
              <a:gd name="connsiteY0" fmla="*/ 0 h 2467322"/>
              <a:gd name="connsiteX1" fmla="*/ 4015663 w 4015663"/>
              <a:gd name="connsiteY1" fmla="*/ 0 h 2467322"/>
              <a:gd name="connsiteX2" fmla="*/ 4015663 w 4015663"/>
              <a:gd name="connsiteY2" fmla="*/ 2467322 h 2467322"/>
              <a:gd name="connsiteX3" fmla="*/ 0 w 4015663"/>
              <a:gd name="connsiteY3" fmla="*/ 2467322 h 2467322"/>
              <a:gd name="connsiteX4" fmla="*/ 0 w 4015663"/>
              <a:gd name="connsiteY4" fmla="*/ 0 h 2467322"/>
              <a:gd name="connsiteX0" fmla="*/ 0 w 4015663"/>
              <a:gd name="connsiteY0" fmla="*/ 0 h 2467322"/>
              <a:gd name="connsiteX1" fmla="*/ 4015663 w 4015663"/>
              <a:gd name="connsiteY1" fmla="*/ 0 h 2467322"/>
              <a:gd name="connsiteX2" fmla="*/ 4015663 w 4015663"/>
              <a:gd name="connsiteY2" fmla="*/ 2467322 h 2467322"/>
              <a:gd name="connsiteX3" fmla="*/ 9236 w 4015663"/>
              <a:gd name="connsiteY3" fmla="*/ 1534449 h 2467322"/>
              <a:gd name="connsiteX4" fmla="*/ 0 w 4015663"/>
              <a:gd name="connsiteY4" fmla="*/ 0 h 246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5663" h="2467322">
                <a:moveTo>
                  <a:pt x="0" y="0"/>
                </a:moveTo>
                <a:lnTo>
                  <a:pt x="4015663" y="0"/>
                </a:lnTo>
                <a:lnTo>
                  <a:pt x="4015663" y="2467322"/>
                </a:lnTo>
                <a:lnTo>
                  <a:pt x="9236" y="1534449"/>
                </a:lnTo>
                <a:cubicBezTo>
                  <a:pt x="6157" y="1022966"/>
                  <a:pt x="3079" y="511483"/>
                  <a:pt x="0" y="0"/>
                </a:cubicBezTo>
                <a:close/>
              </a:path>
            </a:pathLst>
          </a:cu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400" b="1" dirty="0">
                <a:solidFill>
                  <a:srgbClr val="E95161"/>
                </a:solidFill>
                <a:latin typeface="Aharoni"/>
                <a:cs typeface="Aharoni"/>
              </a:rPr>
              <a:t>Gwent Police action against this measure</a:t>
            </a:r>
          </a:p>
          <a:p>
            <a:pPr marL="171450" lvl="0" indent="-171450" algn="just">
              <a:spcBef>
                <a:spcPts val="50"/>
              </a:spcBef>
              <a:spcAft>
                <a:spcPts val="50"/>
              </a:spcAft>
              <a:buFont typeface="Arial" panose="020B0604020202020204" pitchFamily="34" charset="0"/>
              <a:buChar char="•"/>
            </a:pPr>
            <a:endParaRPr lang="en-GB" altLang="en-US" sz="1250" dirty="0">
              <a:solidFill>
                <a:srgbClr val="334A7A"/>
              </a:solidFill>
              <a:latin typeface="Abadi Extra Light" panose="020B0204020104020204" pitchFamily="34" charset="0"/>
              <a:cs typeface="Arial" panose="020B0604020202020204" pitchFamily="34" charset="0"/>
            </a:endParaRPr>
          </a:p>
          <a:p>
            <a:pPr marL="171450" indent="-171450" algn="just">
              <a:spcBef>
                <a:spcPts val="50"/>
              </a:spcBef>
              <a:spcAft>
                <a:spcPts val="50"/>
              </a:spcAft>
            </a:pPr>
            <a:r>
              <a:rPr lang="en-GB" altLang="en-US" sz="1200" dirty="0">
                <a:solidFill>
                  <a:srgbClr val="334A7A"/>
                </a:solidFill>
                <a:latin typeface="Abadi Extra Light" panose="020B0204020104020204" pitchFamily="34" charset="0"/>
                <a:cs typeface="Arial" panose="020B0604020202020204" pitchFamily="34" charset="0"/>
              </a:rPr>
              <a:t>Neighbourhood Crime offences have seen a slight increase of 0.4% during Q4 2023-24 when compared to the quarter prior, with five additional offences recorded for a total of 1,217. </a:t>
            </a:r>
          </a:p>
          <a:p>
            <a:pPr marL="171450" indent="-171450" algn="just">
              <a:spcBef>
                <a:spcPts val="50"/>
              </a:spcBef>
              <a:spcAft>
                <a:spcPts val="50"/>
              </a:spcAft>
            </a:pPr>
            <a:r>
              <a:rPr lang="en-GB" altLang="en-US" sz="1200" dirty="0">
                <a:solidFill>
                  <a:srgbClr val="334A7A"/>
                </a:solidFill>
                <a:latin typeface="Abadi Extra Light" panose="020B0204020104020204" pitchFamily="34" charset="0"/>
                <a:cs typeface="Arial" panose="020B0604020202020204" pitchFamily="34" charset="0"/>
              </a:rPr>
              <a:t>Vehicle Crime offences continue to account for the majority of Neighbourhood Crime, comprising 64.1% of the quarterly total with 780 offences recorded. This represents an increase of 5.0% (37 additional offences) when compared to the quarter prior.</a:t>
            </a:r>
          </a:p>
          <a:p>
            <a:pPr marL="171450" indent="-171450" algn="just">
              <a:spcBef>
                <a:spcPts val="50"/>
              </a:spcBef>
              <a:spcAft>
                <a:spcPts val="50"/>
              </a:spcAft>
            </a:pPr>
            <a:r>
              <a:rPr lang="en-GB" altLang="en-US" sz="1200" dirty="0">
                <a:solidFill>
                  <a:srgbClr val="334A7A"/>
                </a:solidFill>
                <a:latin typeface="Abadi Extra Light" panose="020B0204020104020204" pitchFamily="34" charset="0"/>
                <a:cs typeface="Arial" panose="020B0604020202020204" pitchFamily="34" charset="0"/>
              </a:rPr>
              <a:t>Following the force’s successful Safer Streets bid, 244 houses in </a:t>
            </a:r>
            <a:r>
              <a:rPr lang="en-GB" altLang="en-US" sz="1200" dirty="0" err="1">
                <a:solidFill>
                  <a:srgbClr val="334A7A"/>
                </a:solidFill>
                <a:latin typeface="Abadi Extra Light" panose="020B0204020104020204" pitchFamily="34" charset="0"/>
                <a:cs typeface="Arial" panose="020B0604020202020204" pitchFamily="34" charset="0"/>
              </a:rPr>
              <a:t>Maindee</a:t>
            </a:r>
            <a:r>
              <a:rPr lang="en-GB" altLang="en-US" sz="1200" dirty="0">
                <a:solidFill>
                  <a:srgbClr val="334A7A"/>
                </a:solidFill>
                <a:latin typeface="Abadi Extra Light" panose="020B0204020104020204" pitchFamily="34" charset="0"/>
                <a:cs typeface="Arial" panose="020B0604020202020204" pitchFamily="34" charset="0"/>
              </a:rPr>
              <a:t> have been visited and provided with Safer Streets kits.</a:t>
            </a:r>
          </a:p>
          <a:p>
            <a:pPr marL="171450" indent="-171450" algn="just">
              <a:spcBef>
                <a:spcPts val="50"/>
              </a:spcBef>
              <a:spcAft>
                <a:spcPts val="50"/>
              </a:spcAft>
              <a:buFont typeface="Arial" panose="020B0604020202020204" pitchFamily="34" charset="0"/>
              <a:buChar char="•"/>
            </a:pPr>
            <a:r>
              <a:rPr lang="en-GB" sz="1250" dirty="0">
                <a:solidFill>
                  <a:srgbClr val="334A7A"/>
                </a:solidFill>
                <a:effectLst/>
                <a:latin typeface="Abadi Extra Light" panose="020B0204020104020204" pitchFamily="34" charset="0"/>
                <a:ea typeface="Times New Roman" panose="02020603050405020304" pitchFamily="18" charset="0"/>
                <a:cs typeface="Arial" panose="020B0604020202020204" pitchFamily="34" charset="0"/>
              </a:rPr>
              <a:t>The Neighbourhood Policing model is undergoing a review to improve its effectiveness and efficiency.</a:t>
            </a:r>
          </a:p>
          <a:p>
            <a:pPr marL="171450" indent="-171450" algn="just">
              <a:spcBef>
                <a:spcPts val="50"/>
              </a:spcBef>
              <a:spcAft>
                <a:spcPts val="50"/>
              </a:spcAft>
              <a:buFont typeface="Arial" panose="020B0604020202020204" pitchFamily="34" charset="0"/>
              <a:buChar char="•"/>
            </a:pPr>
            <a:r>
              <a:rPr lang="en-GB" sz="1250" dirty="0">
                <a:solidFill>
                  <a:srgbClr val="334A7A"/>
                </a:solidFill>
                <a:effectLst/>
                <a:latin typeface="Abadi Extra Light" panose="020B0204020104020204" pitchFamily="34" charset="0"/>
                <a:ea typeface="Times New Roman" panose="02020603050405020304" pitchFamily="18" charset="0"/>
                <a:cs typeface="Arial" panose="020B0604020202020204" pitchFamily="34" charset="0"/>
              </a:rPr>
              <a:t>All officers working within neighbourhood policing are receiving a one day input on problem solving and prevention as part of the Gwent version of the All Wales Neighbourhood Policing Programme. </a:t>
            </a:r>
          </a:p>
          <a:p>
            <a:pPr marL="171450" indent="-171450" algn="just">
              <a:spcBef>
                <a:spcPts val="50"/>
              </a:spcBef>
              <a:spcAft>
                <a:spcPts val="50"/>
              </a:spcAft>
              <a:buFont typeface="Arial" panose="020B0604020202020204" pitchFamily="34" charset="0"/>
              <a:buChar char="•"/>
            </a:pPr>
            <a:r>
              <a:rPr lang="en-GB" sz="1250" dirty="0">
                <a:solidFill>
                  <a:srgbClr val="334A7A"/>
                </a:solidFill>
                <a:effectLst/>
                <a:latin typeface="Abadi Extra Light" panose="020B0204020104020204" pitchFamily="34" charset="0"/>
                <a:ea typeface="Times New Roman" panose="02020603050405020304" pitchFamily="18" charset="0"/>
                <a:cs typeface="Arial" panose="020B0604020202020204" pitchFamily="34" charset="0"/>
              </a:rPr>
              <a:t>All response officers are having a training day input on problem solving and prevention. This has been adapted to include situational prevention and community prevention.</a:t>
            </a:r>
            <a:endParaRPr lang="en-GB" sz="1250" dirty="0">
              <a:solidFill>
                <a:srgbClr val="334A7A"/>
              </a:solidFill>
              <a:latin typeface="Abadi Extra Light" panose="020B0204020104020204" pitchFamily="34" charset="0"/>
            </a:endParaRPr>
          </a:p>
          <a:p>
            <a:pPr marL="0" indent="0">
              <a:lnSpc>
                <a:spcPct val="110000"/>
              </a:lnSpc>
              <a:buNone/>
            </a:pPr>
            <a:r>
              <a:rPr lang="en-GB" sz="1400" b="1" dirty="0">
                <a:solidFill>
                  <a:srgbClr val="334A7A"/>
                </a:solidFill>
                <a:latin typeface="Aharoni"/>
                <a:cs typeface="Aharoni"/>
              </a:rPr>
              <a:t>Gwent PCC Comments</a:t>
            </a:r>
            <a:endParaRPr lang="en-GB" sz="1250" b="0" i="0" u="none" strike="noStrike" dirty="0">
              <a:solidFill>
                <a:srgbClr val="334A7A"/>
              </a:solidFill>
              <a:effectLst/>
              <a:latin typeface="Abadi Extra Light" panose="020B0204020104020204" pitchFamily="34" charset="0"/>
            </a:endParaRPr>
          </a:p>
          <a:p>
            <a:pPr marL="0" indent="0">
              <a:lnSpc>
                <a:spcPct val="110000"/>
              </a:lnSpc>
              <a:buNone/>
            </a:pPr>
            <a:r>
              <a:rPr lang="en-GB" sz="1250" b="0" i="0" u="none" strike="noStrike" dirty="0">
                <a:solidFill>
                  <a:srgbClr val="334A7A"/>
                </a:solidFill>
                <a:effectLst/>
                <a:latin typeface="Abadi Extra Light" panose="020B0204020104020204" pitchFamily="34" charset="0"/>
              </a:rPr>
              <a:t>We are pleased that neighbourhood crime has remained stable. </a:t>
            </a:r>
            <a:r>
              <a:rPr lang="en-GB" sz="1250" dirty="0">
                <a:solidFill>
                  <a:srgbClr val="334A7A"/>
                </a:solidFill>
                <a:latin typeface="Abadi Extra Light" panose="020B0204020104020204" pitchFamily="34" charset="0"/>
              </a:rPr>
              <a:t>V</a:t>
            </a:r>
            <a:r>
              <a:rPr lang="en-GB" sz="1250" b="0" i="0" u="none" strike="noStrike" dirty="0">
                <a:solidFill>
                  <a:srgbClr val="334A7A"/>
                </a:solidFill>
                <a:effectLst/>
                <a:latin typeface="Abadi Extra Light" panose="020B0204020104020204" pitchFamily="34" charset="0"/>
              </a:rPr>
              <a:t>ehicle crime is of particular concern</a:t>
            </a:r>
            <a:r>
              <a:rPr lang="en-GB" sz="1250" b="0" i="0" u="none" strike="noStrike" dirty="0">
                <a:solidFill>
                  <a:srgbClr val="334A7A"/>
                </a:solidFill>
                <a:effectLst/>
                <a:latin typeface="Abadi Extra Light" panose="020B0204020104020204" pitchFamily="34" charset="0"/>
                <a:cs typeface="Aharoni" panose="02010803020104030203" pitchFamily="2" charset="-79"/>
              </a:rPr>
              <a:t> and we will continue to review this situation and review this at future scrutiny meetings.</a:t>
            </a:r>
            <a:r>
              <a:rPr lang="en-GB" sz="1250" dirty="0">
                <a:solidFill>
                  <a:srgbClr val="334A7A"/>
                </a:solidFill>
                <a:latin typeface="Abadi Extra Light" panose="020B0204020104020204" pitchFamily="34" charset="0"/>
                <a:cs typeface="Aharoni" panose="02010803020104030203" pitchFamily="2" charset="-79"/>
              </a:rPr>
              <a:t> The long term trend for neighbourhood crimes remains quite stable overall, particularly since highs in 2019.</a:t>
            </a:r>
            <a:endParaRPr lang="en-GB" sz="1250" b="0" i="0" u="none" strike="noStrike" dirty="0">
              <a:solidFill>
                <a:srgbClr val="334A7A"/>
              </a:solidFill>
              <a:effectLst/>
              <a:latin typeface="Abadi Extra Light" panose="020B0204020104020204" pitchFamily="34" charset="0"/>
            </a:endParaRPr>
          </a:p>
        </p:txBody>
      </p:sp>
      <p:sp>
        <p:nvSpPr>
          <p:cNvPr id="8" name="Slide Number Placeholder 7">
            <a:extLst>
              <a:ext uri="{FF2B5EF4-FFF2-40B4-BE49-F238E27FC236}">
                <a16:creationId xmlns:a16="http://schemas.microsoft.com/office/drawing/2014/main" id="{93F8AE98-1960-98E6-82B3-F7056D379BFA}"/>
              </a:ext>
              <a:ext uri="{C183D7F6-B498-43B3-948B-1728B52AA6E4}">
                <adec:decorative xmlns:adec="http://schemas.microsoft.com/office/drawing/2017/decorative" val="1"/>
              </a:ext>
            </a:extLst>
          </p:cNvPr>
          <p:cNvSpPr>
            <a:spLocks noGrp="1"/>
          </p:cNvSpPr>
          <p:nvPr>
            <p:ph type="sldNum" sz="quarter" idx="12"/>
          </p:nvPr>
        </p:nvSpPr>
        <p:spPr/>
        <p:txBody>
          <a:bodyPr/>
          <a:lstStyle/>
          <a:p>
            <a:fld id="{3AC7CA82-6322-4EB1-B8D2-767A6A67D34E}" type="slidenum">
              <a:rPr lang="en-GB" smtClean="0"/>
              <a:t>5</a:t>
            </a:fld>
            <a:endParaRPr lang="en-GB" dirty="0"/>
          </a:p>
        </p:txBody>
      </p:sp>
    </p:spTree>
    <p:extLst>
      <p:ext uri="{BB962C8B-B14F-4D97-AF65-F5344CB8AC3E}">
        <p14:creationId xmlns:p14="http://schemas.microsoft.com/office/powerpoint/2010/main" val="1298211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5241B-7B0C-83DA-76DD-813310D697BE}"/>
              </a:ext>
            </a:extLst>
          </p:cNvPr>
          <p:cNvSpPr>
            <a:spLocks noGrp="1"/>
          </p:cNvSpPr>
          <p:nvPr>
            <p:ph type="title"/>
          </p:nvPr>
        </p:nvSpPr>
        <p:spPr>
          <a:xfrm>
            <a:off x="213066" y="231302"/>
            <a:ext cx="11765868" cy="762032"/>
          </a:xfrm>
        </p:spPr>
        <p:txBody>
          <a:bodyPr>
            <a:noAutofit/>
          </a:bodyPr>
          <a:lstStyle/>
          <a:p>
            <a:r>
              <a:rPr lang="en-GB" sz="1600" b="1" dirty="0">
                <a:solidFill>
                  <a:srgbClr val="E95161"/>
                </a:solidFill>
                <a:latin typeface="Aharoni" panose="02010803020104030203" pitchFamily="2" charset="-79"/>
                <a:cs typeface="Aharoni" panose="02010803020104030203" pitchFamily="2" charset="-79"/>
              </a:rPr>
              <a:t>TACKLE CYBERCRIME </a:t>
            </a:r>
            <a:endParaRPr lang="en-GB" sz="1600" dirty="0">
              <a:solidFill>
                <a:srgbClr val="334A7A"/>
              </a:solidFill>
              <a:latin typeface="Aharoni" panose="02010803020104030203" pitchFamily="2" charset="-79"/>
              <a:cs typeface="Aharoni" panose="02010803020104030203" pitchFamily="2" charset="-79"/>
            </a:endParaRPr>
          </a:p>
        </p:txBody>
      </p:sp>
      <p:graphicFrame>
        <p:nvGraphicFramePr>
          <p:cNvPr id="3" name="Table 2">
            <a:extLst>
              <a:ext uri="{FF2B5EF4-FFF2-40B4-BE49-F238E27FC236}">
                <a16:creationId xmlns:a16="http://schemas.microsoft.com/office/drawing/2014/main" id="{112D6020-687B-CFB9-D57A-816614B0F4C2}"/>
              </a:ext>
            </a:extLst>
          </p:cNvPr>
          <p:cNvGraphicFramePr>
            <a:graphicFrameLocks noGrp="1"/>
          </p:cNvGraphicFramePr>
          <p:nvPr>
            <p:extLst>
              <p:ext uri="{D42A27DB-BD31-4B8C-83A1-F6EECF244321}">
                <p14:modId xmlns:p14="http://schemas.microsoft.com/office/powerpoint/2010/main" val="1346844509"/>
              </p:ext>
            </p:extLst>
          </p:nvPr>
        </p:nvGraphicFramePr>
        <p:xfrm>
          <a:off x="213066" y="1115760"/>
          <a:ext cx="5525397" cy="535305"/>
        </p:xfrm>
        <a:graphic>
          <a:graphicData uri="http://schemas.openxmlformats.org/drawingml/2006/table">
            <a:tbl>
              <a:tblPr firstRow="1"/>
              <a:tblGrid>
                <a:gridCol w="2939324">
                  <a:extLst>
                    <a:ext uri="{9D8B030D-6E8A-4147-A177-3AD203B41FA5}">
                      <a16:colId xmlns:a16="http://schemas.microsoft.com/office/drawing/2014/main" val="1093655662"/>
                    </a:ext>
                  </a:extLst>
                </a:gridCol>
                <a:gridCol w="2586073">
                  <a:extLst>
                    <a:ext uri="{9D8B030D-6E8A-4147-A177-3AD203B41FA5}">
                      <a16:colId xmlns:a16="http://schemas.microsoft.com/office/drawing/2014/main" val="760102703"/>
                    </a:ext>
                  </a:extLst>
                </a:gridCol>
              </a:tblGrid>
              <a:tr h="200025">
                <a:tc>
                  <a:txBody>
                    <a:bodyPr/>
                    <a:lstStyle/>
                    <a:p>
                      <a:pPr algn="ctr" fontAlgn="b"/>
                      <a:r>
                        <a:rPr lang="en-GB" sz="1100" b="0" i="0" u="none" strike="noStrike" dirty="0">
                          <a:solidFill>
                            <a:srgbClr val="334A7A"/>
                          </a:solidFill>
                          <a:effectLst/>
                          <a:latin typeface="Abadi" panose="020B0604020104020204" pitchFamily="34" charset="0"/>
                        </a:rPr>
                        <a:t>Local Measures</a:t>
                      </a:r>
                    </a:p>
                  </a:txBody>
                  <a:tcPr marL="0" marR="0" marT="0" marB="0" anchor="b">
                    <a:lnL>
                      <a:noFill/>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tc>
                  <a:txBody>
                    <a:bodyPr/>
                    <a:lstStyle/>
                    <a:p>
                      <a:pPr algn="ctr" fontAlgn="b"/>
                      <a:r>
                        <a:rPr lang="en-GB" sz="1100" b="0" i="0" u="none" strike="noStrike" dirty="0">
                          <a:solidFill>
                            <a:srgbClr val="334A7A"/>
                          </a:solidFill>
                          <a:effectLst/>
                          <a:latin typeface="Abadi" panose="020B0604020104020204" pitchFamily="34" charset="0"/>
                        </a:rPr>
                        <a:t>Trend / Outlook</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335011877"/>
                  </a:ext>
                </a:extLst>
              </a:tr>
              <a:tr h="209550">
                <a:tc>
                  <a:txBody>
                    <a:bodyPr/>
                    <a:lstStyle/>
                    <a:p>
                      <a:pPr algn="ctr" fontAlgn="b"/>
                      <a:r>
                        <a:rPr lang="en-GB" sz="1100" b="0" i="0" u="none" strike="noStrike" dirty="0">
                          <a:solidFill>
                            <a:srgbClr val="334A7A"/>
                          </a:solidFill>
                          <a:effectLst/>
                          <a:latin typeface="Abadi Extra Light" panose="020B0204020104020204" pitchFamily="34" charset="0"/>
                        </a:rPr>
                        <a:t>Action Fraud Occurrences Assigned a Cyber-Enabled Local </a:t>
                      </a:r>
                      <a:r>
                        <a:rPr lang="en-GB" sz="1100" b="0" i="0" u="none" strike="noStrike" dirty="0" err="1">
                          <a:solidFill>
                            <a:srgbClr val="334A7A"/>
                          </a:solidFill>
                          <a:effectLst/>
                          <a:latin typeface="Abadi Extra Light" panose="020B0204020104020204" pitchFamily="34" charset="0"/>
                        </a:rPr>
                        <a:t>Qualifer</a:t>
                      </a:r>
                      <a:endParaRPr lang="en-GB" sz="1100" b="0" i="0" u="none" strike="noStrike" dirty="0">
                        <a:solidFill>
                          <a:srgbClr val="334A7A"/>
                        </a:solidFill>
                        <a:effectLst/>
                        <a:latin typeface="Abadi Extra Light" panose="020B0204020104020204" pitchFamily="34" charset="0"/>
                      </a:endParaRP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334A7A"/>
                          </a:solidFill>
                          <a:effectLst/>
                          <a:latin typeface="Calibri" panose="020F0502020204030204" pitchFamily="34" charset="0"/>
                        </a:rPr>
                        <a:t> Decreasing</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926075602"/>
                  </a:ext>
                </a:extLst>
              </a:tr>
            </a:tbl>
          </a:graphicData>
        </a:graphic>
      </p:graphicFrame>
      <p:pic>
        <p:nvPicPr>
          <p:cNvPr id="7" name="Picture 6" descr="Fraud occurrences with a cyber enabled local qualifier since quarter 1 2022:&#10;&#10;Q1 22/23 = 91&#10;Q2 22/23 = 108&#10;Q3 22/23 = 149&#10;Q4 22/23 = 127&#10;Q1 23/24 = 155&#10;Q2 23/24 = 138&#10;Q3 23/24 = 110&#10;Q4 23/24 = 88">
            <a:extLst>
              <a:ext uri="{FF2B5EF4-FFF2-40B4-BE49-F238E27FC236}">
                <a16:creationId xmlns:a16="http://schemas.microsoft.com/office/drawing/2014/main" id="{58ACCB28-AC0A-C1F1-5115-EB8FD2C0FDE4}"/>
              </a:ext>
            </a:extLst>
          </p:cNvPr>
          <p:cNvPicPr>
            <a:picLocks noChangeAspect="1"/>
          </p:cNvPicPr>
          <p:nvPr/>
        </p:nvPicPr>
        <p:blipFill rotWithShape="1">
          <a:blip r:embed="rId2">
            <a:extLst>
              <a:ext uri="{28A0092B-C50C-407E-A947-70E740481C1C}">
                <a14:useLocalDpi xmlns:a14="http://schemas.microsoft.com/office/drawing/2010/main" val="0"/>
              </a:ext>
            </a:extLst>
          </a:blip>
          <a:srcRect l="25811" t="33345" r="43020" b="34343"/>
          <a:stretch/>
        </p:blipFill>
        <p:spPr>
          <a:xfrm>
            <a:off x="213066" y="1938647"/>
            <a:ext cx="5358572" cy="2980706"/>
          </a:xfrm>
          <a:prstGeom prst="rect">
            <a:avLst/>
          </a:prstGeom>
        </p:spPr>
      </p:pic>
      <p:sp>
        <p:nvSpPr>
          <p:cNvPr id="29" name="Subtitle 11">
            <a:extLst>
              <a:ext uri="{FF2B5EF4-FFF2-40B4-BE49-F238E27FC236}">
                <a16:creationId xmlns:a16="http://schemas.microsoft.com/office/drawing/2014/main" id="{DB4ED1FC-5AE8-D19A-58D4-3C11A0D986C7}"/>
              </a:ext>
            </a:extLst>
          </p:cNvPr>
          <p:cNvSpPr txBox="1">
            <a:spLocks/>
          </p:cNvSpPr>
          <p:nvPr/>
        </p:nvSpPr>
        <p:spPr>
          <a:xfrm>
            <a:off x="5865541" y="231302"/>
            <a:ext cx="6113393" cy="5407138"/>
          </a:xfrm>
          <a:custGeom>
            <a:avLst/>
            <a:gdLst>
              <a:gd name="connsiteX0" fmla="*/ 0 w 4015663"/>
              <a:gd name="connsiteY0" fmla="*/ 0 h 2467322"/>
              <a:gd name="connsiteX1" fmla="*/ 4015663 w 4015663"/>
              <a:gd name="connsiteY1" fmla="*/ 0 h 2467322"/>
              <a:gd name="connsiteX2" fmla="*/ 4015663 w 4015663"/>
              <a:gd name="connsiteY2" fmla="*/ 2467322 h 2467322"/>
              <a:gd name="connsiteX3" fmla="*/ 0 w 4015663"/>
              <a:gd name="connsiteY3" fmla="*/ 2467322 h 2467322"/>
              <a:gd name="connsiteX4" fmla="*/ 0 w 4015663"/>
              <a:gd name="connsiteY4" fmla="*/ 0 h 2467322"/>
              <a:gd name="connsiteX0" fmla="*/ 0 w 4015663"/>
              <a:gd name="connsiteY0" fmla="*/ 0 h 2467322"/>
              <a:gd name="connsiteX1" fmla="*/ 4015663 w 4015663"/>
              <a:gd name="connsiteY1" fmla="*/ 0 h 2467322"/>
              <a:gd name="connsiteX2" fmla="*/ 4015663 w 4015663"/>
              <a:gd name="connsiteY2" fmla="*/ 2467322 h 2467322"/>
              <a:gd name="connsiteX3" fmla="*/ 9236 w 4015663"/>
              <a:gd name="connsiteY3" fmla="*/ 1534449 h 2467322"/>
              <a:gd name="connsiteX4" fmla="*/ 0 w 4015663"/>
              <a:gd name="connsiteY4" fmla="*/ 0 h 246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5663" h="2467322">
                <a:moveTo>
                  <a:pt x="0" y="0"/>
                </a:moveTo>
                <a:lnTo>
                  <a:pt x="4015663" y="0"/>
                </a:lnTo>
                <a:lnTo>
                  <a:pt x="4015663" y="2467322"/>
                </a:lnTo>
                <a:lnTo>
                  <a:pt x="9236" y="1534449"/>
                </a:lnTo>
                <a:cubicBezTo>
                  <a:pt x="6157" y="1022966"/>
                  <a:pt x="3079" y="511483"/>
                  <a:pt x="0" y="0"/>
                </a:cubicBezTo>
                <a:close/>
              </a:path>
            </a:pathLst>
          </a:cu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400" b="1" dirty="0">
                <a:solidFill>
                  <a:srgbClr val="E95161"/>
                </a:solidFill>
                <a:latin typeface="Aharoni"/>
                <a:cs typeface="Aharoni"/>
              </a:rPr>
              <a:t>Gwent Police action against this measure</a:t>
            </a:r>
            <a:endParaRPr lang="en-GB" sz="800" b="1" i="1" dirty="0">
              <a:latin typeface="Arial" panose="020B0604020202020204" pitchFamily="34" charset="0"/>
              <a:cs typeface="Arial" panose="020B0604020202020204" pitchFamily="34" charset="0"/>
            </a:endParaRPr>
          </a:p>
          <a:p>
            <a:pPr marL="171450" indent="-171450">
              <a:spcBef>
                <a:spcPts val="50"/>
              </a:spcBef>
              <a:spcAft>
                <a:spcPts val="50"/>
              </a:spcAft>
            </a:pPr>
            <a:endParaRPr lang="en-GB" sz="1200" dirty="0">
              <a:solidFill>
                <a:srgbClr val="334A7A"/>
              </a:solidFill>
              <a:latin typeface="Abadi Extra Light" panose="020B0204020104020204" pitchFamily="34" charset="0"/>
            </a:endParaRPr>
          </a:p>
          <a:p>
            <a:pPr marL="171450" indent="-171450">
              <a:spcBef>
                <a:spcPts val="50"/>
              </a:spcBef>
              <a:spcAft>
                <a:spcPts val="50"/>
              </a:spcAft>
            </a:pPr>
            <a:r>
              <a:rPr lang="en-GB" sz="1200" dirty="0">
                <a:solidFill>
                  <a:srgbClr val="334A7A"/>
                </a:solidFill>
                <a:latin typeface="Abadi Extra Light" panose="020B0204020104020204" pitchFamily="34" charset="0"/>
              </a:rPr>
              <a:t>Since Q1 2022-23, a total of 1,731 Action Fraud occurrences have been reported to Gwent Police via the National Fraud Intelligence Bureau. Of these, 55.8% (966 occurrences) have been assigned a cyber-enabled local qualifier.</a:t>
            </a:r>
          </a:p>
          <a:p>
            <a:pPr marL="171450" indent="-171450">
              <a:spcBef>
                <a:spcPts val="50"/>
              </a:spcBef>
              <a:spcAft>
                <a:spcPts val="50"/>
              </a:spcAft>
            </a:pPr>
            <a:r>
              <a:rPr lang="en-GB" altLang="en-US" sz="1200" dirty="0">
                <a:solidFill>
                  <a:srgbClr val="334A7A"/>
                </a:solidFill>
                <a:latin typeface="Abadi Extra Light" panose="020B0204020104020204" pitchFamily="34" charset="0"/>
                <a:cs typeface="Calibri"/>
              </a:rPr>
              <a:t>When compared to the quarter prior, the number of Action Fraud occurrences assigned a cyber-enabled local qualifier has fallen by 20.0%, with 22 fewer occurrences reported for a total of 88. This represents the lowest quarterly figure within the timeframe, </a:t>
            </a:r>
            <a:r>
              <a:rPr lang="en-GB" sz="1200" dirty="0">
                <a:solidFill>
                  <a:srgbClr val="334A7A"/>
                </a:solidFill>
                <a:latin typeface="Abadi Extra Light" panose="020B0204020104020204" pitchFamily="34" charset="0"/>
              </a:rPr>
              <a:t>continuing the downward trend observed for this metric following Q1 2023-24. </a:t>
            </a:r>
          </a:p>
          <a:p>
            <a:pPr marL="171450" indent="-171450">
              <a:spcBef>
                <a:spcPts val="50"/>
              </a:spcBef>
              <a:spcAft>
                <a:spcPts val="50"/>
              </a:spcAft>
            </a:pPr>
            <a:r>
              <a:rPr lang="en-GB" sz="1200" dirty="0">
                <a:solidFill>
                  <a:srgbClr val="334A7A"/>
                </a:solidFill>
                <a:latin typeface="Abadi Extra Light" panose="020B0204020104020204" pitchFamily="34" charset="0"/>
              </a:rPr>
              <a:t>A romance fraud awareness campaign was run during February in order to coincide with Valentine’s Day. The tactics used to commit this type of fraud were explained to make them more easily recognisable, and victims were encouraged to come forward so that they could receive support. </a:t>
            </a:r>
          </a:p>
          <a:p>
            <a:pPr marL="171450" lvl="0" indent="-171450">
              <a:spcBef>
                <a:spcPts val="50"/>
              </a:spcBef>
              <a:spcAft>
                <a:spcPts val="50"/>
              </a:spcAft>
              <a:buFont typeface="Arial" panose="020B0604020202020204" pitchFamily="34" charset="0"/>
              <a:buChar char="•"/>
            </a:pPr>
            <a:r>
              <a:rPr lang="en-GB" sz="1250" dirty="0">
                <a:solidFill>
                  <a:srgbClr val="334A7A"/>
                </a:solidFill>
                <a:effectLst/>
                <a:latin typeface="Abadi Extra Light" panose="020B0204020104020204" pitchFamily="34" charset="0"/>
                <a:ea typeface="Times New Roman" panose="02020603050405020304" pitchFamily="18" charset="0"/>
                <a:cs typeface="Arial" panose="020B0604020202020204" pitchFamily="34" charset="0"/>
              </a:rPr>
              <a:t>More generally, a dedicated cyber ‘Digital Media Investigator’ has been provided to assist frontline officers, increasing the opportunities to identify and investigate cybercrimes. </a:t>
            </a:r>
            <a:endParaRPr lang="en-GB" sz="1250" dirty="0">
              <a:solidFill>
                <a:srgbClr val="334A7A"/>
              </a:solidFill>
              <a:effectLst/>
              <a:latin typeface="Abadi Extra Light" panose="020B0204020104020204" pitchFamily="34" charset="0"/>
              <a:ea typeface="Calibri" panose="020F0502020204030204" pitchFamily="34" charset="0"/>
              <a:cs typeface="Arial" panose="020B0604020202020204" pitchFamily="34" charset="0"/>
            </a:endParaRPr>
          </a:p>
          <a:p>
            <a:pPr marL="171450" lvl="0" indent="-171450">
              <a:spcBef>
                <a:spcPts val="50"/>
              </a:spcBef>
              <a:spcAft>
                <a:spcPts val="50"/>
              </a:spcAft>
              <a:buFont typeface="Arial" panose="020B0604020202020204" pitchFamily="34" charset="0"/>
              <a:buChar char="•"/>
            </a:pPr>
            <a:r>
              <a:rPr lang="en-GB" sz="1250" dirty="0">
                <a:solidFill>
                  <a:srgbClr val="334A7A"/>
                </a:solidFill>
                <a:latin typeface="Abadi Extra Light" panose="020B0204020104020204" pitchFamily="34" charset="0"/>
                <a:ea typeface="Times New Roman" panose="02020603050405020304" pitchFamily="18" charset="0"/>
                <a:cs typeface="Arial" panose="020B0604020202020204" pitchFamily="34" charset="0"/>
              </a:rPr>
              <a:t>P</a:t>
            </a:r>
            <a:r>
              <a:rPr lang="en-GB" sz="1250" dirty="0">
                <a:solidFill>
                  <a:srgbClr val="334A7A"/>
                </a:solidFill>
                <a:effectLst/>
                <a:latin typeface="Abadi Extra Light" panose="020B0204020104020204" pitchFamily="34" charset="0"/>
                <a:ea typeface="Times New Roman" panose="02020603050405020304" pitchFamily="18" charset="0"/>
                <a:cs typeface="Arial" panose="020B0604020202020204" pitchFamily="34" charset="0"/>
              </a:rPr>
              <a:t>rotect advice has been provided to all identified victims of cybercrime and cyber-enabled fraud, in an effort to prevent repeat victimisation.   </a:t>
            </a:r>
            <a:endParaRPr lang="en-GB" sz="1250" dirty="0">
              <a:solidFill>
                <a:srgbClr val="334A7A"/>
              </a:solidFill>
              <a:effectLst/>
              <a:latin typeface="Abadi Extra Light" panose="020B0204020104020204" pitchFamily="34" charset="0"/>
              <a:ea typeface="Calibri" panose="020F0502020204030204" pitchFamily="34" charset="0"/>
              <a:cs typeface="Arial" panose="020B0604020202020204" pitchFamily="34" charset="0"/>
            </a:endParaRPr>
          </a:p>
          <a:p>
            <a:pPr marL="171450" lvl="0" indent="-171450">
              <a:spcBef>
                <a:spcPts val="50"/>
              </a:spcBef>
              <a:spcAft>
                <a:spcPts val="50"/>
              </a:spcAft>
              <a:buFont typeface="Arial" panose="020B0604020202020204" pitchFamily="34" charset="0"/>
              <a:buChar char="•"/>
            </a:pPr>
            <a:r>
              <a:rPr lang="en-GB" sz="1250" dirty="0">
                <a:solidFill>
                  <a:srgbClr val="334A7A"/>
                </a:solidFill>
                <a:latin typeface="Abadi Extra Light" panose="020B0204020104020204" pitchFamily="34" charset="0"/>
                <a:ea typeface="Times New Roman" panose="02020603050405020304" pitchFamily="18" charset="0"/>
                <a:cs typeface="Arial" panose="020B0604020202020204" pitchFamily="34" charset="0"/>
              </a:rPr>
              <a:t>C</a:t>
            </a:r>
            <a:r>
              <a:rPr lang="en-GB" sz="1250" dirty="0">
                <a:solidFill>
                  <a:srgbClr val="334A7A"/>
                </a:solidFill>
                <a:effectLst/>
                <a:latin typeface="Abadi Extra Light" panose="020B0204020104020204" pitchFamily="34" charset="0"/>
                <a:ea typeface="Times New Roman" panose="02020603050405020304" pitchFamily="18" charset="0"/>
                <a:cs typeface="Arial" panose="020B0604020202020204" pitchFamily="34" charset="0"/>
              </a:rPr>
              <a:t>yber-volunteers have been recruited to increase specialist knowledge and boost community engagement.</a:t>
            </a:r>
            <a:endParaRPr lang="en-GB" sz="1250" dirty="0">
              <a:solidFill>
                <a:srgbClr val="334A7A"/>
              </a:solidFill>
              <a:effectLst/>
              <a:latin typeface="Abadi Extra Light" panose="020B0204020104020204" pitchFamily="34" charset="0"/>
              <a:ea typeface="Calibri" panose="020F0502020204030204" pitchFamily="34" charset="0"/>
              <a:cs typeface="Arial" panose="020B0604020202020204" pitchFamily="34" charset="0"/>
            </a:endParaRPr>
          </a:p>
          <a:p>
            <a:pPr marL="171450" lvl="0" indent="-171450">
              <a:spcBef>
                <a:spcPts val="50"/>
              </a:spcBef>
              <a:spcAft>
                <a:spcPts val="50"/>
              </a:spcAft>
              <a:buFont typeface="Arial" panose="020B0604020202020204" pitchFamily="34" charset="0"/>
              <a:buChar char="•"/>
            </a:pPr>
            <a:r>
              <a:rPr lang="en-GB" sz="1250" dirty="0">
                <a:solidFill>
                  <a:srgbClr val="334A7A"/>
                </a:solidFill>
                <a:effectLst/>
                <a:latin typeface="Abadi Extra Light" panose="020B0204020104020204" pitchFamily="34" charset="0"/>
                <a:ea typeface="Times New Roman" panose="02020603050405020304" pitchFamily="18" charset="0"/>
                <a:cs typeface="Arial" panose="020B0604020202020204" pitchFamily="34" charset="0"/>
              </a:rPr>
              <a:t>Cyber training was provided to all frontline officers, force control room operators and neighbourhood staff.</a:t>
            </a:r>
          </a:p>
          <a:p>
            <a:pPr marL="0" indent="0">
              <a:lnSpc>
                <a:spcPct val="110000"/>
              </a:lnSpc>
              <a:buNone/>
            </a:pPr>
            <a:r>
              <a:rPr lang="en-GB" sz="1400" b="1" dirty="0">
                <a:solidFill>
                  <a:srgbClr val="334A7A"/>
                </a:solidFill>
                <a:latin typeface="Aharoni"/>
                <a:cs typeface="Aharoni"/>
              </a:rPr>
              <a:t>Gwent PCC Comments</a:t>
            </a:r>
            <a:endParaRPr lang="en-GB" sz="1250" b="0" i="0" u="none" strike="noStrike" dirty="0">
              <a:solidFill>
                <a:srgbClr val="334A7A"/>
              </a:solidFill>
              <a:effectLst/>
              <a:latin typeface="Abadi Extra Light" panose="020B0204020104020204" pitchFamily="34" charset="0"/>
            </a:endParaRPr>
          </a:p>
          <a:p>
            <a:pPr marL="0" indent="0">
              <a:lnSpc>
                <a:spcPct val="110000"/>
              </a:lnSpc>
              <a:buNone/>
            </a:pPr>
            <a:r>
              <a:rPr lang="en-GB" sz="1250" kern="1400" dirty="0">
                <a:solidFill>
                  <a:srgbClr val="334A7A"/>
                </a:solidFill>
                <a:latin typeface="Abadi Extra Light" panose="020B0204020104020204" pitchFamily="34" charset="0"/>
                <a:ea typeface="Microsoft JhengHei" panose="020B0604030504040204" pitchFamily="34" charset="-120"/>
              </a:rPr>
              <a:t>We are pleased that cyber based fraud has continued to reduce since Q1 2023/24. However, the impact of cyber offences is larger than those investigations by Gwent Police alone. Tackling cyber involves a huge range of partners, including Police, Action Fraud, the National Cyber Security Centre, public and private agencies. </a:t>
            </a:r>
          </a:p>
          <a:p>
            <a:pPr marL="0" indent="0">
              <a:lnSpc>
                <a:spcPct val="110000"/>
              </a:lnSpc>
              <a:buNone/>
            </a:pPr>
            <a:r>
              <a:rPr lang="en-GB" sz="1250" kern="1400" dirty="0">
                <a:solidFill>
                  <a:srgbClr val="334A7A"/>
                </a:solidFill>
                <a:latin typeface="Abadi Extra Light" panose="020B0204020104020204" pitchFamily="34" charset="0"/>
                <a:ea typeface="Microsoft JhengHei" panose="020B0604030504040204" pitchFamily="34" charset="-120"/>
              </a:rPr>
              <a:t>We encourage all victims to report these crimes to Action Fraud to ensure there is an accurate picture about how much of this crime is taking place across Gwent. We will report more information from Action Fraud on all cyber based frauds reported from Gwent, when available. </a:t>
            </a:r>
          </a:p>
        </p:txBody>
      </p:sp>
      <p:sp>
        <p:nvSpPr>
          <p:cNvPr id="8" name="Slide Number Placeholder 7">
            <a:extLst>
              <a:ext uri="{FF2B5EF4-FFF2-40B4-BE49-F238E27FC236}">
                <a16:creationId xmlns:a16="http://schemas.microsoft.com/office/drawing/2014/main" id="{93F8AE98-1960-98E6-82B3-F7056D379BFA}"/>
              </a:ext>
              <a:ext uri="{C183D7F6-B498-43B3-948B-1728B52AA6E4}">
                <adec:decorative xmlns:adec="http://schemas.microsoft.com/office/drawing/2017/decorative" val="1"/>
              </a:ext>
            </a:extLst>
          </p:cNvPr>
          <p:cNvSpPr>
            <a:spLocks noGrp="1"/>
          </p:cNvSpPr>
          <p:nvPr>
            <p:ph type="sldNum" sz="quarter" idx="12"/>
          </p:nvPr>
        </p:nvSpPr>
        <p:spPr/>
        <p:txBody>
          <a:bodyPr/>
          <a:lstStyle/>
          <a:p>
            <a:fld id="{3AC7CA82-6322-4EB1-B8D2-767A6A67D34E}" type="slidenum">
              <a:rPr lang="en-GB" smtClean="0"/>
              <a:t>6</a:t>
            </a:fld>
            <a:endParaRPr lang="en-GB" dirty="0"/>
          </a:p>
        </p:txBody>
      </p:sp>
    </p:spTree>
    <p:extLst>
      <p:ext uri="{BB962C8B-B14F-4D97-AF65-F5344CB8AC3E}">
        <p14:creationId xmlns:p14="http://schemas.microsoft.com/office/powerpoint/2010/main" val="3572204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5241B-7B0C-83DA-76DD-813310D697BE}"/>
              </a:ext>
            </a:extLst>
          </p:cNvPr>
          <p:cNvSpPr>
            <a:spLocks noGrp="1"/>
          </p:cNvSpPr>
          <p:nvPr>
            <p:ph type="title"/>
          </p:nvPr>
        </p:nvSpPr>
        <p:spPr>
          <a:xfrm>
            <a:off x="213066" y="231302"/>
            <a:ext cx="11765868" cy="762032"/>
          </a:xfrm>
        </p:spPr>
        <p:txBody>
          <a:bodyPr>
            <a:noAutofit/>
          </a:bodyPr>
          <a:lstStyle/>
          <a:p>
            <a:r>
              <a:rPr lang="en-GB" sz="1600" b="1" dirty="0">
                <a:solidFill>
                  <a:srgbClr val="E95161"/>
                </a:solidFill>
                <a:latin typeface="Aharoni" panose="02010803020104030203" pitchFamily="2" charset="-79"/>
                <a:cs typeface="Aharoni" panose="02010803020104030203" pitchFamily="2" charset="-79"/>
              </a:rPr>
              <a:t>IMPROVE VICTIM SATISFACTION </a:t>
            </a:r>
            <a:r>
              <a:rPr lang="en-GB" sz="1400" b="1" dirty="0">
                <a:solidFill>
                  <a:srgbClr val="334A7A"/>
                </a:solidFill>
                <a:latin typeface="Aharoni" panose="02010803020104030203" pitchFamily="2" charset="-79"/>
                <a:cs typeface="Aharoni" panose="02010803020104030203" pitchFamily="2" charset="-79"/>
              </a:rPr>
              <a:t>WITH A FOCUS ON DOMESTIC ABUSE</a:t>
            </a:r>
            <a:endParaRPr lang="en-GB" sz="1600" dirty="0">
              <a:solidFill>
                <a:srgbClr val="334A7A"/>
              </a:solidFill>
              <a:latin typeface="Aharoni" panose="02010803020104030203" pitchFamily="2" charset="-79"/>
              <a:cs typeface="Aharoni" panose="02010803020104030203" pitchFamily="2" charset="-79"/>
            </a:endParaRPr>
          </a:p>
        </p:txBody>
      </p:sp>
      <p:graphicFrame>
        <p:nvGraphicFramePr>
          <p:cNvPr id="3" name="Table 2">
            <a:extLst>
              <a:ext uri="{FF2B5EF4-FFF2-40B4-BE49-F238E27FC236}">
                <a16:creationId xmlns:a16="http://schemas.microsoft.com/office/drawing/2014/main" id="{112D6020-687B-CFB9-D57A-816614B0F4C2}"/>
              </a:ext>
            </a:extLst>
          </p:cNvPr>
          <p:cNvGraphicFramePr>
            <a:graphicFrameLocks noGrp="1"/>
          </p:cNvGraphicFramePr>
          <p:nvPr>
            <p:extLst>
              <p:ext uri="{D42A27DB-BD31-4B8C-83A1-F6EECF244321}">
                <p14:modId xmlns:p14="http://schemas.microsoft.com/office/powerpoint/2010/main" val="402642050"/>
              </p:ext>
            </p:extLst>
          </p:nvPr>
        </p:nvGraphicFramePr>
        <p:xfrm>
          <a:off x="1649135" y="868635"/>
          <a:ext cx="5525397" cy="409575"/>
        </p:xfrm>
        <a:graphic>
          <a:graphicData uri="http://schemas.openxmlformats.org/drawingml/2006/table">
            <a:tbl>
              <a:tblPr firstRow="1"/>
              <a:tblGrid>
                <a:gridCol w="2939324">
                  <a:extLst>
                    <a:ext uri="{9D8B030D-6E8A-4147-A177-3AD203B41FA5}">
                      <a16:colId xmlns:a16="http://schemas.microsoft.com/office/drawing/2014/main" val="1093655662"/>
                    </a:ext>
                  </a:extLst>
                </a:gridCol>
                <a:gridCol w="2586073">
                  <a:extLst>
                    <a:ext uri="{9D8B030D-6E8A-4147-A177-3AD203B41FA5}">
                      <a16:colId xmlns:a16="http://schemas.microsoft.com/office/drawing/2014/main" val="760102703"/>
                    </a:ext>
                  </a:extLst>
                </a:gridCol>
              </a:tblGrid>
              <a:tr h="200025">
                <a:tc>
                  <a:txBody>
                    <a:bodyPr/>
                    <a:lstStyle/>
                    <a:p>
                      <a:pPr algn="ctr" fontAlgn="b"/>
                      <a:r>
                        <a:rPr lang="en-GB" sz="1100" b="0" i="0" u="none" strike="noStrike" dirty="0">
                          <a:solidFill>
                            <a:srgbClr val="334A7A"/>
                          </a:solidFill>
                          <a:effectLst/>
                          <a:latin typeface="Abadi" panose="020B0604020104020204" pitchFamily="34" charset="0"/>
                        </a:rPr>
                        <a:t>Local Measures</a:t>
                      </a:r>
                    </a:p>
                  </a:txBody>
                  <a:tcPr marL="0" marR="0" marT="0" marB="0" anchor="b">
                    <a:lnL>
                      <a:noFill/>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tc>
                  <a:txBody>
                    <a:bodyPr/>
                    <a:lstStyle/>
                    <a:p>
                      <a:pPr algn="ctr" fontAlgn="b"/>
                      <a:r>
                        <a:rPr lang="en-GB" sz="1100" b="0" i="0" u="none" strike="noStrike" dirty="0">
                          <a:solidFill>
                            <a:srgbClr val="334A7A"/>
                          </a:solidFill>
                          <a:effectLst/>
                          <a:latin typeface="Abadi" panose="020B0604020104020204" pitchFamily="34" charset="0"/>
                        </a:rPr>
                        <a:t>Trend / Outlook</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335011877"/>
                  </a:ext>
                </a:extLst>
              </a:tr>
              <a:tr h="209550">
                <a:tc>
                  <a:txBody>
                    <a:bodyPr/>
                    <a:lstStyle/>
                    <a:p>
                      <a:pPr algn="ctr" fontAlgn="b"/>
                      <a:r>
                        <a:rPr lang="en-GB" sz="1100" b="0" i="0" u="none" strike="noStrike" dirty="0">
                          <a:solidFill>
                            <a:srgbClr val="334A7A"/>
                          </a:solidFill>
                          <a:effectLst/>
                          <a:latin typeface="Abadi Extra Light" panose="020B0204020104020204" pitchFamily="34" charset="0"/>
                        </a:rPr>
                        <a:t>Domestic Abuse Related flagged crime</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334A7A"/>
                          </a:solidFill>
                          <a:effectLst/>
                          <a:latin typeface="Calibri" panose="020F0502020204030204" pitchFamily="34" charset="0"/>
                        </a:rPr>
                        <a:t> Increasing</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926075602"/>
                  </a:ext>
                </a:extLst>
              </a:tr>
            </a:tbl>
          </a:graphicData>
        </a:graphic>
      </p:graphicFrame>
      <p:graphicFrame>
        <p:nvGraphicFramePr>
          <p:cNvPr id="5" name="Table 4" descr="This table shows the measure of those surveyed.&#10;&#10;Survey One&#10;People Satisfied with initial contact - general crime 59%&#10;People satisfied with initial contact -domestic crime 75%&#10;&#10;Survey Two&#10;People Satisfied with Follow Up &amp; Investigation - general crime 57%&#10;People Satisfied with Follow Up &amp; Investigation – domestic crime 83%&#10;Satisfied with the service from the VCO – general crime 87%&#10;Satisfied with the service from the VCO – domestic crime 96%&#10;Satisfied with the service from the officer dealing with your case – general crime 79%&#10;Satisfied with the service from the officer dealing with your case – domestic crime 83%&#10;Satisfied with being kept informed about your case – general crime 77%&#10;Satisfied with being kept informed about your case – domestic crime 86%&#10;&#10;Survey Three&#10;Satisfied with post charge general crime 40%&#10;Satisfied with post charge domestic crime – Not Stat Sig&#10;">
            <a:extLst>
              <a:ext uri="{FF2B5EF4-FFF2-40B4-BE49-F238E27FC236}">
                <a16:creationId xmlns:a16="http://schemas.microsoft.com/office/drawing/2014/main" id="{6BF14114-1A53-82DC-D7C8-19734C6E9902}"/>
              </a:ext>
            </a:extLst>
          </p:cNvPr>
          <p:cNvGraphicFramePr>
            <a:graphicFrameLocks noGrp="1"/>
          </p:cNvGraphicFramePr>
          <p:nvPr>
            <p:extLst>
              <p:ext uri="{D42A27DB-BD31-4B8C-83A1-F6EECF244321}">
                <p14:modId xmlns:p14="http://schemas.microsoft.com/office/powerpoint/2010/main" val="593242214"/>
              </p:ext>
            </p:extLst>
          </p:nvPr>
        </p:nvGraphicFramePr>
        <p:xfrm>
          <a:off x="582588" y="1493011"/>
          <a:ext cx="7521218" cy="2053767"/>
        </p:xfrm>
        <a:graphic>
          <a:graphicData uri="http://schemas.openxmlformats.org/drawingml/2006/table">
            <a:tbl>
              <a:tblPr firstRow="1"/>
              <a:tblGrid>
                <a:gridCol w="882126">
                  <a:extLst>
                    <a:ext uri="{9D8B030D-6E8A-4147-A177-3AD203B41FA5}">
                      <a16:colId xmlns:a16="http://schemas.microsoft.com/office/drawing/2014/main" val="4028416234"/>
                    </a:ext>
                  </a:extLst>
                </a:gridCol>
                <a:gridCol w="1250464">
                  <a:extLst>
                    <a:ext uri="{9D8B030D-6E8A-4147-A177-3AD203B41FA5}">
                      <a16:colId xmlns:a16="http://schemas.microsoft.com/office/drawing/2014/main" val="2694222060"/>
                    </a:ext>
                  </a:extLst>
                </a:gridCol>
                <a:gridCol w="1145406">
                  <a:extLst>
                    <a:ext uri="{9D8B030D-6E8A-4147-A177-3AD203B41FA5}">
                      <a16:colId xmlns:a16="http://schemas.microsoft.com/office/drawing/2014/main" val="469708212"/>
                    </a:ext>
                  </a:extLst>
                </a:gridCol>
                <a:gridCol w="1031716">
                  <a:extLst>
                    <a:ext uri="{9D8B030D-6E8A-4147-A177-3AD203B41FA5}">
                      <a16:colId xmlns:a16="http://schemas.microsoft.com/office/drawing/2014/main" val="936884170"/>
                    </a:ext>
                  </a:extLst>
                </a:gridCol>
                <a:gridCol w="1356761">
                  <a:extLst>
                    <a:ext uri="{9D8B030D-6E8A-4147-A177-3AD203B41FA5}">
                      <a16:colId xmlns:a16="http://schemas.microsoft.com/office/drawing/2014/main" val="3927773682"/>
                    </a:ext>
                  </a:extLst>
                </a:gridCol>
                <a:gridCol w="1045697">
                  <a:extLst>
                    <a:ext uri="{9D8B030D-6E8A-4147-A177-3AD203B41FA5}">
                      <a16:colId xmlns:a16="http://schemas.microsoft.com/office/drawing/2014/main" val="1414811398"/>
                    </a:ext>
                  </a:extLst>
                </a:gridCol>
                <a:gridCol w="809048">
                  <a:extLst>
                    <a:ext uri="{9D8B030D-6E8A-4147-A177-3AD203B41FA5}">
                      <a16:colId xmlns:a16="http://schemas.microsoft.com/office/drawing/2014/main" val="4267355953"/>
                    </a:ext>
                  </a:extLst>
                </a:gridCol>
              </a:tblGrid>
              <a:tr h="255447">
                <a:tc>
                  <a:txBody>
                    <a:bodyPr/>
                    <a:lstStyle/>
                    <a:p>
                      <a:pPr algn="ctr" rtl="0" fontAlgn="base"/>
                      <a:endParaRPr lang="en-GB" sz="1400" b="1" i="0" dirty="0">
                        <a:solidFill>
                          <a:srgbClr val="334A7A"/>
                        </a:solidFill>
                        <a:effectLst/>
                        <a:latin typeface="Abadi Extra Light" panose="020B0204020104020204" pitchFamily="34" charset="0"/>
                      </a:endParaRPr>
                    </a:p>
                  </a:txBody>
                  <a:tcPr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algn="ctr" rtl="0" fontAlgn="base"/>
                      <a:r>
                        <a:rPr lang="en-GB" sz="1000" b="1" i="0" u="none" strike="noStrike" dirty="0">
                          <a:solidFill>
                            <a:srgbClr val="334A7A"/>
                          </a:solidFill>
                          <a:effectLst/>
                          <a:latin typeface="Abadi Extra Light" panose="020B0204020104020204" pitchFamily="34" charset="0"/>
                        </a:rPr>
                        <a:t>Measure</a:t>
                      </a:r>
                      <a:r>
                        <a:rPr lang="en-GB" sz="1000" b="1" i="0" dirty="0">
                          <a:solidFill>
                            <a:srgbClr val="334A7A"/>
                          </a:solidFill>
                          <a:effectLst/>
                          <a:latin typeface="Abadi Extra Light" panose="020B0204020104020204" pitchFamily="34" charset="0"/>
                        </a:rPr>
                        <a:t>​ of those surveyed *</a:t>
                      </a:r>
                      <a:endParaRPr lang="en-GB" sz="1400" b="1" i="0" dirty="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72459311"/>
                  </a:ext>
                </a:extLst>
              </a:tr>
              <a:tr h="255447">
                <a:tc>
                  <a:txBody>
                    <a:bodyPr/>
                    <a:lstStyle/>
                    <a:p>
                      <a:pPr algn="ctr" rtl="0" fontAlgn="base"/>
                      <a:r>
                        <a:rPr lang="en-GB" sz="1000" b="1" i="0" u="none" strike="noStrike">
                          <a:solidFill>
                            <a:srgbClr val="334A7A"/>
                          </a:solidFill>
                          <a:effectLst/>
                          <a:latin typeface="Abadi Extra Light" panose="020B0204020104020204" pitchFamily="34" charset="0"/>
                        </a:rPr>
                        <a:t> Survey Number</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base"/>
                      <a:r>
                        <a:rPr lang="en-GB" sz="1000" b="1" i="0" u="none" strike="noStrike">
                          <a:solidFill>
                            <a:srgbClr val="334A7A"/>
                          </a:solidFill>
                          <a:effectLst/>
                          <a:latin typeface="Abadi Extra Light" panose="020B0204020104020204" pitchFamily="34" charset="0"/>
                        </a:rPr>
                        <a:t>Survey One</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gridSpan="4">
                  <a:txBody>
                    <a:bodyPr/>
                    <a:lstStyle/>
                    <a:p>
                      <a:pPr algn="ctr" rtl="0" fontAlgn="base"/>
                      <a:r>
                        <a:rPr lang="en-GB" sz="1000" b="1" i="0" u="none" strike="noStrike">
                          <a:solidFill>
                            <a:srgbClr val="334A7A"/>
                          </a:solidFill>
                          <a:effectLst/>
                          <a:latin typeface="Abadi Extra Light" panose="020B0204020104020204" pitchFamily="34" charset="0"/>
                        </a:rPr>
                        <a:t>Survey Two</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ase"/>
                      <a:r>
                        <a:rPr lang="en-GB" sz="1000" b="1" i="0" u="none" strike="noStrike">
                          <a:solidFill>
                            <a:srgbClr val="334A7A"/>
                          </a:solidFill>
                          <a:effectLst/>
                          <a:latin typeface="Abadi Extra Light" panose="020B0204020104020204" pitchFamily="34" charset="0"/>
                        </a:rPr>
                        <a:t>Survey Three</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extLst>
                  <a:ext uri="{0D108BD9-81ED-4DB2-BD59-A6C34878D82A}">
                    <a16:rowId xmlns:a16="http://schemas.microsoft.com/office/drawing/2014/main" val="2661704528"/>
                  </a:ext>
                </a:extLst>
              </a:tr>
              <a:tr h="656865">
                <a:tc>
                  <a:txBody>
                    <a:bodyPr/>
                    <a:lstStyle/>
                    <a:p>
                      <a:pPr algn="ctr" rtl="0" fontAlgn="base"/>
                      <a:r>
                        <a:rPr lang="en-GB" sz="1000" b="1" i="0" u="none" strike="noStrike" dirty="0">
                          <a:solidFill>
                            <a:srgbClr val="334A7A"/>
                          </a:solidFill>
                          <a:effectLst/>
                          <a:latin typeface="Abadi Extra Light" panose="020B0204020104020204" pitchFamily="34" charset="0"/>
                        </a:rPr>
                        <a:t>Metric</a:t>
                      </a:r>
                      <a:r>
                        <a:rPr lang="en-GB" sz="1000" b="0" i="0" dirty="0">
                          <a:solidFill>
                            <a:srgbClr val="334A7A"/>
                          </a:solidFill>
                          <a:effectLst/>
                          <a:latin typeface="Abadi Extra Light" panose="020B0204020104020204" pitchFamily="34" charset="0"/>
                        </a:rPr>
                        <a:t>​</a:t>
                      </a:r>
                      <a:endParaRPr lang="en-GB" sz="1400" b="0" i="0" dirty="0">
                        <a:solidFill>
                          <a:srgbClr val="334A7A"/>
                        </a:solidFill>
                        <a:effectLst/>
                        <a:latin typeface="Abadi Extra Light" panose="020B0204020104020204" pitchFamily="34" charset="0"/>
                      </a:endParaRPr>
                    </a:p>
                  </a:txBody>
                  <a:tcPr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base"/>
                      <a:r>
                        <a:rPr lang="en-GB" sz="1000" b="1" i="0" u="none" strike="noStrike">
                          <a:solidFill>
                            <a:srgbClr val="334A7A"/>
                          </a:solidFill>
                          <a:effectLst/>
                          <a:latin typeface="Abadi Extra Light" panose="020B0204020104020204" pitchFamily="34" charset="0"/>
                        </a:rPr>
                        <a:t>Satisfied with Initial Contact</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algn="ctr" rtl="0" fontAlgn="base"/>
                      <a:r>
                        <a:rPr lang="en-GB" sz="1000" b="1" i="0" u="none" strike="noStrike">
                          <a:solidFill>
                            <a:srgbClr val="334A7A"/>
                          </a:solidFill>
                          <a:effectLst/>
                          <a:latin typeface="Abadi Extra Light" panose="020B0204020104020204" pitchFamily="34" charset="0"/>
                        </a:rPr>
                        <a:t>Satisfied with Follow Up &amp; Investigation</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rtl="0" fontAlgn="base"/>
                      <a:r>
                        <a:rPr lang="en-GB" sz="1000" b="1" i="0" u="none" strike="noStrike">
                          <a:solidFill>
                            <a:srgbClr val="334A7A"/>
                          </a:solidFill>
                          <a:effectLst/>
                          <a:latin typeface="Abadi Extra Light" panose="020B0204020104020204" pitchFamily="34" charset="0"/>
                        </a:rPr>
                        <a:t>Satisfied with the service from the VCO</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rtl="0" fontAlgn="base"/>
                      <a:r>
                        <a:rPr lang="en-GB" sz="1000" b="1" i="0" u="none" strike="noStrike" dirty="0">
                          <a:solidFill>
                            <a:srgbClr val="334A7A"/>
                          </a:solidFill>
                          <a:effectLst/>
                          <a:latin typeface="Abadi Extra Light" panose="020B0204020104020204" pitchFamily="34" charset="0"/>
                        </a:rPr>
                        <a:t>Satisfied with the service from the officer dealing with your case</a:t>
                      </a:r>
                      <a:r>
                        <a:rPr lang="en-GB" sz="1000" b="0" i="0" dirty="0">
                          <a:solidFill>
                            <a:srgbClr val="334A7A"/>
                          </a:solidFill>
                          <a:effectLst/>
                          <a:latin typeface="Abadi Extra Light" panose="020B0204020104020204" pitchFamily="34" charset="0"/>
                        </a:rPr>
                        <a:t>​</a:t>
                      </a:r>
                      <a:endParaRPr lang="en-GB" sz="1400" b="0" i="0" dirty="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rtl="0" fontAlgn="base"/>
                      <a:r>
                        <a:rPr lang="en-GB" sz="1000" b="1" i="0" u="none" strike="noStrike">
                          <a:solidFill>
                            <a:srgbClr val="334A7A"/>
                          </a:solidFill>
                          <a:effectLst/>
                          <a:latin typeface="Abadi Extra Light" panose="020B0204020104020204" pitchFamily="34" charset="0"/>
                        </a:rPr>
                        <a:t>Satisfied with being kept informed about your case</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rtl="0" fontAlgn="base"/>
                      <a:r>
                        <a:rPr lang="en-GB" sz="1000" b="1" i="0" u="none" strike="noStrike">
                          <a:solidFill>
                            <a:srgbClr val="334A7A"/>
                          </a:solidFill>
                          <a:effectLst/>
                          <a:latin typeface="Abadi Extra Light" panose="020B0204020104020204" pitchFamily="34" charset="0"/>
                        </a:rPr>
                        <a:t>Satisfied with Post Charge</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extLst>
                  <a:ext uri="{0D108BD9-81ED-4DB2-BD59-A6C34878D82A}">
                    <a16:rowId xmlns:a16="http://schemas.microsoft.com/office/drawing/2014/main" val="3383483064"/>
                  </a:ext>
                </a:extLst>
              </a:tr>
              <a:tr h="255447">
                <a:tc>
                  <a:txBody>
                    <a:bodyPr/>
                    <a:lstStyle/>
                    <a:p>
                      <a:pPr algn="ctr" rtl="0" fontAlgn="base"/>
                      <a:r>
                        <a:rPr lang="en-GB" sz="1000" b="1" i="0" u="none" strike="noStrike">
                          <a:solidFill>
                            <a:srgbClr val="334A7A"/>
                          </a:solidFill>
                          <a:effectLst/>
                          <a:latin typeface="Abadi Extra Light" panose="020B0204020104020204" pitchFamily="34" charset="0"/>
                        </a:rPr>
                        <a:t>General Crime</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base"/>
                      <a:r>
                        <a:rPr lang="en-GB" sz="1000" b="0" i="0" u="none" strike="noStrike" dirty="0">
                          <a:solidFill>
                            <a:srgbClr val="334A7A"/>
                          </a:solidFill>
                          <a:effectLst/>
                          <a:latin typeface="Abadi Extra Light" panose="020B0204020104020204" pitchFamily="34" charset="0"/>
                        </a:rPr>
                        <a:t>61%</a:t>
                      </a:r>
                      <a:r>
                        <a:rPr lang="en-GB" sz="1000" b="0" i="0" dirty="0">
                          <a:solidFill>
                            <a:srgbClr val="334A7A"/>
                          </a:solidFill>
                          <a:effectLst/>
                          <a:latin typeface="Abadi Extra Light" panose="020B0204020104020204" pitchFamily="34" charset="0"/>
                        </a:rPr>
                        <a:t>​</a:t>
                      </a:r>
                      <a:endParaRPr lang="en-GB" sz="1400" b="0" i="0" dirty="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algn="ctr" rtl="0" fontAlgn="base"/>
                      <a:r>
                        <a:rPr lang="en-GB" sz="1000" b="0" i="0" u="none" strike="noStrike" dirty="0">
                          <a:solidFill>
                            <a:srgbClr val="334A7A"/>
                          </a:solidFill>
                          <a:effectLst/>
                          <a:latin typeface="Abadi Extra Light" panose="020B0204020104020204" pitchFamily="34" charset="0"/>
                        </a:rPr>
                        <a:t>56%</a:t>
                      </a:r>
                      <a:r>
                        <a:rPr lang="en-GB" sz="1000" b="0" i="0" dirty="0">
                          <a:solidFill>
                            <a:srgbClr val="334A7A"/>
                          </a:solidFill>
                          <a:effectLst/>
                          <a:latin typeface="Abadi Extra Light" panose="020B0204020104020204" pitchFamily="34" charset="0"/>
                        </a:rPr>
                        <a:t>​</a:t>
                      </a:r>
                      <a:endParaRPr lang="en-GB" sz="1400" b="0" i="0" dirty="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rtl="0" fontAlgn="base"/>
                      <a:r>
                        <a:rPr lang="en-GB" sz="1000" b="0" i="0" u="none" strike="noStrike">
                          <a:solidFill>
                            <a:srgbClr val="334A7A"/>
                          </a:solidFill>
                          <a:effectLst/>
                          <a:latin typeface="Abadi Extra Light" panose="020B0204020104020204" pitchFamily="34" charset="0"/>
                        </a:rPr>
                        <a:t>87%</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rtl="0" fontAlgn="base"/>
                      <a:r>
                        <a:rPr lang="en-GB" sz="1000" b="0" i="0" u="none" strike="noStrike" dirty="0">
                          <a:solidFill>
                            <a:srgbClr val="334A7A"/>
                          </a:solidFill>
                          <a:effectLst/>
                          <a:latin typeface="Abadi Extra Light" panose="020B0204020104020204" pitchFamily="34" charset="0"/>
                        </a:rPr>
                        <a:t>76%</a:t>
                      </a:r>
                      <a:r>
                        <a:rPr lang="en-GB" sz="1000" b="0" i="0" dirty="0">
                          <a:solidFill>
                            <a:srgbClr val="334A7A"/>
                          </a:solidFill>
                          <a:effectLst/>
                          <a:latin typeface="Abadi Extra Light" panose="020B0204020104020204" pitchFamily="34" charset="0"/>
                        </a:rPr>
                        <a:t>​</a:t>
                      </a:r>
                      <a:endParaRPr lang="en-GB" sz="1400" b="0" i="0" dirty="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rtl="0" fontAlgn="base"/>
                      <a:r>
                        <a:rPr lang="en-GB" sz="1000" b="0" i="0" u="none" strike="noStrike" dirty="0">
                          <a:solidFill>
                            <a:srgbClr val="334A7A"/>
                          </a:solidFill>
                          <a:effectLst/>
                          <a:latin typeface="Abadi Extra Light" panose="020B0204020104020204" pitchFamily="34" charset="0"/>
                        </a:rPr>
                        <a:t>76%</a:t>
                      </a:r>
                      <a:r>
                        <a:rPr lang="en-GB" sz="1000" b="0" i="0" dirty="0">
                          <a:solidFill>
                            <a:srgbClr val="334A7A"/>
                          </a:solidFill>
                          <a:effectLst/>
                          <a:latin typeface="Abadi Extra Light" panose="020B0204020104020204" pitchFamily="34" charset="0"/>
                        </a:rPr>
                        <a:t>​</a:t>
                      </a:r>
                      <a:endParaRPr lang="en-GB" sz="1400" b="0" i="0" dirty="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rtl="0" fontAlgn="base"/>
                      <a:r>
                        <a:rPr lang="en-GB" sz="1000" b="0" i="0" u="none" strike="noStrike">
                          <a:solidFill>
                            <a:srgbClr val="334A7A"/>
                          </a:solidFill>
                          <a:effectLst/>
                          <a:latin typeface="Abadi Extra Light" panose="020B0204020104020204" pitchFamily="34" charset="0"/>
                        </a:rPr>
                        <a:t>40%</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extLst>
                  <a:ext uri="{0D108BD9-81ED-4DB2-BD59-A6C34878D82A}">
                    <a16:rowId xmlns:a16="http://schemas.microsoft.com/office/drawing/2014/main" val="4142723921"/>
                  </a:ext>
                </a:extLst>
              </a:tr>
              <a:tr h="255447">
                <a:tc>
                  <a:txBody>
                    <a:bodyPr/>
                    <a:lstStyle/>
                    <a:p>
                      <a:pPr algn="ctr" rtl="0" fontAlgn="base"/>
                      <a:r>
                        <a:rPr lang="en-GB" sz="1000" b="1" i="0" u="none" strike="noStrike" dirty="0">
                          <a:solidFill>
                            <a:srgbClr val="334A7A"/>
                          </a:solidFill>
                          <a:effectLst/>
                          <a:latin typeface="Abadi Extra Light" panose="020B0204020104020204" pitchFamily="34" charset="0"/>
                        </a:rPr>
                        <a:t>Domestic** Violence</a:t>
                      </a:r>
                      <a:r>
                        <a:rPr lang="en-GB" sz="1000" b="0" i="0" dirty="0">
                          <a:solidFill>
                            <a:srgbClr val="334A7A"/>
                          </a:solidFill>
                          <a:effectLst/>
                          <a:latin typeface="Abadi Extra Light" panose="020B0204020104020204" pitchFamily="34" charset="0"/>
                        </a:rPr>
                        <a:t>​</a:t>
                      </a:r>
                      <a:endParaRPr lang="en-GB" sz="1400" b="0" i="0" dirty="0">
                        <a:solidFill>
                          <a:srgbClr val="334A7A"/>
                        </a:solidFill>
                        <a:effectLst/>
                        <a:latin typeface="Abadi Extra Light" panose="020B0204020104020204" pitchFamily="34" charset="0"/>
                      </a:endParaRPr>
                    </a:p>
                  </a:txBody>
                  <a:tcPr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base"/>
                      <a:r>
                        <a:rPr lang="en-GB" sz="1000" b="0" i="0" u="none" strike="noStrike">
                          <a:solidFill>
                            <a:srgbClr val="334A7A"/>
                          </a:solidFill>
                          <a:effectLst/>
                          <a:latin typeface="Abadi Extra Light" panose="020B0204020104020204" pitchFamily="34" charset="0"/>
                        </a:rPr>
                        <a:t>75%</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7"/>
                    </a:solidFill>
                  </a:tcPr>
                </a:tc>
                <a:tc>
                  <a:txBody>
                    <a:bodyPr/>
                    <a:lstStyle/>
                    <a:p>
                      <a:pPr algn="ctr" rtl="0" fontAlgn="base"/>
                      <a:r>
                        <a:rPr lang="en-GB" sz="1000" b="0" i="0" u="none" strike="noStrike" dirty="0">
                          <a:solidFill>
                            <a:srgbClr val="334A7A"/>
                          </a:solidFill>
                          <a:effectLst/>
                          <a:latin typeface="Abadi Extra Light" panose="020B0204020104020204" pitchFamily="34" charset="0"/>
                        </a:rPr>
                        <a:t>74%</a:t>
                      </a:r>
                      <a:r>
                        <a:rPr lang="en-GB" sz="1000" b="0" i="0" dirty="0">
                          <a:solidFill>
                            <a:srgbClr val="334A7A"/>
                          </a:solidFill>
                          <a:effectLst/>
                          <a:latin typeface="Abadi Extra Light" panose="020B0204020104020204" pitchFamily="34" charset="0"/>
                        </a:rPr>
                        <a:t>​</a:t>
                      </a:r>
                      <a:endParaRPr lang="en-GB" sz="1400" b="0" i="0" dirty="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5D6"/>
                    </a:solidFill>
                  </a:tcPr>
                </a:tc>
                <a:tc>
                  <a:txBody>
                    <a:bodyPr/>
                    <a:lstStyle/>
                    <a:p>
                      <a:pPr algn="ctr" rtl="0" fontAlgn="base"/>
                      <a:r>
                        <a:rPr lang="en-GB" sz="1000" b="0" i="0" u="none" strike="noStrike" dirty="0">
                          <a:solidFill>
                            <a:srgbClr val="334A7A"/>
                          </a:solidFill>
                          <a:effectLst/>
                          <a:latin typeface="Abadi Extra Light" panose="020B0204020104020204" pitchFamily="34" charset="0"/>
                        </a:rPr>
                        <a:t>93%</a:t>
                      </a:r>
                      <a:r>
                        <a:rPr lang="en-GB" sz="1000" b="0" i="0" dirty="0">
                          <a:solidFill>
                            <a:srgbClr val="334A7A"/>
                          </a:solidFill>
                          <a:effectLst/>
                          <a:latin typeface="Abadi Extra Light" panose="020B0204020104020204" pitchFamily="34" charset="0"/>
                        </a:rPr>
                        <a:t>​</a:t>
                      </a:r>
                      <a:endParaRPr lang="en-GB" sz="1400" b="0" i="0" dirty="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5D6"/>
                    </a:solidFill>
                  </a:tcPr>
                </a:tc>
                <a:tc>
                  <a:txBody>
                    <a:bodyPr/>
                    <a:lstStyle/>
                    <a:p>
                      <a:pPr algn="ctr" rtl="0" fontAlgn="base"/>
                      <a:r>
                        <a:rPr lang="en-GB" sz="1000" b="0" i="0" u="none" strike="noStrike" dirty="0">
                          <a:solidFill>
                            <a:srgbClr val="334A7A"/>
                          </a:solidFill>
                          <a:effectLst/>
                          <a:latin typeface="Abadi Extra Light" panose="020B0204020104020204" pitchFamily="34" charset="0"/>
                        </a:rPr>
                        <a:t>81%</a:t>
                      </a:r>
                      <a:r>
                        <a:rPr lang="en-GB" sz="1000" b="0" i="0" dirty="0">
                          <a:solidFill>
                            <a:srgbClr val="334A7A"/>
                          </a:solidFill>
                          <a:effectLst/>
                          <a:latin typeface="Abadi Extra Light" panose="020B0204020104020204" pitchFamily="34" charset="0"/>
                        </a:rPr>
                        <a:t>​</a:t>
                      </a:r>
                      <a:endParaRPr lang="en-GB" sz="1400" b="0" i="0" dirty="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5D6"/>
                    </a:solidFill>
                  </a:tcPr>
                </a:tc>
                <a:tc>
                  <a:txBody>
                    <a:bodyPr/>
                    <a:lstStyle/>
                    <a:p>
                      <a:pPr algn="ctr" rtl="0" fontAlgn="base"/>
                      <a:r>
                        <a:rPr lang="en-GB" sz="1000" b="0" i="0" u="none" strike="noStrike" dirty="0">
                          <a:solidFill>
                            <a:srgbClr val="334A7A"/>
                          </a:solidFill>
                          <a:effectLst/>
                          <a:latin typeface="Abadi Extra Light" panose="020B0204020104020204" pitchFamily="34" charset="0"/>
                        </a:rPr>
                        <a:t>83%</a:t>
                      </a:r>
                      <a:r>
                        <a:rPr lang="en-GB" sz="1000" b="0" i="0" dirty="0">
                          <a:solidFill>
                            <a:srgbClr val="334A7A"/>
                          </a:solidFill>
                          <a:effectLst/>
                          <a:latin typeface="Abadi Extra Light" panose="020B0204020104020204" pitchFamily="34" charset="0"/>
                        </a:rPr>
                        <a:t>​</a:t>
                      </a:r>
                      <a:endParaRPr lang="en-GB" sz="1400" b="0" i="0" dirty="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5D6"/>
                    </a:solidFill>
                  </a:tcPr>
                </a:tc>
                <a:tc>
                  <a:txBody>
                    <a:bodyPr/>
                    <a:lstStyle/>
                    <a:p>
                      <a:pPr algn="ctr" rtl="0" fontAlgn="base"/>
                      <a:r>
                        <a:rPr lang="en-GB" sz="1000" b="0" i="0" u="none" strike="noStrike" dirty="0">
                          <a:solidFill>
                            <a:srgbClr val="334A7A"/>
                          </a:solidFill>
                          <a:effectLst/>
                          <a:latin typeface="Abadi Extra Light" panose="020B0204020104020204" pitchFamily="34" charset="0"/>
                        </a:rPr>
                        <a:t>Not Stat Sig</a:t>
                      </a:r>
                      <a:r>
                        <a:rPr lang="en-GB" sz="1000" b="0" i="0" dirty="0">
                          <a:solidFill>
                            <a:srgbClr val="334A7A"/>
                          </a:solidFill>
                          <a:effectLst/>
                          <a:latin typeface="Abadi Extra Light" panose="020B0204020104020204" pitchFamily="34" charset="0"/>
                        </a:rPr>
                        <a:t>​</a:t>
                      </a:r>
                      <a:endParaRPr lang="en-GB" sz="1400" b="0" i="0" dirty="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F0D9"/>
                    </a:solidFill>
                  </a:tcPr>
                </a:tc>
                <a:extLst>
                  <a:ext uri="{0D108BD9-81ED-4DB2-BD59-A6C34878D82A}">
                    <a16:rowId xmlns:a16="http://schemas.microsoft.com/office/drawing/2014/main" val="3906539662"/>
                  </a:ext>
                </a:extLst>
              </a:tr>
            </a:tbl>
          </a:graphicData>
        </a:graphic>
      </p:graphicFrame>
      <p:sp>
        <p:nvSpPr>
          <p:cNvPr id="6" name="TextBox 5">
            <a:extLst>
              <a:ext uri="{FF2B5EF4-FFF2-40B4-BE49-F238E27FC236}">
                <a16:creationId xmlns:a16="http://schemas.microsoft.com/office/drawing/2014/main" id="{6905A783-5F6D-A099-B29C-09A978D37316}"/>
              </a:ext>
            </a:extLst>
          </p:cNvPr>
          <p:cNvSpPr txBox="1"/>
          <p:nvPr/>
        </p:nvSpPr>
        <p:spPr>
          <a:xfrm>
            <a:off x="314325" y="3761578"/>
            <a:ext cx="2771775" cy="954107"/>
          </a:xfrm>
          <a:prstGeom prst="rect">
            <a:avLst/>
          </a:prstGeom>
          <a:noFill/>
        </p:spPr>
        <p:txBody>
          <a:bodyPr wrap="square" rtlCol="0">
            <a:spAutoFit/>
          </a:bodyPr>
          <a:lstStyle/>
          <a:p>
            <a:r>
              <a:rPr lang="en-GB" sz="1400" dirty="0">
                <a:solidFill>
                  <a:srgbClr val="334A7A"/>
                </a:solidFill>
                <a:latin typeface="Abadi Extra Light" panose="020B0204020104020204" pitchFamily="34" charset="0"/>
              </a:rPr>
              <a:t>* The survey is cumulative and year to date throughout 2022/23 </a:t>
            </a:r>
          </a:p>
          <a:p>
            <a:r>
              <a:rPr lang="en-GB" sz="1400" dirty="0">
                <a:solidFill>
                  <a:srgbClr val="334A7A"/>
                </a:solidFill>
                <a:latin typeface="Abadi Extra Light" panose="020B0204020104020204" pitchFamily="34" charset="0"/>
              </a:rPr>
              <a:t>** The sample size is very small, so this is an indicator ONLY</a:t>
            </a:r>
          </a:p>
        </p:txBody>
      </p:sp>
      <p:graphicFrame>
        <p:nvGraphicFramePr>
          <p:cNvPr id="7" name="Chart 6" descr="This Chart shows Domestic related  Crime Rate per one thousand population in Gwent&#10;&#10;The data shown is as follows;&#10;2018-19 Quarter 1 = 3.684&#10;2018-19 Quarter 2 = 3.772&#10;2018-19 Quarter 3 = 3.554&#10;2018-19 Quarter 4 = 3.541&#10;&#10;2019-20 Quarter 1 = 3.317&#10;2019-20 Quarter 2 = 3.731&#10;2019-20 Quarter 3 = 3.838&#10;2019-20 Quarter 4 = 3.873&#10;&#10;2020-21 Quarter 1 = 3.960&#10;2020-21 Quarter 2 = 3.666&#10;2020-21 Quarter 3 = 3.364&#10;2020-21 Quarter 4 = 3.669&#10;&#10;2021-22 Quarter 1 = 3.785&#10;2021-22 Quarter 2 = 3.895&#10;2021-22 Quarter 3 = 4.243&#10;2021-22 Quarter 4 = 4.014&#10;&#10;2022-23 Quarter 1 = 3.724&#10;2022-23 Quarter 2 = 4.085&#10;2022-23 Quarter 3 = 3.932&#10;2022-23 Quarter 4 = 4.010&#10;&#10;2023-24 Quarter 1 = 4.302&#10;2023-24 Quarter 2 = 3.881&#10;2023-24 Quarter 3 = 3.901&#10;2023-24 Quarter 4 = 3.954">
            <a:extLst>
              <a:ext uri="{FF2B5EF4-FFF2-40B4-BE49-F238E27FC236}">
                <a16:creationId xmlns:a16="http://schemas.microsoft.com/office/drawing/2014/main" id="{3A48182D-19DB-85D3-9421-19F1ABC3A855}"/>
              </a:ext>
            </a:extLst>
          </p:cNvPr>
          <p:cNvGraphicFramePr>
            <a:graphicFrameLocks/>
          </p:cNvGraphicFramePr>
          <p:nvPr>
            <p:extLst>
              <p:ext uri="{D42A27DB-BD31-4B8C-83A1-F6EECF244321}">
                <p14:modId xmlns:p14="http://schemas.microsoft.com/office/powerpoint/2010/main" val="3230659003"/>
              </p:ext>
            </p:extLst>
          </p:nvPr>
        </p:nvGraphicFramePr>
        <p:xfrm>
          <a:off x="3633787" y="4238631"/>
          <a:ext cx="4067175" cy="1579836"/>
        </p:xfrm>
        <a:graphic>
          <a:graphicData uri="http://schemas.openxmlformats.org/drawingml/2006/chart">
            <c:chart xmlns:c="http://schemas.openxmlformats.org/drawingml/2006/chart" xmlns:r="http://schemas.openxmlformats.org/officeDocument/2006/relationships" r:id="rId2"/>
          </a:graphicData>
        </a:graphic>
      </p:graphicFrame>
      <p:sp>
        <p:nvSpPr>
          <p:cNvPr id="29" name="Subtitle 11">
            <a:extLst>
              <a:ext uri="{FF2B5EF4-FFF2-40B4-BE49-F238E27FC236}">
                <a16:creationId xmlns:a16="http://schemas.microsoft.com/office/drawing/2014/main" id="{DB4ED1FC-5AE8-D19A-58D4-3C11A0D986C7}"/>
              </a:ext>
            </a:extLst>
          </p:cNvPr>
          <p:cNvSpPr txBox="1">
            <a:spLocks/>
          </p:cNvSpPr>
          <p:nvPr/>
        </p:nvSpPr>
        <p:spPr>
          <a:xfrm>
            <a:off x="8221061" y="231302"/>
            <a:ext cx="3855710" cy="3047889"/>
          </a:xfrm>
          <a:custGeom>
            <a:avLst/>
            <a:gdLst>
              <a:gd name="connsiteX0" fmla="*/ 0 w 4015663"/>
              <a:gd name="connsiteY0" fmla="*/ 0 h 2467322"/>
              <a:gd name="connsiteX1" fmla="*/ 4015663 w 4015663"/>
              <a:gd name="connsiteY1" fmla="*/ 0 h 2467322"/>
              <a:gd name="connsiteX2" fmla="*/ 4015663 w 4015663"/>
              <a:gd name="connsiteY2" fmla="*/ 2467322 h 2467322"/>
              <a:gd name="connsiteX3" fmla="*/ 0 w 4015663"/>
              <a:gd name="connsiteY3" fmla="*/ 2467322 h 2467322"/>
              <a:gd name="connsiteX4" fmla="*/ 0 w 4015663"/>
              <a:gd name="connsiteY4" fmla="*/ 0 h 2467322"/>
              <a:gd name="connsiteX0" fmla="*/ 0 w 4015663"/>
              <a:gd name="connsiteY0" fmla="*/ 0 h 2467322"/>
              <a:gd name="connsiteX1" fmla="*/ 4015663 w 4015663"/>
              <a:gd name="connsiteY1" fmla="*/ 0 h 2467322"/>
              <a:gd name="connsiteX2" fmla="*/ 4015663 w 4015663"/>
              <a:gd name="connsiteY2" fmla="*/ 2467322 h 2467322"/>
              <a:gd name="connsiteX3" fmla="*/ 9236 w 4015663"/>
              <a:gd name="connsiteY3" fmla="*/ 1534449 h 2467322"/>
              <a:gd name="connsiteX4" fmla="*/ 0 w 4015663"/>
              <a:gd name="connsiteY4" fmla="*/ 0 h 246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5663" h="2467322">
                <a:moveTo>
                  <a:pt x="0" y="0"/>
                </a:moveTo>
                <a:lnTo>
                  <a:pt x="4015663" y="0"/>
                </a:lnTo>
                <a:lnTo>
                  <a:pt x="4015663" y="2467322"/>
                </a:lnTo>
                <a:lnTo>
                  <a:pt x="9236" y="1534449"/>
                </a:lnTo>
                <a:cubicBezTo>
                  <a:pt x="6157" y="1022966"/>
                  <a:pt x="3079" y="511483"/>
                  <a:pt x="0" y="0"/>
                </a:cubicBezTo>
                <a:close/>
              </a:path>
            </a:pathLst>
          </a:cu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400" b="1" dirty="0">
                <a:solidFill>
                  <a:srgbClr val="E95161"/>
                </a:solidFill>
                <a:latin typeface="Aharoni"/>
                <a:cs typeface="Aharoni"/>
              </a:rPr>
              <a:t>Gwent Police action against this measure</a:t>
            </a:r>
            <a:endParaRPr lang="en-GB" dirty="0"/>
          </a:p>
          <a:p>
            <a:pPr marL="0" indent="0">
              <a:lnSpc>
                <a:spcPct val="110000"/>
              </a:lnSpc>
              <a:buNone/>
            </a:pPr>
            <a:r>
              <a:rPr lang="en-GB" sz="1100" dirty="0">
                <a:solidFill>
                  <a:srgbClr val="334A7A"/>
                </a:solidFill>
                <a:latin typeface="Abadi Extra Light" panose="020B0204020104020204" pitchFamily="34" charset="0"/>
              </a:rPr>
              <a:t>A clear focus from Gwent Police is on Victim Satisfaction rates. A range of improvement plans are being put in place from the control room all the way through to criminal justice and court teams.</a:t>
            </a:r>
          </a:p>
          <a:p>
            <a:pPr marL="0" indent="0">
              <a:lnSpc>
                <a:spcPct val="110000"/>
              </a:lnSpc>
              <a:buNone/>
            </a:pPr>
            <a:r>
              <a:rPr lang="en-GB" sz="1100" dirty="0">
                <a:solidFill>
                  <a:srgbClr val="334A7A"/>
                </a:solidFill>
                <a:latin typeface="Abadi Extra Light"/>
              </a:rPr>
              <a:t>The introduction of the Victim Care Unit in late 2021 has seen satisfaction of victims improve in relation to support they are provided and updates given. Work continues to be required in relation to updates on cases by officers.   </a:t>
            </a:r>
            <a:endParaRPr lang="en-GB" sz="1100" dirty="0">
              <a:solidFill>
                <a:srgbClr val="334A7A"/>
              </a:solidFill>
              <a:latin typeface="Abadi Extra Light" panose="020B0204020104020204" pitchFamily="34" charset="0"/>
            </a:endParaRPr>
          </a:p>
          <a:p>
            <a:pPr marL="0" indent="0">
              <a:lnSpc>
                <a:spcPct val="110000"/>
              </a:lnSpc>
              <a:buNone/>
            </a:pPr>
            <a:r>
              <a:rPr lang="en-GB" altLang="en-US" sz="1100" dirty="0">
                <a:solidFill>
                  <a:srgbClr val="334A7A"/>
                </a:solidFill>
                <a:latin typeface="Abadi Extra Light" panose="020B0204020104020204" pitchFamily="34" charset="0"/>
                <a:cs typeface="Arial" panose="020B0604020202020204" pitchFamily="34" charset="0"/>
              </a:rPr>
              <a:t>Domestic related offences have seen a slight increase of 0.9% when compared to the quarter prior, with 21 additional offences recorded for a total of 2,323. A reduction of 1.9% (46 fewer offences) can be observed when comparing Q4 2023-24 against the same quarter during the previous financial year. Conversely, an increase of 1.7% (160 additional offences) has been recorded when comparing the most recent financial year against financial year 2022-23, influenced by the elevated levels observed during Q1 2023-24. </a:t>
            </a:r>
          </a:p>
          <a:p>
            <a:pPr marL="0" indent="0">
              <a:lnSpc>
                <a:spcPct val="110000"/>
              </a:lnSpc>
              <a:buNone/>
            </a:pPr>
            <a:r>
              <a:rPr lang="en-GB" sz="1400" b="1" dirty="0">
                <a:solidFill>
                  <a:srgbClr val="334A7A"/>
                </a:solidFill>
                <a:latin typeface="Aharoni"/>
                <a:cs typeface="Aharoni"/>
              </a:rPr>
              <a:t>Gwent PCC Comments</a:t>
            </a:r>
            <a:endParaRPr lang="en-GB" sz="1250" b="0" i="0" u="none" strike="noStrike" dirty="0">
              <a:solidFill>
                <a:srgbClr val="334A7A"/>
              </a:solidFill>
              <a:effectLst/>
              <a:latin typeface="Abadi Extra Light" panose="020B0204020104020204" pitchFamily="34" charset="0"/>
            </a:endParaRPr>
          </a:p>
          <a:p>
            <a:pPr marL="0" indent="0">
              <a:lnSpc>
                <a:spcPct val="110000"/>
              </a:lnSpc>
              <a:buNone/>
            </a:pPr>
            <a:r>
              <a:rPr lang="en-GB" sz="1100" dirty="0">
                <a:solidFill>
                  <a:srgbClr val="334A7A"/>
                </a:solidFill>
                <a:latin typeface="Abadi Extra Light"/>
              </a:rPr>
              <a:t>Although the sample sizes for the table to the left are not large, they give an indicator of where performance is. Ultimately, there </a:t>
            </a:r>
            <a:r>
              <a:rPr lang="en-GB" sz="1100" b="0" i="0" u="none" strike="noStrike" dirty="0">
                <a:solidFill>
                  <a:srgbClr val="334A7A"/>
                </a:solidFill>
                <a:effectLst/>
                <a:latin typeface="Abadi Extra Light"/>
              </a:rPr>
              <a:t>is</a:t>
            </a:r>
            <a:r>
              <a:rPr lang="en-GB" sz="1100" dirty="0">
                <a:solidFill>
                  <a:srgbClr val="334A7A"/>
                </a:solidFill>
                <a:latin typeface="Abadi Extra Light"/>
              </a:rPr>
              <a:t> always more work to be done, not just with Gwent Police but also wider Criminal Justice partners. </a:t>
            </a:r>
          </a:p>
          <a:p>
            <a:pPr marL="0" indent="0">
              <a:lnSpc>
                <a:spcPct val="110000"/>
              </a:lnSpc>
              <a:buNone/>
            </a:pPr>
            <a:r>
              <a:rPr lang="en-GB" sz="1100" dirty="0">
                <a:solidFill>
                  <a:srgbClr val="334A7A"/>
                </a:solidFill>
                <a:latin typeface="Abadi Extra Light"/>
              </a:rPr>
              <a:t>The PCC focused scrutiny of the force on victim’s services at the June Scrutiny and Assurance Forum. We heard about Gwent Police’s plans to improve satisfaction rates, including a new strategy being developed. Victim services will also be a clear feature as part of the development of the new Police and Crime Plan.  </a:t>
            </a:r>
          </a:p>
          <a:p>
            <a:pPr marL="0" indent="0">
              <a:lnSpc>
                <a:spcPct val="110000"/>
              </a:lnSpc>
              <a:buNone/>
            </a:pPr>
            <a:endParaRPr lang="en-GB" sz="1250" kern="1400" dirty="0">
              <a:solidFill>
                <a:srgbClr val="334A7A"/>
              </a:solidFill>
              <a:latin typeface="Abadi Extra Light" panose="020B0204020104020204" pitchFamily="34" charset="0"/>
              <a:ea typeface="Microsoft JhengHei" panose="020B0604030504040204" pitchFamily="34" charset="-120"/>
            </a:endParaRPr>
          </a:p>
        </p:txBody>
      </p:sp>
      <p:sp>
        <p:nvSpPr>
          <p:cNvPr id="8" name="Slide Number Placeholder 7">
            <a:extLst>
              <a:ext uri="{FF2B5EF4-FFF2-40B4-BE49-F238E27FC236}">
                <a16:creationId xmlns:a16="http://schemas.microsoft.com/office/drawing/2014/main" id="{93F8AE98-1960-98E6-82B3-F7056D379BFA}"/>
              </a:ext>
              <a:ext uri="{C183D7F6-B498-43B3-948B-1728B52AA6E4}">
                <adec:decorative xmlns:adec="http://schemas.microsoft.com/office/drawing/2017/decorative" val="1"/>
              </a:ext>
            </a:extLst>
          </p:cNvPr>
          <p:cNvSpPr>
            <a:spLocks noGrp="1"/>
          </p:cNvSpPr>
          <p:nvPr>
            <p:ph type="sldNum" sz="quarter" idx="12"/>
          </p:nvPr>
        </p:nvSpPr>
        <p:spPr/>
        <p:txBody>
          <a:bodyPr/>
          <a:lstStyle/>
          <a:p>
            <a:fld id="{3AC7CA82-6322-4EB1-B8D2-767A6A67D34E}" type="slidenum">
              <a:rPr lang="en-GB" smtClean="0"/>
              <a:t>7</a:t>
            </a:fld>
            <a:endParaRPr lang="en-GB" dirty="0"/>
          </a:p>
        </p:txBody>
      </p:sp>
    </p:spTree>
    <p:extLst>
      <p:ext uri="{BB962C8B-B14F-4D97-AF65-F5344CB8AC3E}">
        <p14:creationId xmlns:p14="http://schemas.microsoft.com/office/powerpoint/2010/main" val="31455060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173524C1A881409B7B27F61372B96A" ma:contentTypeVersion="14" ma:contentTypeDescription="Create a new document." ma:contentTypeScope="" ma:versionID="0debf66bb606a27349f87407c1e189e3">
  <xsd:schema xmlns:xsd="http://www.w3.org/2001/XMLSchema" xmlns:xs="http://www.w3.org/2001/XMLSchema" xmlns:p="http://schemas.microsoft.com/office/2006/metadata/properties" xmlns:ns2="736d5df5-ca9c-47fb-bb0a-5c948a909581" xmlns:ns3="1084f9b5-b060-4bfd-a3a8-717335433fed" targetNamespace="http://schemas.microsoft.com/office/2006/metadata/properties" ma:root="true" ma:fieldsID="765a5a5eb7460660251d07124b45365d" ns2:_="" ns3:_="">
    <xsd:import namespace="736d5df5-ca9c-47fb-bb0a-5c948a909581"/>
    <xsd:import namespace="1084f9b5-b060-4bfd-a3a8-717335433f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6d5df5-ca9c-47fb-bb0a-5c948a9095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ffa94f5-9538-4d5d-ae72-f19c8bf93f9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84f9b5-b060-4bfd-a3a8-717335433f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90d78c29-80e7-4c1e-b09b-9e4592e8b3ac}" ma:internalName="TaxCatchAll" ma:showField="CatchAllData" ma:web="1084f9b5-b060-4bfd-a3a8-717335433f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36d5df5-ca9c-47fb-bb0a-5c948a909581">
      <Terms xmlns="http://schemas.microsoft.com/office/infopath/2007/PartnerControls"/>
    </lcf76f155ced4ddcb4097134ff3c332f>
    <TaxCatchAll xmlns="1084f9b5-b060-4bfd-a3a8-717335433fed" xsi:nil="true"/>
    <SharedWithUsers xmlns="1084f9b5-b060-4bfd-a3a8-717335433fed">
      <UserInfo>
        <DisplayName>Warren, Alex</DisplayName>
        <AccountId>29</AccountId>
        <AccountType/>
      </UserInfo>
      <UserInfo>
        <DisplayName>Laura Delahay</DisplayName>
        <AccountId>17</AccountId>
        <AccountType/>
      </UserInfo>
      <UserInfo>
        <DisplayName>Latham, Christopher</DisplayName>
        <AccountId>18</AccountId>
        <AccountType/>
      </UserInfo>
    </SharedWithUsers>
  </documentManagement>
</p:properties>
</file>

<file path=customXml/itemProps1.xml><?xml version="1.0" encoding="utf-8"?>
<ds:datastoreItem xmlns:ds="http://schemas.openxmlformats.org/officeDocument/2006/customXml" ds:itemID="{A2484461-1720-4BF3-93BD-428263312560}">
  <ds:schemaRefs>
    <ds:schemaRef ds:uri="http://schemas.microsoft.com/sharepoint/v3/contenttype/forms"/>
  </ds:schemaRefs>
</ds:datastoreItem>
</file>

<file path=customXml/itemProps2.xml><?xml version="1.0" encoding="utf-8"?>
<ds:datastoreItem xmlns:ds="http://schemas.openxmlformats.org/officeDocument/2006/customXml" ds:itemID="{3CD9E275-741B-4647-9351-596F6C596A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6d5df5-ca9c-47fb-bb0a-5c948a909581"/>
    <ds:schemaRef ds:uri="1084f9b5-b060-4bfd-a3a8-717335433f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A2E3D8-BB16-4B7F-86ED-8AA4EBCCBFBD}">
  <ds:schemaRefs>
    <ds:schemaRef ds:uri="http://schemas.microsoft.com/office/2006/metadata/properties"/>
    <ds:schemaRef ds:uri="http://purl.org/dc/terms/"/>
    <ds:schemaRef ds:uri="1084f9b5-b060-4bfd-a3a8-717335433fed"/>
    <ds:schemaRef ds:uri="736d5df5-ca9c-47fb-bb0a-5c948a909581"/>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9281</TotalTime>
  <Words>2040</Words>
  <Application>Microsoft Office PowerPoint</Application>
  <PresentationFormat>Widescreen</PresentationFormat>
  <Paragraphs>144</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Abadi</vt:lpstr>
      <vt:lpstr>Abadi Extra Light</vt:lpstr>
      <vt:lpstr>Aharoni</vt:lpstr>
      <vt:lpstr>Arial</vt:lpstr>
      <vt:lpstr>Calibri</vt:lpstr>
      <vt:lpstr>Calibri Light</vt:lpstr>
      <vt:lpstr>Office Theme</vt:lpstr>
      <vt:lpstr>National Police and Crime Measures Report</vt:lpstr>
      <vt:lpstr>REDUCE MURDER AND OTHER HOMICIDE</vt:lpstr>
      <vt:lpstr>REDUCE SERIOUS VIOLENCE</vt:lpstr>
      <vt:lpstr>DISRUPT DRUG SUPPLY AND COUNTY LINES</vt:lpstr>
      <vt:lpstr>REDUCE NEIGHBOURHOOD CRIME</vt:lpstr>
      <vt:lpstr>TACKLE CYBERCRIME </vt:lpstr>
      <vt:lpstr>IMPROVE VICTIM SATISFACTION WITH A FOCUS ON DOMESTIC ABUSE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Warren, Alex</dc:creator>
  <cp:lastModifiedBy>Slater, Sam</cp:lastModifiedBy>
  <cp:revision>171</cp:revision>
  <dcterms:created xsi:type="dcterms:W3CDTF">2023-03-01T10:37:49Z</dcterms:created>
  <dcterms:modified xsi:type="dcterms:W3CDTF">2024-06-27T20:18:04Z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2acd28b-79a3-4a0f-b0ff-4b75658b1549_Enabled">
    <vt:lpwstr>true</vt:lpwstr>
  </property>
  <property fmtid="{D5CDD505-2E9C-101B-9397-08002B2CF9AE}" pid="3" name="MSIP_Label_f2acd28b-79a3-4a0f-b0ff-4b75658b1549_SetDate">
    <vt:lpwstr>2023-03-01T10:37:49Z</vt:lpwstr>
  </property>
  <property fmtid="{D5CDD505-2E9C-101B-9397-08002B2CF9AE}" pid="4" name="MSIP_Label_f2acd28b-79a3-4a0f-b0ff-4b75658b1549_Method">
    <vt:lpwstr>Standard</vt:lpwstr>
  </property>
  <property fmtid="{D5CDD505-2E9C-101B-9397-08002B2CF9AE}" pid="5" name="MSIP_Label_f2acd28b-79a3-4a0f-b0ff-4b75658b1549_Name">
    <vt:lpwstr>OFFICIAL</vt:lpwstr>
  </property>
  <property fmtid="{D5CDD505-2E9C-101B-9397-08002B2CF9AE}" pid="6" name="MSIP_Label_f2acd28b-79a3-4a0f-b0ff-4b75658b1549_SiteId">
    <vt:lpwstr>e46c8472-ef5d-4b63-bc74-4a60db42c371</vt:lpwstr>
  </property>
  <property fmtid="{D5CDD505-2E9C-101B-9397-08002B2CF9AE}" pid="7" name="MSIP_Label_f2acd28b-79a3-4a0f-b0ff-4b75658b1549_ActionId">
    <vt:lpwstr>e5af7549-74fe-49f5-ac71-787e6b2b63f4</vt:lpwstr>
  </property>
  <property fmtid="{D5CDD505-2E9C-101B-9397-08002B2CF9AE}" pid="8" name="MSIP_Label_f2acd28b-79a3-4a0f-b0ff-4b75658b1549_ContentBits">
    <vt:lpwstr>0</vt:lpwstr>
  </property>
  <property fmtid="{D5CDD505-2E9C-101B-9397-08002B2CF9AE}" pid="9" name="ContentTypeId">
    <vt:lpwstr>0x010100D9173524C1A881409B7B27F61372B96A</vt:lpwstr>
  </property>
  <property fmtid="{D5CDD505-2E9C-101B-9397-08002B2CF9AE}" pid="10" name="MediaServiceImageTags">
    <vt:lpwstr/>
  </property>
</Properties>
</file>