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1" autoAdjust="0"/>
  </p:normalViewPr>
  <p:slideViewPr>
    <p:cSldViewPr snapToGrid="0">
      <p:cViewPr varScale="1">
        <p:scale>
          <a:sx n="90" d="100"/>
          <a:sy n="90" d="100"/>
        </p:scale>
        <p:origin x="13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ngton, Laurence" userId="ae382fc2-a44c-4f89-aaee-d4c4bf400aef" providerId="ADAL" clId="{4E92775F-D06B-478F-BA9A-F6DE6CBF62C6}"/>
    <pc:docChg chg="modSld">
      <pc:chgData name="Carrington, Laurence" userId="ae382fc2-a44c-4f89-aaee-d4c4bf400aef" providerId="ADAL" clId="{4E92775F-D06B-478F-BA9A-F6DE6CBF62C6}" dt="2024-08-29T08:19:22.230" v="5" actId="20577"/>
      <pc:docMkLst>
        <pc:docMk/>
      </pc:docMkLst>
      <pc:sldChg chg="modNotesTx">
        <pc:chgData name="Carrington, Laurence" userId="ae382fc2-a44c-4f89-aaee-d4c4bf400aef" providerId="ADAL" clId="{4E92775F-D06B-478F-BA9A-F6DE6CBF62C6}" dt="2024-08-29T08:19:22.230" v="5" actId="20577"/>
        <pc:sldMkLst>
          <pc:docMk/>
          <pc:sldMk cId="1238251112"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40F7-6159-480F-B602-76236E5917B8}" type="datetimeFigureOut">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1DB9-8009-4553-9AEA-D910792EEA1F}" type="slidenum">
              <a:t>‹#›</a:t>
            </a:fld>
            <a:endParaRPr lang="en-US"/>
          </a:p>
        </p:txBody>
      </p:sp>
    </p:spTree>
    <p:extLst>
      <p:ext uri="{BB962C8B-B14F-4D97-AF65-F5344CB8AC3E}">
        <p14:creationId xmlns:p14="http://schemas.microsoft.com/office/powerpoint/2010/main" val="339574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PEEL related AFIs and recommendations are categorised as Level 3 and for sign off by HMICFRS Force Liaison Lead (FLL).</a:t>
            </a:r>
          </a:p>
          <a:p>
            <a:endParaRPr lang="en-GB" dirty="0"/>
          </a:p>
          <a:p>
            <a:r>
              <a:rPr lang="en-GB" dirty="0"/>
              <a:t>PEEL inspection 23 – 25 started in June 2024 with meeting observations, orientation meetings with leads, and focus groups.</a:t>
            </a:r>
          </a:p>
          <a:p>
            <a:endParaRPr lang="en-GB" dirty="0"/>
          </a:p>
          <a:p>
            <a:r>
              <a:rPr lang="en-GB" b="1" dirty="0">
                <a:solidFill>
                  <a:srgbClr val="FF0000"/>
                </a:solidFill>
                <a:highlight>
                  <a:srgbClr val="FFFF00"/>
                </a:highlight>
              </a:rPr>
              <a:t>In June 2024, 27821 “Gwent Police should demonstrate that it can use its understanding of factors contributing to sickness and absence to improve the well-being of the workforce” was completed and verified by HMICFRS. The force governance &amp; effectiveness will continue to be assessed through PEEL.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PEEL report was received in April 2023, the force has now had </a:t>
            </a:r>
            <a:r>
              <a:rPr lang="en-GB" b="1" dirty="0"/>
              <a:t>4 recommendations and 5 AFIs </a:t>
            </a:r>
            <a:r>
              <a:rPr lang="en-GB" dirty="0"/>
              <a:t>discharged by HMICFRS.</a:t>
            </a:r>
          </a:p>
          <a:p>
            <a:endParaRPr lang="en-GB" dirty="0"/>
          </a:p>
          <a:p>
            <a:r>
              <a:rPr lang="en-GB" dirty="0"/>
              <a:t>HMICFRS FLL will test the remaining AFIs/ recommendations through continuous assessment phase of PEEL that will run up until February </a:t>
            </a:r>
            <a:r>
              <a:rPr lang="en-GB"/>
              <a:t>2025.</a:t>
            </a:r>
            <a:endParaRPr lang="en-GB" dirty="0"/>
          </a:p>
        </p:txBody>
      </p:sp>
      <p:sp>
        <p:nvSpPr>
          <p:cNvPr id="4" name="Slide Number Placeholder 3"/>
          <p:cNvSpPr>
            <a:spLocks noGrp="1"/>
          </p:cNvSpPr>
          <p:nvPr>
            <p:ph type="sldNum" sz="quarter" idx="5"/>
          </p:nvPr>
        </p:nvSpPr>
        <p:spPr/>
        <p:txBody>
          <a:bodyPr/>
          <a:lstStyle/>
          <a:p>
            <a:fld id="{2D9D1DB9-8009-4553-9AEA-D910792EEA1F}" type="slidenum">
              <a:rPr lang="en-GB" smtClean="0"/>
              <a:t>1</a:t>
            </a:fld>
            <a:endParaRPr lang="en-GB"/>
          </a:p>
        </p:txBody>
      </p:sp>
    </p:spTree>
    <p:extLst>
      <p:ext uri="{BB962C8B-B14F-4D97-AF65-F5344CB8AC3E}">
        <p14:creationId xmlns:p14="http://schemas.microsoft.com/office/powerpoint/2010/main" val="235890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1D50DA2-7269-4DC0-9588-87BDFCA88D3D}"/>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62EF5B93-22FB-4031-8FB5-7D32F34D5DF0}"/>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C083977F-11B4-4AC9-A4F0-1617AFA30B07}"/>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24185444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316A41-778A-407B-8131-CA313DC7B0BE}"/>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99F5CDD1-4379-4ACE-BC2B-05BDDEA78DDA}"/>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1277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6A8196-8937-426A-AB54-8F4C9FD6B13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B751A4C5-3342-4A52-A25C-F463472999F0}"/>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8071821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DEE-F442-4A8E-B2E2-740529C91590}"/>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5F912E9-40D7-41FD-B9EB-15EAF33BE27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33FA5AF4-F0D3-41B4-A087-D965A82E0B45}"/>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E6E3EDED-818C-466A-A3CB-EA20001F5AA8}"/>
              </a:ext>
            </a:extLst>
          </p:cNvPr>
          <p:cNvSpPr txBox="1">
            <a:spLocks noGrp="1"/>
          </p:cNvSpPr>
          <p:nvPr>
            <p:ph type="sldNum" sz="quarter" idx="8"/>
          </p:nvPr>
        </p:nvSpPr>
        <p:spPr>
          <a:xfrm>
            <a:off x="8208431" y="6308729"/>
            <a:ext cx="2844798" cy="365129"/>
          </a:xfrm>
        </p:spPr>
        <p:txBody>
          <a:bodyPr/>
          <a:lstStyle>
            <a:lvl1pPr>
              <a:defRPr lang="en-GB"/>
            </a:lvl1pPr>
          </a:lstStyle>
          <a:p>
            <a:pPr lvl="0"/>
            <a:fld id="{D3199F63-6BBD-423A-B757-C398748820EE}" type="slidenum">
              <a:t>‹#›</a:t>
            </a:fld>
            <a:endParaRPr lang="en-GB"/>
          </a:p>
        </p:txBody>
      </p:sp>
    </p:spTree>
    <p:extLst>
      <p:ext uri="{BB962C8B-B14F-4D97-AF65-F5344CB8AC3E}">
        <p14:creationId xmlns:p14="http://schemas.microsoft.com/office/powerpoint/2010/main" val="25741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E90-BE3D-46FD-8B7D-052762A21883}"/>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54F4D11-E93E-4862-8291-ABB069D1E164}"/>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2A2A87-0CF1-4922-BE37-D8BD6DC2D7FB}"/>
              </a:ext>
            </a:extLst>
          </p:cNvPr>
          <p:cNvSpPr txBox="1">
            <a:spLocks noGrp="1"/>
          </p:cNvSpPr>
          <p:nvPr>
            <p:ph type="dt" sz="half" idx="7"/>
          </p:nvPr>
        </p:nvSpPr>
        <p:spPr/>
        <p:txBody>
          <a:bodyPr/>
          <a:lstStyle>
            <a:lvl1pPr>
              <a:defRPr lang="en-GB"/>
            </a:lvl1pPr>
          </a:lstStyle>
          <a:p>
            <a:pPr lvl="0"/>
            <a:fld id="{96A0B5C3-6D90-4410-889C-0563F7DC7881}" type="datetime1">
              <a:rPr lang="en-GB"/>
              <a:pPr lvl="0"/>
              <a:t>29/08/2024</a:t>
            </a:fld>
            <a:endParaRPr lang="en-GB"/>
          </a:p>
        </p:txBody>
      </p:sp>
      <p:sp>
        <p:nvSpPr>
          <p:cNvPr id="5" name="Footer Placeholder 4">
            <a:extLst>
              <a:ext uri="{FF2B5EF4-FFF2-40B4-BE49-F238E27FC236}">
                <a16:creationId xmlns:a16="http://schemas.microsoft.com/office/drawing/2014/main" id="{A43FE4D5-726E-44E2-A401-015713473004}"/>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394B5BB2-CFCD-43C8-98C8-BB852434BB1C}"/>
              </a:ext>
            </a:extLst>
          </p:cNvPr>
          <p:cNvSpPr txBox="1">
            <a:spLocks noGrp="1"/>
          </p:cNvSpPr>
          <p:nvPr>
            <p:ph type="sldNum" sz="quarter" idx="8"/>
          </p:nvPr>
        </p:nvSpPr>
        <p:spPr/>
        <p:txBody>
          <a:bodyPr/>
          <a:lstStyle>
            <a:lvl1pPr>
              <a:defRPr lang="en-GB"/>
            </a:lvl1pPr>
          </a:lstStyle>
          <a:p>
            <a:pPr lvl="0"/>
            <a:fld id="{BF4041FA-C7C1-440E-B4D6-7A30003B80EA}" type="slidenum">
              <a:t>‹#›</a:t>
            </a:fld>
            <a:endParaRPr lang="en-GB"/>
          </a:p>
        </p:txBody>
      </p:sp>
    </p:spTree>
    <p:extLst>
      <p:ext uri="{BB962C8B-B14F-4D97-AF65-F5344CB8AC3E}">
        <p14:creationId xmlns:p14="http://schemas.microsoft.com/office/powerpoint/2010/main" val="35353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80DA-A2CC-4E94-888F-CC9FEC7F5F29}"/>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D55878E7-69F0-472F-B4E8-AC13BF071ACB}"/>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F7B124E2-46E6-4CBD-AB74-7FD9BF1CF33C}"/>
              </a:ext>
            </a:extLst>
          </p:cNvPr>
          <p:cNvSpPr txBox="1">
            <a:spLocks noGrp="1"/>
          </p:cNvSpPr>
          <p:nvPr>
            <p:ph type="sldNum" sz="quarter" idx="8"/>
          </p:nvPr>
        </p:nvSpPr>
        <p:spPr>
          <a:xfrm>
            <a:off x="8208431" y="6308729"/>
            <a:ext cx="2844798" cy="365129"/>
          </a:xfrm>
        </p:spPr>
        <p:txBody>
          <a:bodyPr/>
          <a:lstStyle>
            <a:lvl1pPr>
              <a:defRPr lang="en-GB"/>
            </a:lvl1pPr>
          </a:lstStyle>
          <a:p>
            <a:pPr lvl="0"/>
            <a:fld id="{274A0F52-04F5-453C-9911-14D223CAFA7C}" type="slidenum">
              <a:t>‹#›</a:t>
            </a:fld>
            <a:endParaRPr lang="en-GB"/>
          </a:p>
        </p:txBody>
      </p:sp>
    </p:spTree>
    <p:extLst>
      <p:ext uri="{BB962C8B-B14F-4D97-AF65-F5344CB8AC3E}">
        <p14:creationId xmlns:p14="http://schemas.microsoft.com/office/powerpoint/2010/main" val="32213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36B482F-E590-463A-A0FB-BC92E00B4321}"/>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04A55604-7DF5-4248-BC2E-4EE225A35CD9}"/>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C93D231D-8C17-4105-BA98-A2A1E8667E74}"/>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2F64E231-407A-4516-9141-7581D5C77017}"/>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D96AE886-EFA1-4DC6-BB51-670CAFF91965}"/>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8E5694E5-A513-4FAE-A68F-D21E584371EE}"/>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1FB2206D-EC8C-47F6-BFF7-83E939E57267}"/>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010571E7-0862-48C9-8BD4-BDB202D6B381}"/>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157932A6-A63B-4591-A926-CDFE3A1F9C2B}"/>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A4AE9ED-B8E7-4DB5-9C7E-87506FEF1C16}"/>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975D062B-20B8-4629-B128-759A096AAAF8}"/>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4E117CE6-BAA4-4145-BF66-0026CF33B6EE}"/>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EAACDB62-7946-4A59-857D-898575791F6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9EC13B77-1E8D-4D36-B3ED-2850CD563899}"/>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20C96009-6E56-4B7F-8902-5F34992986F0}"/>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CFCC03B-7599-4ADF-A939-F341F3A4B59A}"/>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E74DC0C5-1181-4239-B409-066DC4DD73BA}"/>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ADC9003F-4840-451F-AB70-024F298DDFA8}"/>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530FC5BF-D3B6-43DB-BDD0-3D53CC224DE2}"/>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8B88F651-398A-4105-A1FE-13EF8CF07D61}"/>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F09ADF79-09A4-4C92-8A7F-A8994E1F68C1}"/>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012E3855-8B6E-4E55-8BE9-2D31B4CAF69D}"/>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EBF47F15-6573-4190-A755-4C8650D01E4F}"/>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3B0ACF74-E2EC-4CD1-BC6E-35DEA766D347}"/>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EF5777E6-D33B-4E27-8FC8-612055C645A2}"/>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47E1A3F3-22ED-4B65-BA67-DFDD7D4AB930}"/>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2A4A2B2A-84F3-40FF-9F21-C232656DB663}"/>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3209782D-F5B3-4D56-8AAB-507035B33767}"/>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5A8617FE-FDCB-483C-80C9-90034F3766FC}"/>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93A34E90-DE7A-4307-ABFD-809574FC4050}"/>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DE0432D3-05AB-4F9A-9384-024D8D3F1A17}"/>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26242A04-3A4A-4A2F-94FA-59F524FDBA0D}"/>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0FD05BDA-B343-4A22-92B4-CD2CC98E61E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D534A160-0BE8-4F63-9D9C-035C0BE6692A}"/>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25DDDEF3-2E9F-44A6-91A0-9C66FCFA4886}"/>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74B1E44F-4A65-49AE-B4D4-133629BA3735}"/>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28318055-4FC4-4FF1-A65F-CC44C34F7346}"/>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4F3E15BF-150F-4FA3-8303-015702CADC76}"/>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F7088BD5-AC72-4FE1-9C69-E6D0DBEE547E}"/>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F9541BC4-E236-419C-98C1-0741BF7CD50D}"/>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017210FC-7E5C-4665-8839-B45B1DCE2723}"/>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4E6BDDB8-FA5C-42C0-9333-739C98B413E6}"/>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6F29C14B-0EB7-487D-BD18-EAA3DC4FC20A}"/>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9A7CA963-7608-42EE-B2D9-908A5B3D6B4C}"/>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A41D674E-E1DB-41FD-90BF-040CD111B72F}"/>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77D04DB8-D2EB-4AC2-B745-DDA81DA8E38A}"/>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266AAB71-1AE0-44BB-B6BA-45085EB9ED55}"/>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3124FD7-99F6-4477-AFD7-7562555BCD5E}"/>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A9FE5CA3-713C-432C-90F3-B06A293F2CB2}"/>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CB18475E-0A64-4734-84A9-FB30BBCCA4BB}"/>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3EC15F50-9C1E-4E2C-BD84-9C16A625ED07}"/>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296C9B7F-687C-42BE-98EF-1ADB4C826554}"/>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2D20DA65-6E5A-421B-83E0-A5C049BF7BE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31CEA36A-F694-40CA-ADED-27ACDD0BF2A0}"/>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DB8DE25A-968A-4D20-B1AC-709316BB3CF5}"/>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F830A3F1-1BF3-4D39-8122-6F7B7018D8C8}"/>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7D529A9B-3CE5-4B4B-88B7-3C927E8ED8C5}"/>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8F8B94D9-9107-4885-A3CF-D3AC1FD4BC52}"/>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53FFF3-EFCA-423F-A508-5A23E41F48A3}"/>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E7207A2D-6894-4C07-A72A-D6FE036D2117}"/>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DB0DF119-EC3E-403D-87B6-03494C42715D}"/>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5FB9A3C7-12BF-4C45-8026-BBBEB2BE3790}"/>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F9D28FE9-9362-49E6-BC7A-499AC9D23DF4}"/>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C1937624-BB69-4F05-9AA5-0A6BCAD77561}"/>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DBFFDBBC-DE1A-49C1-BBD4-25BAC47D194E}"/>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2E269AA3-8753-4D02-94C2-9940A866E782}"/>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BF8C65F1-A77F-4F49-95C7-764655E3B6B2}"/>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19EFBD3C-4021-432B-BE04-54B2A6209028}"/>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0641659F-1F50-4CE1-AA63-C39B8C96E0A2}"/>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408D530A-5E91-44FD-9645-FCB620D200D4}"/>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1643B864-4D41-4C17-B8BD-EBD0A159AFE6}"/>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A0EFD44A-BF16-43C7-805B-F1ADC0E09EA5}"/>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9B7D674B-5464-48DA-827E-453499F1049A}"/>
                </a:ext>
              </a:extLst>
            </p:cNvPr>
            <p:cNvSpPr/>
            <p:nvPr/>
          </p:nvSpPr>
          <p:spPr>
            <a:xfrm rot="20653588" flipH="1">
              <a:off x="432949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E7D41995-F85D-4AE8-AF52-64D9479DC51E}"/>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D358EFA7-E8D9-4D7E-9373-78118A37AA76}"/>
              </a:ext>
            </a:extLst>
          </p:cNvPr>
          <p:cNvSpPr/>
          <p:nvPr/>
        </p:nvSpPr>
        <p:spPr>
          <a:xfrm rot="1808564">
            <a:off x="3764838" y="290991"/>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900EBCA7-16D8-49B5-9C0F-4D227C07113F}"/>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87449AD4-98B1-4DED-B352-4E05A9E80E85}"/>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699EF0CE-A6B1-4B5E-990C-5085053ED7EE}"/>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7F3C47A1-3091-4467-9261-920BDACDCA2C}"/>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EF8208C0-B8D5-46AC-B5A2-B32F3CBFD247}"/>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38936317-B484-4FE1-946E-8E6679BBA035}"/>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30807D5A-D39C-45AE-9BB1-A06A9364040D}"/>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5664B9EB-90B7-4FB4-878C-9E94199E5DD0}"/>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29FF97D3-C0DB-45BD-8C29-F2A3F43E02A2}"/>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BBD1D839-930B-4C8F-8F01-CB6E305731EF}"/>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99625A11-986F-4B3D-8128-96771B2B3611}"/>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B98007CD-FDBB-4EED-8C34-E473911025BE}"/>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FD5B5924-25BE-4CBD-9B92-A21709D6360A}"/>
              </a:ext>
            </a:extLst>
          </p:cNvPr>
          <p:cNvGrpSpPr/>
          <p:nvPr/>
        </p:nvGrpSpPr>
        <p:grpSpPr>
          <a:xfrm>
            <a:off x="5511591" y="508004"/>
            <a:ext cx="2337004" cy="1633539"/>
            <a:chOff x="5511591" y="508004"/>
            <a:chExt cx="2337004" cy="1633539"/>
          </a:xfrm>
        </p:grpSpPr>
        <p:cxnSp>
          <p:nvCxnSpPr>
            <p:cNvPr id="90" name="Straight Arrow Connector 104">
              <a:extLst>
                <a:ext uri="{FF2B5EF4-FFF2-40B4-BE49-F238E27FC236}">
                  <a16:creationId xmlns:a16="http://schemas.microsoft.com/office/drawing/2014/main" id="{4B75F59B-C6EC-4F0B-B828-22FC18846631}"/>
                </a:ext>
              </a:extLst>
            </p:cNvPr>
            <p:cNvCxnSpPr/>
            <p:nvPr/>
          </p:nvCxnSpPr>
          <p:spPr>
            <a:xfrm rot="10799991">
              <a:off x="5511591"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3A77BD1C-AA66-4B4A-980A-CC9186036B0E}"/>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63564A55-BBF2-4B7C-B993-A53375F63136}"/>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F9CAA000-2645-4E40-9306-49AE2DAAC2A0}"/>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5E01AA45-36EB-43E5-8004-533D64DF48F9}"/>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8D9A1C04-05B4-4054-8A1A-6FF6B231E52B}"/>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452F486B-CFB1-40E0-B1FE-EE0E0A87EEEC}"/>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0B13F4F3-D2BB-4B3F-9184-BD0C48F06B23}"/>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AA9C307F-7AC1-40E9-AD1F-A9D6BF03356F}"/>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812EC8B9-D176-4AC3-94FA-07BEC893086F}"/>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A63B10BA-BBD6-443D-A3D2-BEC9CB74BC33}"/>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EC918899-95A7-44AE-B68A-A8B6C7A4F046}"/>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8F3B7CF5-4B4C-48D7-91DE-63AAAEFA3AAB}"/>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87CABA7D-A27D-428C-BCE7-0C3B3F162134}"/>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12A18B64-1C43-432A-8ECC-B99C9F9B7CCD}"/>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304A3696-058C-48B7-B4D2-6FEB0C539EE6}"/>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C66E9782-A331-4A18-AB4A-808F17FCFE56}"/>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2DA38E49-BB9A-4FE1-9903-C4E96A9AFE78}"/>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7218254B-DA6C-471B-AEAC-B26DD138A580}"/>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077D2256-878C-4F7C-BD1D-E81949A39E3E}"/>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957E50FE-8269-45D3-9EE2-7964CB4E7492}"/>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11092D9F-EE19-479B-979A-980A4196A058}"/>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6E144E16-26BD-4134-B6B5-8905097F1497}"/>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2882D7E3-4CB0-48D3-ABB2-247D52E97F7D}"/>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F702DA20-B422-4D02-A305-BAEEF4EA879D}"/>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5025C34F-FCB4-4EA2-B5C9-436504DF7C0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3AD40329-C559-491A-80D5-9A8D956A3C20}"/>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0D05A298-2769-482D-8DCA-ADDF9F89D77C}"/>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7462998F-6CA4-4A5B-955D-D73D503A5843}"/>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187BFC95-E832-4E15-B403-A7E47A590FE3}"/>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96CF9F22-D638-4713-B0E5-923BE6CD6D3D}"/>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19EACF8B-68F9-4BFA-948B-8797D1124E85}"/>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A4CF6-7B55-43F2-B10D-7AC95CCB5A7E}"/>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30F4ECCA-42AF-4697-8B32-7952506447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FC61DCF-DDA5-4F1D-B1E9-5626714D2192}"/>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DF89957E-2CA9-43C4-9DB2-9CB25A790FF4}"/>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2A642FB-8492-47EB-A409-ED34D4EE58B6}"/>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BE928A59-342E-4879-8E73-EFF73F8B5C94}"/>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DE685451-A81E-4491-AE1F-30B376405163}"/>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A76228C-9A0F-493A-B5F8-730DD98B3CCA}"/>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A5A293FF-5051-405B-ADBC-596AFF1A0CE6}"/>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11CAEB81-5D04-40BE-8624-05F9A2FC17DE}"/>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58DA5E55-D527-486C-A4C4-CC5116156B10}"/>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A6A31123-19E2-4855-815A-C07121B2C0BD}"/>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5743B4DC-6CC4-4C6C-BE6D-23B5306842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65139167-8B2D-4872-9BE1-7C9B097C89E3}"/>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BC16B828-6CAB-4F60-BDAF-59700A6D23F6}"/>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E71DE955-42D0-44C1-AC1D-E29D22E286B5}"/>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50437302-2126-447C-BDDF-1931406A7849}"/>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DE9FFA6C-A34A-40CA-BB90-D59E97F153E8}"/>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D035E875-1041-41ED-9BC7-195CBA57BD1D}"/>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7363D693-365D-4BDB-93C8-6038720D15C6}"/>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FBBEDA5E-1E2C-488C-9A7D-108A1B70681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79CD6C9F-E8E4-434A-8801-038C6CFD203D}"/>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233DD7B3-46F6-4E03-8845-EC18CA9F0113}"/>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ED35ABFD-E8F6-450B-AC63-10D6F2550633}"/>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CDC0B796-535A-4646-B141-0DAD591AE8E2}"/>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2A9074B0-3168-498A-BBE7-EEA00C03C094}"/>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6DA39220-25D8-4290-BF5D-FD1329CD4B4F}"/>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0527A68C-84A6-481B-9472-621EDD707A0C}"/>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A790D04A-FC52-4BE3-A08F-B6CC448F9F28}"/>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803E0107-5CE4-4701-8598-4CBCBED761CF}"/>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9B4344A8-1701-453B-9A58-D6F1AB132E71}"/>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03F71382-D762-4A70-86A6-78C59DC77A8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4F18A91A-4B63-4B55-B878-907776A39791}"/>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350339B0-C014-4FC1-9FEE-AE345E8F7E7A}"/>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8EEC693F-8E6D-4BDC-8321-AF71D858B88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26E7858B-0137-4337-94E8-C1CAF01F41E6}"/>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9C3D61A6-E191-4A3C-9EEA-B2A01784B340}"/>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C9B1FFD0-3E3C-4C23-AB52-833DC30F0306}"/>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D6600EB6-549F-4AE6-AAE1-586648A40814}"/>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F2DC88E5-48A0-43F0-9D77-2F777B2955D5}"/>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66170DA5-A1B4-4BB7-AE24-15B86DB2AF7B}"/>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DE1F69E0-C52B-4259-BD12-BE04230BA44C}"/>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9DEEC2FA-7B05-4DE3-AB2A-7E7FC1C55044}"/>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D0620AD7-0636-446B-81D3-C9F33C93C278}"/>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31A4C8FC-7EB2-4AAD-9E7F-5231B2D7A692}"/>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4BCD5811-9341-4BE1-94D4-76BA92F900DA}"/>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777D01A8-536F-417C-86E4-2651130F8257}"/>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F1493FCB-89EB-45FF-A0F9-36877FA2C1AA}"/>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967EDC49-4FFA-4794-A6F7-DE9BF526FB24}"/>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95E52B2C-FC3B-453A-A711-E71A78CBB7D6}"/>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ADD23FC3-B3DA-4815-8AE7-6541B92EA207}"/>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77DA0EE1-1FBC-4C20-B364-474320D9604C}"/>
              </a:ext>
            </a:extLst>
          </p:cNvPr>
          <p:cNvSpPr txBox="1">
            <a:spLocks noGrp="1"/>
          </p:cNvSpPr>
          <p:nvPr>
            <p:ph idx="4294967295"/>
          </p:nvPr>
        </p:nvSpPr>
        <p:spPr>
          <a:xfrm rot="14331141">
            <a:off x="6536997" y="446930"/>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F338BD4D-3603-4D39-B49F-E7592C46D303}"/>
              </a:ext>
            </a:extLst>
          </p:cNvPr>
          <p:cNvSpPr txBox="1">
            <a:spLocks noGrp="1"/>
          </p:cNvSpPr>
          <p:nvPr>
            <p:ph idx="4294967295"/>
          </p:nvPr>
        </p:nvSpPr>
        <p:spPr>
          <a:xfrm rot="7420273">
            <a:off x="6266418"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E150C580-3125-4759-B9F9-DB3D889F6DB0}"/>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38D8B812-1316-41FB-8894-3CEF8B7EB766}"/>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42B45056-50AE-495E-8F3B-4ACFA5E8022A}"/>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085A7AAC-65BA-4CCF-95D1-D85AA66B7494}"/>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2B9E650C-E077-4758-A1D5-4ADDD0CDB4B6}"/>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2CF20706-C3B4-4F17-95C8-61D236952A65}"/>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D12136E6-B169-4CDD-9B7A-70946C588E46}"/>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EFECC4F0-E18E-4AA6-8F62-BC73DC861EAC}"/>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69DCA785-1F56-4F49-A193-ADD75A86C7C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99CC1B31-5DCD-483E-9C06-C673231C735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A24633D9-21E7-47C6-80EE-0016D65D9F7E}"/>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1CD56BFB-22C3-42FE-ACEE-FC9EDCEABA27}"/>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F03526D8-849F-45BB-8A7D-2DD8BC6EDFB6}"/>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26288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8F328-8F2C-4121-98C9-DA8E3EC4260F}"/>
              </a:ext>
            </a:extLst>
          </p:cNvPr>
          <p:cNvSpPr txBox="1">
            <a:spLocks noGrp="1"/>
          </p:cNvSpPr>
          <p:nvPr>
            <p:ph type="dt" sz="half" idx="7"/>
          </p:nvPr>
        </p:nvSpPr>
        <p:spPr/>
        <p:txBody>
          <a:bodyPr/>
          <a:lstStyle>
            <a:lvl1pPr>
              <a:defRPr lang="en-GB"/>
            </a:lvl1pPr>
          </a:lstStyle>
          <a:p>
            <a:pPr lvl="0"/>
            <a:fld id="{DFE19CCC-5012-4BF3-9C03-ED6D62EFEE51}" type="datetime1">
              <a:rPr lang="en-GB"/>
              <a:pPr lvl="0"/>
              <a:t>29/08/2024</a:t>
            </a:fld>
            <a:endParaRPr lang="en-GB"/>
          </a:p>
        </p:txBody>
      </p:sp>
      <p:sp>
        <p:nvSpPr>
          <p:cNvPr id="3" name="Footer Placeholder 4">
            <a:extLst>
              <a:ext uri="{FF2B5EF4-FFF2-40B4-BE49-F238E27FC236}">
                <a16:creationId xmlns:a16="http://schemas.microsoft.com/office/drawing/2014/main" id="{6B574863-24D1-40A7-AE17-B8F7E404993A}"/>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543CB48D-506D-4AFB-A11C-1D5AA6505837}"/>
              </a:ext>
            </a:extLst>
          </p:cNvPr>
          <p:cNvSpPr txBox="1">
            <a:spLocks noGrp="1"/>
          </p:cNvSpPr>
          <p:nvPr>
            <p:ph type="sldNum" sz="quarter" idx="8"/>
          </p:nvPr>
        </p:nvSpPr>
        <p:spPr/>
        <p:txBody>
          <a:bodyPr/>
          <a:lstStyle>
            <a:lvl1pPr>
              <a:defRPr lang="en-GB"/>
            </a:lvl1pPr>
          </a:lstStyle>
          <a:p>
            <a:pPr lvl="0"/>
            <a:fld id="{352F36DF-A7AB-4E9E-A7A6-60A75FB1D7D2}" type="slidenum">
              <a:t>‹#›</a:t>
            </a:fld>
            <a:endParaRPr lang="en-GB"/>
          </a:p>
        </p:txBody>
      </p:sp>
    </p:spTree>
    <p:extLst>
      <p:ext uri="{BB962C8B-B14F-4D97-AF65-F5344CB8AC3E}">
        <p14:creationId xmlns:p14="http://schemas.microsoft.com/office/powerpoint/2010/main" val="32239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461DD-7E7E-42E6-A912-1613DF9664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1F043A4-8E9A-48F1-A7F2-9FA543FEF2B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7CE59-4349-4C12-92D4-2A7179CB69B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388E84B-98EB-4C72-AEE6-045063948C9F}" type="datetime1">
              <a:rPr lang="en-US"/>
              <a:pPr lvl="0"/>
              <a:t>8/29/2024</a:t>
            </a:fld>
            <a:endParaRPr lang="en-US"/>
          </a:p>
        </p:txBody>
      </p:sp>
      <p:sp>
        <p:nvSpPr>
          <p:cNvPr id="5" name="Footer Placeholder 4">
            <a:extLst>
              <a:ext uri="{FF2B5EF4-FFF2-40B4-BE49-F238E27FC236}">
                <a16:creationId xmlns:a16="http://schemas.microsoft.com/office/drawing/2014/main" id="{A4B45CCF-2B42-43D7-93A9-CFE3D0FEA01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933FF8F-9010-4C07-BE75-02173B4C7F5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4971B0A-3ACB-4E53-AB1C-16CD1D2A18B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C4E-2BB9-721C-0666-9464453DC806}"/>
              </a:ext>
            </a:extLst>
          </p:cNvPr>
          <p:cNvSpPr>
            <a:spLocks noGrp="1"/>
          </p:cNvSpPr>
          <p:nvPr>
            <p:ph type="title"/>
          </p:nvPr>
        </p:nvSpPr>
        <p:spPr/>
        <p:txBody>
          <a:bodyPr/>
          <a:lstStyle/>
          <a:p>
            <a:r>
              <a:rPr lang="en-GB" sz="2000" dirty="0"/>
              <a:t>PEEL 2021-22 Recommendations/Areas for improvement</a:t>
            </a:r>
          </a:p>
        </p:txBody>
      </p:sp>
      <p:graphicFrame>
        <p:nvGraphicFramePr>
          <p:cNvPr id="3" name="Table 2">
            <a:extLst>
              <a:ext uri="{FF2B5EF4-FFF2-40B4-BE49-F238E27FC236}">
                <a16:creationId xmlns:a16="http://schemas.microsoft.com/office/drawing/2014/main" id="{D60BFBDE-D092-FB5D-41C4-A15D6D4ECA20}"/>
              </a:ext>
            </a:extLst>
          </p:cNvPr>
          <p:cNvGraphicFramePr>
            <a:graphicFrameLocks noGrp="1"/>
          </p:cNvGraphicFramePr>
          <p:nvPr>
            <p:extLst>
              <p:ext uri="{D42A27DB-BD31-4B8C-83A1-F6EECF244321}">
                <p14:modId xmlns:p14="http://schemas.microsoft.com/office/powerpoint/2010/main" val="2405967716"/>
              </p:ext>
            </p:extLst>
          </p:nvPr>
        </p:nvGraphicFramePr>
        <p:xfrm>
          <a:off x="2014916" y="774027"/>
          <a:ext cx="10089263" cy="6059896"/>
        </p:xfrm>
        <a:graphic>
          <a:graphicData uri="http://schemas.openxmlformats.org/drawingml/2006/table">
            <a:tbl>
              <a:tblPr firstRow="1" firstCol="1" bandRow="1">
                <a:tableStyleId>{7DF18680-E054-41AD-8BC1-D1AEF772440D}</a:tableStyleId>
              </a:tblPr>
              <a:tblGrid>
                <a:gridCol w="756638">
                  <a:extLst>
                    <a:ext uri="{9D8B030D-6E8A-4147-A177-3AD203B41FA5}">
                      <a16:colId xmlns:a16="http://schemas.microsoft.com/office/drawing/2014/main" val="680976099"/>
                    </a:ext>
                  </a:extLst>
                </a:gridCol>
                <a:gridCol w="1315705">
                  <a:extLst>
                    <a:ext uri="{9D8B030D-6E8A-4147-A177-3AD203B41FA5}">
                      <a16:colId xmlns:a16="http://schemas.microsoft.com/office/drawing/2014/main" val="2431397899"/>
                    </a:ext>
                  </a:extLst>
                </a:gridCol>
                <a:gridCol w="6224530">
                  <a:extLst>
                    <a:ext uri="{9D8B030D-6E8A-4147-A177-3AD203B41FA5}">
                      <a16:colId xmlns:a16="http://schemas.microsoft.com/office/drawing/2014/main" val="2410688715"/>
                    </a:ext>
                  </a:extLst>
                </a:gridCol>
                <a:gridCol w="896195">
                  <a:extLst>
                    <a:ext uri="{9D8B030D-6E8A-4147-A177-3AD203B41FA5}">
                      <a16:colId xmlns:a16="http://schemas.microsoft.com/office/drawing/2014/main" val="284631572"/>
                    </a:ext>
                  </a:extLst>
                </a:gridCol>
                <a:gridCol w="896195">
                  <a:extLst>
                    <a:ext uri="{9D8B030D-6E8A-4147-A177-3AD203B41FA5}">
                      <a16:colId xmlns:a16="http://schemas.microsoft.com/office/drawing/2014/main" val="288153691"/>
                    </a:ext>
                  </a:extLst>
                </a:gridCol>
              </a:tblGrid>
              <a:tr h="190637">
                <a:tc>
                  <a:txBody>
                    <a:bodyPr/>
                    <a:lstStyle/>
                    <a:p>
                      <a:pPr algn="ctr"/>
                      <a:r>
                        <a:rPr lang="en-GB" sz="950" dirty="0">
                          <a:effectLst/>
                        </a:rPr>
                        <a:t>Ref</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a:effectLst/>
                        </a:rPr>
                        <a:t>Lead</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Recommendation/AFI</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50" dirty="0">
                          <a:effectLst/>
                        </a:rPr>
                        <a:t>Work ongoing - t</a:t>
                      </a:r>
                      <a:r>
                        <a:rPr kumimoji="0" lang="en-GB" sz="950" b="1" u="none" strike="noStrike" kern="1200" cap="none" spc="0" normalizeH="0" baseline="0" noProof="0" dirty="0">
                          <a:ln>
                            <a:noFill/>
                          </a:ln>
                          <a:solidFill>
                            <a:prstClr val="white"/>
                          </a:solidFill>
                          <a:effectLst/>
                          <a:uLnTx/>
                          <a:uFillTx/>
                        </a:rPr>
                        <a:t>o be tested PEEL 2023-25</a:t>
                      </a:r>
                    </a:p>
                    <a:p>
                      <a:pPr algn="ctr"/>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Closed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254732429"/>
                  </a:ext>
                </a:extLst>
              </a:tr>
              <a:tr h="331578">
                <a:tc>
                  <a:txBody>
                    <a:bodyPr/>
                    <a:lstStyle/>
                    <a:p>
                      <a:pPr algn="l"/>
                      <a:r>
                        <a:rPr lang="en-GB" sz="950" dirty="0">
                          <a:effectLst/>
                          <a:latin typeface="Calibri" panose="020F0502020204030204" pitchFamily="34" charset="0"/>
                          <a:ea typeface="Calibri" panose="020F0502020204030204" pitchFamily="34" charset="0"/>
                        </a:rPr>
                        <a:t>27807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three months, Gwent Police should: make sure a structured triage approach is used to assess risk and consider the needs of the victim;</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729341377"/>
                  </a:ext>
                </a:extLst>
              </a:tr>
              <a:tr h="331578">
                <a:tc>
                  <a:txBody>
                    <a:bodyPr/>
                    <a:lstStyle/>
                    <a:p>
                      <a:pPr algn="l"/>
                      <a:r>
                        <a:rPr lang="en-GB" sz="950" dirty="0">
                          <a:effectLst/>
                          <a:latin typeface="Calibri" panose="020F0502020204030204" pitchFamily="34" charset="0"/>
                          <a:ea typeface="Calibri" panose="020F0502020204030204" pitchFamily="34" charset="0"/>
                        </a:rPr>
                        <a:t>27808</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improve the process of risk assessing callers to identify those that are vulnerable or at risk;</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035590291"/>
                  </a:ext>
                </a:extLst>
              </a:tr>
              <a:tr h="331578">
                <a:tc>
                  <a:txBody>
                    <a:bodyPr/>
                    <a:lstStyle/>
                    <a:p>
                      <a:pPr algn="l"/>
                      <a:r>
                        <a:rPr lang="en-GB" sz="950" dirty="0">
                          <a:effectLst/>
                          <a:latin typeface="Calibri" panose="020F0502020204030204" pitchFamily="34" charset="0"/>
                          <a:ea typeface="Calibri" panose="020F0502020204030204" pitchFamily="34" charset="0"/>
                        </a:rPr>
                        <a:t>27809</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vulnerable and repeat callers are routinely identified, and that this is recorded; </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219622516"/>
                  </a:ext>
                </a:extLst>
              </a:tr>
              <a:tr h="331578">
                <a:tc>
                  <a:txBody>
                    <a:bodyPr/>
                    <a:lstStyle/>
                    <a:p>
                      <a:pPr algn="l"/>
                      <a:r>
                        <a:rPr lang="en-GB" sz="950" dirty="0">
                          <a:effectLst/>
                          <a:latin typeface="Calibri" panose="020F0502020204030204" pitchFamily="34" charset="0"/>
                          <a:ea typeface="Calibri" panose="020F0502020204030204" pitchFamily="34" charset="0"/>
                        </a:rPr>
                        <a:t>27810</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call takers give appropriate advice on the preservation of evidence and crime prevention.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604695647"/>
                  </a:ext>
                </a:extLst>
              </a:tr>
              <a:tr h="331578">
                <a:tc>
                  <a:txBody>
                    <a:bodyPr/>
                    <a:lstStyle/>
                    <a:p>
                      <a:pPr algn="l"/>
                      <a:r>
                        <a:rPr lang="en-GB" sz="950">
                          <a:effectLst/>
                        </a:rPr>
                        <a:t>27811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FPOC</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make sure it can answer a greater proportion of non-emergency 101 calls so that caller attrition levels are reduced and kept as low as possible.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023134732"/>
                  </a:ext>
                </a:extLst>
              </a:tr>
              <a:tr h="299118">
                <a:tc>
                  <a:txBody>
                    <a:bodyPr/>
                    <a:lstStyle/>
                    <a:p>
                      <a:pPr algn="l"/>
                      <a:r>
                        <a:rPr lang="en-GB" sz="950" dirty="0">
                          <a:effectLst/>
                        </a:rPr>
                        <a:t>27812</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FPOC</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attend most calls within its published time frames and update victims if there is a delay.</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450965540"/>
                  </a:ext>
                </a:extLst>
              </a:tr>
              <a:tr h="299118">
                <a:tc>
                  <a:txBody>
                    <a:bodyPr/>
                    <a:lstStyle/>
                    <a:p>
                      <a:pPr algn="l"/>
                      <a:r>
                        <a:rPr lang="en-GB" sz="950" dirty="0">
                          <a:effectLst/>
                        </a:rPr>
                        <a:t>27813</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Stop and Search/</a:t>
                      </a:r>
                    </a:p>
                    <a:p>
                      <a:pPr algn="l"/>
                      <a:r>
                        <a:rPr lang="en-GB" sz="950" dirty="0">
                          <a:effectLst/>
                        </a:rPr>
                        <a:t>Use of Force Lead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improve its recording of reasonable grounds for stop and search, in compliance with force policy and the authorised professional practice.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033697109"/>
                  </a:ext>
                </a:extLst>
              </a:tr>
              <a:tr h="299118">
                <a:tc>
                  <a:txBody>
                    <a:bodyPr/>
                    <a:lstStyle/>
                    <a:p>
                      <a:pPr algn="l"/>
                      <a:r>
                        <a:rPr lang="en-GB" sz="950" dirty="0">
                          <a:effectLst/>
                          <a:latin typeface="Calibri" panose="020F0502020204030204" pitchFamily="34" charset="0"/>
                          <a:ea typeface="Calibri" panose="020F0502020204030204" pitchFamily="34" charset="0"/>
                        </a:rPr>
                        <a:t>27814 </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582362656"/>
                  </a:ext>
                </a:extLst>
              </a:tr>
              <a:tr h="299118">
                <a:tc>
                  <a:txBody>
                    <a:bodyPr/>
                    <a:lstStyle/>
                    <a:p>
                      <a:pPr algn="l"/>
                      <a:r>
                        <a:rPr lang="en-GB" sz="950" dirty="0">
                          <a:effectLst/>
                          <a:latin typeface="Calibri" panose="020F0502020204030204" pitchFamily="34" charset="0"/>
                          <a:ea typeface="Calibri" panose="020F0502020204030204" pitchFamily="34" charset="0"/>
                        </a:rPr>
                        <a:t>27815</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 plans are created where applicable, with supervisory oversight and direction throughout.</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72506099"/>
                  </a:ext>
                </a:extLst>
              </a:tr>
              <a:tr h="299118">
                <a:tc>
                  <a:txBody>
                    <a:bodyPr/>
                    <a:lstStyle/>
                    <a:p>
                      <a:pPr algn="l"/>
                      <a:r>
                        <a:rPr lang="en-GB" sz="950" dirty="0">
                          <a:effectLst/>
                          <a:latin typeface="Calibri" panose="020F0502020204030204" pitchFamily="34" charset="0"/>
                          <a:ea typeface="Calibri" panose="020F0502020204030204" pitchFamily="34" charset="0"/>
                        </a:rPr>
                        <a:t>27816</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investigations are completed without unnecessary delays and that all proportionate and relevant investigative opportunities are taken.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1756099"/>
                  </a:ext>
                </a:extLst>
              </a:tr>
              <a:tr h="299118">
                <a:tc>
                  <a:txBody>
                    <a:bodyPr/>
                    <a:lstStyle/>
                    <a:p>
                      <a:pPr algn="l"/>
                      <a:r>
                        <a:rPr lang="en-GB" sz="950" dirty="0">
                          <a:effectLst/>
                          <a:latin typeface="Calibri" panose="020F0502020204030204" pitchFamily="34" charset="0"/>
                          <a:ea typeface="Calibri" panose="020F0502020204030204" pitchFamily="34" charset="0"/>
                        </a:rPr>
                        <a:t>27817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88467323"/>
                  </a:ext>
                </a:extLst>
              </a:tr>
              <a:tr h="299118">
                <a:tc>
                  <a:txBody>
                    <a:bodyPr/>
                    <a:lstStyle/>
                    <a:p>
                      <a:pPr algn="l"/>
                      <a:r>
                        <a:rPr lang="en-GB" sz="950" dirty="0">
                          <a:effectLst/>
                        </a:rPr>
                        <a:t>27818</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that its governance and scrutiny arrangements provide enough capacity and capability to effectively protect vulnerable people.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813992260"/>
                  </a:ext>
                </a:extLst>
              </a:tr>
              <a:tr h="299118">
                <a:tc>
                  <a:txBody>
                    <a:bodyPr/>
                    <a:lstStyle/>
                    <a:p>
                      <a:pPr algn="l"/>
                      <a:r>
                        <a:rPr lang="en-GB" sz="950">
                          <a:effectLst/>
                        </a:rPr>
                        <a:t>27819</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PPU</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needs to improve how effectively it meets national standards in relation to the use of the domestic violence disclosure scheme.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 </a:t>
                      </a:r>
                      <a:endParaRPr lang="en-GB" sz="95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909039345"/>
                  </a:ext>
                </a:extLst>
              </a:tr>
              <a:tr h="350702">
                <a:tc>
                  <a:txBody>
                    <a:bodyPr/>
                    <a:lstStyle/>
                    <a:p>
                      <a:pPr algn="l"/>
                      <a:r>
                        <a:rPr lang="en-GB" sz="950">
                          <a:effectLst/>
                        </a:rPr>
                        <a:t>27820</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appropriately manages MARAC demand to reduce the risk of serious harm to high-risk victims of domestic abuse.</a:t>
                      </a: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990759718"/>
                  </a:ext>
                </a:extLst>
              </a:tr>
              <a:tr h="299118">
                <a:tc>
                  <a:txBody>
                    <a:bodyPr/>
                    <a:lstStyle/>
                    <a:p>
                      <a:pPr algn="l"/>
                      <a:r>
                        <a:rPr lang="en-GB" sz="950">
                          <a:effectLst/>
                        </a:rPr>
                        <a:t>27821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HR</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Gwent Police should demonstrate that it can use its understanding of factors contributing to sickness and absence to improve the well-being of the workforce.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chemeClr val="accent1">
                        <a:lumMod val="20000"/>
                        <a:lumOff val="80000"/>
                      </a:schemeClr>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653989375"/>
                  </a:ext>
                </a:extLst>
              </a:tr>
              <a:tr h="340100">
                <a:tc>
                  <a:txBody>
                    <a:bodyPr/>
                    <a:lstStyle/>
                    <a:p>
                      <a:pPr algn="l"/>
                      <a:r>
                        <a:rPr lang="en-GB" sz="950">
                          <a:effectLst/>
                        </a:rPr>
                        <a:t>27822</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Continuous Improvement</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has an effective strategic planning framework to tackle important issues.</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153859899"/>
                  </a:ext>
                </a:extLst>
              </a:tr>
              <a:tr h="304800">
                <a:tc>
                  <a:txBody>
                    <a:bodyPr/>
                    <a:lstStyle/>
                    <a:p>
                      <a:pPr algn="l"/>
                      <a:r>
                        <a:rPr lang="en-GB" sz="950">
                          <a:effectLst/>
                        </a:rPr>
                        <a:t>27823</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Continuous Improvement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can effectively manage current demand, with the resources available to it.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536324124"/>
                  </a:ext>
                </a:extLst>
              </a:tr>
            </a:tbl>
          </a:graphicData>
        </a:graphic>
      </p:graphicFrame>
    </p:spTree>
    <p:extLst>
      <p:ext uri="{BB962C8B-B14F-4D97-AF65-F5344CB8AC3E}">
        <p14:creationId xmlns:p14="http://schemas.microsoft.com/office/powerpoint/2010/main" val="123825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92b062-e826-42d1-982a-ae453fb5ac48">
      <UserInfo>
        <DisplayName>Thomas, Karen</DisplayName>
        <AccountId>39</AccountId>
        <AccountType/>
      </UserInfo>
      <UserInfo>
        <DisplayName>Barne, Bethan</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E05B9-7B41-436E-B0D0-8902E52FDBE3}">
  <ds:schemaRefs>
    <ds:schemaRef ds:uri="c843be40-3656-4075-aa10-32901e0b889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383f68b-8da6-4b00-a9bc-cdca5e689bba"/>
    <ds:schemaRef ds:uri="http://www.w3.org/XML/1998/namespace"/>
    <ds:schemaRef ds:uri="http://purl.org/dc/dcmitype/"/>
  </ds:schemaRefs>
</ds:datastoreItem>
</file>

<file path=customXml/itemProps2.xml><?xml version="1.0" encoding="utf-8"?>
<ds:datastoreItem xmlns:ds="http://schemas.openxmlformats.org/officeDocument/2006/customXml" ds:itemID="{E0FE8EDD-A20F-469A-8234-559253D0D997}">
  <ds:schemaRefs>
    <ds:schemaRef ds:uri="http://schemas.microsoft.com/sharepoint/v3/contenttype/forms"/>
  </ds:schemaRefs>
</ds:datastoreItem>
</file>

<file path=customXml/itemProps3.xml><?xml version="1.0" encoding="utf-8"?>
<ds:datastoreItem xmlns:ds="http://schemas.openxmlformats.org/officeDocument/2006/customXml" ds:itemID="{A60F0461-43A7-4A3D-A493-80644506CB1F}"/>
</file>

<file path=docProps/app.xml><?xml version="1.0" encoding="utf-8"?>
<Properties xmlns="http://schemas.openxmlformats.org/officeDocument/2006/extended-properties" xmlns:vt="http://schemas.openxmlformats.org/officeDocument/2006/docPropsVTypes">
  <Template>office theme</Template>
  <TotalTime>118</TotalTime>
  <Words>705</Words>
  <Application>Microsoft Office PowerPoint</Application>
  <PresentationFormat>Widescreen</PresentationFormat>
  <Paragraphs>87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Times</vt:lpstr>
      <vt:lpstr>Office Theme</vt:lpstr>
      <vt:lpstr>PEEL 2021-22 Recommendations/Areas for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Carrington, Laurence</cp:lastModifiedBy>
  <cp:revision>3</cp:revision>
  <dcterms:created xsi:type="dcterms:W3CDTF">2023-06-09T09:05:19Z</dcterms:created>
  <dcterms:modified xsi:type="dcterms:W3CDTF">2024-08-29T08:19:26Z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0x0101007CB08385A9F90D41A570F819283EAC77</vt:lpwstr>
  </property>
  <property fmtid="{D5CDD505-2E9C-101B-9397-08002B2CF9AE}" pid="3" name="MediaServiceImageTags">
    <vt:lpwstr/>
  </property>
  <property fmtid="{D5CDD505-2E9C-101B-9397-08002B2CF9AE}" pid="4" name="MSIP_Label_f2acd28b-79a3-4a0f-b0ff-4b75658b1549_Enabled">
    <vt:lpwstr>true</vt:lpwstr>
  </property>
  <property fmtid="{D5CDD505-2E9C-101B-9397-08002B2CF9AE}" pid="5" name="MSIP_Label_f2acd28b-79a3-4a0f-b0ff-4b75658b1549_SetDate">
    <vt:lpwstr>2023-07-20T12:20:18Z</vt:lpwstr>
  </property>
  <property fmtid="{D5CDD505-2E9C-101B-9397-08002B2CF9AE}" pid="6" name="MSIP_Label_f2acd28b-79a3-4a0f-b0ff-4b75658b1549_Method">
    <vt:lpwstr>Standard</vt:lpwstr>
  </property>
  <property fmtid="{D5CDD505-2E9C-101B-9397-08002B2CF9AE}" pid="7" name="MSIP_Label_f2acd28b-79a3-4a0f-b0ff-4b75658b1549_Name">
    <vt:lpwstr>OFFICIAL</vt:lpwstr>
  </property>
  <property fmtid="{D5CDD505-2E9C-101B-9397-08002B2CF9AE}" pid="8" name="MSIP_Label_f2acd28b-79a3-4a0f-b0ff-4b75658b1549_SiteId">
    <vt:lpwstr>e46c8472-ef5d-4b63-bc74-4a60db42c371</vt:lpwstr>
  </property>
  <property fmtid="{D5CDD505-2E9C-101B-9397-08002B2CF9AE}" pid="9" name="MSIP_Label_f2acd28b-79a3-4a0f-b0ff-4b75658b1549_ActionId">
    <vt:lpwstr>a3190d41-0bc8-4838-b7eb-83fc2a2704de</vt:lpwstr>
  </property>
  <property fmtid="{D5CDD505-2E9C-101B-9397-08002B2CF9AE}" pid="10" name="MSIP_Label_f2acd28b-79a3-4a0f-b0ff-4b75658b1549_ContentBits">
    <vt:lpwstr>0</vt:lpwstr>
  </property>
</Properties>
</file>