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B67"/>
    <a:srgbClr val="0D2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74179-1C5D-4EBB-B4A6-1ECA4F248950}" v="12" dt="2023-09-22T11:40:15.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25"/>
    <p:restoredTop sz="94731"/>
  </p:normalViewPr>
  <p:slideViewPr>
    <p:cSldViewPr snapToGrid="0" snapToObjects="1">
      <p:cViewPr>
        <p:scale>
          <a:sx n="90" d="100"/>
          <a:sy n="90" d="100"/>
        </p:scale>
        <p:origin x="110" y="67"/>
      </p:cViewPr>
      <p:guideLst/>
    </p:cSldViewPr>
  </p:slideViewPr>
  <p:notesTextViewPr>
    <p:cViewPr>
      <p:scale>
        <a:sx n="25" d="100"/>
        <a:sy n="25" d="100"/>
      </p:scale>
      <p:origin x="0" y="0"/>
    </p:cViewPr>
  </p:notesTextViewPr>
  <p:notesViewPr>
    <p:cSldViewPr snapToGrid="0" snapToObjects="1">
      <p:cViewPr varScale="1">
        <p:scale>
          <a:sx n="134" d="100"/>
          <a:sy n="134" d="100"/>
        </p:scale>
        <p:origin x="61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BEEBD6-E767-A64E-967A-6B73CB1B50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59A22C-BE02-774E-9513-05469B2929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2D339A-96F6-E041-920A-ADF0CA63CD2E}" type="datetimeFigureOut">
              <a:rPr lang="en-US" smtClean="0"/>
              <a:t>11/15/2023</a:t>
            </a:fld>
            <a:endParaRPr lang="en-US"/>
          </a:p>
        </p:txBody>
      </p:sp>
      <p:sp>
        <p:nvSpPr>
          <p:cNvPr id="4" name="Footer Placeholder 3">
            <a:extLst>
              <a:ext uri="{FF2B5EF4-FFF2-40B4-BE49-F238E27FC236}">
                <a16:creationId xmlns:a16="http://schemas.microsoft.com/office/drawing/2014/main" id="{B59C56D9-CAB5-064C-9D79-1C2A599E68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E90338-B1CF-8145-AE6D-75EF2ED3A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DDB404-999C-8E45-9CC0-62A59EBAC2F1}" type="slidenum">
              <a:rPr lang="en-US" smtClean="0"/>
              <a:t>‹#›</a:t>
            </a:fld>
            <a:endParaRPr lang="en-US"/>
          </a:p>
        </p:txBody>
      </p:sp>
    </p:spTree>
    <p:extLst>
      <p:ext uri="{BB962C8B-B14F-4D97-AF65-F5344CB8AC3E}">
        <p14:creationId xmlns:p14="http://schemas.microsoft.com/office/powerpoint/2010/main" val="3726826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E99C4-5654-BA4B-B82A-F5D7BE6E471C}"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3717A-C6E4-1C46-B1FA-B9E4FCE2618A}" type="slidenum">
              <a:rPr lang="en-US" smtClean="0"/>
              <a:t>‹#›</a:t>
            </a:fld>
            <a:endParaRPr lang="en-US"/>
          </a:p>
        </p:txBody>
      </p:sp>
    </p:spTree>
    <p:extLst>
      <p:ext uri="{BB962C8B-B14F-4D97-AF65-F5344CB8AC3E}">
        <p14:creationId xmlns:p14="http://schemas.microsoft.com/office/powerpoint/2010/main" val="5518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FD0074-E8E6-7644-9642-73159A18037D}"/>
              </a:ext>
            </a:extLst>
          </p:cNvPr>
          <p:cNvPicPr>
            <a:picLocks noChangeAspect="1"/>
          </p:cNvPicPr>
          <p:nvPr userDrawn="1"/>
        </p:nvPicPr>
        <p:blipFill>
          <a:blip r:embed="rId2"/>
          <a:srcRect/>
          <a:stretch/>
        </p:blipFill>
        <p:spPr>
          <a:xfrm>
            <a:off x="-113288" y="-33864"/>
            <a:ext cx="12372722" cy="6937975"/>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chemeClr val="bg1"/>
                </a:solidFill>
                <a:latin typeface="Arial" panose="020B0604020202020204" pitchFamily="34" charset="0"/>
                <a:cs typeface="Arial" panose="020B0604020202020204" pitchFamily="34" charset="0"/>
              </a:defRPr>
            </a:lvl1pPr>
          </a:lstStyle>
          <a:p>
            <a:r>
              <a:rPr lang="en-GB" dirty="0"/>
              <a:t>CLICK TO EDIT.</a:t>
            </a:r>
            <a:br>
              <a:rPr lang="en-GB" dirty="0"/>
            </a:br>
            <a:r>
              <a:rPr lang="en-GB" dirty="0"/>
              <a:t>ARIAL: BOLD. 48 Pt.</a:t>
            </a:r>
            <a:br>
              <a:rPr lang="en-GB" dirty="0"/>
            </a:br>
            <a:r>
              <a:rPr lang="en-GB" dirty="0"/>
              <a:t>UPPER CASE.</a:t>
            </a:r>
            <a:endParaRPr lang="en-US" dirty="0"/>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chemeClr val="bg1"/>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dirty="0"/>
              <a:t>11/11/2020 or 2021 | 22</a:t>
            </a:r>
          </a:p>
        </p:txBody>
      </p:sp>
    </p:spTree>
    <p:extLst>
      <p:ext uri="{BB962C8B-B14F-4D97-AF65-F5344CB8AC3E}">
        <p14:creationId xmlns:p14="http://schemas.microsoft.com/office/powerpoint/2010/main" val="10640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4331D5-D6A9-514B-9148-A6C76A6E830A}"/>
              </a:ext>
            </a:extLst>
          </p:cNvPr>
          <p:cNvPicPr>
            <a:picLocks noChangeAspect="1"/>
          </p:cNvPicPr>
          <p:nvPr userDrawn="1"/>
        </p:nvPicPr>
        <p:blipFill>
          <a:blip r:embed="rId2"/>
          <a:srcRect/>
          <a:stretch/>
        </p:blipFill>
        <p:spPr>
          <a:xfrm>
            <a:off x="-30326" y="-10287"/>
            <a:ext cx="12318905" cy="6907797"/>
          </a:xfrm>
          <a:prstGeom prst="rect">
            <a:avLst/>
          </a:prstGeom>
        </p:spPr>
      </p:pic>
      <p:sp>
        <p:nvSpPr>
          <p:cNvPr id="9" name="Title 12">
            <a:extLst>
              <a:ext uri="{FF2B5EF4-FFF2-40B4-BE49-F238E27FC236}">
                <a16:creationId xmlns:a16="http://schemas.microsoft.com/office/drawing/2014/main" id="{1AF672B3-DB79-7245-A6C3-18799E0E07AC}"/>
              </a:ext>
            </a:extLst>
          </p:cNvPr>
          <p:cNvSpPr>
            <a:spLocks noGrp="1"/>
          </p:cNvSpPr>
          <p:nvPr>
            <p:ph type="title" hasCustomPrompt="1"/>
          </p:nvPr>
        </p:nvSpPr>
        <p:spPr>
          <a:xfrm>
            <a:off x="2014916" y="118263"/>
            <a:ext cx="10089259"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dirty="0"/>
              <a:t>TITLE – ARIAL: BOLD. 32 Pt.</a:t>
            </a:r>
            <a:endParaRPr lang="en-US" dirty="0"/>
          </a:p>
        </p:txBody>
      </p:sp>
    </p:spTree>
    <p:extLst>
      <p:ext uri="{BB962C8B-B14F-4D97-AF65-F5344CB8AC3E}">
        <p14:creationId xmlns:p14="http://schemas.microsoft.com/office/powerpoint/2010/main" val="122046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7B339D-C6E7-7E48-8ADE-8F00E3236AAA}"/>
              </a:ext>
            </a:extLst>
          </p:cNvPr>
          <p:cNvPicPr>
            <a:picLocks noChangeAspect="1"/>
          </p:cNvPicPr>
          <p:nvPr userDrawn="1"/>
        </p:nvPicPr>
        <p:blipFill>
          <a:blip r:embed="rId2"/>
          <a:srcRect/>
          <a:stretch/>
        </p:blipFill>
        <p:spPr>
          <a:xfrm>
            <a:off x="-56265" y="-37659"/>
            <a:ext cx="12315423" cy="6905844"/>
          </a:xfrm>
          <a:prstGeom prst="rect">
            <a:avLst/>
          </a:prstGeom>
        </p:spPr>
      </p:pic>
      <p:sp>
        <p:nvSpPr>
          <p:cNvPr id="9" name="Title 12">
            <a:extLst>
              <a:ext uri="{FF2B5EF4-FFF2-40B4-BE49-F238E27FC236}">
                <a16:creationId xmlns:a16="http://schemas.microsoft.com/office/drawing/2014/main" id="{26631E9E-E491-334B-BC32-323827EFA6CB}"/>
              </a:ext>
            </a:extLst>
          </p:cNvPr>
          <p:cNvSpPr>
            <a:spLocks noGrp="1"/>
          </p:cNvSpPr>
          <p:nvPr>
            <p:ph type="title" hasCustomPrompt="1"/>
          </p:nvPr>
        </p:nvSpPr>
        <p:spPr>
          <a:xfrm>
            <a:off x="194209" y="118263"/>
            <a:ext cx="10090768"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dirty="0"/>
              <a:t>TITLE – ARIAL: BOLD. 32 Pt.</a:t>
            </a:r>
            <a:endParaRPr lang="en-US" dirty="0"/>
          </a:p>
        </p:txBody>
      </p:sp>
    </p:spTree>
    <p:extLst>
      <p:ext uri="{BB962C8B-B14F-4D97-AF65-F5344CB8AC3E}">
        <p14:creationId xmlns:p14="http://schemas.microsoft.com/office/powerpoint/2010/main" val="4215842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3E076-0DCD-8F4A-9DB9-1EC421766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591A0C-4472-4242-AC46-07DB1D839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30FAC8-C847-DD41-95B9-762BD6502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31EDC-BBDB-6243-A621-46A8ECDD4442}" type="datetimeFigureOut">
              <a:rPr lang="en-US" smtClean="0"/>
              <a:t>11/15/2023</a:t>
            </a:fld>
            <a:endParaRPr lang="en-US"/>
          </a:p>
        </p:txBody>
      </p:sp>
      <p:sp>
        <p:nvSpPr>
          <p:cNvPr id="5" name="Footer Placeholder 4">
            <a:extLst>
              <a:ext uri="{FF2B5EF4-FFF2-40B4-BE49-F238E27FC236}">
                <a16:creationId xmlns:a16="http://schemas.microsoft.com/office/drawing/2014/main" id="{AA6117C7-504B-3D4F-8946-80DC32F98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E56DE4-FEE3-5E4E-9B6D-99ACF689B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CB400-EA79-604B-8E8D-CB07B64DD210}" type="slidenum">
              <a:rPr lang="en-US" smtClean="0"/>
              <a:t>‹#›</a:t>
            </a:fld>
            <a:endParaRPr lang="en-US"/>
          </a:p>
        </p:txBody>
      </p:sp>
    </p:spTree>
    <p:extLst>
      <p:ext uri="{BB962C8B-B14F-4D97-AF65-F5344CB8AC3E}">
        <p14:creationId xmlns:p14="http://schemas.microsoft.com/office/powerpoint/2010/main" val="371858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v.uk/government/publications/the-code-of-practice-for-victims-of-cri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government/publications/victims-and-prisoners-bil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dirty="0"/>
              <a:t>Victims Code of Compliance Framework</a:t>
            </a:r>
            <a:br>
              <a:rPr lang="en-US" dirty="0"/>
            </a:br>
            <a:endParaRPr lang="en-US" dirty="0"/>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a:lstStyle/>
          <a:p>
            <a:r>
              <a:rPr lang="en-US" dirty="0"/>
              <a:t>2023 - 2024</a:t>
            </a:r>
          </a:p>
        </p:txBody>
      </p:sp>
    </p:spTree>
    <p:extLst>
      <p:ext uri="{BB962C8B-B14F-4D97-AF65-F5344CB8AC3E}">
        <p14:creationId xmlns:p14="http://schemas.microsoft.com/office/powerpoint/2010/main" val="172211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1B00-112F-C65A-8FE9-7D0A709C7C06}"/>
              </a:ext>
            </a:extLst>
          </p:cNvPr>
          <p:cNvSpPr>
            <a:spLocks noGrp="1"/>
          </p:cNvSpPr>
          <p:nvPr>
            <p:ph type="title"/>
          </p:nvPr>
        </p:nvSpPr>
        <p:spPr/>
        <p:txBody>
          <a:bodyPr/>
          <a:lstStyle/>
          <a:p>
            <a:r>
              <a:rPr lang="en-GB" dirty="0"/>
              <a:t>Victims Voice – Satisfaction Surveys </a:t>
            </a:r>
          </a:p>
        </p:txBody>
      </p:sp>
      <p:sp>
        <p:nvSpPr>
          <p:cNvPr id="3" name="Rectangle 2">
            <a:extLst>
              <a:ext uri="{FF2B5EF4-FFF2-40B4-BE49-F238E27FC236}">
                <a16:creationId xmlns:a16="http://schemas.microsoft.com/office/drawing/2014/main" id="{B70805A2-B6E7-9B1C-F3FF-85D872A5424D}"/>
              </a:ext>
            </a:extLst>
          </p:cNvPr>
          <p:cNvSpPr/>
          <p:nvPr/>
        </p:nvSpPr>
        <p:spPr>
          <a:xfrm>
            <a:off x="2681057" y="949909"/>
            <a:ext cx="1926454" cy="27520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dirty="0">
                <a:solidFill>
                  <a:srgbClr val="0D2B67"/>
                </a:solidFill>
              </a:rPr>
              <a:t>Survey Crime Types </a:t>
            </a:r>
          </a:p>
          <a:p>
            <a:pPr algn="ctr"/>
            <a:endParaRPr lang="en-GB" dirty="0"/>
          </a:p>
          <a:p>
            <a:pPr marL="342900" lvl="0" indent="-342900">
              <a:lnSpc>
                <a:spcPct val="107000"/>
              </a:lnSpc>
              <a:buFont typeface="Symbol" panose="05050102010706020507" pitchFamily="18" charset="2"/>
              <a:buChar char=""/>
            </a:pPr>
            <a:r>
              <a:rPr lang="en-GB" sz="12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General crime/ASB</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Hate Crime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Domestic Abuse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Non-penetrative sexual offences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dirty="0"/>
          </a:p>
        </p:txBody>
      </p:sp>
      <p:sp>
        <p:nvSpPr>
          <p:cNvPr id="4" name="Rectangle 3">
            <a:extLst>
              <a:ext uri="{FF2B5EF4-FFF2-40B4-BE49-F238E27FC236}">
                <a16:creationId xmlns:a16="http://schemas.microsoft.com/office/drawing/2014/main" id="{A45F0EF4-9E0B-754A-325A-883E5DC20061}"/>
              </a:ext>
            </a:extLst>
          </p:cNvPr>
          <p:cNvSpPr/>
          <p:nvPr/>
        </p:nvSpPr>
        <p:spPr>
          <a:xfrm>
            <a:off x="5122415" y="949910"/>
            <a:ext cx="6667130" cy="27520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dirty="0">
                <a:solidFill>
                  <a:srgbClr val="0D2B67"/>
                </a:solidFill>
              </a:rPr>
              <a:t>Survey Content </a:t>
            </a:r>
          </a:p>
          <a:p>
            <a:pPr algn="ctr"/>
            <a:endParaRPr lang="en-GB" sz="1400" dirty="0"/>
          </a:p>
          <a:p>
            <a:pPr>
              <a:lnSpc>
                <a:spcPct val="107000"/>
              </a:lnSpc>
              <a:spcAft>
                <a:spcPts val="800"/>
              </a:spcAft>
            </a:pPr>
            <a:r>
              <a:rPr lang="en-GB" sz="12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The general crime survey has been built and designed around the Victims Code of Practice, internal and national reporting requirements and has used victim feedback about what are important elements of service delivery when engaging with the Police and the wider criminal justice system.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Hate crime, domestic abuse and non-penetrative sexual offences surveys are an extension of the original survey with additional questions to measure the performance of the enhanced services they may receive.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400" dirty="0"/>
          </a:p>
        </p:txBody>
      </p:sp>
      <p:sp>
        <p:nvSpPr>
          <p:cNvPr id="5" name="Rectangle 4">
            <a:extLst>
              <a:ext uri="{FF2B5EF4-FFF2-40B4-BE49-F238E27FC236}">
                <a16:creationId xmlns:a16="http://schemas.microsoft.com/office/drawing/2014/main" id="{74D3202B-1EAA-9EE6-F568-957CEAC90F1B}"/>
              </a:ext>
            </a:extLst>
          </p:cNvPr>
          <p:cNvSpPr/>
          <p:nvPr/>
        </p:nvSpPr>
        <p:spPr>
          <a:xfrm>
            <a:off x="3364637" y="4173985"/>
            <a:ext cx="2068497" cy="24058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b="1" dirty="0">
                <a:solidFill>
                  <a:srgbClr val="0D2B67"/>
                </a:solidFill>
              </a:rPr>
              <a:t>Survey One </a:t>
            </a:r>
          </a:p>
          <a:p>
            <a:pPr algn="ctr"/>
            <a:endParaRPr lang="en-GB" sz="1200" dirty="0">
              <a:solidFill>
                <a:srgbClr val="0D2B67"/>
              </a:solidFill>
            </a:endParaRPr>
          </a:p>
          <a:p>
            <a:pPr algn="ctr"/>
            <a:endParaRPr lang="en-GB" sz="1200" dirty="0">
              <a:solidFill>
                <a:srgbClr val="0D2B67"/>
              </a:solidFill>
            </a:endParaRPr>
          </a:p>
          <a:p>
            <a:pPr algn="ctr"/>
            <a:endParaRPr lang="en-GB" sz="1200" dirty="0"/>
          </a:p>
          <a:p>
            <a:pPr algn="ctr"/>
            <a:r>
              <a:rPr lang="en-GB" sz="1200" dirty="0">
                <a:solidFill>
                  <a:srgbClr val="2F5496"/>
                </a:solidFill>
                <a:latin typeface="Arial" panose="020B0604020202020204" pitchFamily="34" charset="0"/>
                <a:ea typeface="Calibri" panose="020F0502020204030204" pitchFamily="34" charset="0"/>
              </a:rPr>
              <a:t>O</a:t>
            </a:r>
            <a:r>
              <a:rPr lang="en-GB" sz="1200" dirty="0">
                <a:solidFill>
                  <a:srgbClr val="2F5496"/>
                </a:solidFill>
                <a:effectLst/>
                <a:latin typeface="Arial" panose="020B0604020202020204" pitchFamily="34" charset="0"/>
                <a:ea typeface="Calibri" panose="020F0502020204030204" pitchFamily="34" charset="0"/>
              </a:rPr>
              <a:t>ffered to all victims who are contacted by the Victim Care Unit to measure satisfaction of their experience at first point of contact and the initial response of officers/staff where applicable</a:t>
            </a:r>
            <a:endParaRPr lang="en-GB" sz="1200" dirty="0"/>
          </a:p>
        </p:txBody>
      </p:sp>
      <p:sp>
        <p:nvSpPr>
          <p:cNvPr id="6" name="Rectangle 5">
            <a:extLst>
              <a:ext uri="{FF2B5EF4-FFF2-40B4-BE49-F238E27FC236}">
                <a16:creationId xmlns:a16="http://schemas.microsoft.com/office/drawing/2014/main" id="{B485A7D9-BDC9-BEDC-4B9B-1D65B6C6A130}"/>
              </a:ext>
            </a:extLst>
          </p:cNvPr>
          <p:cNvSpPr/>
          <p:nvPr/>
        </p:nvSpPr>
        <p:spPr>
          <a:xfrm>
            <a:off x="5838548" y="4173985"/>
            <a:ext cx="2068497" cy="24058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b="1" dirty="0">
                <a:solidFill>
                  <a:srgbClr val="0D2B67"/>
                </a:solidFill>
              </a:rPr>
              <a:t>Survey Two</a:t>
            </a:r>
          </a:p>
          <a:p>
            <a:pPr algn="ctr"/>
            <a:endParaRPr lang="en-GB" sz="1200" dirty="0"/>
          </a:p>
          <a:p>
            <a:pPr algn="ctr"/>
            <a:r>
              <a:rPr lang="en-GB" sz="1200" dirty="0">
                <a:solidFill>
                  <a:srgbClr val="2F5496"/>
                </a:solidFill>
                <a:effectLst/>
                <a:latin typeface="Arial" panose="020B0604020202020204" pitchFamily="34" charset="0"/>
                <a:ea typeface="Calibri" panose="020F0502020204030204" pitchFamily="34" charset="0"/>
              </a:rPr>
              <a:t>The purpose is to measure victim satisfaction relating to the investigation process and the communication provided throughout the investigation stage. This will be offered to victims following a charging or NFA decision during their next contact with the VCO. </a:t>
            </a:r>
            <a:endParaRPr lang="en-GB" sz="1200" dirty="0"/>
          </a:p>
        </p:txBody>
      </p:sp>
      <p:sp>
        <p:nvSpPr>
          <p:cNvPr id="7" name="Rectangle 6">
            <a:extLst>
              <a:ext uri="{FF2B5EF4-FFF2-40B4-BE49-F238E27FC236}">
                <a16:creationId xmlns:a16="http://schemas.microsoft.com/office/drawing/2014/main" id="{F34CCB3B-95A5-F92A-885C-7920C127BB61}"/>
              </a:ext>
            </a:extLst>
          </p:cNvPr>
          <p:cNvSpPr/>
          <p:nvPr/>
        </p:nvSpPr>
        <p:spPr>
          <a:xfrm>
            <a:off x="8312459" y="4173985"/>
            <a:ext cx="2068497" cy="24058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b="1" dirty="0">
                <a:solidFill>
                  <a:srgbClr val="0D2B67"/>
                </a:solidFill>
              </a:rPr>
              <a:t>Survey Three </a:t>
            </a:r>
          </a:p>
          <a:p>
            <a:pPr algn="ctr"/>
            <a:endParaRPr lang="en-GB" sz="1200" dirty="0">
              <a:solidFill>
                <a:srgbClr val="0D2B67"/>
              </a:solidFill>
            </a:endParaRPr>
          </a:p>
          <a:p>
            <a:pPr algn="ctr"/>
            <a:endParaRPr lang="en-GB" sz="1200" dirty="0">
              <a:solidFill>
                <a:srgbClr val="0D2B67"/>
              </a:solidFill>
            </a:endParaRPr>
          </a:p>
          <a:p>
            <a:pPr algn="ctr"/>
            <a:endParaRPr lang="en-GB" sz="1200" dirty="0">
              <a:solidFill>
                <a:srgbClr val="0D2B67"/>
              </a:solidFill>
            </a:endParaRPr>
          </a:p>
          <a:p>
            <a:pPr algn="ctr"/>
            <a:endParaRPr lang="en-GB" sz="1200" dirty="0"/>
          </a:p>
          <a:p>
            <a:pPr algn="ctr"/>
            <a:r>
              <a:rPr lang="en-GB" sz="1200" dirty="0">
                <a:solidFill>
                  <a:srgbClr val="2F5496"/>
                </a:solidFill>
                <a:effectLst/>
                <a:latin typeface="Arial" panose="020B0604020202020204" pitchFamily="34" charset="0"/>
                <a:ea typeface="Calibri" panose="020F0502020204030204" pitchFamily="34" charset="0"/>
              </a:rPr>
              <a:t>This survey will be sent at the very end of the criminal justice journey to capture the judicial element of the journey and the communication provided by the Witness Care Unit. </a:t>
            </a:r>
            <a:endParaRPr lang="en-GB" sz="1200" dirty="0"/>
          </a:p>
        </p:txBody>
      </p:sp>
    </p:spTree>
    <p:extLst>
      <p:ext uri="{BB962C8B-B14F-4D97-AF65-F5344CB8AC3E}">
        <p14:creationId xmlns:p14="http://schemas.microsoft.com/office/powerpoint/2010/main" val="420765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2F5F-3013-DD82-0588-45A7713E9EE0}"/>
              </a:ext>
            </a:extLst>
          </p:cNvPr>
          <p:cNvSpPr>
            <a:spLocks noGrp="1"/>
          </p:cNvSpPr>
          <p:nvPr>
            <p:ph type="title"/>
          </p:nvPr>
        </p:nvSpPr>
        <p:spPr/>
        <p:txBody>
          <a:bodyPr/>
          <a:lstStyle/>
          <a:p>
            <a:r>
              <a:rPr lang="en-GB" dirty="0"/>
              <a:t>Victims Voice – SEC </a:t>
            </a:r>
          </a:p>
        </p:txBody>
      </p:sp>
      <p:sp>
        <p:nvSpPr>
          <p:cNvPr id="5" name="Rectangle 4">
            <a:extLst>
              <a:ext uri="{FF2B5EF4-FFF2-40B4-BE49-F238E27FC236}">
                <a16:creationId xmlns:a16="http://schemas.microsoft.com/office/drawing/2014/main" id="{B8A9E58F-5C71-AAFF-1740-D51CFF2B8639}"/>
              </a:ext>
            </a:extLst>
          </p:cNvPr>
          <p:cNvSpPr/>
          <p:nvPr/>
        </p:nvSpPr>
        <p:spPr>
          <a:xfrm>
            <a:off x="2580760" y="887767"/>
            <a:ext cx="8957569" cy="8966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07000"/>
              </a:lnSpc>
              <a:spcAft>
                <a:spcPts val="800"/>
              </a:spcAft>
            </a:pPr>
            <a:r>
              <a:rPr lang="en-US" sz="140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The role of the Survivor Engagement Co-Ordinator is to engage with survivors of sexual and domestic offences, using their lived experiences and feedback to improve the forces response to these offences.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4B3BFB7-3D1A-4EAC-8EA0-8A9AE0088DFB}"/>
              </a:ext>
            </a:extLst>
          </p:cNvPr>
          <p:cNvPicPr>
            <a:picLocks noChangeAspect="1"/>
          </p:cNvPicPr>
          <p:nvPr/>
        </p:nvPicPr>
        <p:blipFill>
          <a:blip r:embed="rId2"/>
          <a:stretch>
            <a:fillRect/>
          </a:stretch>
        </p:blipFill>
        <p:spPr>
          <a:xfrm>
            <a:off x="3168100" y="2125919"/>
            <a:ext cx="7474963" cy="3844314"/>
          </a:xfrm>
          <a:prstGeom prst="rect">
            <a:avLst/>
          </a:prstGeom>
        </p:spPr>
      </p:pic>
    </p:spTree>
    <p:extLst>
      <p:ext uri="{BB962C8B-B14F-4D97-AF65-F5344CB8AC3E}">
        <p14:creationId xmlns:p14="http://schemas.microsoft.com/office/powerpoint/2010/main" val="276638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6288-004A-F9E5-1C5C-13AFBD9D1FB4}"/>
              </a:ext>
            </a:extLst>
          </p:cNvPr>
          <p:cNvSpPr>
            <a:spLocks noGrp="1"/>
          </p:cNvSpPr>
          <p:nvPr>
            <p:ph type="title"/>
          </p:nvPr>
        </p:nvSpPr>
        <p:spPr/>
        <p:txBody>
          <a:bodyPr/>
          <a:lstStyle/>
          <a:p>
            <a:r>
              <a:rPr lang="en-GB" dirty="0"/>
              <a:t>Governance </a:t>
            </a:r>
          </a:p>
        </p:txBody>
      </p:sp>
      <p:pic>
        <p:nvPicPr>
          <p:cNvPr id="4" name="Picture 3">
            <a:extLst>
              <a:ext uri="{FF2B5EF4-FFF2-40B4-BE49-F238E27FC236}">
                <a16:creationId xmlns:a16="http://schemas.microsoft.com/office/drawing/2014/main" id="{47343997-D59E-D869-48AA-FD666E70090F}"/>
              </a:ext>
            </a:extLst>
          </p:cNvPr>
          <p:cNvPicPr>
            <a:picLocks noChangeAspect="1"/>
          </p:cNvPicPr>
          <p:nvPr/>
        </p:nvPicPr>
        <p:blipFill>
          <a:blip r:embed="rId2"/>
          <a:stretch>
            <a:fillRect/>
          </a:stretch>
        </p:blipFill>
        <p:spPr>
          <a:xfrm>
            <a:off x="2014915" y="975605"/>
            <a:ext cx="7706133" cy="4906790"/>
          </a:xfrm>
          <a:prstGeom prst="rect">
            <a:avLst/>
          </a:prstGeom>
        </p:spPr>
      </p:pic>
      <p:sp>
        <p:nvSpPr>
          <p:cNvPr id="5" name="Oval 4">
            <a:extLst>
              <a:ext uri="{FF2B5EF4-FFF2-40B4-BE49-F238E27FC236}">
                <a16:creationId xmlns:a16="http://schemas.microsoft.com/office/drawing/2014/main" id="{D583D07F-0E19-E7AF-3E6D-04212D47D944}"/>
              </a:ext>
            </a:extLst>
          </p:cNvPr>
          <p:cNvSpPr/>
          <p:nvPr/>
        </p:nvSpPr>
        <p:spPr>
          <a:xfrm>
            <a:off x="3586579" y="3808520"/>
            <a:ext cx="1580226" cy="169563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6BDB7FB-4074-58A0-F79E-DA5FE3E809FF}"/>
              </a:ext>
            </a:extLst>
          </p:cNvPr>
          <p:cNvSpPr/>
          <p:nvPr/>
        </p:nvSpPr>
        <p:spPr>
          <a:xfrm>
            <a:off x="10298097" y="975605"/>
            <a:ext cx="1806078" cy="49067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Quarterly compliance will be collated and monitored by the </a:t>
            </a:r>
            <a:r>
              <a:rPr lang="en-GB" sz="1400" dirty="0" err="1"/>
              <a:t>HoVS</a:t>
            </a:r>
            <a:r>
              <a:rPr lang="en-GB" sz="1400" dirty="0"/>
              <a:t>, with area’s of improvement added to the force wide Victim and Witness action plan/tracker.</a:t>
            </a:r>
          </a:p>
          <a:p>
            <a:pPr algn="ctr"/>
            <a:r>
              <a:rPr lang="en-GB" sz="1400" dirty="0"/>
              <a:t>Compliance will be discussed in the victim meetings highlighted and fed through the governance structure.</a:t>
            </a:r>
          </a:p>
        </p:txBody>
      </p:sp>
    </p:spTree>
    <p:extLst>
      <p:ext uri="{BB962C8B-B14F-4D97-AF65-F5344CB8AC3E}">
        <p14:creationId xmlns:p14="http://schemas.microsoft.com/office/powerpoint/2010/main" val="149867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7F04-66D1-A044-814B-EBCF188E5F9C}"/>
              </a:ext>
            </a:extLst>
          </p:cNvPr>
          <p:cNvSpPr>
            <a:spLocks noGrp="1"/>
          </p:cNvSpPr>
          <p:nvPr>
            <p:ph type="title"/>
          </p:nvPr>
        </p:nvSpPr>
        <p:spPr/>
        <p:txBody>
          <a:bodyPr/>
          <a:lstStyle/>
          <a:p>
            <a:r>
              <a:rPr lang="en-US" dirty="0"/>
              <a:t>Overview </a:t>
            </a:r>
          </a:p>
        </p:txBody>
      </p:sp>
      <p:sp>
        <p:nvSpPr>
          <p:cNvPr id="4" name="Flowchart: Process 3">
            <a:extLst>
              <a:ext uri="{FF2B5EF4-FFF2-40B4-BE49-F238E27FC236}">
                <a16:creationId xmlns:a16="http://schemas.microsoft.com/office/drawing/2014/main" id="{E147BD31-14EF-86A9-685B-59B2B8ADDD7F}"/>
              </a:ext>
            </a:extLst>
          </p:cNvPr>
          <p:cNvSpPr/>
          <p:nvPr/>
        </p:nvSpPr>
        <p:spPr>
          <a:xfrm>
            <a:off x="2660821" y="834082"/>
            <a:ext cx="8468497" cy="143956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t>What is it?</a:t>
            </a:r>
            <a:endParaRPr lang="en-GB" dirty="0"/>
          </a:p>
          <a:p>
            <a:pPr algn="ctr"/>
            <a:r>
              <a:rPr lang="en-GB" dirty="0"/>
              <a:t>The </a:t>
            </a:r>
            <a:r>
              <a:rPr lang="en-GB" dirty="0">
                <a:hlinkClick r:id="rId2"/>
              </a:rPr>
              <a:t>Victims Code of Practice 2020 </a:t>
            </a:r>
            <a:r>
              <a:rPr lang="en-GB" dirty="0"/>
              <a:t>(VCOP) sets out the minimum level of service a victim should receive throughout their criminal justice journey from Policing, CPS, HMCTS and Probation.</a:t>
            </a:r>
          </a:p>
          <a:p>
            <a:pPr algn="ctr"/>
            <a:endParaRPr lang="en-GB" dirty="0"/>
          </a:p>
        </p:txBody>
      </p:sp>
      <p:pic>
        <p:nvPicPr>
          <p:cNvPr id="1028" name="Picture 4" descr="New Victims’ Code comes into force | Richard Fuller">
            <a:extLst>
              <a:ext uri="{FF2B5EF4-FFF2-40B4-BE49-F238E27FC236}">
                <a16:creationId xmlns:a16="http://schemas.microsoft.com/office/drawing/2014/main" id="{ED9B93C8-8D8B-1407-B629-D5D5FE844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2481379"/>
            <a:ext cx="6221528" cy="404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01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87D3-3B29-150F-8B80-C75EF28DE896}"/>
              </a:ext>
            </a:extLst>
          </p:cNvPr>
          <p:cNvSpPr>
            <a:spLocks noGrp="1"/>
          </p:cNvSpPr>
          <p:nvPr>
            <p:ph type="title"/>
          </p:nvPr>
        </p:nvSpPr>
        <p:spPr/>
        <p:txBody>
          <a:bodyPr/>
          <a:lstStyle/>
          <a:p>
            <a:r>
              <a:rPr lang="en-GB" dirty="0"/>
              <a:t>Victims and Prisoners Bill </a:t>
            </a:r>
          </a:p>
        </p:txBody>
      </p:sp>
      <p:sp>
        <p:nvSpPr>
          <p:cNvPr id="3" name="Flowchart: Process 2">
            <a:extLst>
              <a:ext uri="{FF2B5EF4-FFF2-40B4-BE49-F238E27FC236}">
                <a16:creationId xmlns:a16="http://schemas.microsoft.com/office/drawing/2014/main" id="{D83A7E14-4438-6A0F-E269-C8170488EF65}"/>
              </a:ext>
            </a:extLst>
          </p:cNvPr>
          <p:cNvSpPr/>
          <p:nvPr/>
        </p:nvSpPr>
        <p:spPr>
          <a:xfrm>
            <a:off x="2014916" y="1062214"/>
            <a:ext cx="2455484" cy="525956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The </a:t>
            </a:r>
            <a:r>
              <a:rPr lang="en-GB" sz="1400" dirty="0">
                <a:hlinkClick r:id="rId2"/>
              </a:rPr>
              <a:t>Victim and Prisoners bill </a:t>
            </a:r>
            <a:r>
              <a:rPr lang="en-GB" sz="1400" dirty="0"/>
              <a:t>has been introduced into Parliament with Royal Assent expected in 2024. The bill aims to enshrine the principles of the Victims Code in law and increase transparency and oversight throughout the criminal justice process.</a:t>
            </a:r>
          </a:p>
          <a:p>
            <a:pPr algn="ctr"/>
            <a:endParaRPr lang="en-GB" sz="1400" dirty="0"/>
          </a:p>
          <a:p>
            <a:pPr algn="ctr"/>
            <a:r>
              <a:rPr lang="en-GB" sz="1400" dirty="0"/>
              <a:t>This work remains a national priority within the victim and witness workstreams and we continue to collaborate with the Ministry of  Justice around how all agencies will report compliance, with the implementation of collecting the metrics planned for 2025.  </a:t>
            </a:r>
          </a:p>
          <a:p>
            <a:pPr algn="ctr"/>
            <a:endParaRPr lang="en-GB" sz="1400" dirty="0"/>
          </a:p>
          <a:p>
            <a:pPr algn="ctr"/>
            <a:endParaRPr lang="en-GB" sz="1400" dirty="0"/>
          </a:p>
        </p:txBody>
      </p:sp>
      <p:pic>
        <p:nvPicPr>
          <p:cNvPr id="4" name="Picture 3">
            <a:extLst>
              <a:ext uri="{FF2B5EF4-FFF2-40B4-BE49-F238E27FC236}">
                <a16:creationId xmlns:a16="http://schemas.microsoft.com/office/drawing/2014/main" id="{8A40405B-BADD-EAAA-0770-7A284AEF28B1}"/>
              </a:ext>
            </a:extLst>
          </p:cNvPr>
          <p:cNvPicPr>
            <a:picLocks noChangeAspect="1"/>
          </p:cNvPicPr>
          <p:nvPr/>
        </p:nvPicPr>
        <p:blipFill>
          <a:blip r:embed="rId3"/>
          <a:stretch>
            <a:fillRect/>
          </a:stretch>
        </p:blipFill>
        <p:spPr>
          <a:xfrm>
            <a:off x="4875053" y="1062214"/>
            <a:ext cx="7229122" cy="5259564"/>
          </a:xfrm>
          <a:prstGeom prst="rect">
            <a:avLst/>
          </a:prstGeom>
        </p:spPr>
      </p:pic>
      <p:sp>
        <p:nvSpPr>
          <p:cNvPr id="7" name="Flowchart: Process 6">
            <a:extLst>
              <a:ext uri="{FF2B5EF4-FFF2-40B4-BE49-F238E27FC236}">
                <a16:creationId xmlns:a16="http://schemas.microsoft.com/office/drawing/2014/main" id="{4FF594BA-78D6-19DC-01E6-41BCA5F72E4C}"/>
              </a:ext>
            </a:extLst>
          </p:cNvPr>
          <p:cNvSpPr/>
          <p:nvPr/>
        </p:nvSpPr>
        <p:spPr>
          <a:xfrm>
            <a:off x="4875053" y="2506133"/>
            <a:ext cx="7229122" cy="3815645"/>
          </a:xfrm>
          <a:prstGeom prst="flowChartProcess">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989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0EF5C0-2CE1-E7D5-72F6-B2694802E3CA}"/>
              </a:ext>
            </a:extLst>
          </p:cNvPr>
          <p:cNvSpPr>
            <a:spLocks noGrp="1"/>
          </p:cNvSpPr>
          <p:nvPr>
            <p:ph type="title"/>
          </p:nvPr>
        </p:nvSpPr>
        <p:spPr>
          <a:xfrm>
            <a:off x="2014916" y="118263"/>
            <a:ext cx="10089259" cy="584775"/>
          </a:xfrm>
        </p:spPr>
        <p:txBody>
          <a:bodyPr/>
          <a:lstStyle/>
          <a:p>
            <a:r>
              <a:rPr lang="en-GB"/>
              <a:t>Our Responsibilities</a:t>
            </a:r>
            <a:endParaRPr lang="en-GB" dirty="0"/>
          </a:p>
        </p:txBody>
      </p:sp>
      <p:graphicFrame>
        <p:nvGraphicFramePr>
          <p:cNvPr id="7" name="Table 6">
            <a:extLst>
              <a:ext uri="{FF2B5EF4-FFF2-40B4-BE49-F238E27FC236}">
                <a16:creationId xmlns:a16="http://schemas.microsoft.com/office/drawing/2014/main" id="{F1E988CD-F509-9A13-F764-8148C928E18A}"/>
              </a:ext>
            </a:extLst>
          </p:cNvPr>
          <p:cNvGraphicFramePr>
            <a:graphicFrameLocks noGrp="1"/>
          </p:cNvGraphicFramePr>
          <p:nvPr>
            <p:extLst>
              <p:ext uri="{D42A27DB-BD31-4B8C-83A1-F6EECF244321}">
                <p14:modId xmlns:p14="http://schemas.microsoft.com/office/powerpoint/2010/main" val="2365599598"/>
              </p:ext>
            </p:extLst>
          </p:nvPr>
        </p:nvGraphicFramePr>
        <p:xfrm>
          <a:off x="2007212" y="1066493"/>
          <a:ext cx="10096963" cy="5539341"/>
        </p:xfrm>
        <a:graphic>
          <a:graphicData uri="http://schemas.openxmlformats.org/drawingml/2006/table">
            <a:tbl>
              <a:tblPr/>
              <a:tblGrid>
                <a:gridCol w="4163937">
                  <a:extLst>
                    <a:ext uri="{9D8B030D-6E8A-4147-A177-3AD203B41FA5}">
                      <a16:colId xmlns:a16="http://schemas.microsoft.com/office/drawing/2014/main" val="617674339"/>
                    </a:ext>
                  </a:extLst>
                </a:gridCol>
                <a:gridCol w="4205079">
                  <a:extLst>
                    <a:ext uri="{9D8B030D-6E8A-4147-A177-3AD203B41FA5}">
                      <a16:colId xmlns:a16="http://schemas.microsoft.com/office/drawing/2014/main" val="1131559475"/>
                    </a:ext>
                  </a:extLst>
                </a:gridCol>
                <a:gridCol w="1727947">
                  <a:extLst>
                    <a:ext uri="{9D8B030D-6E8A-4147-A177-3AD203B41FA5}">
                      <a16:colId xmlns:a16="http://schemas.microsoft.com/office/drawing/2014/main" val="1143411485"/>
                    </a:ext>
                  </a:extLst>
                </a:gridCol>
              </a:tblGrid>
              <a:tr h="217617">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Measure </a:t>
                      </a:r>
                      <a:endParaRPr lang="en-GB" sz="1100" b="0" i="0" u="none" strike="noStrike" dirty="0">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Requirements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Who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642900619"/>
                  </a:ext>
                </a:extLst>
              </a:tr>
              <a:tr h="194589">
                <a:tc rowSpan="3">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Right 1 </a:t>
                      </a:r>
                      <a:br>
                        <a:rPr lang="en-GB" sz="1100" b="1" i="0" u="none" strike="noStrike">
                          <a:solidFill>
                            <a:srgbClr val="0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To be able to understand and be understood</a:t>
                      </a:r>
                      <a:endParaRPr lang="en-GB" sz="1100" b="0" i="0" u="none" strike="noStrike">
                        <a:effectLst/>
                        <a:latin typeface="Arial" panose="020B0604020202020204" pitchFamily="34" charset="0"/>
                      </a:endParaRPr>
                    </a:p>
                  </a:txBody>
                  <a:tcPr marL="58377" marR="58377" marT="29189" marB="2918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rtl="0" fontAlgn="ctr">
                        <a:spcBef>
                          <a:spcPts val="0"/>
                        </a:spcBef>
                        <a:spcAft>
                          <a:spcPts val="0"/>
                        </a:spcAft>
                      </a:pPr>
                      <a:r>
                        <a:rPr lang="en-GB" sz="1100" b="0" i="0" u="none" strike="noStrike">
                          <a:solidFill>
                            <a:srgbClr val="000000"/>
                          </a:solidFill>
                          <a:effectLst/>
                          <a:latin typeface="Calibri" panose="020F0502020204030204" pitchFamily="34" charset="0"/>
                        </a:rPr>
                        <a:t>Support by person of choice where appropriate and if required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All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535806839"/>
                  </a:ext>
                </a:extLst>
              </a:tr>
              <a:tr h="194589">
                <a:tc vMerge="1">
                  <a:txBody>
                    <a:bodyPr/>
                    <a:lstStyle/>
                    <a:p>
                      <a:endParaRPr lang="en-GB"/>
                    </a:p>
                  </a:txBody>
                  <a:tcPr/>
                </a:tc>
                <a:tc>
                  <a:txBody>
                    <a:bodyPr/>
                    <a:lstStyle/>
                    <a:p>
                      <a:pPr algn="l" rtl="0" fontAlgn="ctr">
                        <a:spcBef>
                          <a:spcPts val="0"/>
                        </a:spcBef>
                        <a:spcAft>
                          <a:spcPts val="0"/>
                        </a:spcAft>
                      </a:pPr>
                      <a:r>
                        <a:rPr lang="en-GB" sz="1100" b="0" i="0" u="none" strike="noStrike">
                          <a:solidFill>
                            <a:srgbClr val="000000"/>
                          </a:solidFill>
                          <a:effectLst/>
                          <a:latin typeface="Calibri" panose="020F0502020204030204" pitchFamily="34" charset="0"/>
                        </a:rPr>
                        <a:t>Interpreter and/or option to converse in Welsh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All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2904009743"/>
                  </a:ext>
                </a:extLst>
              </a:tr>
              <a:tr h="194589">
                <a:tc vMerge="1">
                  <a:txBody>
                    <a:bodyPr/>
                    <a:lstStyle/>
                    <a:p>
                      <a:endParaRPr lang="en-GB"/>
                    </a:p>
                  </a:txBody>
                  <a:tcPr/>
                </a:tc>
                <a:tc>
                  <a:txBody>
                    <a:bodyPr/>
                    <a:lstStyle/>
                    <a:p>
                      <a:pPr algn="l" rtl="0" fontAlgn="ctr">
                        <a:spcBef>
                          <a:spcPts val="0"/>
                        </a:spcBef>
                        <a:spcAft>
                          <a:spcPts val="0"/>
                        </a:spcAft>
                      </a:pPr>
                      <a:r>
                        <a:rPr lang="en-GB" sz="1100" b="0" i="0" u="none" strike="noStrike">
                          <a:solidFill>
                            <a:srgbClr val="000000"/>
                          </a:solidFill>
                          <a:effectLst/>
                          <a:latin typeface="Calibri" panose="020F0502020204030204" pitchFamily="34" charset="0"/>
                        </a:rPr>
                        <a:t>Translation of any written documents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All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847987808"/>
                  </a:ext>
                </a:extLst>
              </a:tr>
              <a:tr h="209558">
                <a:tc rowSpan="2">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Right 2</a:t>
                      </a:r>
                      <a:br>
                        <a:rPr lang="en-GB" sz="1100" b="1" i="0" u="none" strike="noStrike">
                          <a:solidFill>
                            <a:srgbClr val="0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To have the details of the crime recorded without delay</a:t>
                      </a:r>
                      <a:endParaRPr lang="en-GB" sz="1100" b="0" i="0" u="none" strike="noStrike">
                        <a:effectLst/>
                        <a:latin typeface="Arial" panose="020B0604020202020204" pitchFamily="34" charset="0"/>
                      </a:endParaRPr>
                    </a:p>
                  </a:txBody>
                  <a:tcPr marL="58377" marR="58377" marT="29189" marB="2918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rtl="0" fontAlgn="ctr">
                        <a:spcBef>
                          <a:spcPts val="0"/>
                        </a:spcBef>
                        <a:spcAft>
                          <a:spcPts val="0"/>
                        </a:spcAft>
                      </a:pPr>
                      <a:r>
                        <a:rPr lang="en-GB" sz="1100" b="0" i="0" u="none" strike="noStrike">
                          <a:solidFill>
                            <a:srgbClr val="000000"/>
                          </a:solidFill>
                          <a:effectLst/>
                          <a:latin typeface="Calibri" panose="020F0502020204030204" pitchFamily="34" charset="0"/>
                        </a:rPr>
                        <a:t>Crime should be recorded within 24 hours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Officer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10905731"/>
                  </a:ext>
                </a:extLst>
              </a:tr>
              <a:tr h="209558">
                <a:tc vMerge="1">
                  <a:txBody>
                    <a:bodyPr/>
                    <a:lstStyle/>
                    <a:p>
                      <a:endParaRPr lang="en-GB"/>
                    </a:p>
                  </a:txBody>
                  <a:tcPr/>
                </a:tc>
                <a:tc>
                  <a:txBody>
                    <a:bodyPr/>
                    <a:lstStyle/>
                    <a:p>
                      <a:pPr algn="l" rtl="0" fontAlgn="ctr">
                        <a:spcBef>
                          <a:spcPts val="0"/>
                        </a:spcBef>
                        <a:spcAft>
                          <a:spcPts val="0"/>
                        </a:spcAft>
                      </a:pPr>
                      <a:r>
                        <a:rPr lang="en-GB" sz="1100" b="0" i="0" u="none" strike="noStrike">
                          <a:solidFill>
                            <a:srgbClr val="000000"/>
                          </a:solidFill>
                          <a:effectLst/>
                          <a:latin typeface="Calibri" panose="020F0502020204030204" pitchFamily="34" charset="0"/>
                        </a:rPr>
                        <a:t>Access to an intermediary where required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All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394032201"/>
                  </a:ext>
                </a:extLst>
              </a:tr>
              <a:tr h="209558">
                <a:tc rowSpan="2">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Right 3</a:t>
                      </a:r>
                      <a:br>
                        <a:rPr lang="en-GB" sz="1100" b="1" i="0" u="none" strike="noStrike">
                          <a:solidFill>
                            <a:srgbClr val="0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To be provided with information when reporting the crime </a:t>
                      </a:r>
                      <a:endParaRPr lang="en-GB" sz="1100" b="0" i="0" u="none" strike="noStrike">
                        <a:effectLst/>
                        <a:latin typeface="Arial" panose="020B0604020202020204" pitchFamily="34" charset="0"/>
                      </a:endParaRPr>
                    </a:p>
                  </a:txBody>
                  <a:tcPr marL="58377" marR="58377" marT="29189" marB="2918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rtl="0" fontAlgn="ctr">
                        <a:spcBef>
                          <a:spcPts val="0"/>
                        </a:spcBef>
                        <a:spcAft>
                          <a:spcPts val="0"/>
                        </a:spcAft>
                      </a:pPr>
                      <a:r>
                        <a:rPr lang="en-GB" sz="1100" b="0" i="0" u="none" strike="noStrike">
                          <a:solidFill>
                            <a:srgbClr val="000000"/>
                          </a:solidFill>
                          <a:effectLst/>
                          <a:latin typeface="Calibri" panose="020F0502020204030204" pitchFamily="34" charset="0"/>
                        </a:rPr>
                        <a:t>Written confirmation of allegation, occurrence number and contact details (where no risk)</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VCO</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412675356"/>
                  </a:ext>
                </a:extLst>
              </a:tr>
              <a:tr h="209558">
                <a:tc vMerge="1">
                  <a:txBody>
                    <a:bodyPr/>
                    <a:lstStyle/>
                    <a:p>
                      <a:endParaRPr lang="en-GB"/>
                    </a:p>
                  </a:txBody>
                  <a:tcPr/>
                </a:tc>
                <a:tc>
                  <a:txBody>
                    <a:bodyPr/>
                    <a:lstStyle/>
                    <a:p>
                      <a:pPr algn="l" rtl="0" fontAlgn="ctr">
                        <a:spcBef>
                          <a:spcPts val="0"/>
                        </a:spcBef>
                        <a:spcAft>
                          <a:spcPts val="0"/>
                        </a:spcAft>
                      </a:pPr>
                      <a:r>
                        <a:rPr lang="en-GB" sz="1100" b="0" i="0" u="none" strike="noStrike">
                          <a:solidFill>
                            <a:srgbClr val="000000"/>
                          </a:solidFill>
                          <a:effectLst/>
                          <a:latin typeface="Calibri" panose="020F0502020204030204" pitchFamily="34" charset="0"/>
                        </a:rPr>
                        <a:t>Information on rights as a victim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VCO</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113341989"/>
                  </a:ext>
                </a:extLst>
              </a:tr>
              <a:tr h="194589">
                <a:tc rowSpan="4">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Right 4</a:t>
                      </a:r>
                      <a:br>
                        <a:rPr lang="en-GB" sz="1100" b="1" i="0" u="none" strike="noStrike">
                          <a:solidFill>
                            <a:srgbClr val="0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To be referred to services that support victims and have services tailored to your needs</a:t>
                      </a:r>
                      <a:endParaRPr lang="en-GB" sz="1100" b="0" i="0" u="none" strike="noStrike">
                        <a:effectLst/>
                        <a:latin typeface="Arial" panose="020B0604020202020204" pitchFamily="34" charset="0"/>
                      </a:endParaRPr>
                    </a:p>
                  </a:txBody>
                  <a:tcPr marL="58377" marR="58377" marT="29189" marB="2918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rtl="0" fontAlgn="ctr">
                        <a:spcBef>
                          <a:spcPts val="0"/>
                        </a:spcBef>
                        <a:spcAft>
                          <a:spcPts val="0"/>
                        </a:spcAft>
                      </a:pPr>
                      <a:r>
                        <a:rPr lang="en-GB" sz="1100" b="0" i="0" u="none" strike="noStrike">
                          <a:solidFill>
                            <a:srgbClr val="000000"/>
                          </a:solidFill>
                          <a:effectLst/>
                          <a:latin typeface="Calibri" panose="020F0502020204030204" pitchFamily="34" charset="0"/>
                        </a:rPr>
                        <a:t>Assessed for Enhanced or Standard service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Officer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360808254"/>
                  </a:ext>
                </a:extLst>
              </a:tr>
              <a:tr h="194589">
                <a:tc vMerge="1">
                  <a:txBody>
                    <a:bodyPr/>
                    <a:lstStyle/>
                    <a:p>
                      <a:endParaRPr lang="en-GB"/>
                    </a:p>
                  </a:txBody>
                  <a:tcPr/>
                </a:tc>
                <a:tc>
                  <a:txBody>
                    <a:bodyPr/>
                    <a:lstStyle/>
                    <a:p>
                      <a:pPr algn="l" rtl="0" fontAlgn="ctr">
                        <a:spcBef>
                          <a:spcPts val="0"/>
                        </a:spcBef>
                        <a:spcAft>
                          <a:spcPts val="0"/>
                        </a:spcAft>
                      </a:pPr>
                      <a:r>
                        <a:rPr lang="en-GB" sz="1100" b="0" i="0" u="none" strike="noStrike">
                          <a:solidFill>
                            <a:srgbClr val="000000"/>
                          </a:solidFill>
                          <a:effectLst/>
                          <a:latin typeface="Calibri" panose="020F0502020204030204" pitchFamily="34" charset="0"/>
                        </a:rPr>
                        <a:t>Referred into a support service withing 2 working days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VCO</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146453179"/>
                  </a:ext>
                </a:extLst>
              </a:tr>
              <a:tr h="194589">
                <a:tc vMerge="1">
                  <a:txBody>
                    <a:bodyPr/>
                    <a:lstStyle/>
                    <a:p>
                      <a:endParaRPr lang="en-GB"/>
                    </a:p>
                  </a:txBody>
                  <a:tcPr/>
                </a:tc>
                <a:tc>
                  <a:txBody>
                    <a:bodyPr/>
                    <a:lstStyle/>
                    <a:p>
                      <a:pPr algn="l" rtl="0" fontAlgn="ctr">
                        <a:spcBef>
                          <a:spcPts val="0"/>
                        </a:spcBef>
                        <a:spcAft>
                          <a:spcPts val="0"/>
                        </a:spcAft>
                      </a:pPr>
                      <a:r>
                        <a:rPr lang="en-GB" sz="1100" b="0" i="0" u="none" strike="noStrike">
                          <a:solidFill>
                            <a:srgbClr val="000000"/>
                          </a:solidFill>
                          <a:effectLst/>
                          <a:latin typeface="Calibri" panose="020F0502020204030204" pitchFamily="34" charset="0"/>
                        </a:rPr>
                        <a:t>Needs assessment for tailored support and continually reassessed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VCO</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47291787"/>
                  </a:ext>
                </a:extLst>
              </a:tr>
              <a:tr h="194589">
                <a:tc vMerge="1">
                  <a:txBody>
                    <a:bodyPr/>
                    <a:lstStyle/>
                    <a:p>
                      <a:endParaRPr lang="en-GB"/>
                    </a:p>
                  </a:txBody>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Needs assessed for court (Special Measures)</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WCO/Officer/SMA</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290316639"/>
                  </a:ext>
                </a:extLst>
              </a:tr>
              <a:tr h="355787">
                <a:tc rowSpan="2">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Right 5 </a:t>
                      </a:r>
                      <a:br>
                        <a:rPr lang="en-GB" sz="1100" b="1" i="0" u="none" strike="noStrike">
                          <a:solidFill>
                            <a:srgbClr val="0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Right to be provided with information about compensation </a:t>
                      </a:r>
                      <a:endParaRPr lang="en-GB" sz="1100" b="0" i="0" u="none" strike="noStrike">
                        <a:effectLst/>
                        <a:latin typeface="Arial" panose="020B0604020202020204" pitchFamily="34" charset="0"/>
                      </a:endParaRPr>
                    </a:p>
                  </a:txBody>
                  <a:tcPr marL="58377" marR="58377" marT="29189" marB="2918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Information provided on The Criminal Injuries Compensation Scheme and how to make a claim</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VCO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114813042"/>
                  </a:ext>
                </a:extLst>
              </a:tr>
              <a:tr h="194589">
                <a:tc vMerge="1">
                  <a:txBody>
                    <a:bodyPr/>
                    <a:lstStyle/>
                    <a:p>
                      <a:endParaRPr lang="en-GB"/>
                    </a:p>
                  </a:txBody>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Respond to CICA requests in 30 days </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Disclosure Team</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53677466"/>
                  </a:ext>
                </a:extLst>
              </a:tr>
              <a:tr h="194589">
                <a:tc rowSpan="3">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Right 6 </a:t>
                      </a:r>
                      <a:br>
                        <a:rPr lang="en-GB" sz="1100" b="1" i="0" u="none" strike="noStrike">
                          <a:solidFill>
                            <a:srgbClr val="0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To be provided with information about the investigation </a:t>
                      </a:r>
                      <a:endParaRPr lang="en-GB" sz="1100" b="0" i="0" u="none" strike="noStrike">
                        <a:effectLst/>
                        <a:latin typeface="Arial" panose="020B0604020202020204" pitchFamily="34" charset="0"/>
                      </a:endParaRPr>
                    </a:p>
                  </a:txBody>
                  <a:tcPr marL="58377" marR="58377" marT="29189" marB="2918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Provide key stage updates in 1 or 5 days (enhanced/standard)</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Officer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09965765"/>
                  </a:ext>
                </a:extLst>
              </a:tr>
              <a:tr h="194589">
                <a:tc vMerge="1">
                  <a:txBody>
                    <a:bodyPr/>
                    <a:lstStyle/>
                    <a:p>
                      <a:endParaRPr lang="en-GB"/>
                    </a:p>
                  </a:txBody>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Agree and provide regular updates </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VCO</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746825121"/>
                  </a:ext>
                </a:extLst>
              </a:tr>
              <a:tr h="194589">
                <a:tc vMerge="1">
                  <a:txBody>
                    <a:bodyPr/>
                    <a:lstStyle/>
                    <a:p>
                      <a:endParaRPr lang="en-GB"/>
                    </a:p>
                  </a:txBody>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Provide a VRR for eligible applications </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VRR Officer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771119083"/>
                  </a:ext>
                </a:extLst>
              </a:tr>
              <a:tr h="194589">
                <a:tc rowSpan="3">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Right 7 </a:t>
                      </a:r>
                      <a:br>
                        <a:rPr lang="en-GB" sz="1100" b="1" i="0" u="none" strike="noStrike">
                          <a:solidFill>
                            <a:srgbClr val="0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To make a victim personal statement </a:t>
                      </a:r>
                      <a:endParaRPr lang="en-GB" sz="1100" b="0" i="0" u="none" strike="noStrike">
                        <a:effectLst/>
                        <a:latin typeface="Arial" panose="020B0604020202020204" pitchFamily="34" charset="0"/>
                      </a:endParaRPr>
                    </a:p>
                  </a:txBody>
                  <a:tcPr marL="58377" marR="58377" marT="29189" marB="2918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Offered to make a VPS at time of taking witness statement</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Officer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4053413"/>
                  </a:ext>
                </a:extLst>
              </a:tr>
              <a:tr h="194589">
                <a:tc vMerge="1">
                  <a:txBody>
                    <a:bodyPr/>
                    <a:lstStyle/>
                    <a:p>
                      <a:endParaRPr lang="en-GB"/>
                    </a:p>
                  </a:txBody>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Continually offered throughout CJP</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Officer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15132503"/>
                  </a:ext>
                </a:extLst>
              </a:tr>
              <a:tr h="194589">
                <a:tc vMerge="1">
                  <a:txBody>
                    <a:bodyPr/>
                    <a:lstStyle/>
                    <a:p>
                      <a:endParaRPr lang="en-GB"/>
                    </a:p>
                  </a:txBody>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If agreed the VPS should be taken and submitted with case file  </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Officer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56326599"/>
                  </a:ext>
                </a:extLst>
              </a:tr>
              <a:tr h="209558">
                <a:tc rowSpan="2">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Right 8 </a:t>
                      </a:r>
                      <a:br>
                        <a:rPr lang="en-GB" sz="1100" b="1" i="0" u="none" strike="noStrike">
                          <a:solidFill>
                            <a:srgbClr val="0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To be given information about the trial, process and your role as a witness </a:t>
                      </a:r>
                      <a:endParaRPr lang="en-GB" sz="1100" b="0" i="0" u="none" strike="noStrike">
                        <a:effectLst/>
                        <a:latin typeface="Arial" panose="020B0604020202020204" pitchFamily="34" charset="0"/>
                      </a:endParaRPr>
                    </a:p>
                  </a:txBody>
                  <a:tcPr marL="58377" marR="58377" marT="29189" marB="2918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Provided with key stage updates throughout the court process </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WCO</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35364301"/>
                  </a:ext>
                </a:extLst>
              </a:tr>
              <a:tr h="209558">
                <a:tc vMerge="1">
                  <a:txBody>
                    <a:bodyPr/>
                    <a:lstStyle/>
                    <a:p>
                      <a:endParaRPr lang="en-GB"/>
                    </a:p>
                  </a:txBody>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Needs assessed and offered referral to the Witness Service </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WCO</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46800032"/>
                  </a:ext>
                </a:extLst>
              </a:tr>
              <a:tr h="355787">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Right 9 </a:t>
                      </a:r>
                      <a:br>
                        <a:rPr lang="en-GB" sz="1100" b="1" i="0" u="none" strike="noStrike">
                          <a:solidFill>
                            <a:srgbClr val="0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To be given the outcome of the case and any appeals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To be informed of the court outcome including sentencing information </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WCO </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054132658"/>
                  </a:ext>
                </a:extLst>
              </a:tr>
              <a:tr h="355787">
                <a:tc>
                  <a:txBody>
                    <a:bodyPr/>
                    <a:lstStyle/>
                    <a:p>
                      <a:pPr algn="ctr" fontAlgn="ctr">
                        <a:spcBef>
                          <a:spcPts val="0"/>
                        </a:spcBef>
                        <a:spcAft>
                          <a:spcPts val="0"/>
                        </a:spcAft>
                      </a:pPr>
                      <a:r>
                        <a:rPr lang="en-GB" sz="1100" b="1" i="0" u="none" strike="noStrike">
                          <a:solidFill>
                            <a:srgbClr val="000000"/>
                          </a:solidFill>
                          <a:effectLst/>
                          <a:latin typeface="Calibri" panose="020F0502020204030204" pitchFamily="34" charset="0"/>
                        </a:rPr>
                        <a:t>Right 10 </a:t>
                      </a:r>
                      <a:br>
                        <a:rPr lang="en-GB" sz="1100" b="1" i="0" u="none" strike="noStrike">
                          <a:solidFill>
                            <a:srgbClr val="0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To be paid expenses (CPS) and have property returned</a:t>
                      </a:r>
                      <a:endParaRPr lang="en-GB" sz="1100" b="0" i="0" u="none" strike="noStrike">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Have any property seized returned by the police as soon as it is no longer needed </a:t>
                      </a:r>
                      <a:endParaRPr lang="en-GB" sz="1100" b="0" i="0" u="none" strike="noStrike">
                        <a:effectLst/>
                        <a:latin typeface="Arial" panose="020B0604020202020204" pitchFamily="34" charset="0"/>
                      </a:endParaRPr>
                    </a:p>
                  </a:txBody>
                  <a:tcPr marL="4865" marR="4865" marT="4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Officer/Property Services </a:t>
                      </a:r>
                      <a:endParaRPr lang="en-GB" sz="1100" b="0" i="0" u="none" strike="noStrike" dirty="0">
                        <a:effectLst/>
                        <a:latin typeface="Arial" panose="020B0604020202020204" pitchFamily="34" charset="0"/>
                      </a:endParaRPr>
                    </a:p>
                  </a:txBody>
                  <a:tcPr marL="4865" marR="4865" marT="4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607467892"/>
                  </a:ext>
                </a:extLst>
              </a:tr>
            </a:tbl>
          </a:graphicData>
        </a:graphic>
      </p:graphicFrame>
    </p:spTree>
    <p:extLst>
      <p:ext uri="{BB962C8B-B14F-4D97-AF65-F5344CB8AC3E}">
        <p14:creationId xmlns:p14="http://schemas.microsoft.com/office/powerpoint/2010/main" val="412144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32CF-0CDC-7A4F-AF32-A24E862714C2}"/>
              </a:ext>
            </a:extLst>
          </p:cNvPr>
          <p:cNvSpPr>
            <a:spLocks noGrp="1"/>
          </p:cNvSpPr>
          <p:nvPr>
            <p:ph type="title"/>
          </p:nvPr>
        </p:nvSpPr>
        <p:spPr/>
        <p:txBody>
          <a:bodyPr/>
          <a:lstStyle/>
          <a:p>
            <a:r>
              <a:rPr lang="en-GB" dirty="0"/>
              <a:t>Compliance Metrics </a:t>
            </a:r>
          </a:p>
        </p:txBody>
      </p:sp>
      <p:sp>
        <p:nvSpPr>
          <p:cNvPr id="3" name="Flowchart: Process 2">
            <a:extLst>
              <a:ext uri="{FF2B5EF4-FFF2-40B4-BE49-F238E27FC236}">
                <a16:creationId xmlns:a16="http://schemas.microsoft.com/office/drawing/2014/main" id="{AE375657-6FE0-11D7-CE0A-1C6AA947D8D8}"/>
              </a:ext>
            </a:extLst>
          </p:cNvPr>
          <p:cNvSpPr/>
          <p:nvPr/>
        </p:nvSpPr>
        <p:spPr>
          <a:xfrm>
            <a:off x="2014916" y="857956"/>
            <a:ext cx="10089259" cy="1049866"/>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t>While the official reporting may not commence until 2025, the MOJ have provided a draft of metrics they will likely expect which allows us the opportunity to review and improve our compliance as a force and put us in good standing for ‘go live’.  The innovation of the Victim Care Unit has provided the organisation with further opportunity to report outside of these metrics to ensure we are providing a well rounded and victim centred service.  There is a further 9 metrics we can capture additional to the MOJ draft, enabling 18 of the 23 code requirements to be measured. </a:t>
            </a:r>
          </a:p>
          <a:p>
            <a:pPr algn="ctr"/>
            <a:endParaRPr lang="en-GB" sz="1200" dirty="0"/>
          </a:p>
        </p:txBody>
      </p:sp>
      <p:pic>
        <p:nvPicPr>
          <p:cNvPr id="7" name="Picture 6">
            <a:extLst>
              <a:ext uri="{FF2B5EF4-FFF2-40B4-BE49-F238E27FC236}">
                <a16:creationId xmlns:a16="http://schemas.microsoft.com/office/drawing/2014/main" id="{8CE8A2AB-DCBE-8CFA-F932-76F5A6B42D73}"/>
              </a:ext>
            </a:extLst>
          </p:cNvPr>
          <p:cNvPicPr>
            <a:picLocks noChangeAspect="1"/>
          </p:cNvPicPr>
          <p:nvPr/>
        </p:nvPicPr>
        <p:blipFill>
          <a:blip r:embed="rId2"/>
          <a:stretch>
            <a:fillRect/>
          </a:stretch>
        </p:blipFill>
        <p:spPr>
          <a:xfrm>
            <a:off x="1914892" y="3125112"/>
            <a:ext cx="5378694" cy="3419475"/>
          </a:xfrm>
          <a:prstGeom prst="rect">
            <a:avLst/>
          </a:prstGeom>
        </p:spPr>
      </p:pic>
      <p:pic>
        <p:nvPicPr>
          <p:cNvPr id="9" name="Picture 8">
            <a:extLst>
              <a:ext uri="{FF2B5EF4-FFF2-40B4-BE49-F238E27FC236}">
                <a16:creationId xmlns:a16="http://schemas.microsoft.com/office/drawing/2014/main" id="{34D5EE19-8000-54C8-C36D-0371D1BA6F59}"/>
              </a:ext>
            </a:extLst>
          </p:cNvPr>
          <p:cNvPicPr>
            <a:picLocks noChangeAspect="1"/>
          </p:cNvPicPr>
          <p:nvPr/>
        </p:nvPicPr>
        <p:blipFill>
          <a:blip r:embed="rId3"/>
          <a:stretch>
            <a:fillRect/>
          </a:stretch>
        </p:blipFill>
        <p:spPr>
          <a:xfrm>
            <a:off x="7403124" y="3125112"/>
            <a:ext cx="4870938" cy="3417803"/>
          </a:xfrm>
          <a:prstGeom prst="rect">
            <a:avLst/>
          </a:prstGeom>
        </p:spPr>
      </p:pic>
      <p:sp>
        <p:nvSpPr>
          <p:cNvPr id="10" name="Arrow: Pentagon 9">
            <a:extLst>
              <a:ext uri="{FF2B5EF4-FFF2-40B4-BE49-F238E27FC236}">
                <a16:creationId xmlns:a16="http://schemas.microsoft.com/office/drawing/2014/main" id="{FF175402-3991-7F9C-E961-80A50B969009}"/>
              </a:ext>
            </a:extLst>
          </p:cNvPr>
          <p:cNvSpPr/>
          <p:nvPr/>
        </p:nvSpPr>
        <p:spPr>
          <a:xfrm rot="5400000">
            <a:off x="3933886" y="1498017"/>
            <a:ext cx="903364" cy="2119285"/>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D9B4E0B4-612C-15EC-C243-10AA9C3C67E2}"/>
              </a:ext>
            </a:extLst>
          </p:cNvPr>
          <p:cNvSpPr txBox="1"/>
          <p:nvPr/>
        </p:nvSpPr>
        <p:spPr>
          <a:xfrm>
            <a:off x="3476368" y="2188326"/>
            <a:ext cx="1837037" cy="369332"/>
          </a:xfrm>
          <a:prstGeom prst="rect">
            <a:avLst/>
          </a:prstGeom>
          <a:noFill/>
        </p:spPr>
        <p:txBody>
          <a:bodyPr wrap="square" rtlCol="0">
            <a:spAutoFit/>
          </a:bodyPr>
          <a:lstStyle/>
          <a:p>
            <a:pPr algn="ctr"/>
            <a:r>
              <a:rPr lang="en-GB" dirty="0"/>
              <a:t>MOJ </a:t>
            </a:r>
          </a:p>
        </p:txBody>
      </p:sp>
      <p:sp>
        <p:nvSpPr>
          <p:cNvPr id="12" name="Arrow: Pentagon 11">
            <a:extLst>
              <a:ext uri="{FF2B5EF4-FFF2-40B4-BE49-F238E27FC236}">
                <a16:creationId xmlns:a16="http://schemas.microsoft.com/office/drawing/2014/main" id="{48234569-3B3A-7710-4DCE-5BA3065FFD26}"/>
              </a:ext>
            </a:extLst>
          </p:cNvPr>
          <p:cNvSpPr/>
          <p:nvPr/>
        </p:nvSpPr>
        <p:spPr>
          <a:xfrm rot="5400000">
            <a:off x="9386911" y="1514489"/>
            <a:ext cx="903364" cy="2119285"/>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3" name="TextBox 12">
            <a:extLst>
              <a:ext uri="{FF2B5EF4-FFF2-40B4-BE49-F238E27FC236}">
                <a16:creationId xmlns:a16="http://schemas.microsoft.com/office/drawing/2014/main" id="{F12B13DC-2350-F700-EB38-720DFD44B75D}"/>
              </a:ext>
            </a:extLst>
          </p:cNvPr>
          <p:cNvSpPr txBox="1"/>
          <p:nvPr/>
        </p:nvSpPr>
        <p:spPr>
          <a:xfrm>
            <a:off x="9208398" y="2188326"/>
            <a:ext cx="1260389" cy="369332"/>
          </a:xfrm>
          <a:prstGeom prst="rect">
            <a:avLst/>
          </a:prstGeom>
          <a:noFill/>
        </p:spPr>
        <p:txBody>
          <a:bodyPr wrap="square" rtlCol="0">
            <a:spAutoFit/>
          </a:bodyPr>
          <a:lstStyle/>
          <a:p>
            <a:pPr algn="ctr"/>
            <a:r>
              <a:rPr lang="en-GB" dirty="0"/>
              <a:t>Additional</a:t>
            </a:r>
          </a:p>
        </p:txBody>
      </p:sp>
    </p:spTree>
    <p:extLst>
      <p:ext uri="{BB962C8B-B14F-4D97-AF65-F5344CB8AC3E}">
        <p14:creationId xmlns:p14="http://schemas.microsoft.com/office/powerpoint/2010/main" val="348136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E40B-8E91-EFA2-4389-A750F8D7E30E}"/>
              </a:ext>
            </a:extLst>
          </p:cNvPr>
          <p:cNvSpPr>
            <a:spLocks noGrp="1"/>
          </p:cNvSpPr>
          <p:nvPr>
            <p:ph type="title"/>
          </p:nvPr>
        </p:nvSpPr>
        <p:spPr/>
        <p:txBody>
          <a:bodyPr/>
          <a:lstStyle/>
          <a:p>
            <a:r>
              <a:rPr lang="en-GB" dirty="0"/>
              <a:t>How will we measure </a:t>
            </a:r>
          </a:p>
        </p:txBody>
      </p:sp>
      <p:sp>
        <p:nvSpPr>
          <p:cNvPr id="3" name="Rectangle 2">
            <a:extLst>
              <a:ext uri="{FF2B5EF4-FFF2-40B4-BE49-F238E27FC236}">
                <a16:creationId xmlns:a16="http://schemas.microsoft.com/office/drawing/2014/main" id="{54FE544A-618C-2231-701A-9D758DB5D677}"/>
              </a:ext>
            </a:extLst>
          </p:cNvPr>
          <p:cNvSpPr/>
          <p:nvPr/>
        </p:nvSpPr>
        <p:spPr>
          <a:xfrm>
            <a:off x="2014916" y="864973"/>
            <a:ext cx="10089259" cy="87321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In order to capture compliance we will need to use a mixture of mass data collection through </a:t>
            </a:r>
            <a:r>
              <a:rPr lang="en-GB" sz="1400" dirty="0" err="1"/>
              <a:t>Qlikview</a:t>
            </a:r>
            <a:r>
              <a:rPr lang="en-GB" sz="1400" dirty="0"/>
              <a:t> and the Victim Care Unit along with DIP sampling for those area’s where more detail is needed from NICHE.</a:t>
            </a:r>
          </a:p>
        </p:txBody>
      </p:sp>
      <p:sp>
        <p:nvSpPr>
          <p:cNvPr id="4" name="Rectangle: Rounded Corners 3">
            <a:extLst>
              <a:ext uri="{FF2B5EF4-FFF2-40B4-BE49-F238E27FC236}">
                <a16:creationId xmlns:a16="http://schemas.microsoft.com/office/drawing/2014/main" id="{16A660E9-E943-F80C-4BA5-EA202F3D6CFB}"/>
              </a:ext>
            </a:extLst>
          </p:cNvPr>
          <p:cNvSpPr/>
          <p:nvPr/>
        </p:nvSpPr>
        <p:spPr>
          <a:xfrm>
            <a:off x="2133600" y="2339546"/>
            <a:ext cx="2438400" cy="39706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t>Volume Crime (</a:t>
            </a:r>
            <a:r>
              <a:rPr lang="en-GB" sz="1400" b="1" u="sng" dirty="0" err="1"/>
              <a:t>inc</a:t>
            </a:r>
            <a:r>
              <a:rPr lang="en-GB" sz="1400" b="1" u="sng" dirty="0"/>
              <a:t> DA and hate crime)</a:t>
            </a:r>
          </a:p>
          <a:p>
            <a:pPr algn="ctr"/>
            <a:endParaRPr lang="en-GB" sz="1400" dirty="0"/>
          </a:p>
          <a:p>
            <a:pPr algn="ctr"/>
            <a:r>
              <a:rPr lang="en-GB" sz="1400" dirty="0"/>
              <a:t>Mass data collected from </a:t>
            </a:r>
            <a:r>
              <a:rPr lang="en-GB" sz="1400" dirty="0" err="1"/>
              <a:t>Qlikview</a:t>
            </a:r>
            <a:r>
              <a:rPr lang="en-GB" sz="1400" dirty="0"/>
              <a:t> and Victim Care Unit.</a:t>
            </a:r>
          </a:p>
          <a:p>
            <a:pPr algn="ctr"/>
            <a:endParaRPr lang="en-GB" sz="1400" dirty="0"/>
          </a:p>
          <a:p>
            <a:pPr algn="ctr"/>
            <a:r>
              <a:rPr lang="en-GB" sz="1400" dirty="0"/>
              <a:t>A further DIP sample of 30 per quarter will be completed to quality assure the areas of responsibility that sit outside the VCU; key stage updates, VPS and special measures </a:t>
            </a:r>
          </a:p>
        </p:txBody>
      </p:sp>
      <p:sp>
        <p:nvSpPr>
          <p:cNvPr id="5" name="Rectangle: Rounded Corners 4">
            <a:extLst>
              <a:ext uri="{FF2B5EF4-FFF2-40B4-BE49-F238E27FC236}">
                <a16:creationId xmlns:a16="http://schemas.microsoft.com/office/drawing/2014/main" id="{AC1D2E71-DC66-87B1-E359-919F36D7A51F}"/>
              </a:ext>
            </a:extLst>
          </p:cNvPr>
          <p:cNvSpPr/>
          <p:nvPr/>
        </p:nvSpPr>
        <p:spPr>
          <a:xfrm>
            <a:off x="5665573" y="2339546"/>
            <a:ext cx="2438400" cy="39706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t>RASSO</a:t>
            </a:r>
          </a:p>
          <a:p>
            <a:pPr algn="ctr"/>
            <a:endParaRPr lang="en-GB" sz="1400" dirty="0"/>
          </a:p>
          <a:p>
            <a:pPr algn="ctr"/>
            <a:r>
              <a:rPr lang="en-GB" sz="1400" dirty="0"/>
              <a:t>While some of the compliance for RASSO will be captured in mass data, a DIP Sample of 20 (15 adults 5 children) will be completed every quarter.</a:t>
            </a:r>
          </a:p>
          <a:p>
            <a:pPr algn="ctr"/>
            <a:endParaRPr lang="en-GB" sz="1400" dirty="0"/>
          </a:p>
          <a:p>
            <a:pPr algn="ctr"/>
            <a:r>
              <a:rPr lang="en-GB" sz="1400" dirty="0"/>
              <a:t>The majority of these cases will be from the scrutiny panel allowing effective review of the investigation, VCOP and survivor feedback all in one forum. </a:t>
            </a:r>
          </a:p>
        </p:txBody>
      </p:sp>
      <p:sp>
        <p:nvSpPr>
          <p:cNvPr id="6" name="Rectangle: Rounded Corners 5">
            <a:extLst>
              <a:ext uri="{FF2B5EF4-FFF2-40B4-BE49-F238E27FC236}">
                <a16:creationId xmlns:a16="http://schemas.microsoft.com/office/drawing/2014/main" id="{695B555D-A47E-0B96-8D22-AA5199215433}"/>
              </a:ext>
            </a:extLst>
          </p:cNvPr>
          <p:cNvSpPr/>
          <p:nvPr/>
        </p:nvSpPr>
        <p:spPr>
          <a:xfrm>
            <a:off x="9197546" y="2339546"/>
            <a:ext cx="2438400" cy="39706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b="1" u="sng" dirty="0"/>
              <a:t>Post Charge </a:t>
            </a:r>
          </a:p>
          <a:p>
            <a:pPr algn="ctr"/>
            <a:endParaRPr lang="en-GB" sz="1400" b="1" u="sng" dirty="0"/>
          </a:p>
          <a:p>
            <a:pPr algn="ctr"/>
            <a:r>
              <a:rPr lang="en-GB" sz="1400" dirty="0"/>
              <a:t>Cases that have been through the court system will be DIP sampled 30 per quarter to measure </a:t>
            </a:r>
            <a:r>
              <a:rPr lang="en-GB" sz="1400"/>
              <a:t>the compliance of </a:t>
            </a:r>
            <a:r>
              <a:rPr lang="en-GB" sz="1400" dirty="0"/>
              <a:t>responsibilities owned by the Witness Care Unit.</a:t>
            </a:r>
          </a:p>
          <a:p>
            <a:pPr algn="ctr"/>
            <a:endParaRPr lang="en-GB" sz="1400" dirty="0"/>
          </a:p>
        </p:txBody>
      </p:sp>
    </p:spTree>
    <p:extLst>
      <p:ext uri="{BB962C8B-B14F-4D97-AF65-F5344CB8AC3E}">
        <p14:creationId xmlns:p14="http://schemas.microsoft.com/office/powerpoint/2010/main" val="200492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BF82-9C30-EF43-E75B-4E561A4E50E8}"/>
              </a:ext>
            </a:extLst>
          </p:cNvPr>
          <p:cNvSpPr>
            <a:spLocks noGrp="1"/>
          </p:cNvSpPr>
          <p:nvPr>
            <p:ph type="title"/>
          </p:nvPr>
        </p:nvSpPr>
        <p:spPr/>
        <p:txBody>
          <a:bodyPr/>
          <a:lstStyle/>
          <a:p>
            <a:r>
              <a:rPr lang="en-GB" dirty="0"/>
              <a:t>What will this look like?</a:t>
            </a:r>
          </a:p>
        </p:txBody>
      </p:sp>
      <p:pic>
        <p:nvPicPr>
          <p:cNvPr id="4" name="Picture 3">
            <a:extLst>
              <a:ext uri="{FF2B5EF4-FFF2-40B4-BE49-F238E27FC236}">
                <a16:creationId xmlns:a16="http://schemas.microsoft.com/office/drawing/2014/main" id="{E005EA22-0DE0-AF39-D0B6-93DD073C0171}"/>
              </a:ext>
            </a:extLst>
          </p:cNvPr>
          <p:cNvPicPr>
            <a:picLocks noChangeAspect="1"/>
          </p:cNvPicPr>
          <p:nvPr/>
        </p:nvPicPr>
        <p:blipFill>
          <a:blip r:embed="rId2"/>
          <a:stretch>
            <a:fillRect/>
          </a:stretch>
        </p:blipFill>
        <p:spPr>
          <a:xfrm>
            <a:off x="2138462" y="2292657"/>
            <a:ext cx="4564180" cy="2994153"/>
          </a:xfrm>
          <a:prstGeom prst="rect">
            <a:avLst/>
          </a:prstGeom>
        </p:spPr>
      </p:pic>
      <p:sp>
        <p:nvSpPr>
          <p:cNvPr id="7" name="Rectangle 6">
            <a:extLst>
              <a:ext uri="{FF2B5EF4-FFF2-40B4-BE49-F238E27FC236}">
                <a16:creationId xmlns:a16="http://schemas.microsoft.com/office/drawing/2014/main" id="{8BF19DCE-520C-A974-807C-FC72577E7588}"/>
              </a:ext>
            </a:extLst>
          </p:cNvPr>
          <p:cNvSpPr/>
          <p:nvPr/>
        </p:nvSpPr>
        <p:spPr>
          <a:xfrm>
            <a:off x="4971495" y="1085294"/>
            <a:ext cx="3870664" cy="6480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Mass Data and VCU Quality Assurance </a:t>
            </a:r>
          </a:p>
        </p:txBody>
      </p:sp>
      <p:pic>
        <p:nvPicPr>
          <p:cNvPr id="9" name="Picture 8">
            <a:extLst>
              <a:ext uri="{FF2B5EF4-FFF2-40B4-BE49-F238E27FC236}">
                <a16:creationId xmlns:a16="http://schemas.microsoft.com/office/drawing/2014/main" id="{FAC26552-C2CE-7F10-EFF6-1BC941232608}"/>
              </a:ext>
            </a:extLst>
          </p:cNvPr>
          <p:cNvPicPr>
            <a:picLocks noChangeAspect="1"/>
          </p:cNvPicPr>
          <p:nvPr/>
        </p:nvPicPr>
        <p:blipFill>
          <a:blip r:embed="rId3"/>
          <a:stretch>
            <a:fillRect/>
          </a:stretch>
        </p:blipFill>
        <p:spPr>
          <a:xfrm>
            <a:off x="6679687" y="2292657"/>
            <a:ext cx="4825773" cy="1953188"/>
          </a:xfrm>
          <a:prstGeom prst="rect">
            <a:avLst/>
          </a:prstGeom>
        </p:spPr>
      </p:pic>
    </p:spTree>
    <p:extLst>
      <p:ext uri="{BB962C8B-B14F-4D97-AF65-F5344CB8AC3E}">
        <p14:creationId xmlns:p14="http://schemas.microsoft.com/office/powerpoint/2010/main" val="144429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0693-7E18-1958-01F6-9448FFAA1B04}"/>
              </a:ext>
            </a:extLst>
          </p:cNvPr>
          <p:cNvSpPr>
            <a:spLocks noGrp="1"/>
          </p:cNvSpPr>
          <p:nvPr>
            <p:ph type="title"/>
          </p:nvPr>
        </p:nvSpPr>
        <p:spPr/>
        <p:txBody>
          <a:bodyPr/>
          <a:lstStyle/>
          <a:p>
            <a:r>
              <a:rPr lang="en-GB" dirty="0"/>
              <a:t>What will this look like?</a:t>
            </a:r>
          </a:p>
        </p:txBody>
      </p:sp>
      <p:sp>
        <p:nvSpPr>
          <p:cNvPr id="3" name="Rectangle 2">
            <a:extLst>
              <a:ext uri="{FF2B5EF4-FFF2-40B4-BE49-F238E27FC236}">
                <a16:creationId xmlns:a16="http://schemas.microsoft.com/office/drawing/2014/main" id="{D9AB46F8-DC73-B3AF-DA36-F7C5EBCE35DA}"/>
              </a:ext>
            </a:extLst>
          </p:cNvPr>
          <p:cNvSpPr/>
          <p:nvPr/>
        </p:nvSpPr>
        <p:spPr>
          <a:xfrm>
            <a:off x="4971495" y="1085294"/>
            <a:ext cx="3870664" cy="6480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Volume Crime DIP Sample </a:t>
            </a:r>
          </a:p>
        </p:txBody>
      </p:sp>
      <p:pic>
        <p:nvPicPr>
          <p:cNvPr id="5" name="Picture 4">
            <a:extLst>
              <a:ext uri="{FF2B5EF4-FFF2-40B4-BE49-F238E27FC236}">
                <a16:creationId xmlns:a16="http://schemas.microsoft.com/office/drawing/2014/main" id="{845DFD88-2E40-F255-9E07-296FA71AAF43}"/>
              </a:ext>
            </a:extLst>
          </p:cNvPr>
          <p:cNvPicPr>
            <a:picLocks noChangeAspect="1"/>
          </p:cNvPicPr>
          <p:nvPr/>
        </p:nvPicPr>
        <p:blipFill>
          <a:blip r:embed="rId2"/>
          <a:stretch>
            <a:fillRect/>
          </a:stretch>
        </p:blipFill>
        <p:spPr>
          <a:xfrm>
            <a:off x="2125274" y="2181109"/>
            <a:ext cx="9842670" cy="3591597"/>
          </a:xfrm>
          <a:prstGeom prst="rect">
            <a:avLst/>
          </a:prstGeom>
        </p:spPr>
      </p:pic>
    </p:spTree>
    <p:extLst>
      <p:ext uri="{BB962C8B-B14F-4D97-AF65-F5344CB8AC3E}">
        <p14:creationId xmlns:p14="http://schemas.microsoft.com/office/powerpoint/2010/main" val="230936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3503-D6C4-28E6-8FE7-9D790A9FE44B}"/>
              </a:ext>
            </a:extLst>
          </p:cNvPr>
          <p:cNvSpPr>
            <a:spLocks noGrp="1"/>
          </p:cNvSpPr>
          <p:nvPr>
            <p:ph type="title"/>
          </p:nvPr>
        </p:nvSpPr>
        <p:spPr/>
        <p:txBody>
          <a:bodyPr/>
          <a:lstStyle/>
          <a:p>
            <a:r>
              <a:rPr lang="en-GB" dirty="0"/>
              <a:t>What will this look like?</a:t>
            </a:r>
          </a:p>
        </p:txBody>
      </p:sp>
      <p:sp>
        <p:nvSpPr>
          <p:cNvPr id="3" name="Rectangle 2">
            <a:extLst>
              <a:ext uri="{FF2B5EF4-FFF2-40B4-BE49-F238E27FC236}">
                <a16:creationId xmlns:a16="http://schemas.microsoft.com/office/drawing/2014/main" id="{A46FE1CA-5107-436D-992C-0467848A52AF}"/>
              </a:ext>
            </a:extLst>
          </p:cNvPr>
          <p:cNvSpPr/>
          <p:nvPr/>
        </p:nvSpPr>
        <p:spPr>
          <a:xfrm>
            <a:off x="4971495" y="863352"/>
            <a:ext cx="3870664" cy="6480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RASSO DIP Sample </a:t>
            </a:r>
          </a:p>
        </p:txBody>
      </p:sp>
      <p:pic>
        <p:nvPicPr>
          <p:cNvPr id="5" name="Picture 4">
            <a:extLst>
              <a:ext uri="{FF2B5EF4-FFF2-40B4-BE49-F238E27FC236}">
                <a16:creationId xmlns:a16="http://schemas.microsoft.com/office/drawing/2014/main" id="{FEEDAF86-89A6-FD96-A55E-ED90D4A260BD}"/>
              </a:ext>
            </a:extLst>
          </p:cNvPr>
          <p:cNvPicPr>
            <a:picLocks noChangeAspect="1"/>
          </p:cNvPicPr>
          <p:nvPr/>
        </p:nvPicPr>
        <p:blipFill>
          <a:blip r:embed="rId2"/>
          <a:stretch>
            <a:fillRect/>
          </a:stretch>
        </p:blipFill>
        <p:spPr>
          <a:xfrm>
            <a:off x="2842029" y="1671736"/>
            <a:ext cx="8129596" cy="3682064"/>
          </a:xfrm>
          <a:prstGeom prst="rect">
            <a:avLst/>
          </a:prstGeom>
        </p:spPr>
      </p:pic>
    </p:spTree>
    <p:extLst>
      <p:ext uri="{BB962C8B-B14F-4D97-AF65-F5344CB8AC3E}">
        <p14:creationId xmlns:p14="http://schemas.microsoft.com/office/powerpoint/2010/main" val="2764569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7" ma:contentTypeDescription="Create a new document." ma:contentTypeScope="" ma:versionID="dfbdb210c53209a7b2648f081073bec1">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b0ccd4a7a40b8d3dc34521dfde2231c9"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FDFBA3-81F1-413D-99EB-65B139F9FDA8}"/>
</file>

<file path=customXml/itemProps2.xml><?xml version="1.0" encoding="utf-8"?>
<ds:datastoreItem xmlns:ds="http://schemas.openxmlformats.org/officeDocument/2006/customXml" ds:itemID="{D0E6FBD5-072A-442B-819E-9805005CE4D0}"/>
</file>

<file path=customXml/itemProps3.xml><?xml version="1.0" encoding="utf-8"?>
<ds:datastoreItem xmlns:ds="http://schemas.openxmlformats.org/officeDocument/2006/customXml" ds:itemID="{4311BB9A-70DB-4B16-A81C-F56DBE325CA5}"/>
</file>

<file path=docProps/app.xml><?xml version="1.0" encoding="utf-8"?>
<Properties xmlns="http://schemas.openxmlformats.org/officeDocument/2006/extended-properties" xmlns:vt="http://schemas.openxmlformats.org/officeDocument/2006/docPropsVTypes">
  <TotalTime>620</TotalTime>
  <Words>1124</Words>
  <Application>Microsoft Office PowerPoint</Application>
  <PresentationFormat>Widescreen</PresentationFormat>
  <Paragraphs>124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Office Theme</vt:lpstr>
      <vt:lpstr>Victims Code of Compliance Framework </vt:lpstr>
      <vt:lpstr>Overview </vt:lpstr>
      <vt:lpstr>Victims and Prisoners Bill </vt:lpstr>
      <vt:lpstr>Our Responsibilities</vt:lpstr>
      <vt:lpstr>Compliance Metrics </vt:lpstr>
      <vt:lpstr>How will we measure </vt:lpstr>
      <vt:lpstr>What will this look like?</vt:lpstr>
      <vt:lpstr>What will this look like?</vt:lpstr>
      <vt:lpstr>What will this look like?</vt:lpstr>
      <vt:lpstr>Victims Voice – Satisfaction Surveys </vt:lpstr>
      <vt:lpstr>Victims Voice – SEC </vt:lpstr>
      <vt:lpstr>Governance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Department</dc:creator>
  <cp:lastModifiedBy>Howells, Scott</cp:lastModifiedBy>
  <cp:revision>16</cp:revision>
  <dcterms:created xsi:type="dcterms:W3CDTF">2020-09-14T11:38:00Z</dcterms:created>
  <dcterms:modified xsi:type="dcterms:W3CDTF">2023-11-15T16:02:31Z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2023-09-20T13:12:41Z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036cf6a9-915b-4598-b557-14419a3305a1</vt:lpwstr>
  </property>
  <property fmtid="{D5CDD505-2E9C-101B-9397-08002B2CF9AE}" pid="8" name="MSIP_Label_f2acd28b-79a3-4a0f-b0ff-4b75658b1549_ContentBits">
    <vt:lpwstr>0</vt:lpwstr>
  </property>
  <property fmtid="{D5CDD505-2E9C-101B-9397-08002B2CF9AE}" pid="9" name="ContentTypeId">
    <vt:lpwstr>0x0101007CB08385A9F90D41A570F819283EAC77</vt:lpwstr>
  </property>
</Properties>
</file>