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04" r:id="rId3"/>
    <p:sldId id="295" r:id="rId4"/>
    <p:sldId id="316" r:id="rId5"/>
    <p:sldId id="285" r:id="rId6"/>
    <p:sldId id="309" r:id="rId7"/>
    <p:sldId id="291" r:id="rId8"/>
    <p:sldId id="317" r:id="rId9"/>
    <p:sldId id="290" r:id="rId10"/>
    <p:sldId id="319" r:id="rId11"/>
    <p:sldId id="320" r:id="rId12"/>
    <p:sldId id="321" r:id="rId13"/>
    <p:sldId id="256" r:id="rId14"/>
    <p:sldId id="322" r:id="rId15"/>
    <p:sldId id="338" r:id="rId16"/>
    <p:sldId id="323" r:id="rId17"/>
    <p:sldId id="327" r:id="rId18"/>
    <p:sldId id="326" r:id="rId19"/>
    <p:sldId id="324" r:id="rId20"/>
    <p:sldId id="325" r:id="rId21"/>
    <p:sldId id="328" r:id="rId22"/>
    <p:sldId id="329" r:id="rId23"/>
    <p:sldId id="331" r:id="rId24"/>
    <p:sldId id="330" r:id="rId25"/>
    <p:sldId id="333" r:id="rId26"/>
    <p:sldId id="332" r:id="rId27"/>
    <p:sldId id="334" r:id="rId28"/>
    <p:sldId id="337" r:id="rId29"/>
    <p:sldId id="335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048" autoAdjust="0"/>
  </p:normalViewPr>
  <p:slideViewPr>
    <p:cSldViewPr snapToGrid="0">
      <p:cViewPr varScale="1">
        <p:scale>
          <a:sx n="77" d="100"/>
          <a:sy n="77" d="100"/>
        </p:scale>
        <p:origin x="9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B2285-1091-4B26-99CA-DE7F61977AAD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8AC75-4B64-4A6A-B62D-51B951BD9F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01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415AB-DA91-49AF-8DF2-9A1DA094F39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237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415AB-DA91-49AF-8DF2-9A1DA094F3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23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0" indent="0" algn="l">
              <a:lnSpc>
                <a:spcPct val="120000"/>
              </a:lnSpc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Truly Listening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supports the concern</a:t>
            </a:r>
          </a:p>
          <a:p>
            <a:pPr algn="l">
              <a:lnSpc>
                <a:spcPct val="12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Visible, interested &amp; present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leader =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Policing Crime Panel &amp; Key Stakeholders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mirror Home Office &amp; Welsh Government priorities</a:t>
            </a:r>
          </a:p>
          <a:p>
            <a:pPr algn="l">
              <a:lnSpc>
                <a:spcPct val="12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Gwent’s journey so far = A defensive approach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MAKE EVERY CONTACT COUNT</a:t>
            </a:r>
          </a:p>
          <a:p>
            <a:r>
              <a:rPr lang="en-GB" dirty="0">
                <a:solidFill>
                  <a:srgbClr val="0070C0"/>
                </a:solidFill>
              </a:rPr>
              <a:t>Acknowledge the evidence – Survey results – evidence supports the concern</a:t>
            </a:r>
          </a:p>
          <a:p>
            <a:r>
              <a:rPr lang="en-GB" dirty="0"/>
              <a:t>Being a visible interested and present leader – first values ‘’Active listening &amp; understanding’’ = improved connection and leadership</a:t>
            </a:r>
          </a:p>
          <a:p>
            <a:r>
              <a:rPr lang="en-GB" dirty="0">
                <a:solidFill>
                  <a:srgbClr val="0070C0"/>
                </a:solidFill>
              </a:rPr>
              <a:t>International to local influence factors – Gwent’s journey so far - a defensive approach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BLM/Everard &amp; Carrick/Poor detection rates nationally/Numerous forces in HMI engage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/>
              <a:t>Spoken to Policing Crime Panel and key stakeholders. Concerns mirror Home Office and Welsh Government priorities :– </a:t>
            </a:r>
          </a:p>
          <a:p>
            <a:pPr marL="0" indent="0">
              <a:buNone/>
            </a:pPr>
            <a:r>
              <a:rPr lang="en-GB" dirty="0"/>
              <a:t>   </a:t>
            </a:r>
            <a:r>
              <a:rPr lang="en-GB" dirty="0">
                <a:solidFill>
                  <a:srgbClr val="FF0000"/>
                </a:solidFill>
              </a:rPr>
              <a:t>Online crime and fraud;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   Knife crime;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   Violence Against Women and Girls;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   Anti Social Behaviour (drugs, dangerous dogs, shoplifting, off road and e-bikes,   		                 scooters);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   Visibility of Police.</a:t>
            </a:r>
          </a:p>
          <a:p>
            <a:r>
              <a:rPr lang="en-GB" dirty="0">
                <a:solidFill>
                  <a:srgbClr val="0070C0"/>
                </a:solidFill>
              </a:rPr>
              <a:t>Crime statistics – perception versus reality</a:t>
            </a:r>
          </a:p>
          <a:p>
            <a:r>
              <a:rPr lang="en-GB" dirty="0"/>
              <a:t>Procedural justice link to Legitimacy</a:t>
            </a:r>
          </a:p>
          <a:p>
            <a:r>
              <a:rPr lang="en-GB" dirty="0">
                <a:solidFill>
                  <a:srgbClr val="0070C0"/>
                </a:solidFill>
              </a:rPr>
              <a:t>The mission is progressing………….THIS IS EVOLUTION NOT REVOLUTION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415AB-DA91-49AF-8DF2-9A1DA094F3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67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415AB-DA91-49AF-8DF2-9A1DA094F39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956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HMIC – Victim Service Assessment – reality check/Op Rhone/Kelly Pitt</a:t>
            </a:r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High profile cases – Pitch/Tower/Outlier Force/Convictions &amp; Dismissals</a:t>
            </a:r>
          </a:p>
          <a:p>
            <a:r>
              <a:rPr lang="en-GB" dirty="0">
                <a:solidFill>
                  <a:srgbClr val="FF0000"/>
                </a:solidFill>
              </a:rPr>
              <a:t>Internal </a:t>
            </a:r>
            <a:r>
              <a:rPr lang="en-GB" dirty="0" err="1">
                <a:solidFill>
                  <a:srgbClr val="FF0000"/>
                </a:solidFill>
              </a:rPr>
              <a:t>Empoyer</a:t>
            </a:r>
            <a:r>
              <a:rPr lang="en-GB" dirty="0">
                <a:solidFill>
                  <a:srgbClr val="FF0000"/>
                </a:solidFill>
              </a:rPr>
              <a:t> Opinion Survey/Networks</a:t>
            </a:r>
          </a:p>
          <a:p>
            <a:r>
              <a:rPr lang="en-GB" dirty="0">
                <a:solidFill>
                  <a:srgbClr val="FF0000"/>
                </a:solidFill>
              </a:rPr>
              <a:t>External - OPCC Survey/Blaenau Gwent stats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415AB-DA91-49AF-8DF2-9A1DA094F3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333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415AB-DA91-49AF-8DF2-9A1DA094F3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027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415AB-DA91-49AF-8DF2-9A1DA094F3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47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B3717A-C6E4-1C46-B1FA-B9E4FCE261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8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5CDDD-0DC9-DCB0-D599-998DE777B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5CF6B-D1FC-04DB-C341-5A5F4FFB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F0B79-419D-0768-3819-970CAFAA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2590C-C2EC-4819-B90D-F22454C7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3198-AFF7-65D2-88D7-F5A9D6DE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92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E0517-AB2A-49F7-B1A2-E0FB32055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8C898-DC9D-8148-402A-7B2A7B55A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084C1-0380-C2C2-0901-1820C8759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5F8E4-7037-C457-67F9-AED88A71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3F0D1-2370-13EE-23F1-17DCF7BA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42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DAFF25-34DD-16E4-BC6B-21B87F0A86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671D7-11C4-50F5-0796-29FF937C2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B38FE-4020-9746-A2AA-7D3AB930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F14BC-F339-061F-2B9B-7603907B1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63DC8-1990-9DC5-BDCE-DD8AB6C3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43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93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41937-61D2-C769-FC86-41D74B75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4C0D6-58D3-1089-6E9A-4609017C3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7C82-A383-547F-5CFD-4220F5BE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83E0F-83A6-2454-563E-12AB55D2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6FD95-E273-1064-52EF-AA00C0FA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38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0A47-2167-E3AA-41D0-770CA2319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19F56-54A9-5599-883E-6982615B7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B0438-72B6-1D75-1C70-448E7A70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43603-9C35-8366-BC22-D5A2EA17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357C7-754E-876D-7CB6-1FD32C98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05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8082-B61E-51BD-E0AB-AAABB1C4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E33F3-FDA3-1FE5-17A3-F84D1C50E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AB5B6-BDFA-E808-CE44-67612EF0E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D73B6-1519-580D-8029-9257B2581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35486-2CB6-9F96-5827-FFA97F87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88E45-D2D6-DDEB-D9E5-96F947E0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46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9011E-3F02-1A04-1C69-629A01752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A8728-40C4-757A-9FE1-B63E99CD7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7B818-AAB6-CAB0-07BF-3670E577D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AD0A7-437A-2593-3704-DA624C9DA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533FAF-E7AB-DFB2-D739-4F9C0D7C1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20A84-227C-3BA0-486A-EB634DD3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C0DE1-2781-B70B-82BD-AC92652F2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0344B3-5BD7-49C0-07FB-DCE7EF997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72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D91B-272F-E056-A0CC-9559A49B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65DC1A-5A09-2FB3-B8D0-F4C613BA3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6360C-443C-713D-933F-C0BB5D38B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A87C3-8BBD-68CC-8328-9F0FD988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82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2C278-85A5-653A-1413-096CAA3E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5F389-864E-26D7-64AF-E027C41F4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D7005-A12A-8681-A452-28286FD2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5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5D04-3419-5A62-8F5F-1FFD620C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BED58-4090-7598-837D-CF5ACD6FA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2F096-6D11-821A-35F2-4ACA171DC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61CFA-C094-EDB7-4947-CA09F647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69DB6-07FF-E486-B80B-DD488FB3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474AD-5755-538B-B4F5-FCBABEE3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24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7C3C-375C-7643-3D83-DB7F6B90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648546-8FCE-1AB4-6CB3-C8AAFB05C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63FAD-4DF7-1804-AB08-A99BC6FEF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46349-033E-6BB6-FDBF-05F7AD8C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42C66A-F11D-4F99-FBAF-DF7880C87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024C2-319E-21B5-840E-BEEFDB3F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24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0D6DDB-9833-30A1-77B2-A81739D4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0DF3D-10B9-1FA3-2E26-14E3DF729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8639B-0FB3-7FB3-E145-7514ACD1F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31D2BA-ECB7-472B-9D0C-CA3EB7B6A0F9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97BBA-CB4A-0475-94F1-B946EC8B0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F7899-9E9E-9D65-75BA-07A2788F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AA082-4F40-4930-A192-DD1CA2D43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76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DA383E-E57C-9A41-8865-D78A9787B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 t="8677" r="1016" b="86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83A80-9E64-CA48-B57A-5CD8E5C06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791" y="478889"/>
            <a:ext cx="3306288" cy="1653144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2425574E-E8E0-1415-8673-AEE9EF1E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640"/>
          <a:stretch/>
        </p:blipFill>
        <p:spPr>
          <a:xfrm>
            <a:off x="8150577" y="5878285"/>
            <a:ext cx="3747911" cy="562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789E87-E288-14E0-90E1-2338921DCFB0}"/>
              </a:ext>
            </a:extLst>
          </p:cNvPr>
          <p:cNvSpPr txBox="1"/>
          <p:nvPr/>
        </p:nvSpPr>
        <p:spPr>
          <a:xfrm>
            <a:off x="9660834" y="157286"/>
            <a:ext cx="2237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Appendix 1</a:t>
            </a:r>
          </a:p>
        </p:txBody>
      </p:sp>
    </p:spTree>
    <p:extLst>
      <p:ext uri="{BB962C8B-B14F-4D97-AF65-F5344CB8AC3E}">
        <p14:creationId xmlns:p14="http://schemas.microsoft.com/office/powerpoint/2010/main" val="345231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CF60-B7B3-40E2-9212-4E8D05CC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F2B66"/>
                </a:solidFill>
                <a:latin typeface="Arial"/>
                <a:cs typeface="Arial"/>
              </a:rPr>
              <a:t>Backdrop of a Challenging Landscape</a:t>
            </a:r>
            <a:br>
              <a:rPr lang="en-US" sz="4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317B6-8F88-E3F1-BC16-54F548F1B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817888" cy="59372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Increasingly complexities of the changing face of policing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Peel Inspection 2024, Crime Data Integrity, Custody reviews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Vulnerability Action Plan, The Beating Crime Plan, The Race Action Plan, The Strategic Policing Requirement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NPCC Police Reform </a:t>
            </a:r>
            <a:endParaRPr lang="en-US" sz="2400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Policing Productivity Review stages 1,2 and 3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Service and public services funding pressures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2B66"/>
                </a:solidFill>
                <a:latin typeface="Arial"/>
                <a:cs typeface="Arial"/>
              </a:rPr>
              <a:t>Home Office Review: The process of police officer dismissals 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2B66"/>
                </a:solidFill>
                <a:latin typeface="Arial"/>
                <a:cs typeface="Arial"/>
              </a:rPr>
              <a:t>Culture, strategy and delivery plan in place culture board introduced</a:t>
            </a:r>
            <a:endParaRPr lang="en-US" sz="2400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2B66"/>
                </a:solidFill>
                <a:latin typeface="Arial"/>
                <a:cs typeface="Arial"/>
              </a:rPr>
              <a:t>Impact of social factors including change in government, the cost-of-living crisis, inflation, interest rates and estates pressures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0F2B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8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Freeform: Shape 1039">
            <a:extLst>
              <a:ext uri="{FF2B5EF4-FFF2-40B4-BE49-F238E27FC236}">
                <a16:creationId xmlns:a16="http://schemas.microsoft.com/office/drawing/2014/main" id="{627FF48C-AF46-4D52-998F-ED0BDDEEF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9000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B5D40-D95E-D70E-5E42-8AEE5F2E2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64" y="703385"/>
            <a:ext cx="6067634" cy="4368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 / PCC Plan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Trust and Confidence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Inclusive, caring, connected organisation providing outstanding service for the communities of Gwent</a:t>
            </a:r>
          </a:p>
          <a:p>
            <a:pPr marL="0" indent="0">
              <a:buNone/>
            </a:pPr>
            <a:endParaRPr lang="en-US" sz="2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/>
                <a:cs typeface="Arial"/>
              </a:rPr>
              <a:t>To deliver the Police and Crime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/>
                <a:cs typeface="Arial"/>
              </a:rPr>
              <a:t>Effective Partnerships and Collaborations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/>
                <a:cs typeface="Arial"/>
              </a:rPr>
              <a:t>Future Focused </a:t>
            </a:r>
          </a:p>
          <a:p>
            <a:endParaRPr lang="en-GB" sz="2000" dirty="0"/>
          </a:p>
        </p:txBody>
      </p:sp>
      <p:pic>
        <p:nvPicPr>
          <p:cNvPr id="1026" name="Picture 2" descr="Gwent PCC Logo">
            <a:extLst>
              <a:ext uri="{FF2B5EF4-FFF2-40B4-BE49-F238E27FC236}">
                <a16:creationId xmlns:a16="http://schemas.microsoft.com/office/drawing/2014/main" id="{5E302AB1-7E25-5BB0-5CC1-AC6D8129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2913" y="1409702"/>
            <a:ext cx="3740887" cy="187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Page - Gwent Community Link">
            <a:extLst>
              <a:ext uri="{FF2B5EF4-FFF2-40B4-BE49-F238E27FC236}">
                <a16:creationId xmlns:a16="http://schemas.microsoft.com/office/drawing/2014/main" id="{D53A6A59-51A1-7AE9-2198-422ED065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2912" y="3601878"/>
            <a:ext cx="3740887" cy="18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22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5E60-2B94-715B-0839-9252684A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Model</a:t>
            </a:r>
            <a:br>
              <a:rPr lang="en-US" sz="72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move to a functional model of Policing </a:t>
            </a:r>
            <a:br>
              <a:rPr lang="en-US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B06557-E6A1-F948-EF16-A228ECE9C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120" y="2001044"/>
            <a:ext cx="874776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0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D6B43E-63CF-C278-C208-A10B6F3917C8}"/>
              </a:ext>
            </a:extLst>
          </p:cNvPr>
          <p:cNvSpPr txBox="1"/>
          <p:nvPr/>
        </p:nvSpPr>
        <p:spPr>
          <a:xfrm>
            <a:off x="4802097" y="183393"/>
            <a:ext cx="1965139" cy="64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97673" rtl="0" eaLnBrk="1" latinLnBrk="0" hangingPunct="1">
              <a:defRPr sz="15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673" algn="l" defTabSz="397673" rtl="0" eaLnBrk="1" latinLnBrk="0" hangingPunct="1">
              <a:defRPr sz="15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5345" algn="l" defTabSz="397673" rtl="0" eaLnBrk="1" latinLnBrk="0" hangingPunct="1">
              <a:defRPr sz="15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3018" algn="l" defTabSz="397673" rtl="0" eaLnBrk="1" latinLnBrk="0" hangingPunct="1">
              <a:defRPr sz="15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0690" algn="l" defTabSz="397673" rtl="0" eaLnBrk="1" latinLnBrk="0" hangingPunct="1">
              <a:defRPr sz="15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8363" algn="l" defTabSz="397673" rtl="0" eaLnBrk="1" latinLnBrk="0" hangingPunct="1">
              <a:defRPr sz="15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6035" algn="l" defTabSz="397673" rtl="0" eaLnBrk="1" latinLnBrk="0" hangingPunct="1">
              <a:defRPr sz="15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3708" algn="l" defTabSz="397673" rtl="0" eaLnBrk="1" latinLnBrk="0" hangingPunct="1">
              <a:defRPr sz="15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1380" algn="l" defTabSz="397673" rtl="0" eaLnBrk="1" latinLnBrk="0" hangingPunct="1">
              <a:defRPr sz="15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18" dirty="0">
                <a:solidFill>
                  <a:schemeClr val="bg1"/>
                </a:solidFill>
              </a:rPr>
              <a:t>2022/23</a:t>
            </a:r>
            <a:endParaRPr lang="en-US" sz="3015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A74B4-CDE1-F24C-B8AC-DAB6F678B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65" y="0"/>
            <a:ext cx="997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16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5E60-2B94-715B-0839-9252684A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HAVE: Made communities safer by</a:t>
            </a:r>
            <a:br>
              <a:rPr lang="en-US" sz="60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A2F821-5375-8B13-63E9-1D9D429AB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9127" y="1825625"/>
            <a:ext cx="7693745" cy="435133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C97C40-DC7B-EBA2-D521-03C12845D4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65480" y="1942646"/>
            <a:ext cx="652967" cy="601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8AC28-5527-99A1-0784-1EEBCAE6FB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94281" y="1942646"/>
            <a:ext cx="652967" cy="601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9E5E3-4105-C458-A9C6-4042B6FA90F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23082" y="1942646"/>
            <a:ext cx="946486" cy="515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792BBF-AB93-AFCB-13CB-EA14696A9A7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30380" y="1825625"/>
            <a:ext cx="453396" cy="674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B96ACB-92BB-E026-D4A3-EFA0ADC636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69627" y="3976383"/>
            <a:ext cx="453396" cy="674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7D9B12-C2E4-5394-B1C8-65F20328699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94066" y="3976384"/>
            <a:ext cx="453396" cy="674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2A60A7-2D6B-276C-7106-9C4E239D39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65265" y="4038312"/>
            <a:ext cx="453396" cy="6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1DF4-421F-5F15-913D-D94AAEDA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296B7-7937-D1F5-344F-D3F06874B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924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FOCUS: Operational Delivery</a:t>
            </a:r>
            <a:endParaRPr lang="en-US" sz="2800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A18221-0844-59CC-BD31-1F6D4574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56" y="1027906"/>
            <a:ext cx="94964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11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1DF4-421F-5F15-913D-D94AAEDA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296B7-7937-D1F5-344F-D3F06874B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924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FOCUS: Operational Delivery</a:t>
            </a:r>
            <a:endParaRPr lang="en-US" sz="2800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42250A-2EA6-8587-B37B-EB59CA081D03}"/>
              </a:ext>
            </a:extLst>
          </p:cNvPr>
          <p:cNvSpPr/>
          <p:nvPr/>
        </p:nvSpPr>
        <p:spPr>
          <a:xfrm>
            <a:off x="1142394" y="831676"/>
            <a:ext cx="3861003" cy="8720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F2B66"/>
                </a:solidFill>
                <a:latin typeface="Arial"/>
                <a:cs typeface="Arial"/>
              </a:rPr>
              <a:t>Response Rates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E5CF53-D5B2-0C55-4F17-E5729D11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90" y="1486971"/>
            <a:ext cx="4011607" cy="19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A4CA30D-1B5B-8EA2-428A-5476F56C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06" y="1486970"/>
            <a:ext cx="4011608" cy="194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30D70A-3344-6832-998D-7897B8116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28784"/>
              </p:ext>
            </p:extLst>
          </p:nvPr>
        </p:nvGraphicFramePr>
        <p:xfrm>
          <a:off x="1142394" y="3817836"/>
          <a:ext cx="4038600" cy="75057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6186264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73218707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383950989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6274508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93838327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6300399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4174888959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4269743265"/>
                    </a:ext>
                  </a:extLst>
                </a:gridCol>
              </a:tblGrid>
              <a:tr h="142875">
                <a:tc gridSpan="4">
                  <a:txBody>
                    <a:bodyPr/>
                    <a:lstStyle/>
                    <a:p>
                      <a:pPr algn="ctr" fontAlgn="base"/>
                      <a:r>
                        <a:rPr lang="en-GB" sz="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2023-24</a:t>
                      </a:r>
                      <a:r>
                        <a:rPr lang="en-GB" sz="8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/>
                      <a:r>
                        <a:rPr lang="en-GB" sz="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2024-25</a:t>
                      </a:r>
                      <a:r>
                        <a:rPr lang="en-GB" sz="8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1945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Q2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  <a:r>
                        <a:rPr lang="en-GB" sz="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Q2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79237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54.1%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56.9%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57.0%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55.5%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68.3%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r>
                        <a:rPr lang="en-GB" sz="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25073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3F6A6D-B370-6AD1-4B11-CCC581BD9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622766"/>
              </p:ext>
            </p:extLst>
          </p:nvPr>
        </p:nvGraphicFramePr>
        <p:xfrm>
          <a:off x="6592778" y="3817836"/>
          <a:ext cx="4038600" cy="75057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31174922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317529967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172179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368404445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1015171419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173100415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622407057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60531222"/>
                    </a:ext>
                  </a:extLst>
                </a:gridCol>
              </a:tblGrid>
              <a:tr h="142875">
                <a:tc gridSpan="4"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2023-24</a:t>
                      </a:r>
                      <a:r>
                        <a:rPr lang="en-GB" sz="8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2024-25</a:t>
                      </a:r>
                      <a:r>
                        <a:rPr lang="en-GB" sz="8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88376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Q2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Q2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23024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38.0%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48.1%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56.1%</a:t>
                      </a:r>
                      <a:r>
                        <a:rPr lang="en-GB" sz="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58.8%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49.7%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73.7%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r>
                        <a:rPr lang="en-GB" sz="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27605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6DEDC02-BB5F-9D6A-830B-AB331274E6B2}"/>
              </a:ext>
            </a:extLst>
          </p:cNvPr>
          <p:cNvSpPr txBox="1"/>
          <p:nvPr/>
        </p:nvSpPr>
        <p:spPr>
          <a:xfrm>
            <a:off x="1142394" y="4921426"/>
            <a:ext cx="60943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Benchmarking Visit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Problem Solving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Changes to Daily governance - pacesetter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Changes to performance pack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Improved log management</a:t>
            </a:r>
          </a:p>
        </p:txBody>
      </p:sp>
    </p:spTree>
    <p:extLst>
      <p:ext uri="{BB962C8B-B14F-4D97-AF65-F5344CB8AC3E}">
        <p14:creationId xmlns:p14="http://schemas.microsoft.com/office/powerpoint/2010/main" val="351695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1DF4-421F-5F15-913D-D94AAEDA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EA558A-6353-D5F2-2E21-D29D099DA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23790"/>
            <a:ext cx="6206266" cy="2383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60704-EDA4-307E-B651-007E78A97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94787"/>
            <a:ext cx="6206266" cy="2383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51D569-AE52-73F6-A34D-FF8096839703}"/>
              </a:ext>
            </a:extLst>
          </p:cNvPr>
          <p:cNvSpPr txBox="1"/>
          <p:nvPr/>
        </p:nvSpPr>
        <p:spPr>
          <a:xfrm>
            <a:off x="7465925" y="1023790"/>
            <a:ext cx="36651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Reduced residential burglaries by 14.0% when compared against FYTD 2022/23. The solved rate for these offences has risen by 2.0 percentage points.</a:t>
            </a:r>
            <a:endParaRPr lang="en-GB" sz="1800" b="0" i="0" u="none" strike="noStrike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BD8B1-14F0-26B6-D617-CCF363F72407}"/>
              </a:ext>
            </a:extLst>
          </p:cNvPr>
          <p:cNvSpPr txBox="1"/>
          <p:nvPr/>
        </p:nvSpPr>
        <p:spPr>
          <a:xfrm>
            <a:off x="7465925" y="3781249"/>
            <a:ext cx="38987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Reduced public order offences by 14.7% when compared against FYTD 2022/23. The solved rate for these offences has risen by 4.2 percentage points.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C6338-2D1A-AD16-E4C8-9DFDE834B1FB}"/>
              </a:ext>
            </a:extLst>
          </p:cNvPr>
          <p:cNvSpPr txBox="1"/>
          <p:nvPr/>
        </p:nvSpPr>
        <p:spPr>
          <a:xfrm>
            <a:off x="838200" y="251209"/>
            <a:ext cx="517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Residential Burglary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102623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22A9F-CE3B-49C0-4F46-3D6E97C8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GB" sz="5400" dirty="0">
                <a:solidFill>
                  <a:srgbClr val="002060"/>
                </a:solidFill>
              </a:rPr>
              <a:t>Crime Data Integrity 95.59 % compliance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11458-7E12-E8B5-9AE4-DB71A2113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826223" cy="3320668"/>
          </a:xfrm>
        </p:spPr>
        <p:txBody>
          <a:bodyPr>
            <a:normAutofit/>
          </a:bodyPr>
          <a:lstStyle/>
          <a:p>
            <a:r>
              <a:rPr lang="en-GB" sz="1500" dirty="0"/>
              <a:t>2021 Risk identified and improvement plan put in place, included renewed focus on quality, uplift in resourcing, process improvement activity and improved training from staff across the organisation</a:t>
            </a:r>
          </a:p>
          <a:p>
            <a:endParaRPr lang="en-GB" sz="1500" dirty="0"/>
          </a:p>
          <a:p>
            <a:r>
              <a:rPr lang="en-GB" sz="1500" dirty="0"/>
              <a:t>2021 CDI Compliance was 76% this has improved to </a:t>
            </a:r>
            <a:r>
              <a:rPr lang="en-GB" sz="1500" b="1" dirty="0"/>
              <a:t>95.59%</a:t>
            </a:r>
            <a:r>
              <a:rPr lang="en-GB" sz="1500" dirty="0"/>
              <a:t> following the 2024 HMICFRS Inspection.</a:t>
            </a:r>
          </a:p>
          <a:p>
            <a:endParaRPr lang="en-GB" sz="1500" dirty="0"/>
          </a:p>
          <a:p>
            <a:r>
              <a:rPr lang="en-GB" sz="1500" dirty="0"/>
              <a:t>Crime recorded within 24 hours also sits at 95%</a:t>
            </a:r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endParaRPr lang="en-GB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C36AA-6F30-D580-00E5-10DA2EDF9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/>
        </p:blipFill>
        <p:spPr>
          <a:xfrm>
            <a:off x="6096000" y="10"/>
            <a:ext cx="60944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3444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1DF4-421F-5F15-913D-D94AAEDA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/>
              <a:t>We have also, </a:t>
            </a:r>
            <a:r>
              <a:rPr lang="en-US" sz="3600" dirty="0">
                <a:latin typeface="Arial"/>
                <a:cs typeface="Arial"/>
              </a:rPr>
              <a:t>Investigated crime and brought offenders to justice resulting in</a:t>
            </a:r>
            <a:r>
              <a:rPr lang="en-GB" sz="3600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033759-E1DB-844D-A0F3-DDFBB6766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F2D52-0A4F-46C8-C7FB-6F79B840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76925" y="3994606"/>
            <a:ext cx="43815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777060-CA5B-0B95-EE83-3D141028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07751" y="1789799"/>
            <a:ext cx="438150" cy="57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535DD-803A-C8F8-6A9E-81AEEB53A5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28775" y="1808462"/>
            <a:ext cx="438150" cy="571500"/>
          </a:xfrm>
          <a:prstGeom prst="rect">
            <a:avLst/>
          </a:prstGeom>
        </p:spPr>
      </p:pic>
      <p:pic>
        <p:nvPicPr>
          <p:cNvPr id="10" name="Picture 9" descr="A white line drawing of a building&#10;&#10;Description automatically generated">
            <a:extLst>
              <a:ext uri="{FF2B5EF4-FFF2-40B4-BE49-F238E27FC236}">
                <a16:creationId xmlns:a16="http://schemas.microsoft.com/office/drawing/2014/main" id="{81E66634-42FB-5C0B-AD37-C55541D3C5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41358" y="1759345"/>
            <a:ext cx="821868" cy="601954"/>
          </a:xfrm>
          <a:prstGeom prst="rect">
            <a:avLst/>
          </a:prstGeom>
        </p:spPr>
      </p:pic>
      <p:pic>
        <p:nvPicPr>
          <p:cNvPr id="11" name="Picture 10" descr="A white line drawing of a building&#10;&#10;Description automatically generated">
            <a:extLst>
              <a:ext uri="{FF2B5EF4-FFF2-40B4-BE49-F238E27FC236}">
                <a16:creationId xmlns:a16="http://schemas.microsoft.com/office/drawing/2014/main" id="{F473AC48-9BBE-BA2A-180F-C2C092DC47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36916" y="3910017"/>
            <a:ext cx="821868" cy="601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64E8BC-6011-D29A-154C-8CD054D6DC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8313" y="1687266"/>
            <a:ext cx="453396" cy="674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50EF3F-B1C4-848D-BF8C-92E7A1065D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03991" y="1723305"/>
            <a:ext cx="453396" cy="674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FC971E-233B-D22E-F607-3F980F12B7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44623" y="3910017"/>
            <a:ext cx="453396" cy="674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E0615E-2289-6ABC-F91A-B121A0B738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00128" y="3943339"/>
            <a:ext cx="453396" cy="674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9E9374-2D02-4C74-A6B8-2CC43546DC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09687" y="3851063"/>
            <a:ext cx="647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chairs in a circle">
            <a:extLst>
              <a:ext uri="{FF2B5EF4-FFF2-40B4-BE49-F238E27FC236}">
                <a16:creationId xmlns:a16="http://schemas.microsoft.com/office/drawing/2014/main" id="{BC635BBB-1BC6-3917-3704-9A0CF3969A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45" b="77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25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5A23-360A-F1BE-DDE8-9E3F542B7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have: </a:t>
            </a:r>
            <a:r>
              <a:rPr lang="en-US" sz="44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Kept the peace by..</a:t>
            </a:r>
            <a:br>
              <a:rPr lang="en-US" sz="60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Continually working with partners to secure Safer Streets funding</a:t>
            </a:r>
            <a:endParaRPr lang="en-GB" sz="27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4C8FD7-4286-CBA7-47FA-9EE4D9F07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594" y="1825625"/>
            <a:ext cx="10641204" cy="4351338"/>
          </a:xfrm>
        </p:spPr>
      </p:pic>
    </p:spTree>
    <p:extLst>
      <p:ext uri="{BB962C8B-B14F-4D97-AF65-F5344CB8AC3E}">
        <p14:creationId xmlns:p14="http://schemas.microsoft.com/office/powerpoint/2010/main" val="3372045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5A23-360A-F1BE-DDE8-9E3F542B7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Have: </a:t>
            </a:r>
            <a:r>
              <a:rPr lang="en-US" sz="44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Kept the peace by.</a:t>
            </a:r>
            <a:br>
              <a:rPr lang="en-US" sz="60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Office Hot Spot Policing Project – Operation Lumley</a:t>
            </a:r>
            <a:br>
              <a:rPr lang="en-GB" sz="4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757D9-CA5A-A67C-BADA-00BC420530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554320"/>
            <a:ext cx="10515600" cy="426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Funding approved at </a:t>
            </a:r>
            <a:r>
              <a:rPr lang="en-GB" sz="2400" b="1" dirty="0">
                <a:solidFill>
                  <a:srgbClr val="002060"/>
                </a:solidFill>
              </a:rPr>
              <a:t>£999,388 </a:t>
            </a:r>
            <a:r>
              <a:rPr lang="en-GB" sz="2400" dirty="0"/>
              <a:t>following successful Home Office bidding process.</a:t>
            </a:r>
          </a:p>
          <a:p>
            <a:pPr marL="457200">
              <a:lnSpc>
                <a:spcPct val="100000"/>
              </a:lnSpc>
            </a:pPr>
            <a:r>
              <a:rPr lang="en-GB" sz="2400" b="1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£622,080 -</a:t>
            </a:r>
            <a:r>
              <a:rPr lang="en-GB" sz="2400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Uniformed Operational Patrol Plan  </a:t>
            </a:r>
            <a:endParaRPr lang="en-GB" sz="2400" dirty="0">
              <a:effectLst/>
              <a:ea typeface="Times New Roman" panose="02020603050405020304" pitchFamily="18" charset="0"/>
            </a:endParaRPr>
          </a:p>
          <a:p>
            <a:pPr marL="457200">
              <a:lnSpc>
                <a:spcPct val="100000"/>
              </a:lnSpc>
            </a:pPr>
            <a:r>
              <a:rPr lang="en-GB" sz="2400" b="1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£33,069</a:t>
            </a:r>
            <a:r>
              <a:rPr lang="en-GB" sz="2400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- Supervision and co-ordination  </a:t>
            </a:r>
            <a:endParaRPr lang="en-GB" sz="2400" dirty="0">
              <a:effectLst/>
              <a:ea typeface="Times New Roman" panose="02020603050405020304" pitchFamily="18" charset="0"/>
            </a:endParaRPr>
          </a:p>
          <a:p>
            <a:pPr marL="457200">
              <a:lnSpc>
                <a:spcPct val="100000"/>
              </a:lnSpc>
            </a:pPr>
            <a:r>
              <a:rPr lang="en-GB" sz="2400" b="1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£11,000 </a:t>
            </a:r>
            <a:r>
              <a:rPr lang="en-GB" sz="2400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Analyst (10%) </a:t>
            </a:r>
            <a:endParaRPr lang="en-GB" sz="2400" dirty="0">
              <a:effectLst/>
              <a:ea typeface="Times New Roman" panose="02020603050405020304" pitchFamily="18" charset="0"/>
            </a:endParaRPr>
          </a:p>
          <a:p>
            <a:pPr marL="457200">
              <a:lnSpc>
                <a:spcPct val="100000"/>
              </a:lnSpc>
            </a:pPr>
            <a:r>
              <a:rPr lang="en-GB" sz="2400" b="1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£10,176</a:t>
            </a:r>
            <a:r>
              <a:rPr lang="en-GB" sz="2400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- Communications and Media Officer (20%) </a:t>
            </a:r>
            <a:endParaRPr lang="en-GB" sz="2400" dirty="0">
              <a:effectLst/>
              <a:ea typeface="Times New Roman" panose="02020603050405020304" pitchFamily="18" charset="0"/>
            </a:endParaRPr>
          </a:p>
          <a:p>
            <a:pPr marL="457200">
              <a:lnSpc>
                <a:spcPct val="100000"/>
              </a:lnSpc>
            </a:pPr>
            <a:r>
              <a:rPr lang="en-GB" sz="2400" b="1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£120,000</a:t>
            </a:r>
            <a:r>
              <a:rPr lang="en-GB" sz="2400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- Partnership Allocation – £24,000 to each Local Authority</a:t>
            </a:r>
            <a:endParaRPr lang="en-GB" sz="2400" dirty="0">
              <a:solidFill>
                <a:srgbClr val="17365D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0000"/>
              </a:lnSpc>
            </a:pPr>
            <a:r>
              <a:rPr lang="en-GB" sz="2400" b="1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£203,063 -</a:t>
            </a:r>
            <a:r>
              <a:rPr lang="en-GB" sz="2400" dirty="0">
                <a:solidFill>
                  <a:srgbClr val="17365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Digital Media Campaign</a:t>
            </a:r>
            <a:endParaRPr lang="en-GB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399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5A23-360A-F1BE-DDE8-9E3F542B7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Areas: Operational Delivery</a:t>
            </a:r>
            <a:br>
              <a:rPr lang="en-US" sz="4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52AB-DBE5-3F05-5131-E45AD8C4F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861" y="1253331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2B66"/>
                </a:solidFill>
                <a:latin typeface="Arial"/>
                <a:cs typeface="Arial"/>
              </a:rPr>
              <a:t>TECHNOLOGY: M365 Power platform, Automation project, Voice analytics,  Share-point, Co-Pilot, Centre of excellence, AI and Innovation, Niche property, facial recognition, redaction software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2B66"/>
                </a:solidFill>
                <a:latin typeface="Arial"/>
                <a:cs typeface="Arial"/>
              </a:rPr>
              <a:t>ESTABLISHMENT PRIORITISATION: DC Recruitment, Rape investigation team, Public Protection, Custody and Force Contact and Control Centre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2B66"/>
                </a:solidFill>
                <a:latin typeface="Arial"/>
                <a:cs typeface="Arial"/>
              </a:rPr>
              <a:t>STALKING AND HARRASSMENT: Suzy Lamplugh peer review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2B66"/>
                </a:solidFill>
                <a:latin typeface="Arial"/>
                <a:cs typeface="Arial"/>
              </a:rPr>
              <a:t>ESTABLISHMENT EFFICIENCIES: I-Hub, File Management Unit, Operational Model Board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2B66"/>
                </a:solidFill>
                <a:latin typeface="Arial"/>
                <a:cs typeface="Arial"/>
              </a:rPr>
              <a:t>NEIGHBOURHOODS: Neighborhood Strategy agreed, performance framework in draft, embedded problem-solving approach, safer schools approach, CSO powers increased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0F2B66"/>
              </a:solidFill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079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94B07-C163-8570-3BC7-7493B1E6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/>
                <a:cs typeface="Arial"/>
              </a:rPr>
              <a:t>Our Focus: Science, Research and Innovation</a:t>
            </a:r>
            <a:b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000" dirty="0">
              <a:solidFill>
                <a:srgbClr val="002060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944D9-28A0-D5E2-24A2-730799507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072219" cy="33206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/>
                <a:cs typeface="Arial"/>
              </a:rPr>
              <a:t>UNIVERSITY OF SOUTH WALES &amp; HYDRA – Technology Enhanced Learning Collaboration (Gwent Police and South Wales University)</a:t>
            </a:r>
          </a:p>
          <a:p>
            <a:pPr marL="800100" lvl="1" indent="-342900"/>
            <a:r>
              <a:rPr lang="en-US" sz="1000" b="1" dirty="0">
                <a:latin typeface="Arial"/>
                <a:cs typeface="Arial"/>
              </a:rPr>
              <a:t>10,000 volt sessions</a:t>
            </a:r>
          </a:p>
          <a:p>
            <a:pPr marL="800100" lvl="1" indent="-342900"/>
            <a:r>
              <a:rPr lang="en-US" sz="1000" b="1" dirty="0">
                <a:latin typeface="Arial"/>
                <a:cs typeface="Arial"/>
              </a:rPr>
              <a:t>Hydra simulation </a:t>
            </a:r>
            <a:r>
              <a:rPr lang="en-US" sz="1000" b="1" dirty="0" err="1">
                <a:latin typeface="Arial"/>
                <a:cs typeface="Arial"/>
              </a:rPr>
              <a:t>centre</a:t>
            </a:r>
            <a:endParaRPr lang="en-US" sz="1000" b="1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/>
                <a:cs typeface="Arial"/>
              </a:rPr>
              <a:t>CPRL (Open University Centre for Police Research and Learning): A focus with South Wales University on Police perpetrators of domestic violence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/>
                <a:cs typeface="Arial"/>
              </a:rPr>
              <a:t>AWPAC (All Wales Police Academic Collaboration): Focus of funding in Year 3 and 4 is Improving Public Confidence 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/>
                <a:cs typeface="Arial"/>
              </a:rPr>
              <a:t>COLLEGE OF POLICING – Leading Inclusive Teams Pilot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1000" b="1" dirty="0">
                <a:latin typeface="Arial"/>
                <a:cs typeface="Arial"/>
              </a:rPr>
              <a:t>STAR:  Expressions of interest submitted -</a:t>
            </a:r>
            <a:endParaRPr lang="en-US" sz="1000" dirty="0">
              <a:latin typeface="Arial"/>
              <a:cs typeface="Arial"/>
            </a:endParaRPr>
          </a:p>
          <a:p>
            <a:pPr lvl="1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DSD Bids : Virtual Reality Wellbeing initiative</a:t>
            </a:r>
          </a:p>
          <a:p>
            <a:pPr lvl="1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Robotic dog for entry to location of danger </a:t>
            </a:r>
          </a:p>
          <a:p>
            <a:pPr lvl="1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ULEZ Compliant Electric Powered FRT Van</a:t>
            </a:r>
          </a:p>
          <a:p>
            <a:pPr marL="457200" lvl="1" indent="0"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C52E6-5777-2A25-076C-15E4DF58D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/>
        </p:blipFill>
        <p:spPr>
          <a:xfrm>
            <a:off x="6973556" y="10"/>
            <a:ext cx="521692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640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38B2-B4F0-BAAD-F811-166CE38C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Focus: Our People </a:t>
            </a:r>
            <a:br>
              <a:rPr lang="en-US" sz="4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EE888-38C3-8D66-7F0F-3FC744C1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6000" b="1" dirty="0">
                <a:solidFill>
                  <a:srgbClr val="0F2B66"/>
                </a:solidFill>
                <a:latin typeface="Arial"/>
                <a:cs typeface="Arial"/>
              </a:rPr>
              <a:t>WELLBEING STRATEGY: Embedded in organisational delivery at all levels. </a:t>
            </a:r>
            <a:endParaRPr lang="en-US" sz="6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6000" b="1" dirty="0">
                <a:solidFill>
                  <a:srgbClr val="0F2B66"/>
                </a:solidFill>
                <a:latin typeface="Arial"/>
                <a:cs typeface="Arial"/>
              </a:rPr>
              <a:t>OSCAR KILO: Embedded psychological screening </a:t>
            </a:r>
            <a:r>
              <a:rPr lang="en-US" sz="6000" b="1" dirty="0" err="1">
                <a:solidFill>
                  <a:srgbClr val="0F2B66"/>
                </a:solidFill>
                <a:latin typeface="Arial"/>
                <a:cs typeface="Arial"/>
              </a:rPr>
              <a:t>programme</a:t>
            </a:r>
            <a:r>
              <a:rPr lang="en-US" sz="6000" b="1" dirty="0">
                <a:solidFill>
                  <a:srgbClr val="0F2B66"/>
                </a:solidFill>
                <a:latin typeface="Arial"/>
                <a:cs typeface="Arial"/>
              </a:rPr>
              <a:t> and wellbeing ambassadors 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6000" b="1" dirty="0">
                <a:solidFill>
                  <a:srgbClr val="0F2B66"/>
                </a:solidFill>
                <a:latin typeface="Arial"/>
                <a:cs typeface="Arial"/>
              </a:rPr>
              <a:t>TRIM Process (available to all staff following a traumatic incident)</a:t>
            </a:r>
            <a:endParaRPr lang="en-US" sz="6000" dirty="0">
              <a:solidFill>
                <a:srgbClr val="0F2B66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6000" b="1" dirty="0">
                <a:solidFill>
                  <a:srgbClr val="0F2B66"/>
                </a:solidFill>
                <a:latin typeface="Arial"/>
                <a:ea typeface="+mn-lt"/>
                <a:cs typeface="Arial"/>
              </a:rPr>
              <a:t>LEADERSHIP FOCUS: A comprehensive leadership </a:t>
            </a:r>
            <a:r>
              <a:rPr lang="en-US" sz="6000" b="1" dirty="0" err="1">
                <a:solidFill>
                  <a:srgbClr val="0F2B66"/>
                </a:solidFill>
                <a:latin typeface="Arial"/>
                <a:ea typeface="+mn-lt"/>
                <a:cs typeface="Arial"/>
              </a:rPr>
              <a:t>programme</a:t>
            </a:r>
            <a:r>
              <a:rPr lang="en-US" sz="6000" b="1" dirty="0">
                <a:solidFill>
                  <a:srgbClr val="0F2B66"/>
                </a:solidFill>
                <a:latin typeface="Arial"/>
                <a:ea typeface="+mn-lt"/>
                <a:cs typeface="Arial"/>
              </a:rPr>
              <a:t> from core leadership and first-line management to ethical and inclusive, mid-line and senior leadership development 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6000" b="1" dirty="0">
                <a:solidFill>
                  <a:srgbClr val="0F2B66"/>
                </a:solidFill>
                <a:latin typeface="Arial"/>
                <a:ea typeface="+mn-lt"/>
                <a:cs typeface="Arial"/>
              </a:rPr>
              <a:t>Culture – refreshed strategy, delivery plan and 10,000 </a:t>
            </a:r>
            <a:r>
              <a:rPr lang="en-US" sz="6000" b="1">
                <a:solidFill>
                  <a:srgbClr val="0F2B66"/>
                </a:solidFill>
                <a:latin typeface="Arial"/>
                <a:ea typeface="+mn-lt"/>
                <a:cs typeface="Arial"/>
              </a:rPr>
              <a:t>volt exercise</a:t>
            </a:r>
            <a:endParaRPr lang="en-US" sz="6000" b="1" dirty="0">
              <a:solidFill>
                <a:srgbClr val="0F2B66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6000" b="1" dirty="0">
                <a:solidFill>
                  <a:srgbClr val="0F2B66"/>
                </a:solidFill>
                <a:latin typeface="Arial"/>
                <a:ea typeface="+mn-lt"/>
                <a:cs typeface="Arial"/>
              </a:rPr>
              <a:t>Control room stress monitors – Bio Stress Research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6000" b="1" dirty="0">
                <a:solidFill>
                  <a:srgbClr val="0F2B66"/>
                </a:solidFill>
                <a:latin typeface="Arial"/>
                <a:ea typeface="+mn-lt"/>
                <a:cs typeface="Arial"/>
              </a:rPr>
              <a:t>College of Policing Strategic Workforce Planning Matrix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648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138B2-B4F0-BAAD-F811-166CE38C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EE888-38C3-8D66-7F0F-3FC744C1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875" y="1891169"/>
            <a:ext cx="5387967" cy="3843666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CYCLICAL ESTATE REVIEWS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Cwmbran, Operational Training, Short Term Property Stores,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cs typeface="Arial"/>
              </a:rPr>
              <a:t>Ystrad</a:t>
            </a: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cs typeface="Arial"/>
              </a:rPr>
              <a:t>Mynch</a:t>
            </a: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 expansion, Joint Firearms Range, Tredegar Refurbishment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LED LIGHTING: Installed in 95% of the estate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SOLAR PANEL INSTALLATION: Estimated investment payback between 2 and 7 years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EV VEHICLE PURCHASE: Charging infrastructure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D7629-E914-FF79-58B0-EF31C34929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15" r="573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7002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38B2-B4F0-BAAD-F811-166CE38C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efficiency through technology</a:t>
            </a:r>
            <a:br>
              <a:rPr lang="en-US" sz="60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EE888-38C3-8D66-7F0F-3FC744C1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Automation of processes using M365 technology</a:t>
            </a:r>
          </a:p>
          <a:p>
            <a:pPr lvl="1">
              <a:lnSpc>
                <a:spcPct val="150000"/>
              </a:lnSpc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CoPilot efficiency project</a:t>
            </a:r>
          </a:p>
          <a:p>
            <a:pPr lvl="1">
              <a:lnSpc>
                <a:spcPct val="150000"/>
              </a:lnSpc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Continuous Improvement reviews of HR, L&amp;D, Information Governance, Offender Services, Criminal Justice, Victim Services with an aim to automate processes and release efficiency</a:t>
            </a:r>
          </a:p>
          <a:p>
            <a:pPr lvl="1">
              <a:lnSpc>
                <a:spcPct val="150000"/>
              </a:lnSpc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Investment in redaction software</a:t>
            </a:r>
          </a:p>
          <a:p>
            <a:pPr lvl="1">
              <a:lnSpc>
                <a:spcPct val="150000"/>
              </a:lnSpc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Rapid SOS</a:t>
            </a:r>
          </a:p>
          <a:p>
            <a:pPr lvl="1">
              <a:lnSpc>
                <a:spcPct val="150000"/>
              </a:lnSpc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Robotic Process Automation</a:t>
            </a:r>
          </a:p>
          <a:p>
            <a:pPr lvl="1">
              <a:lnSpc>
                <a:spcPct val="150000"/>
              </a:lnSpc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Power BI Training Plan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Focus on benefits </a:t>
            </a:r>
            <a:r>
              <a:rPr lang="en-US" sz="9600" dirty="0" err="1">
                <a:solidFill>
                  <a:srgbClr val="0F2B66"/>
                </a:solidFill>
                <a:latin typeface="Arial"/>
                <a:cs typeface="Arial"/>
              </a:rPr>
              <a:t>realisation</a:t>
            </a:r>
            <a:endParaRPr lang="en-US" sz="9600" dirty="0">
              <a:solidFill>
                <a:srgbClr val="0F2B66"/>
              </a:solidFill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818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38B2-B4F0-BAAD-F811-166CE38C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0F2B66"/>
                </a:solidFill>
                <a:latin typeface="Arial"/>
                <a:cs typeface="Arial"/>
              </a:rPr>
              <a:t>Our Challenges</a:t>
            </a:r>
            <a:br>
              <a:rPr lang="en-US" sz="4400" b="1" dirty="0">
                <a:solidFill>
                  <a:srgbClr val="0F2B66"/>
                </a:solidFill>
                <a:latin typeface="Arial"/>
                <a:cs typeface="Arial"/>
              </a:rPr>
            </a:br>
            <a:br>
              <a:rPr lang="en-US" sz="32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EE888-38C3-8D66-7F0F-3FC744C1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330" y="1027906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Managing increasing demand Serious &amp; </a:t>
            </a:r>
            <a:r>
              <a:rPr lang="en-US" sz="9600" dirty="0" err="1">
                <a:solidFill>
                  <a:srgbClr val="0F2B66"/>
                </a:solidFill>
                <a:latin typeface="Arial"/>
                <a:cs typeface="Arial"/>
              </a:rPr>
              <a:t>Organised</a:t>
            </a: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 Crime (S.O.C.) and Cyber anticipated demand increased and vulnerability; Increases in partnership demand; Increases in disclosure requests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Demand of R.I.T. (Rape Investigation Team) National </a:t>
            </a:r>
            <a:r>
              <a:rPr lang="en-US" sz="9600" dirty="0" err="1">
                <a:solidFill>
                  <a:srgbClr val="0F2B66"/>
                </a:solidFill>
                <a:latin typeface="Arial"/>
                <a:cs typeface="Arial"/>
              </a:rPr>
              <a:t>Programme</a:t>
            </a: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 of Improvement</a:t>
            </a:r>
            <a:endParaRPr lang="en-US" sz="9600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Data Analytics the need/want for increased data to inform decisions and direction and the issues of data quality and supporting systems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600" dirty="0">
                <a:solidFill>
                  <a:srgbClr val="0F2B66"/>
                </a:solidFill>
                <a:latin typeface="Arial"/>
                <a:cs typeface="Arial"/>
              </a:rPr>
              <a:t>Continuing the building of successful equal collaborative partnerships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748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38B2-B4F0-BAAD-F811-166CE38C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0F2B66"/>
                </a:solidFill>
                <a:latin typeface="Arial"/>
                <a:cs typeface="Arial"/>
              </a:rPr>
              <a:t>Our Challenges</a:t>
            </a:r>
            <a:br>
              <a:rPr lang="en-US" sz="4400" b="1" dirty="0">
                <a:solidFill>
                  <a:srgbClr val="0F2B66"/>
                </a:solidFill>
                <a:latin typeface="Arial"/>
                <a:cs typeface="Arial"/>
              </a:rPr>
            </a:br>
            <a:br>
              <a:rPr lang="en-US" sz="32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EE888-38C3-8D66-7F0F-3FC744C1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33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NPAS (National Police Air Support)</a:t>
            </a: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Drones, replacement programme, licencing</a:t>
            </a: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Dogs Legislation changes</a:t>
            </a: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Race Action Plan </a:t>
            </a: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Airwave / ESN replacement programme and timeline</a:t>
            </a: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Convergence</a:t>
            </a: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Litigation challenges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498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38B2-B4F0-BAAD-F811-166CE38C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Risks:</a:t>
            </a:r>
            <a:br>
              <a:rPr lang="en-US" sz="4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EE888-38C3-8D66-7F0F-3FC744C1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253331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96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opportunities for savings- Police officer numbers are protected by Op Uplift (Plus the additional Neighbourhood Uplift)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96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Cost of Living Crisis; On our communities and our people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96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pressure on Overtime budgets from ongoing demand and vacant posts.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96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Funding Formula introduction built into the projections.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96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 we will have an establishment of 1506 officers, 135 CSOs and 827.62 staff (including 3 apprenticeships) for the full year</a:t>
            </a:r>
            <a:r>
              <a:rPr lang="en-GB" sz="4400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308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chairs in a circle">
            <a:extLst>
              <a:ext uri="{FF2B5EF4-FFF2-40B4-BE49-F238E27FC236}">
                <a16:creationId xmlns:a16="http://schemas.microsoft.com/office/drawing/2014/main" id="{C6A9E6F0-3208-D278-94BF-51BF823DF9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rcRect t="17245" b="7769"/>
          <a:stretch/>
        </p:blipFill>
        <p:spPr>
          <a:xfrm>
            <a:off x="0" y="6420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21E32-BF31-0418-B662-CFEC6019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936"/>
            <a:ext cx="10515600" cy="827648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3600" b="1" u="sng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u="sng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Commitment &amp; Contract</a:t>
            </a:r>
            <a:br>
              <a:rPr lang="en-GB" sz="3600" b="1" u="sng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43BED-A1EC-4B67-5120-C04280C31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9883"/>
            <a:ext cx="10515600" cy="5085707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vision with Police and Crime Commissioner – </a:t>
            </a:r>
          </a:p>
          <a:p>
            <a:pPr algn="ctr">
              <a:lnSpc>
                <a:spcPct val="120000"/>
              </a:lnSpc>
            </a:pPr>
            <a:endParaRPr lang="en-GB" sz="2400" b="1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sz="32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200" b="1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 Gwent </a:t>
            </a:r>
          </a:p>
          <a:p>
            <a:pPr algn="ctr">
              <a:lnSpc>
                <a:spcPct val="120000"/>
              </a:lnSpc>
            </a:pPr>
            <a:endParaRPr lang="en-GB" sz="3200" b="1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sz="32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Gwent Police back to Gwent’s people </a:t>
            </a:r>
          </a:p>
          <a:p>
            <a:pPr algn="ctr">
              <a:lnSpc>
                <a:spcPct val="120000"/>
              </a:lnSpc>
            </a:pPr>
            <a:endParaRPr lang="en-GB" sz="3200" b="1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sz="32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Hearing Your Voices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22E26D63-1219-FD49-9722-7421F266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2EF665E-6FE1-CA57-53FA-54BBB82EE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15" y="474134"/>
            <a:ext cx="4458116" cy="159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0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olice officers talking to a person&#10;&#10;Description automatically generated">
            <a:extLst>
              <a:ext uri="{FF2B5EF4-FFF2-40B4-BE49-F238E27FC236}">
                <a16:creationId xmlns:a16="http://schemas.microsoft.com/office/drawing/2014/main" id="{97E37A2F-5CC0-F7AF-2F27-DAA831CFD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10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a room&#10;&#10;Description automatically generated">
            <a:extLst>
              <a:ext uri="{FF2B5EF4-FFF2-40B4-BE49-F238E27FC236}">
                <a16:creationId xmlns:a16="http://schemas.microsoft.com/office/drawing/2014/main" id="{FFCBD69E-A9F5-E897-F2A7-F1ABFB530D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rcRect l="18090" r="1005" b="-1"/>
          <a:stretch/>
        </p:blipFill>
        <p:spPr>
          <a:xfrm>
            <a:off x="20" y="11556"/>
            <a:ext cx="12191980" cy="68567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2C957-2188-06D9-50FF-090B190FF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1802"/>
            <a:ext cx="10515600" cy="51909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GB" b="1" dirty="0">
              <a:solidFill>
                <a:srgbClr val="B701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B701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Effectiveness </a:t>
            </a:r>
            <a:r>
              <a:rPr lang="en-GB" dirty="0">
                <a:solidFill>
                  <a:srgbClr val="B701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Crime &amp; Anti-Social Behaviour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rgbClr val="B701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 of Organisational </a:t>
            </a:r>
            <a:r>
              <a:rPr lang="en-GB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&amp; Culture </a:t>
            </a:r>
          </a:p>
          <a:p>
            <a:pPr>
              <a:lnSpc>
                <a:spcPct val="100000"/>
              </a:lnSpc>
            </a:pPr>
            <a:endParaRPr lang="en-GB" b="1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r>
              <a:rPr lang="en-GB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b="1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Neighbourhood Policing Style</a:t>
            </a:r>
          </a:p>
          <a:p>
            <a:pPr>
              <a:lnSpc>
                <a:spcPct val="100000"/>
              </a:lnSpc>
            </a:pPr>
            <a:endParaRPr lang="en-GB" b="1" dirty="0">
              <a:solidFill>
                <a:srgbClr val="E618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Embedded by a workforce with standards, values &amp; ethics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ECDBDF-9711-A802-F304-38EF75BC6925}"/>
              </a:ext>
            </a:extLst>
          </p:cNvPr>
          <p:cNvSpPr txBox="1">
            <a:spLocks/>
          </p:cNvSpPr>
          <p:nvPr/>
        </p:nvSpPr>
        <p:spPr>
          <a:xfrm>
            <a:off x="838200" y="475250"/>
            <a:ext cx="10515600" cy="1170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 to Improving Public Confidence</a:t>
            </a:r>
          </a:p>
          <a:p>
            <a:pPr algn="ctr"/>
            <a:endParaRPr lang="en-GB" sz="3600" b="1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9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a room&#10;&#10;Description automatically generated">
            <a:extLst>
              <a:ext uri="{FF2B5EF4-FFF2-40B4-BE49-F238E27FC236}">
                <a16:creationId xmlns:a16="http://schemas.microsoft.com/office/drawing/2014/main" id="{E473D00A-065B-57FF-90AF-00484776F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90" r="100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with a backpack">
            <a:extLst>
              <a:ext uri="{FF2B5EF4-FFF2-40B4-BE49-F238E27FC236}">
                <a16:creationId xmlns:a16="http://schemas.microsoft.com/office/drawing/2014/main" id="{28579C20-7F2B-2992-78F7-7C739680D3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 b="3452"/>
          <a:stretch/>
        </p:blipFill>
        <p:spPr>
          <a:xfrm>
            <a:off x="20" y="11556"/>
            <a:ext cx="12191980" cy="68567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BA0EC-51AD-723A-28CE-323E049DB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9609"/>
            <a:ext cx="10515600" cy="56302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3200" dirty="0">
                <a:solidFill>
                  <a:srgbClr val="B701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 </a:t>
            </a:r>
            <a:r>
              <a:rPr lang="en-GB" sz="3200" b="1" dirty="0">
                <a:solidFill>
                  <a:srgbClr val="B701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‘Inclusive’ </a:t>
            </a:r>
            <a:r>
              <a:rPr lang="en-GB" sz="3200" dirty="0">
                <a:solidFill>
                  <a:srgbClr val="B701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Gwent Police</a:t>
            </a:r>
            <a:endParaRPr lang="en-GB" sz="3200" u="sng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3200" b="1" dirty="0">
                <a:solidFill>
                  <a:srgbClr val="B701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at the heart of everything</a:t>
            </a:r>
            <a:r>
              <a:rPr lang="en-GB" b="1" dirty="0">
                <a:solidFill>
                  <a:srgbClr val="B701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b="1" dirty="0">
              <a:solidFill>
                <a:srgbClr val="B701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Increase capacity &amp; capability -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transformation</a:t>
            </a:r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communities </a:t>
            </a:r>
            <a:r>
              <a:rPr lang="en-GB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tailored approaches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Partnerships &amp; Collaborations</a:t>
            </a:r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focussed</a:t>
            </a:r>
            <a:r>
              <a:rPr lang="en-GB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technology/innovation/early adopters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policing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Austerity - Value for money - Environmentally sustainable    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9F8A8F-180F-5516-BB92-7CCEF74D5C7D}"/>
              </a:ext>
            </a:extLst>
          </p:cNvPr>
          <p:cNvSpPr txBox="1">
            <a:spLocks/>
          </p:cNvSpPr>
          <p:nvPr/>
        </p:nvSpPr>
        <p:spPr>
          <a:xfrm>
            <a:off x="838200" y="238266"/>
            <a:ext cx="10515600" cy="1170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Intentions &amp;</a:t>
            </a:r>
            <a:r>
              <a:rPr lang="en-GB" sz="3600" b="1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Challenges</a:t>
            </a:r>
          </a:p>
        </p:txBody>
      </p:sp>
    </p:spTree>
    <p:extLst>
      <p:ext uri="{BB962C8B-B14F-4D97-AF65-F5344CB8AC3E}">
        <p14:creationId xmlns:p14="http://schemas.microsoft.com/office/powerpoint/2010/main" val="47973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7718F-CC44-D739-0780-C0AB7703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1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olice officers talking to a person&#10;&#10;Description automatically generated">
            <a:extLst>
              <a:ext uri="{FF2B5EF4-FFF2-40B4-BE49-F238E27FC236}">
                <a16:creationId xmlns:a16="http://schemas.microsoft.com/office/drawing/2014/main" id="{9971CA4F-9BF0-B935-337A-52F474FE4A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</a:blip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90D8F-E051-4D6C-B3F1-DC3DF832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320"/>
            <a:ext cx="10515600" cy="45184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b="1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’Improving Trust &amp; Confidence</a:t>
            </a:r>
            <a:r>
              <a:rPr lang="en-GB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 – Be </a:t>
            </a:r>
            <a:r>
              <a:rPr lang="en-GB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en-GB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  <a:endParaRPr lang="en-GB" dirty="0">
              <a:solidFill>
                <a:srgbClr val="0F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Governance - Strategies - Delivery Plans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 &amp; ‘’My Team’’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most important partnership with the PCC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maximising commissioning, funding opportunities &amp; local social value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Public Health approach/Marmot principles/RCRP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Staff Associations/Networks – Wellbeing focus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b="1" dirty="0">
                <a:solidFill>
                  <a:srgbClr val="E61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The People With Me 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4D7150-6D77-FAD8-4267-0C8D3316113E}"/>
              </a:ext>
            </a:extLst>
          </p:cNvPr>
          <p:cNvSpPr txBox="1">
            <a:spLocks/>
          </p:cNvSpPr>
          <p:nvPr/>
        </p:nvSpPr>
        <p:spPr>
          <a:xfrm>
            <a:off x="838200" y="475250"/>
            <a:ext cx="10515600" cy="1170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F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Methodology</a:t>
            </a:r>
          </a:p>
        </p:txBody>
      </p:sp>
    </p:spTree>
    <p:extLst>
      <p:ext uri="{BB962C8B-B14F-4D97-AF65-F5344CB8AC3E}">
        <p14:creationId xmlns:p14="http://schemas.microsoft.com/office/powerpoint/2010/main" val="142898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1549</Words>
  <Application>Microsoft Office PowerPoint</Application>
  <PresentationFormat>Widescreen</PresentationFormat>
  <Paragraphs>218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Arial,Sans-Serif</vt:lpstr>
      <vt:lpstr>Times New Roman</vt:lpstr>
      <vt:lpstr>Office Theme</vt:lpstr>
      <vt:lpstr>PowerPoint Presentation</vt:lpstr>
      <vt:lpstr>PowerPoint Presentation</vt:lpstr>
      <vt:lpstr> My Commitment &amp; Contract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Backdrop of a Challenging Landscape </vt:lpstr>
      <vt:lpstr>PowerPoint Presentation</vt:lpstr>
      <vt:lpstr>   Operating Model The move to a functional model of Policing    </vt:lpstr>
      <vt:lpstr>PowerPoint Presentation</vt:lpstr>
      <vt:lpstr>WE HAVE: Made communities safer by </vt:lpstr>
      <vt:lpstr> </vt:lpstr>
      <vt:lpstr> </vt:lpstr>
      <vt:lpstr> </vt:lpstr>
      <vt:lpstr>Crime Data Integrity 95.59 % compliance</vt:lpstr>
      <vt:lpstr>We have also, Investigated crime and brought offenders to justice resulting in </vt:lpstr>
      <vt:lpstr>We have: Kept the peace by.. Continually working with partners to secure Safer Streets funding</vt:lpstr>
      <vt:lpstr>We Have: Kept the peace by. Home Office Hot Spot Policing Project – Operation Lumley </vt:lpstr>
      <vt:lpstr>Key Areas: Operational Delivery </vt:lpstr>
      <vt:lpstr>Our Focus: Science, Research and Innovation </vt:lpstr>
      <vt:lpstr>Our Focus: Our People  </vt:lpstr>
      <vt:lpstr>Sustainability</vt:lpstr>
      <vt:lpstr>Process efficiency through technology </vt:lpstr>
      <vt:lpstr>Our Challenges  </vt:lpstr>
      <vt:lpstr>Our Challenges  </vt:lpstr>
      <vt:lpstr>Risks: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Hobrough, Mark</dc:creator>
  <cp:lastModifiedBy>Garwood, Darren</cp:lastModifiedBy>
  <cp:revision>4</cp:revision>
  <dcterms:created xsi:type="dcterms:W3CDTF">2024-12-11T09:36:53Z</dcterms:created>
  <dcterms:modified xsi:type="dcterms:W3CDTF">2025-01-21T08:01:45Z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acd28b-79a3-4a0f-b0ff-4b75658b1549_Enabled">
    <vt:lpwstr>true</vt:lpwstr>
  </property>
  <property fmtid="{D5CDD505-2E9C-101B-9397-08002B2CF9AE}" pid="3" name="MSIP_Label_f2acd28b-79a3-4a0f-b0ff-4b75658b1549_SetDate">
    <vt:lpwstr>2024-12-11T10:29:52Z</vt:lpwstr>
  </property>
  <property fmtid="{D5CDD505-2E9C-101B-9397-08002B2CF9AE}" pid="4" name="MSIP_Label_f2acd28b-79a3-4a0f-b0ff-4b75658b1549_Method">
    <vt:lpwstr>Standard</vt:lpwstr>
  </property>
  <property fmtid="{D5CDD505-2E9C-101B-9397-08002B2CF9AE}" pid="5" name="MSIP_Label_f2acd28b-79a3-4a0f-b0ff-4b75658b1549_Name">
    <vt:lpwstr>OFFICIAL</vt:lpwstr>
  </property>
  <property fmtid="{D5CDD505-2E9C-101B-9397-08002B2CF9AE}" pid="6" name="MSIP_Label_f2acd28b-79a3-4a0f-b0ff-4b75658b1549_SiteId">
    <vt:lpwstr>e46c8472-ef5d-4b63-bc74-4a60db42c371</vt:lpwstr>
  </property>
  <property fmtid="{D5CDD505-2E9C-101B-9397-08002B2CF9AE}" pid="7" name="MSIP_Label_f2acd28b-79a3-4a0f-b0ff-4b75658b1549_ActionId">
    <vt:lpwstr>43871c0e-e1e9-4076-ae86-8f1b2e184415</vt:lpwstr>
  </property>
  <property fmtid="{D5CDD505-2E9C-101B-9397-08002B2CF9AE}" pid="8" name="MSIP_Label_f2acd28b-79a3-4a0f-b0ff-4b75658b1549_ContentBits">
    <vt:lpwstr>0</vt:lpwstr>
  </property>
</Properties>
</file>