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48"/>
  </p:notesMasterIdLst>
  <p:sldIdLst>
    <p:sldId id="633" r:id="rId5"/>
    <p:sldId id="547" r:id="rId6"/>
    <p:sldId id="581" r:id="rId7"/>
    <p:sldId id="702" r:id="rId8"/>
    <p:sldId id="582" r:id="rId9"/>
    <p:sldId id="583" r:id="rId10"/>
    <p:sldId id="584" r:id="rId11"/>
    <p:sldId id="585" r:id="rId12"/>
    <p:sldId id="586" r:id="rId13"/>
    <p:sldId id="548" r:id="rId14"/>
    <p:sldId id="669" r:id="rId15"/>
    <p:sldId id="588" r:id="rId16"/>
    <p:sldId id="670" r:id="rId17"/>
    <p:sldId id="650" r:id="rId18"/>
    <p:sldId id="560" r:id="rId19"/>
    <p:sldId id="651" r:id="rId20"/>
    <p:sldId id="652" r:id="rId21"/>
    <p:sldId id="653" r:id="rId22"/>
    <p:sldId id="587" r:id="rId23"/>
    <p:sldId id="654" r:id="rId24"/>
    <p:sldId id="655" r:id="rId25"/>
    <p:sldId id="656" r:id="rId26"/>
    <p:sldId id="657" r:id="rId27"/>
    <p:sldId id="562" r:id="rId28"/>
    <p:sldId id="744" r:id="rId29"/>
    <p:sldId id="745" r:id="rId30"/>
    <p:sldId id="746" r:id="rId31"/>
    <p:sldId id="747" r:id="rId32"/>
    <p:sldId id="748" r:id="rId33"/>
    <p:sldId id="759" r:id="rId34"/>
    <p:sldId id="735" r:id="rId35"/>
    <p:sldId id="710" r:id="rId36"/>
    <p:sldId id="667" r:id="rId37"/>
    <p:sldId id="660" r:id="rId38"/>
    <p:sldId id="661" r:id="rId39"/>
    <p:sldId id="358" r:id="rId40"/>
    <p:sldId id="556" r:id="rId41"/>
    <p:sldId id="712" r:id="rId42"/>
    <p:sldId id="760" r:id="rId43"/>
    <p:sldId id="761" r:id="rId44"/>
    <p:sldId id="762" r:id="rId45"/>
    <p:sldId id="752" r:id="rId46"/>
    <p:sldId id="75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344"/>
    <a:srgbClr val="B4C7E7"/>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2" autoAdjust="0"/>
    <p:restoredTop sz="84019" autoAdjust="0"/>
  </p:normalViewPr>
  <p:slideViewPr>
    <p:cSldViewPr snapToGrid="0">
      <p:cViewPr varScale="1">
        <p:scale>
          <a:sx n="112" d="100"/>
          <a:sy n="112" d="100"/>
        </p:scale>
        <p:origin x="444"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D, Gareth" userId="b9f24fb5-47d1-49b7-afae-dc2c8d4ecd1d" providerId="ADAL" clId="{D64F65D9-39F4-452B-9F6E-7E51BAB12380}"/>
    <pc:docChg chg="undo custSel modSld">
      <pc:chgData name="Jenkins D, Gareth" userId="b9f24fb5-47d1-49b7-afae-dc2c8d4ecd1d" providerId="ADAL" clId="{D64F65D9-39F4-452B-9F6E-7E51BAB12380}" dt="2024-11-01T19:21:48.423" v="97" actId="20577"/>
      <pc:docMkLst>
        <pc:docMk/>
      </pc:docMkLst>
      <pc:sldChg chg="modSp mod">
        <pc:chgData name="Jenkins D, Gareth" userId="b9f24fb5-47d1-49b7-afae-dc2c8d4ecd1d" providerId="ADAL" clId="{D64F65D9-39F4-452B-9F6E-7E51BAB12380}" dt="2024-11-01T19:14:49.885" v="86" actId="20577"/>
        <pc:sldMkLst>
          <pc:docMk/>
          <pc:sldMk cId="2136417053" sldId="556"/>
        </pc:sldMkLst>
        <pc:spChg chg="mod">
          <ac:chgData name="Jenkins D, Gareth" userId="b9f24fb5-47d1-49b7-afae-dc2c8d4ecd1d" providerId="ADAL" clId="{D64F65D9-39F4-452B-9F6E-7E51BAB12380}" dt="2024-11-01T19:14:49.885" v="86" actId="20577"/>
          <ac:spMkLst>
            <pc:docMk/>
            <pc:sldMk cId="2136417053" sldId="556"/>
            <ac:spMk id="8" creationId="{74193B7E-9673-4D97-9724-5EAF1A53D70E}"/>
          </ac:spMkLst>
        </pc:spChg>
      </pc:sldChg>
      <pc:sldChg chg="modSp mod">
        <pc:chgData name="Jenkins D, Gareth" userId="b9f24fb5-47d1-49b7-afae-dc2c8d4ecd1d" providerId="ADAL" clId="{D64F65D9-39F4-452B-9F6E-7E51BAB12380}" dt="2024-11-01T19:21:48.423" v="97" actId="20577"/>
        <pc:sldMkLst>
          <pc:docMk/>
          <pc:sldMk cId="2939425894" sldId="586"/>
        </pc:sldMkLst>
        <pc:spChg chg="mod">
          <ac:chgData name="Jenkins D, Gareth" userId="b9f24fb5-47d1-49b7-afae-dc2c8d4ecd1d" providerId="ADAL" clId="{D64F65D9-39F4-452B-9F6E-7E51BAB12380}" dt="2024-11-01T19:21:48.423" v="97" actId="20577"/>
          <ac:spMkLst>
            <pc:docMk/>
            <pc:sldMk cId="2939425894" sldId="586"/>
            <ac:spMk id="6" creationId="{E2836ADB-700B-39CF-29FD-EEB1972654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01/11/2024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dirty="0"/>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sz="1000" b="1"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AB3717A-C6E4-1C46-B1FA-B9E4FCE2618A}" type="slidenum">
              <a:rPr lang="en-US" smtClean="0"/>
              <a:t>1</a:t>
            </a:fld>
            <a:endParaRPr lang="en-US" dirty="0"/>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8283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3245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16</a:t>
            </a:fld>
            <a:endParaRPr lang="en-GB" altLang="en-US"/>
          </a:p>
        </p:txBody>
      </p:sp>
    </p:spTree>
    <p:extLst>
      <p:ext uri="{BB962C8B-B14F-4D97-AF65-F5344CB8AC3E}">
        <p14:creationId xmlns:p14="http://schemas.microsoft.com/office/powerpoint/2010/main" val="47412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83143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35996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74251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65194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22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89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60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solidFill>
                <a:schemeClr val="tx1">
                  <a:lumMod val="75000"/>
                  <a:lumOff val="25000"/>
                </a:schemeClr>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0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91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30</a:t>
            </a:fld>
            <a:endParaRPr lang="en-GB" altLang="en-US"/>
          </a:p>
        </p:txBody>
      </p:sp>
    </p:spTree>
    <p:extLst>
      <p:ext uri="{BB962C8B-B14F-4D97-AF65-F5344CB8AC3E}">
        <p14:creationId xmlns:p14="http://schemas.microsoft.com/office/powerpoint/2010/main" val="113256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A688E8C-C64C-4DD8-A692-0CE8878ED299}" type="slidenum">
              <a:rPr lang="en-GB" smtClean="0"/>
              <a:pPr>
                <a:defRPr/>
              </a:pPr>
              <a:t>31</a:t>
            </a:fld>
            <a:endParaRPr lang="en-GB"/>
          </a:p>
        </p:txBody>
      </p:sp>
    </p:spTree>
    <p:extLst>
      <p:ext uri="{BB962C8B-B14F-4D97-AF65-F5344CB8AC3E}">
        <p14:creationId xmlns:p14="http://schemas.microsoft.com/office/powerpoint/2010/main" val="327325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80377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33</a:t>
            </a:fld>
            <a:endParaRPr lang="en-GB" altLang="en-US"/>
          </a:p>
        </p:txBody>
      </p:sp>
    </p:spTree>
    <p:extLst>
      <p:ext uri="{BB962C8B-B14F-4D97-AF65-F5344CB8AC3E}">
        <p14:creationId xmlns:p14="http://schemas.microsoft.com/office/powerpoint/2010/main" val="208429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34</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35</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50F5FC-E147-40D2-8896-859AAE52C314}" type="slidenum">
              <a:rPr lang="en-GB" smtClean="0"/>
              <a:t>36</a:t>
            </a:fld>
            <a:endParaRPr lang="en-GB"/>
          </a:p>
        </p:txBody>
      </p:sp>
    </p:spTree>
    <p:extLst>
      <p:ext uri="{BB962C8B-B14F-4D97-AF65-F5344CB8AC3E}">
        <p14:creationId xmlns:p14="http://schemas.microsoft.com/office/powerpoint/2010/main" val="1535185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394529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2499962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41</a:t>
            </a:fld>
            <a:endParaRPr lang="en-GB" altLang="en-US"/>
          </a:p>
        </p:txBody>
      </p:sp>
    </p:spTree>
    <p:extLst>
      <p:ext uri="{BB962C8B-B14F-4D97-AF65-F5344CB8AC3E}">
        <p14:creationId xmlns:p14="http://schemas.microsoft.com/office/powerpoint/2010/main" val="3183435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42</a:t>
            </a:fld>
            <a:endParaRPr lang="en-GB" altLang="en-US" dirty="0"/>
          </a:p>
        </p:txBody>
      </p:sp>
    </p:spTree>
    <p:extLst>
      <p:ext uri="{BB962C8B-B14F-4D97-AF65-F5344CB8AC3E}">
        <p14:creationId xmlns:p14="http://schemas.microsoft.com/office/powerpoint/2010/main" val="2983643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43</a:t>
            </a:fld>
            <a:endParaRPr lang="en-GB" altLang="en-US" dirty="0"/>
          </a:p>
        </p:txBody>
      </p:sp>
    </p:spTree>
    <p:extLst>
      <p:ext uri="{BB962C8B-B14F-4D97-AF65-F5344CB8AC3E}">
        <p14:creationId xmlns:p14="http://schemas.microsoft.com/office/powerpoint/2010/main" val="297830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dirty="0"/>
          </a:p>
        </p:txBody>
      </p:sp>
    </p:spTree>
    <p:extLst>
      <p:ext uri="{BB962C8B-B14F-4D97-AF65-F5344CB8AC3E}">
        <p14:creationId xmlns:p14="http://schemas.microsoft.com/office/powerpoint/2010/main" val="21631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dirty="0"/>
          </a:p>
        </p:txBody>
      </p:sp>
    </p:spTree>
    <p:extLst>
      <p:ext uri="{BB962C8B-B14F-4D97-AF65-F5344CB8AC3E}">
        <p14:creationId xmlns:p14="http://schemas.microsoft.com/office/powerpoint/2010/main" val="296231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dirty="0"/>
          </a:p>
        </p:txBody>
      </p:sp>
    </p:spTree>
    <p:extLst>
      <p:ext uri="{BB962C8B-B14F-4D97-AF65-F5344CB8AC3E}">
        <p14:creationId xmlns:p14="http://schemas.microsoft.com/office/powerpoint/2010/main" val="213309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dirty="0"/>
          </a:p>
        </p:txBody>
      </p:sp>
    </p:spTree>
    <p:extLst>
      <p:ext uri="{BB962C8B-B14F-4D97-AF65-F5344CB8AC3E}">
        <p14:creationId xmlns:p14="http://schemas.microsoft.com/office/powerpoint/2010/main" val="4074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46552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1657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8260-203B-7FC3-D3B8-1CC1DAE711C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5FB0BCC-3B99-C3FF-AECF-9D8FC63FA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B959C6-772A-3764-B01D-4DDBC073F566}"/>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5" name="Footer Placeholder 4">
            <a:extLst>
              <a:ext uri="{FF2B5EF4-FFF2-40B4-BE49-F238E27FC236}">
                <a16:creationId xmlns:a16="http://schemas.microsoft.com/office/drawing/2014/main" id="{634E0FE4-EE64-9BBF-5890-3A0069BB983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A6F6BF-0A0F-863C-E89B-976F3136D3EA}"/>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66092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3028-5958-05C9-D8A8-5347D7805D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BF7DB7-0D00-E5AE-43D7-95F643237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9280C1-98EA-5CE9-3810-2769F0E5CB9E}"/>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5" name="Footer Placeholder 4">
            <a:extLst>
              <a:ext uri="{FF2B5EF4-FFF2-40B4-BE49-F238E27FC236}">
                <a16:creationId xmlns:a16="http://schemas.microsoft.com/office/drawing/2014/main" id="{B3B101AD-E262-8FEB-673C-E25DECFB06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73E6CB-AE05-70BD-3869-CF184E7D6969}"/>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20083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0C021-C739-EB65-EE5B-79F61F808B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4DC68D-C1FC-F9F7-DAFB-6A035A54CD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AA021-EA6A-B375-28D6-F9EBE2C75EBB}"/>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5" name="Footer Placeholder 4">
            <a:extLst>
              <a:ext uri="{FF2B5EF4-FFF2-40B4-BE49-F238E27FC236}">
                <a16:creationId xmlns:a16="http://schemas.microsoft.com/office/drawing/2014/main" id="{5045B7CB-46D8-A83C-B718-7FDC084E5F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0215D8-3165-F378-86EE-C58A3F234DCF}"/>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977894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E98D-965B-764C-BE45-1882026B918A}"/>
              </a:ext>
            </a:extLst>
          </p:cNvPr>
          <p:cNvPicPr>
            <a:picLocks noChangeAspect="1"/>
          </p:cNvPicPr>
          <p:nvPr userDrawn="1"/>
        </p:nvPicPr>
        <p:blipFill>
          <a:blip r:embed="rId2"/>
          <a:srcRect/>
          <a:stretch/>
        </p:blipFill>
        <p:spPr>
          <a:xfrm>
            <a:off x="-31759" y="-32581"/>
            <a:ext cx="12243512" cy="6916377"/>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dirty="0"/>
              <a:t>CLICK TO EDIT.</a:t>
            </a:r>
            <a:br>
              <a:rPr lang="en-GB" dirty="0"/>
            </a:br>
            <a:r>
              <a:rPr lang="en-GB" dirty="0"/>
              <a:t>ARIAL: BOLD. 48 Pt.</a:t>
            </a:r>
            <a:br>
              <a:rPr lang="en-GB" dirty="0"/>
            </a:br>
            <a:r>
              <a:rPr lang="en-GB" dirty="0"/>
              <a:t>UPPER CASE.</a:t>
            </a:r>
            <a:endParaRPr lang="en-US" dirty="0"/>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dirty="0"/>
              <a:t>11/11/2023 or 2023 | 24</a:t>
            </a:r>
          </a:p>
        </p:txBody>
      </p:sp>
    </p:spTree>
    <p:extLst>
      <p:ext uri="{BB962C8B-B14F-4D97-AF65-F5344CB8AC3E}">
        <p14:creationId xmlns:p14="http://schemas.microsoft.com/office/powerpoint/2010/main" val="376022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03C7-C6CA-DF88-6405-E14C36271F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ECBEE8-ABC3-B8F3-F2D7-B41CD1A97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272513-72E8-9868-058D-F46F4E7E9BBF}"/>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5" name="Footer Placeholder 4">
            <a:extLst>
              <a:ext uri="{FF2B5EF4-FFF2-40B4-BE49-F238E27FC236}">
                <a16:creationId xmlns:a16="http://schemas.microsoft.com/office/drawing/2014/main" id="{5E75C26B-C5A3-69E5-0FC7-2FBD5112F6E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A6C0C0-5F14-0451-1A7E-39DDCCDEFE85}"/>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78202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99AE-51AF-DB98-1540-38FD9DD78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46DB90-2687-E9E9-5BEE-DF99A4F85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D54229-798D-B179-D3D3-F703DF8312EB}"/>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5" name="Footer Placeholder 4">
            <a:extLst>
              <a:ext uri="{FF2B5EF4-FFF2-40B4-BE49-F238E27FC236}">
                <a16:creationId xmlns:a16="http://schemas.microsoft.com/office/drawing/2014/main" id="{BD7C0C22-ECFE-9C64-2083-4228C870B1C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673FD-17C7-5A9A-BB19-F2DD4A7C19C8}"/>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41121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C000-11B3-19CB-9C07-759E78D715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E3917-75D9-8CB6-8873-08448749DA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D414AD-C4CF-0495-A640-A636FEAD2E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FB1B6E-E161-4D69-C8C7-38D43F70027F}"/>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6" name="Footer Placeholder 5">
            <a:extLst>
              <a:ext uri="{FF2B5EF4-FFF2-40B4-BE49-F238E27FC236}">
                <a16:creationId xmlns:a16="http://schemas.microsoft.com/office/drawing/2014/main" id="{99B6B1C7-4076-8667-0E9A-12E11B51F0F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A500F6-5202-BA1E-008F-E459CD95622A}"/>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11232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24BC-EF05-4910-8292-E2FD3619E7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810CA7-E7C8-2E16-61D2-55C284825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47395-449E-16E0-0737-7BB54C2C1C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6D2E1C-C000-EB26-E3A7-D8075963C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105D88-24B4-71A0-274D-E9FA71B69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1ACE7D-0492-3329-3AC4-2DB415094139}"/>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8" name="Footer Placeholder 7">
            <a:extLst>
              <a:ext uri="{FF2B5EF4-FFF2-40B4-BE49-F238E27FC236}">
                <a16:creationId xmlns:a16="http://schemas.microsoft.com/office/drawing/2014/main" id="{644C4015-D406-C4F0-A116-7847164D598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AAF4E3E-6E75-33A8-31AD-842FC54A1D2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369030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BD9F-1B5C-E2B4-7144-D861F0FC16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760266-7AAC-8334-D3DA-DF42EA89D957}"/>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4" name="Footer Placeholder 3">
            <a:extLst>
              <a:ext uri="{FF2B5EF4-FFF2-40B4-BE49-F238E27FC236}">
                <a16:creationId xmlns:a16="http://schemas.microsoft.com/office/drawing/2014/main" id="{F3A6DB0D-695E-0C75-93EB-B1E290D567A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8565BA4-A553-404B-03CB-95737DB9D3D1}"/>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292055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88730-B5F8-305D-0484-C050A5FB5887}"/>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3" name="Footer Placeholder 2">
            <a:extLst>
              <a:ext uri="{FF2B5EF4-FFF2-40B4-BE49-F238E27FC236}">
                <a16:creationId xmlns:a16="http://schemas.microsoft.com/office/drawing/2014/main" id="{068808C9-78DD-0F1B-2273-08F0AA6C1A5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23C80DE-83D6-8CD4-6AFA-9008AF862219}"/>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63968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C1F4-6D33-12DB-9BB3-4A512AEF9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9D8A8A-F384-0431-327A-B39FF110F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2B2349-1749-D097-BEB1-EB69096E1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046201-A883-ABE7-C53F-24141EC64DE2}"/>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6" name="Footer Placeholder 5">
            <a:extLst>
              <a:ext uri="{FF2B5EF4-FFF2-40B4-BE49-F238E27FC236}">
                <a16:creationId xmlns:a16="http://schemas.microsoft.com/office/drawing/2014/main" id="{E3F567C8-7D97-B81B-19C5-4C349EA281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D2081D-FF07-AC3C-1121-3AF7D230CA9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42587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80B1-EE35-2C5F-EB62-3C24B3E78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CC5460-56A4-E682-232A-196B0DA41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967A86E-1DE7-705B-1689-76CE5C905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19504-C5C8-EF72-F627-9C208ADFF970}"/>
              </a:ext>
            </a:extLst>
          </p:cNvPr>
          <p:cNvSpPr>
            <a:spLocks noGrp="1"/>
          </p:cNvSpPr>
          <p:nvPr>
            <p:ph type="dt" sz="half" idx="10"/>
          </p:nvPr>
        </p:nvSpPr>
        <p:spPr/>
        <p:txBody>
          <a:bodyPr/>
          <a:lstStyle/>
          <a:p>
            <a:fld id="{EDA9B4E5-CC49-4D85-9621-3FF79E8DBE9E}" type="datetimeFigureOut">
              <a:rPr lang="en-GB" smtClean="0"/>
              <a:t>01/11/2024</a:t>
            </a:fld>
            <a:endParaRPr lang="en-GB" dirty="0"/>
          </a:p>
        </p:txBody>
      </p:sp>
      <p:sp>
        <p:nvSpPr>
          <p:cNvPr id="6" name="Footer Placeholder 5">
            <a:extLst>
              <a:ext uri="{FF2B5EF4-FFF2-40B4-BE49-F238E27FC236}">
                <a16:creationId xmlns:a16="http://schemas.microsoft.com/office/drawing/2014/main" id="{1F904010-B67C-6964-570F-C2F73BF2CD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5C38565-9809-150E-32DC-70F3BF9186D7}"/>
              </a:ext>
            </a:extLst>
          </p:cNvPr>
          <p:cNvSpPr>
            <a:spLocks noGrp="1"/>
          </p:cNvSpPr>
          <p:nvPr>
            <p:ph type="sldNum" sz="quarter" idx="12"/>
          </p:nvPr>
        </p:nvSpPr>
        <p:spPr/>
        <p:txBody>
          <a:bodyPr/>
          <a:lstStyle/>
          <a:p>
            <a:fld id="{06E6F59D-5BFF-4675-BE29-46B11AAD11B3}" type="slidenum">
              <a:rPr lang="en-GB" smtClean="0"/>
              <a:t>‹#›</a:t>
            </a:fld>
            <a:endParaRPr lang="en-GB" dirty="0"/>
          </a:p>
        </p:txBody>
      </p:sp>
    </p:spTree>
    <p:extLst>
      <p:ext uri="{BB962C8B-B14F-4D97-AF65-F5344CB8AC3E}">
        <p14:creationId xmlns:p14="http://schemas.microsoft.com/office/powerpoint/2010/main" val="100252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B2F608-F9F3-9982-A3FB-C5A9CD934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2A632B-9BF5-8049-030E-F50918F0E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F28902A-C552-076C-272A-99DCD7BC5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9B4E5-CC49-4D85-9621-3FF79E8DBE9E}" type="datetimeFigureOut">
              <a:rPr lang="en-GB" smtClean="0"/>
              <a:t>01/11/2024</a:t>
            </a:fld>
            <a:endParaRPr lang="en-GB" dirty="0"/>
          </a:p>
        </p:txBody>
      </p:sp>
      <p:sp>
        <p:nvSpPr>
          <p:cNvPr id="5" name="Footer Placeholder 4">
            <a:extLst>
              <a:ext uri="{FF2B5EF4-FFF2-40B4-BE49-F238E27FC236}">
                <a16:creationId xmlns:a16="http://schemas.microsoft.com/office/drawing/2014/main" id="{1D6E4818-F308-7C35-7293-E585340D5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AD6692A-5EE6-7D02-11A0-311AAB943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F59D-5BFF-4675-BE29-46B11AAD11B3}" type="slidenum">
              <a:rPr lang="en-GB" smtClean="0"/>
              <a:t>‹#›</a:t>
            </a:fld>
            <a:endParaRPr lang="en-GB" dirty="0"/>
          </a:p>
        </p:txBody>
      </p:sp>
    </p:spTree>
    <p:extLst>
      <p:ext uri="{BB962C8B-B14F-4D97-AF65-F5344CB8AC3E}">
        <p14:creationId xmlns:p14="http://schemas.microsoft.com/office/powerpoint/2010/main" val="1602503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dirty="0"/>
              <a:t>Strategy Performance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dirty="0">
                <a:latin typeface="Arial"/>
                <a:cs typeface="Arial"/>
              </a:rPr>
              <a:t>Quarter 2 2024-25</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dirty="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0800" y="1163490"/>
            <a:ext cx="9638398" cy="1169551"/>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Most Serious Violence</a:t>
            </a:r>
          </a:p>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err="1">
                <a:latin typeface="+mn-lt"/>
              </a:rPr>
              <a:t>VAWG</a:t>
            </a:r>
            <a:r>
              <a:rPr lang="en-GB" sz="1400" dirty="0">
                <a:latin typeface="+mn-lt"/>
              </a:rPr>
              <a:t> Domestic Priority Offences</a:t>
            </a: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460800" y="2826575"/>
            <a:ext cx="10802213" cy="1446550"/>
          </a:xfrm>
          <a:prstGeom prst="rect">
            <a:avLst/>
          </a:prstGeom>
          <a:noFill/>
        </p:spPr>
        <p:txBody>
          <a:bodyPr wrap="square" rtlCol="0">
            <a:spAutoFit/>
          </a:bodyPr>
          <a:lstStyle/>
          <a:p>
            <a:pPr algn="just"/>
            <a:r>
              <a:rPr lang="en-GB" sz="1400" b="1" dirty="0">
                <a:effectLst/>
                <a:latin typeface="+mn-lt"/>
                <a:ea typeface="Calibri" panose="020F0502020204030204" pitchFamily="34" charset="0"/>
              </a:rPr>
              <a:t>Key Commitments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Reduce the number of repeat victims of child criminal and sexual exploitation.</a:t>
            </a:r>
          </a:p>
          <a:p>
            <a:pPr marL="285750" indent="-285750" algn="just">
              <a:buFont typeface="Arial" panose="020B0604020202020204" pitchFamily="34" charset="0"/>
              <a:buChar char="•"/>
            </a:pPr>
            <a:r>
              <a:rPr lang="en-GB" sz="1400" dirty="0">
                <a:ea typeface="Calibri" panose="020F0502020204030204" pitchFamily="34" charset="0"/>
              </a:rPr>
              <a:t>I</a:t>
            </a:r>
            <a:r>
              <a:rPr lang="en-GB" sz="1400" dirty="0">
                <a:effectLst/>
                <a:latin typeface="+mn-lt"/>
                <a:ea typeface="Calibri" panose="020F0502020204030204" pitchFamily="34" charset="0"/>
              </a:rPr>
              <a:t>ncrease disruption of serious organised crime, and reinvest assets seized back into communities.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Improve the overall criminal justice response to violence against women, domestic abuse and sexual violence.</a:t>
            </a:r>
          </a:p>
          <a:p>
            <a:pPr marL="285750" indent="-285750" algn="just">
              <a:buFont typeface="Arial" panose="020B0604020202020204" pitchFamily="34" charset="0"/>
              <a:buChar char="•"/>
            </a:pPr>
            <a:r>
              <a:rPr lang="en-GB" sz="1400" dirty="0">
                <a:effectLst/>
                <a:latin typeface="+mn-lt"/>
                <a:ea typeface="Calibri" panose="020F0502020204030204" pitchFamily="34" charset="0"/>
              </a:rPr>
              <a:t>Commission and invest in services that work with perpetrators of serious crime to prevent 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Combat Serious Crime</a:t>
            </a:r>
          </a:p>
        </p:txBody>
      </p:sp>
    </p:spTree>
    <p:extLst>
      <p:ext uri="{BB962C8B-B14F-4D97-AF65-F5344CB8AC3E}">
        <p14:creationId xmlns:p14="http://schemas.microsoft.com/office/powerpoint/2010/main" val="5712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5213CCA0-B0B3-D1AC-BF36-077A3E3073F1}"/>
              </a:ext>
            </a:extLst>
          </p:cNvPr>
          <p:cNvSpPr txBox="1">
            <a:spLocks noChangeArrowheads="1"/>
          </p:cNvSpPr>
          <p:nvPr/>
        </p:nvSpPr>
        <p:spPr bwMode="auto">
          <a:xfrm>
            <a:off x="617068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Most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6" cy="216982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Most Serious Violence offences consist of homicide, grievous bodily harm with intent, and causing death by dangerous driving. These offences have seen a reduction of 10.9% during Q2 2024-25 when compared to the quarter prior, with 20 fewer offences recorded for a total of 163. Whilst this disrupts the upward trend that had previously been observed throughout the timeframe, it remains the second-highest quarterly total within this period. An increase of 21.6% (29 additional offences) can be observed when comparing Q2 2024-25 against the same quarter during the previous financial year. A further increase of 37.8% has been recorded when comparing the current FYTD against the previous FYTD, with 95 additional offences reported for a total of 346.</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quarter prior, the solved rate for Most Serious Violence offences has </a:t>
            </a:r>
            <a:r>
              <a:rPr lang="en-GB" altLang="en-US" sz="1100" dirty="0">
                <a:latin typeface="Arial"/>
                <a:cs typeface="Arial"/>
              </a:rPr>
              <a:t>risen by 4.6 </a:t>
            </a:r>
            <a:r>
              <a:rPr kumimoji="0" lang="en-GB" altLang="en-US" sz="1100" b="0" i="0" u="none" strike="noStrike" kern="1200" cap="none" spc="0" normalizeH="0" baseline="0" noProof="0" dirty="0">
                <a:ln>
                  <a:noFill/>
                </a:ln>
                <a:effectLst/>
                <a:uLnTx/>
                <a:uFillTx/>
                <a:latin typeface="Arial"/>
                <a:ea typeface="+mn-ea"/>
                <a:cs typeface="Arial"/>
              </a:rPr>
              <a:t>percentage points to </a:t>
            </a:r>
            <a:r>
              <a:rPr lang="en-GB" altLang="en-US" sz="1100" dirty="0">
                <a:latin typeface="Arial"/>
                <a:cs typeface="Arial"/>
              </a:rPr>
              <a:t>22.1</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with four additional crimes solved for a total of 36. </a:t>
            </a:r>
            <a:r>
              <a:rPr lang="en-GB" altLang="en-US" sz="1100" dirty="0">
                <a:latin typeface="Arial" panose="020B0604020202020204" pitchFamily="34" charset="0"/>
                <a:cs typeface="Arial" panose="020B0604020202020204" pitchFamily="34" charset="0"/>
              </a:rPr>
              <a:t>This represents the highest number of crimes solved within any quarter of the timeframe, </a:t>
            </a:r>
            <a:r>
              <a:rPr lang="en-GB" altLang="en-US" sz="1100" dirty="0">
                <a:latin typeface="Arial"/>
                <a:cs typeface="Arial"/>
              </a:rPr>
              <a:t>disrupting the previous trend of quarterly fluctuations and instead establishing an upward trend following Q4 2023-24. A more prominent increase of 6.4 percentage points can be observed when comparing Q2 2024-25 against the same quarter during the previous financial year, with fifteen additional crimes solved. </a:t>
            </a:r>
            <a:r>
              <a:rPr lang="en-GB" altLang="en-US" sz="1100" dirty="0">
                <a:latin typeface="Arial" panose="020B0604020202020204" pitchFamily="34" charset="0"/>
                <a:cs typeface="Arial" panose="020B0604020202020204" pitchFamily="34" charset="0"/>
              </a:rPr>
              <a:t>The solved rate for the current FYTD stands at 19.7%, 1.0 percentage point above that recorded during the previous FYTD, with 21 additional crimes solved for a total of 68.</a:t>
            </a:r>
            <a:endParaRPr lang="en-GB" altLang="en-US" sz="1100" dirty="0">
              <a:latin typeface="Arial"/>
              <a:cs typeface="Arial"/>
            </a:endParaRPr>
          </a:p>
        </p:txBody>
      </p:sp>
      <p:graphicFrame>
        <p:nvGraphicFramePr>
          <p:cNvPr id="5" name="Table 4">
            <a:extLst>
              <a:ext uri="{FF2B5EF4-FFF2-40B4-BE49-F238E27FC236}">
                <a16:creationId xmlns:a16="http://schemas.microsoft.com/office/drawing/2014/main" id="{A454483A-ED78-1023-9BB2-1BC61EABCDDD}"/>
              </a:ext>
            </a:extLst>
          </p:cNvPr>
          <p:cNvGraphicFramePr>
            <a:graphicFrameLocks/>
          </p:cNvGraphicFramePr>
          <p:nvPr>
            <p:extLst>
              <p:ext uri="{D42A27DB-BD31-4B8C-83A1-F6EECF244321}">
                <p14:modId xmlns:p14="http://schemas.microsoft.com/office/powerpoint/2010/main" val="17355268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183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E57B0D60-229B-4908-ED50-9E4F9AB5A643}"/>
              </a:ext>
            </a:extLst>
          </p:cNvPr>
          <p:cNvGraphicFramePr>
            <a:graphicFrameLocks/>
          </p:cNvGraphicFramePr>
          <p:nvPr>
            <p:extLst>
              <p:ext uri="{D42A27DB-BD31-4B8C-83A1-F6EECF244321}">
                <p14:modId xmlns:p14="http://schemas.microsoft.com/office/powerpoint/2010/main" val="477129264"/>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BD89208A-1F8A-E3A6-3843-4CC1EA05B8EB}"/>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8" name="Picture 7">
            <a:extLst>
              <a:ext uri="{FF2B5EF4-FFF2-40B4-BE49-F238E27FC236}">
                <a16:creationId xmlns:a16="http://schemas.microsoft.com/office/drawing/2014/main" id="{8B69C0F0-0416-7DCC-6A7D-DACA81C52563}"/>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972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463FBDDB-F420-A757-03F5-61089D135511}"/>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4"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kumimoji="0" lang="en-GB" altLang="en-US" sz="1100" b="0" i="0" u="none" strike="noStrike" kern="1200" cap="none" spc="0" normalizeH="0" baseline="0" noProof="0" dirty="0">
                <a:ln>
                  <a:noFill/>
                </a:ln>
                <a:effectLst/>
                <a:uLnTx/>
                <a:uFillTx/>
                <a:latin typeface="Arial"/>
                <a:ea typeface="+mn-ea"/>
                <a:cs typeface="Arial"/>
              </a:rPr>
              <a:t>Serious Violence </a:t>
            </a:r>
            <a:r>
              <a:rPr lang="en-GB" altLang="en-US" sz="1100" dirty="0">
                <a:latin typeface="Arial"/>
                <a:cs typeface="Arial"/>
              </a:rPr>
              <a:t>offences</a:t>
            </a:r>
            <a:r>
              <a:rPr kumimoji="0" lang="en-GB" altLang="en-US" sz="1100" b="0" i="0" u="none" strike="noStrike" kern="1200" cap="none" spc="0" normalizeH="0" baseline="0" noProof="0" dirty="0">
                <a:ln>
                  <a:noFill/>
                </a:ln>
                <a:effectLst/>
                <a:uLnTx/>
                <a:uFillTx/>
                <a:latin typeface="Arial"/>
                <a:ea typeface="+mn-ea"/>
                <a:cs typeface="Arial"/>
              </a:rPr>
              <a:t> consist of </a:t>
            </a:r>
            <a:r>
              <a:rPr lang="en-GB" altLang="en-US" sz="1100" i="0" dirty="0">
                <a:latin typeface="Arial"/>
                <a:cs typeface="Arial"/>
              </a:rPr>
              <a:t>section</a:t>
            </a:r>
            <a:r>
              <a:rPr kumimoji="0" lang="en-GB" altLang="en-US" sz="1100" b="0" u="none" strike="noStrike" kern="1200" cap="none" spc="0" normalizeH="0" baseline="0" noProof="0" dirty="0">
                <a:ln>
                  <a:noFill/>
                </a:ln>
                <a:effectLst/>
                <a:uLnTx/>
                <a:uFillTx/>
                <a:latin typeface="Arial"/>
                <a:ea typeface="+mn-ea"/>
                <a:cs typeface="Arial"/>
              </a:rPr>
              <a:t> 18 grievous bodily harm with intent</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i="0" dirty="0">
                <a:latin typeface="Arial"/>
                <a:cs typeface="Arial"/>
              </a:rPr>
              <a:t>section</a:t>
            </a:r>
            <a:r>
              <a:rPr kumimoji="0" lang="en-GB" altLang="en-US" sz="1100" b="0" u="none" strike="noStrike" kern="1200" cap="none" spc="0" normalizeH="0" baseline="0" noProof="0" dirty="0">
                <a:ln>
                  <a:noFill/>
                </a:ln>
                <a:effectLst/>
                <a:uLnTx/>
                <a:uFillTx/>
                <a:latin typeface="Arial"/>
                <a:ea typeface="+mn-ea"/>
                <a:cs typeface="Arial"/>
              </a:rPr>
              <a:t> 20 malicious </a:t>
            </a:r>
            <a:r>
              <a:rPr lang="en-GB" altLang="en-US" sz="1100" dirty="0">
                <a:latin typeface="Arial"/>
                <a:cs typeface="Arial"/>
              </a:rPr>
              <a:t>wounding</a:t>
            </a:r>
            <a:r>
              <a:rPr kumimoji="0" lang="en-GB" altLang="en-US" sz="1100" b="0" u="none" strike="noStrike" kern="1200" cap="none" spc="0" normalizeH="0" baseline="0" noProof="0" dirty="0">
                <a:ln>
                  <a:noFill/>
                </a:ln>
                <a:effectLst/>
                <a:uLnTx/>
                <a:uFillTx/>
                <a:latin typeface="Arial"/>
                <a:ea typeface="+mn-ea"/>
                <a:cs typeface="Arial"/>
              </a:rPr>
              <a:t> without intent</a:t>
            </a:r>
            <a:r>
              <a:rPr kumimoji="0" lang="en-GB" altLang="en-US" sz="1100" b="0" i="0" u="none" strike="noStrike" kern="1200" cap="none" spc="0" normalizeH="0" baseline="0" noProof="0" dirty="0">
                <a:ln>
                  <a:noFill/>
                </a:ln>
                <a:effectLst/>
                <a:uLnTx/>
                <a:uFillTx/>
                <a:latin typeface="Arial"/>
                <a:ea typeface="+mn-ea"/>
                <a:cs typeface="Arial"/>
              </a:rPr>
              <a:t>, and </a:t>
            </a:r>
            <a:r>
              <a:rPr kumimoji="0" lang="en-GB" altLang="en-US" sz="1100" b="0" u="none" strike="noStrike" kern="1200" cap="none" spc="0" normalizeH="0" baseline="0" noProof="0" dirty="0">
                <a:ln>
                  <a:noFill/>
                </a:ln>
                <a:effectLst/>
                <a:uLnTx/>
                <a:uFillTx/>
                <a:latin typeface="Arial"/>
                <a:ea typeface="+mn-ea"/>
                <a:cs typeface="Arial"/>
              </a:rPr>
              <a:t>personal robbery</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These offences have seen a reduction of 8.4% during Q2 2024-25 when compared to the quarter prior, with 23 fewer offences recorded for a total of 252. This disrupts the upward trend observed following Q3 2023-24, but remains the second-highest quarterly total within the timeframe. An increase of 9.1% (21 additional offences) can be observed when comparing Q2 2024-25 against the same quarter during the previous financial year. A further increase of 26.4% has been recorded when comparing the current FYTD against the previous FYTD, with 110 additional offences recorded for a total of 527.</a:t>
            </a:r>
          </a:p>
          <a:p>
            <a:pPr algn="just" eaLnBrk="1" hangingPunct="1">
              <a:lnSpc>
                <a:spcPct val="100000"/>
              </a:lnSpc>
              <a:spcBef>
                <a:spcPct val="0"/>
              </a:spcBef>
              <a:buFontTx/>
              <a:buNone/>
            </a:pPr>
            <a:endParaRPr lang="en-GB" altLang="en-US" sz="600" dirty="0">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quarter prior, the solved rate for Serious Violence offences has </a:t>
            </a:r>
            <a:r>
              <a:rPr lang="en-GB" altLang="en-US" sz="1100" dirty="0">
                <a:latin typeface="Arial"/>
                <a:cs typeface="Arial"/>
              </a:rPr>
              <a:t>risen by 0.7 </a:t>
            </a:r>
            <a:r>
              <a:rPr kumimoji="0" lang="en-GB" altLang="en-US" sz="1100" b="0" i="0" u="none" strike="noStrike" kern="1200" cap="none" spc="0" normalizeH="0" baseline="0" noProof="0" dirty="0">
                <a:ln>
                  <a:noFill/>
                </a:ln>
                <a:effectLst/>
                <a:uLnTx/>
                <a:uFillTx/>
                <a:latin typeface="Arial"/>
                <a:ea typeface="+mn-ea"/>
                <a:cs typeface="Arial"/>
              </a:rPr>
              <a:t>percentage points to 17.1%, albeit with two fewer crimes solved for a total of 43. A similar increase of 0.6 percentage points can be observed when comparing Q2 2024-25 against the same quarter during the previous financial year, with five additional crimes solved. </a:t>
            </a:r>
            <a:r>
              <a:rPr lang="en-GB" altLang="en-US" sz="1100" dirty="0">
                <a:latin typeface="Arial" panose="020B0604020202020204" pitchFamily="34" charset="0"/>
                <a:cs typeface="Arial" panose="020B0604020202020204" pitchFamily="34" charset="0"/>
              </a:rPr>
              <a:t>Conversely, the solved rate for the current FYTD stands at 16.7%, 1.3 percentage points below that recorded during the previous FYTD. Despite this reduction in solved rate, 13 additional crimes have been solved during the current FYTD for a total of 88.</a:t>
            </a:r>
          </a:p>
        </p:txBody>
      </p:sp>
      <p:graphicFrame>
        <p:nvGraphicFramePr>
          <p:cNvPr id="5" name="Table 4">
            <a:extLst>
              <a:ext uri="{FF2B5EF4-FFF2-40B4-BE49-F238E27FC236}">
                <a16:creationId xmlns:a16="http://schemas.microsoft.com/office/drawing/2014/main" id="{2A956A16-48CC-4FAD-C6EC-6DC1C4540939}"/>
              </a:ext>
            </a:extLst>
          </p:cNvPr>
          <p:cNvGraphicFramePr>
            <a:graphicFrameLocks/>
          </p:cNvGraphicFramePr>
          <p:nvPr>
            <p:extLst>
              <p:ext uri="{D42A27DB-BD31-4B8C-83A1-F6EECF244321}">
                <p14:modId xmlns:p14="http://schemas.microsoft.com/office/powerpoint/2010/main" val="236868946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275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6743974A-3B85-7D5C-C3C0-6ED282DBB047}"/>
              </a:ext>
            </a:extLst>
          </p:cNvPr>
          <p:cNvGraphicFramePr>
            <a:graphicFrameLocks/>
          </p:cNvGraphicFramePr>
          <p:nvPr>
            <p:extLst>
              <p:ext uri="{D42A27DB-BD31-4B8C-83A1-F6EECF244321}">
                <p14:modId xmlns:p14="http://schemas.microsoft.com/office/powerpoint/2010/main" val="4053013683"/>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19.9%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22ED68A0-F47B-727C-40DD-63CBA7AF8C81}"/>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8" name="Picture 7">
            <a:extLst>
              <a:ext uri="{FF2B5EF4-FFF2-40B4-BE49-F238E27FC236}">
                <a16:creationId xmlns:a16="http://schemas.microsoft.com/office/drawing/2014/main" id="{C47198CF-4777-711B-8EFA-FA8A39C1692E}"/>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6265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solidFill>
                  <a:prstClr val="white"/>
                </a:solidFill>
                <a:latin typeface="Arial" panose="020B0604020202020204"/>
              </a:rPr>
              <a:t>3</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err="1">
                <a:ln>
                  <a:noFill/>
                </a:ln>
                <a:solidFill>
                  <a:prstClr val="white"/>
                </a:solidFill>
                <a:effectLst/>
                <a:uLnTx/>
                <a:uFillTx/>
                <a:latin typeface="Arial" panose="020B0604020202020204"/>
                <a:ea typeface="+mn-ea"/>
                <a:cs typeface="+mn-cs"/>
              </a:rPr>
              <a:t>VAWG</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0400" y="773364"/>
            <a:ext cx="5907600" cy="3893374"/>
          </a:xfrm>
          <a:prstGeom prst="rect">
            <a:avLst/>
          </a:prstGeom>
          <a:noFill/>
          <a:ln w="15875">
            <a:solidFill>
              <a:schemeClr val="accent1"/>
            </a:solidFill>
            <a:miter lim="800000"/>
          </a:ln>
        </p:spPr>
        <p:txBody>
          <a:bodyPr wrap="square" rtlCol="0">
            <a:spAutoFit/>
          </a:bodyPr>
          <a:lstStyle/>
          <a:p>
            <a:pPr algn="just"/>
            <a:r>
              <a:rPr lang="en-GB" sz="1300" b="1" i="1" dirty="0"/>
              <a:t>Overview</a:t>
            </a:r>
          </a:p>
          <a:p>
            <a:pPr algn="just"/>
            <a:endParaRPr lang="en-GB" sz="600" b="1" i="1"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graph displays the number of Violence against Women and Girls (</a:t>
            </a:r>
            <a:r>
              <a:rPr kumimoji="0" lang="en-GB" sz="1100" strike="noStrike" kern="1200" cap="none" spc="0" normalizeH="0" baseline="0" noProof="0" dirty="0" err="1">
                <a:ln>
                  <a:noFill/>
                </a:ln>
                <a:effectLst/>
                <a:uLnTx/>
                <a:uFillTx/>
                <a:latin typeface="Arial" panose="020B0604020202020204" pitchFamily="34" charset="0"/>
                <a:cs typeface="Arial" panose="020B0604020202020204" pitchFamily="34" charset="0"/>
              </a:rPr>
              <a:t>VAWG</a:t>
            </a: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 priority offences which have been assigned a domestic abuse qualifier, have at least one female victim linked, and in which the victim and offender were both aged 16 years or over</a:t>
            </a:r>
            <a:r>
              <a:rPr lang="en-GB" sz="1100" dirty="0">
                <a:latin typeface="Arial" panose="020B0604020202020204" pitchFamily="34" charset="0"/>
                <a:cs typeface="Arial" panose="020B0604020202020204" pitchFamily="34" charset="0"/>
              </a:rPr>
              <a:t>.*</a:t>
            </a:r>
            <a:endPar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kumimoji="0" lang="en-GB" sz="1100" strike="noStrike" kern="1200" cap="none" spc="0" normalizeH="0" baseline="0" noProof="0" dirty="0">
                <a:ln>
                  <a:noFill/>
                </a:ln>
                <a:effectLst/>
                <a:uLnTx/>
                <a:uFillTx/>
                <a:latin typeface="+mn-lt"/>
                <a:cs typeface="Arial" panose="020B0604020202020204" pitchFamily="34" charset="0"/>
              </a:rPr>
              <a:t>During Q2 2024-25 1,111 of these offences were recorded</a:t>
            </a:r>
            <a:r>
              <a:rPr lang="en-GB" sz="1100" dirty="0">
                <a:cs typeface="Arial" panose="020B0604020202020204" pitchFamily="34" charset="0"/>
              </a:rPr>
              <a:t>, representing an increase of 8.6% (88 additional offences) when compared to the quarter prior</a:t>
            </a:r>
            <a:r>
              <a:rPr kumimoji="0" lang="en-GB" sz="1100" strike="noStrike" kern="1200" cap="none" spc="0" normalizeH="0" baseline="0" noProof="0" dirty="0">
                <a:ln>
                  <a:noFill/>
                </a:ln>
                <a:effectLst/>
                <a:uLnTx/>
                <a:uFillTx/>
                <a:latin typeface="+mn-lt"/>
                <a:cs typeface="Arial" panose="020B0604020202020204" pitchFamily="34" charset="0"/>
              </a:rPr>
              <a:t>. This continues the upward trend observed following Q4 2023-24. A more prominent increase of </a:t>
            </a:r>
            <a:r>
              <a:rPr lang="en-GB" sz="1100" dirty="0">
                <a:cs typeface="Arial" panose="020B0604020202020204" pitchFamily="34" charset="0"/>
              </a:rPr>
              <a:t>13.0</a:t>
            </a:r>
            <a:r>
              <a:rPr kumimoji="0" lang="en-GB" sz="1100" strike="noStrike" kern="1200" cap="none" spc="0" normalizeH="0" baseline="0" noProof="0" dirty="0">
                <a:ln>
                  <a:noFill/>
                </a:ln>
                <a:effectLst/>
                <a:uLnTx/>
                <a:uFillTx/>
                <a:latin typeface="+mn-lt"/>
                <a:cs typeface="Arial" panose="020B0604020202020204" pitchFamily="34" charset="0"/>
              </a:rPr>
              <a:t>% (128 additional offences) can be observed when comparing Q2 2024-25 against the same quarter during the previous financial year. </a:t>
            </a:r>
            <a:r>
              <a:rPr lang="en-GB" altLang="en-US" sz="1100" dirty="0">
                <a:latin typeface="Arial"/>
                <a:cs typeface="Arial"/>
              </a:rPr>
              <a:t>In total, 2,134 offences have been recorded during the current FYTD. This represents a slight increase of 0.7% (14 additional offences) when compared to the previous FYTD.</a:t>
            </a:r>
            <a:endParaRPr kumimoji="0" lang="en-GB" sz="1100" strike="noStrike" kern="1200" cap="none" spc="0" normalizeH="0" baseline="0" noProof="0" dirty="0">
              <a:ln>
                <a:noFill/>
              </a:ln>
              <a:effectLst/>
              <a:uLnTx/>
              <a:uFillTx/>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FF0000"/>
              </a:solidFill>
              <a:latin typeface="Arial" panose="020B0604020202020204" pitchFamily="34" charset="0"/>
              <a:cs typeface="Arial" panose="020B0604020202020204" pitchFamily="34" charset="0"/>
            </a:endParaRPr>
          </a:p>
          <a:p>
            <a:pPr algn="just" eaLnBrk="1" fontAlgn="auto" hangingPunct="1">
              <a:lnSpc>
                <a:spcPct val="100000"/>
              </a:lnSpc>
              <a:spcBef>
                <a:spcPts val="0"/>
              </a:spcBef>
              <a:spcAft>
                <a:spcPts val="0"/>
              </a:spcAft>
              <a:buNone/>
              <a:defRPr/>
            </a:pPr>
            <a:r>
              <a:rPr lang="en-GB" sz="1100" dirty="0">
                <a:latin typeface="+mn-lt"/>
                <a:cs typeface="Arial" panose="020B0604020202020204" pitchFamily="34" charset="0"/>
              </a:rPr>
              <a:t>645 </a:t>
            </a:r>
            <a:r>
              <a:rPr kumimoji="0" lang="en-GB" sz="1100" b="0" i="0" u="none" strike="noStrike" kern="1200" cap="none" spc="0" normalizeH="0" baseline="0" noProof="0" dirty="0">
                <a:ln>
                  <a:noFill/>
                </a:ln>
                <a:effectLst/>
                <a:uLnTx/>
                <a:uFillTx/>
                <a:latin typeface="+mn-lt"/>
                <a:cs typeface="Arial" panose="020B0604020202020204" pitchFamily="34" charset="0"/>
              </a:rPr>
              <a:t>females have been linked as a victim in more than one </a:t>
            </a:r>
            <a:r>
              <a:rPr kumimoji="0" lang="en-GB" sz="1100" b="0" i="0" u="none" strike="noStrike" kern="1200" cap="none" spc="0" normalizeH="0" baseline="0" noProof="0" dirty="0" err="1">
                <a:ln>
                  <a:noFill/>
                </a:ln>
                <a:effectLst/>
                <a:uLnTx/>
                <a:uFillTx/>
                <a:latin typeface="+mn-lt"/>
                <a:cs typeface="Arial" panose="020B0604020202020204" pitchFamily="34" charset="0"/>
              </a:rPr>
              <a:t>VAWG</a:t>
            </a:r>
            <a:r>
              <a:rPr kumimoji="0" lang="en-GB" sz="1100" b="0" i="0" u="none" strike="noStrike" kern="1200" cap="none" spc="0" normalizeH="0" baseline="0" noProof="0" dirty="0">
                <a:ln>
                  <a:noFill/>
                </a:ln>
                <a:effectLst/>
                <a:uLnTx/>
                <a:uFillTx/>
                <a:latin typeface="+mn-lt"/>
                <a:cs typeface="Arial" panose="020B0604020202020204" pitchFamily="34" charset="0"/>
              </a:rPr>
              <a:t> domestic priority offence within the last 12 months,** whereas </a:t>
            </a:r>
            <a:r>
              <a:rPr kumimoji="0" lang="en-GB" sz="1100" b="0" i="0" u="none" strike="noStrike" kern="1200" cap="none" spc="0" normalizeH="0" baseline="0" noProof="0" dirty="0">
                <a:ln>
                  <a:noFill/>
                </a:ln>
                <a:effectLst/>
                <a:uLnTx/>
                <a:uFillTx/>
                <a:cs typeface="Arial" panose="020B0604020202020204" pitchFamily="34" charset="0"/>
              </a:rPr>
              <a:t>21</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more than five separate offences. </a:t>
            </a:r>
          </a:p>
          <a:p>
            <a:pPr algn="ju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During the last 12 months,** there were 456 female offenders and 2,687 male offenders linked to domestic priority offences against females.</a:t>
            </a:r>
            <a:endParaRPr lang="en-GB" sz="1100" dirty="0">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defRPr/>
            </a:pP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Domestic priority </a:t>
            </a:r>
            <a:r>
              <a:rPr lang="en-GB" sz="1100" i="1" dirty="0">
                <a:latin typeface="Arial" panose="020B0604020202020204" pitchFamily="34" charset="0"/>
                <a:cs typeface="Arial" panose="020B0604020202020204" pitchFamily="34" charset="0"/>
              </a:rPr>
              <a:t>areas</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include Homicide, Violence with Injury, Stalking and Harassment, Public Fear, Alarm or Distress, Rape, Other Sexual Offences, and Modern Slavery.</a:t>
            </a:r>
          </a:p>
          <a:p>
            <a:pPr algn="just">
              <a:defRPr/>
            </a:pPr>
            <a:endParaRPr lang="en-GB" sz="600" i="1" dirty="0">
              <a:latin typeface="Arial" panose="020B0604020202020204" pitchFamily="34" charset="0"/>
              <a:cs typeface="Arial" panose="020B0604020202020204" pitchFamily="34" charset="0"/>
            </a:endParaRPr>
          </a:p>
          <a:p>
            <a:pPr algn="just">
              <a:defRPr/>
            </a:pP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**Up to the end of Q2 2024-25</a:t>
            </a:r>
          </a:p>
        </p:txBody>
      </p:sp>
      <p:graphicFrame>
        <p:nvGraphicFramePr>
          <p:cNvPr id="2" name="Table 1">
            <a:extLst>
              <a:ext uri="{FF2B5EF4-FFF2-40B4-BE49-F238E27FC236}">
                <a16:creationId xmlns:a16="http://schemas.microsoft.com/office/drawing/2014/main" id="{0F8DCBB1-47F7-BDD0-F158-510F5EC414A1}"/>
              </a:ext>
            </a:extLst>
          </p:cNvPr>
          <p:cNvGraphicFramePr>
            <a:graphicFrameLocks/>
          </p:cNvGraphicFramePr>
          <p:nvPr>
            <p:extLst>
              <p:ext uri="{D42A27DB-BD31-4B8C-83A1-F6EECF244321}">
                <p14:modId xmlns:p14="http://schemas.microsoft.com/office/powerpoint/2010/main" val="42239433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1,137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983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69A03384-4A67-C7F7-6E85-D9FD918D1FE1}"/>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0957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Drug Supply and Organised Crime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3130" y="773364"/>
            <a:ext cx="5907600" cy="3185487"/>
          </a:xfrm>
          <a:prstGeom prst="rect">
            <a:avLst/>
          </a:prstGeom>
          <a:noFill/>
          <a:ln w="15875">
            <a:solidFill>
              <a:schemeClr val="accent1"/>
            </a:solidFill>
            <a:miter lim="800000"/>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a:r>
              <a:rPr lang="en-GB" altLang="en-US" sz="1100" dirty="0">
                <a:cs typeface="Calibri"/>
              </a:rPr>
              <a:t>Drug Trafficking and Supply offences have seen a significant increase of 63.1% during Q2 2024-25 when compared to the quarter prior, with 94 additional offences recorded for a total of 243. This represents the highest quarterly figure within the timeframe, continuing the upward trend observed following Q3 2023-24. Almost half of these offences related to drugs importation and border force seizures, accounting for 49.0% of the quarterly total with 119 offences reported. This represents an increase of 120.4% when compared to the quarter prior, which may account for the rise during Q2 2024-25. </a:t>
            </a:r>
            <a:r>
              <a:rPr lang="en-GB" altLang="en-US" sz="1100" dirty="0">
                <a:latin typeface="Arial" panose="020B0604020202020204" pitchFamily="34" charset="0"/>
                <a:cs typeface="Arial" panose="020B0604020202020204" pitchFamily="34" charset="0"/>
              </a:rPr>
              <a:t>An increase of 66.4% (97 additional offences) can be observed when comparing Q2 2024-25 against the same quarter during the previous financial year. In total, 392 offences have been recorded during the current FYTD, an increase of 47.9% (127 additional offences) when compared to the previous FYTD.</a:t>
            </a:r>
          </a:p>
          <a:p>
            <a:pPr algn="just"/>
            <a:endParaRPr kumimoji="0" lang="en-GB" sz="600" b="1"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2,335 Drug Supply and Dealing intelligence logs were submitted during Q2 2024-25. </a:t>
            </a:r>
            <a:r>
              <a:rPr lang="en-GB" sz="1100" dirty="0">
                <a:cs typeface="Calibri" panose="020F0502020204030204" pitchFamily="34" charset="0"/>
              </a:rPr>
              <a:t>T</a:t>
            </a:r>
            <a:r>
              <a:rPr kumimoji="0" lang="en-GB" sz="1100" u="none" strike="noStrike" kern="1200" cap="none" spc="0" normalizeH="0" baseline="0" noProof="0" dirty="0">
                <a:ln>
                  <a:noFill/>
                </a:ln>
                <a:effectLst/>
                <a:uLnTx/>
                <a:uFillTx/>
                <a:cs typeface="Calibri" panose="020F0502020204030204" pitchFamily="34" charset="0"/>
              </a:rPr>
              <a:t>his is an increase of 19.0% (373 additional logs) when compared to the quarter prior, and represents the highest quarterly total within the timeframe. A more prominent increase of 45.3% (728 additional</a:t>
            </a:r>
            <a:r>
              <a:rPr lang="en-GB" sz="1100" dirty="0">
                <a:cs typeface="Calibri" panose="020F0502020204030204" pitchFamily="34" charset="0"/>
              </a:rPr>
              <a:t> logs) can be observed when comparing Q2 2024-25 against the same quarter during the previous financial year. In total, 4,297 logs have been submitted during the current FYTD, an increase of 34.6% (1,104 additional logs) over the previous FYTD.</a:t>
            </a:r>
            <a:endParaRPr lang="en-GB" sz="600" dirty="0">
              <a:cs typeface="Calibri" panose="020F0502020204030204" pitchFamily="34" charset="0"/>
            </a:endParaRPr>
          </a:p>
        </p:txBody>
      </p:sp>
      <p:graphicFrame>
        <p:nvGraphicFramePr>
          <p:cNvPr id="5" name="Table 4">
            <a:extLst>
              <a:ext uri="{FF2B5EF4-FFF2-40B4-BE49-F238E27FC236}">
                <a16:creationId xmlns:a16="http://schemas.microsoft.com/office/drawing/2014/main" id="{10E12D53-3549-9507-F981-087C7FC351E5}"/>
              </a:ext>
            </a:extLst>
          </p:cNvPr>
          <p:cNvGraphicFramePr>
            <a:graphicFrameLocks/>
          </p:cNvGraphicFramePr>
          <p:nvPr>
            <p:extLst>
              <p:ext uri="{D42A27DB-BD31-4B8C-83A1-F6EECF244321}">
                <p14:modId xmlns:p14="http://schemas.microsoft.com/office/powerpoint/2010/main" val="305777821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3" name="TextBox 13">
            <a:extLst>
              <a:ext uri="{FF2B5EF4-FFF2-40B4-BE49-F238E27FC236}">
                <a16:creationId xmlns:a16="http://schemas.microsoft.com/office/drawing/2014/main" id="{B57DE1F3-090E-9778-1B88-1A52834725D9}"/>
              </a:ext>
            </a:extLst>
          </p:cNvPr>
          <p:cNvSpPr txBox="1">
            <a:spLocks noChangeArrowheads="1"/>
          </p:cNvSpPr>
          <p:nvPr/>
        </p:nvSpPr>
        <p:spPr bwMode="auto">
          <a:xfrm>
            <a:off x="120506" y="4116802"/>
            <a:ext cx="11960224" cy="256993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0"/>
              </a:spcBef>
              <a:buNone/>
              <a:defRPr/>
            </a:pPr>
            <a:r>
              <a:rPr lang="en-GB" sz="1100" dirty="0">
                <a:latin typeface="Arial" panose="020B0604020202020204" pitchFamily="34" charset="0"/>
                <a:cs typeface="Arial" panose="020B0604020202020204" pitchFamily="34" charset="0"/>
              </a:rPr>
              <a:t>During July, warrants were carried out at four properties in Bettws, Newport in order to disrupt an Organised Crime Group (OCG) as part of Operation </a:t>
            </a:r>
            <a:r>
              <a:rPr lang="en-GB" sz="1100" dirty="0" err="1">
                <a:latin typeface="Arial" panose="020B0604020202020204" pitchFamily="34" charset="0"/>
                <a:cs typeface="Arial" panose="020B0604020202020204" pitchFamily="34" charset="0"/>
              </a:rPr>
              <a:t>Wellsted</a:t>
            </a:r>
            <a:r>
              <a:rPr lang="en-GB" sz="1100" dirty="0">
                <a:latin typeface="Arial" panose="020B0604020202020204" pitchFamily="34" charset="0"/>
                <a:cs typeface="Arial" panose="020B0604020202020204" pitchFamily="34" charset="0"/>
              </a:rPr>
              <a:t>. Three individuals were arrested and two vehicles were seized in these early-morning raids. Cash, property and mobile phones were also </a:t>
            </a:r>
            <a:r>
              <a:rPr lang="en-GB" sz="1100" dirty="0">
                <a:latin typeface="+mn-lt"/>
                <a:cs typeface="Arial" panose="020B0604020202020204" pitchFamily="34" charset="0"/>
              </a:rPr>
              <a:t>recovered. </a:t>
            </a:r>
            <a:r>
              <a:rPr lang="en-GB" sz="1100" dirty="0">
                <a:solidFill>
                  <a:srgbClr val="000000"/>
                </a:solidFill>
                <a:effectLst/>
                <a:latin typeface="+mn-lt"/>
                <a:ea typeface="Times New Roman" panose="02020603050405020304" pitchFamily="18" charset="0"/>
                <a:cs typeface="Calibri" panose="020F0502020204030204" pitchFamily="34" charset="0"/>
              </a:rPr>
              <a:t>The OCG has subsequently been dismantled, with all members arrested, charged and remanded to custody. All the defendants have submitted early guilty pleas and are awaiting sentencing by the Crown Court for conspiracy to supply Class A drugs.</a:t>
            </a:r>
          </a:p>
          <a:p>
            <a:pPr algn="just">
              <a:lnSpc>
                <a:spcPct val="100000"/>
              </a:lnSpc>
              <a:spcBef>
                <a:spcPts val="0"/>
              </a:spcBef>
              <a:buNone/>
              <a:defRPr/>
            </a:pPr>
            <a:endParaRPr lang="en-GB" sz="600" dirty="0">
              <a:solidFill>
                <a:srgbClr val="000000"/>
              </a:solidFill>
              <a:latin typeface="+mn-lt"/>
              <a:ea typeface="Times New Roman" panose="02020603050405020304" pitchFamily="18" charset="0"/>
              <a:cs typeface="Calibri" panose="020F0502020204030204" pitchFamily="34" charset="0"/>
            </a:endParaRPr>
          </a:p>
          <a:p>
            <a:pPr algn="just">
              <a:lnSpc>
                <a:spcPct val="100000"/>
              </a:lnSpc>
              <a:spcBef>
                <a:spcPts val="0"/>
              </a:spcBef>
              <a:buNone/>
              <a:defRPr/>
            </a:pPr>
            <a:r>
              <a:rPr lang="en-GB" sz="1100" dirty="0">
                <a:solidFill>
                  <a:srgbClr val="000000"/>
                </a:solidFill>
                <a:effectLst/>
                <a:latin typeface="+mn-lt"/>
                <a:ea typeface="Times New Roman" panose="02020603050405020304" pitchFamily="18" charset="0"/>
                <a:cs typeface="Calibri" panose="020F0502020204030204" pitchFamily="34" charset="0"/>
              </a:rPr>
              <a:t>A second OCG operating in Bettws was targeted as part of Operation Diadem. Five individuals were arrested</a:t>
            </a:r>
            <a:r>
              <a:rPr lang="en-GB" sz="1100" dirty="0">
                <a:solidFill>
                  <a:srgbClr val="000000"/>
                </a:solidFill>
                <a:latin typeface="+mn-lt"/>
                <a:ea typeface="Times New Roman" panose="02020603050405020304" pitchFamily="18" charset="0"/>
                <a:cs typeface="Calibri" panose="020F0502020204030204" pitchFamily="34" charset="0"/>
              </a:rPr>
              <a:t> and </a:t>
            </a:r>
            <a:r>
              <a:rPr lang="en-GB" sz="1100" dirty="0">
                <a:solidFill>
                  <a:srgbClr val="000000"/>
                </a:solidFill>
                <a:effectLst/>
                <a:latin typeface="+mn-lt"/>
                <a:ea typeface="Times New Roman" panose="02020603050405020304" pitchFamily="18" charset="0"/>
                <a:cs typeface="Calibri" panose="020F0502020204030204" pitchFamily="34" charset="0"/>
              </a:rPr>
              <a:t>charged on </a:t>
            </a:r>
            <a:r>
              <a:rPr lang="en-GB" sz="1100" dirty="0">
                <a:solidFill>
                  <a:srgbClr val="000000"/>
                </a:solidFill>
                <a:effectLst/>
                <a:latin typeface="+mn-lt"/>
                <a:ea typeface="Aptos" panose="020B0004020202020204" pitchFamily="34" charset="0"/>
                <a:cs typeface="Calibri" panose="020F0502020204030204" pitchFamily="34" charset="0"/>
              </a:rPr>
              <a:t>suspicion of conspiracy to supply controlled drugs and possession of criminal property. They have now been remanded. A number of items were also seized, including three cars, three Sur-R</a:t>
            </a:r>
            <a:r>
              <a:rPr lang="en-GB" sz="1100" dirty="0">
                <a:solidFill>
                  <a:srgbClr val="000000"/>
                </a:solidFill>
                <a:latin typeface="+mn-lt"/>
                <a:ea typeface="Aptos" panose="020B0004020202020204" pitchFamily="34" charset="0"/>
                <a:cs typeface="Calibri" panose="020F0502020204030204" pitchFamily="34" charset="0"/>
              </a:rPr>
              <a:t>on electric bikes, two electric scooters, and an off-road bike. </a:t>
            </a:r>
            <a:r>
              <a:rPr lang="en-GB" sz="1100" dirty="0">
                <a:solidFill>
                  <a:srgbClr val="000000"/>
                </a:solidFill>
                <a:effectLst/>
                <a:latin typeface="+mn-lt"/>
                <a:ea typeface="Aptos" panose="020B0004020202020204" pitchFamily="34" charset="0"/>
                <a:cs typeface="Calibri" panose="020F0502020204030204" pitchFamily="34" charset="0"/>
              </a:rPr>
              <a:t>Three men have pleaded guilty to drugs conspiracy charges, following police raids in which a large amount of cannabis was seized.</a:t>
            </a:r>
          </a:p>
          <a:p>
            <a:pPr algn="just">
              <a:lnSpc>
                <a:spcPct val="100000"/>
              </a:lnSpc>
              <a:spcBef>
                <a:spcPts val="0"/>
              </a:spcBef>
              <a:buNone/>
              <a:defRPr/>
            </a:pPr>
            <a:endParaRPr lang="en-GB" sz="600" dirty="0">
              <a:solidFill>
                <a:srgbClr val="000000"/>
              </a:solidFill>
              <a:latin typeface="+mn-lt"/>
              <a:cs typeface="Calibri" panose="020F0502020204030204" pitchFamily="34" charset="0"/>
            </a:endParaRPr>
          </a:p>
          <a:p>
            <a:pPr algn="just">
              <a:lnSpc>
                <a:spcPct val="100000"/>
              </a:lnSpc>
              <a:spcBef>
                <a:spcPts val="0"/>
              </a:spcBef>
              <a:buNone/>
              <a:defRPr/>
            </a:pPr>
            <a:r>
              <a:rPr lang="en-GB" sz="1100" dirty="0">
                <a:solidFill>
                  <a:srgbClr val="000000"/>
                </a:solidFill>
                <a:latin typeface="+mn-lt"/>
                <a:cs typeface="Calibri" panose="020F0502020204030204" pitchFamily="34" charset="0"/>
              </a:rPr>
              <a:t>An individual was stopped by officers whilst riding a Sur-Ron electric bike during a crackdown on illegal vehicles in Newport City Centre. Multiple wraps of cocaine with a potential street value of £2,740 were subsequently recovered by officers, along with a Rolex watch and £2,434.36 in cash. The offender was sentenced to 40 months in custody, and will serve half of this before being released on licence. The recovered cash will be granted to Gwent Police to help fund the force’s continued efforts against organised criminality.</a:t>
            </a:r>
          </a:p>
          <a:p>
            <a:pPr algn="just">
              <a:lnSpc>
                <a:spcPct val="100000"/>
              </a:lnSpc>
              <a:spcBef>
                <a:spcPts val="0"/>
              </a:spcBef>
              <a:buNone/>
              <a:defRPr/>
            </a:pPr>
            <a:endParaRPr lang="en-GB" sz="600" dirty="0">
              <a:solidFill>
                <a:srgbClr val="000000"/>
              </a:solidFill>
              <a:latin typeface="+mn-lt"/>
              <a:cs typeface="Calibri" panose="020F0502020204030204" pitchFamily="34" charset="0"/>
            </a:endParaRPr>
          </a:p>
          <a:p>
            <a:pPr algn="just">
              <a:lnSpc>
                <a:spcPct val="100000"/>
              </a:lnSpc>
              <a:spcBef>
                <a:spcPts val="0"/>
              </a:spcBef>
              <a:buNone/>
              <a:defRPr/>
            </a:pPr>
            <a:r>
              <a:rPr lang="en-GB" sz="1100" dirty="0">
                <a:solidFill>
                  <a:srgbClr val="000000"/>
                </a:solidFill>
                <a:latin typeface="+mn-lt"/>
                <a:cs typeface="Calibri" panose="020F0502020204030204" pitchFamily="34" charset="0"/>
              </a:rPr>
              <a:t>During September, an individual drove an electric bike at a plain-clothed officer, before assaulting another who attempted to arrest him. He was quickly stopped by officers, who seized the electric bike and a Nokia mobile phone, which contained drugs-related text messages. Officers then searched the offender and recovered 22 bags of white powder, which analysis revealed to be 18.7g of cocaine, as well as 33.1g of cannabis (with a combined street value of roughly £1,600). The offender was sentenced to 24 months in prison, after admitting possession with intent to supply controlled Class A and Class B drugs, assaulting a police officer, dangerous driving, driving otherwise than in accordance with a licence, and driving a vehicle without insurance. </a:t>
            </a:r>
          </a:p>
        </p:txBody>
      </p:sp>
      <p:pic>
        <p:nvPicPr>
          <p:cNvPr id="7" name="Picture 6">
            <a:extLst>
              <a:ext uri="{FF2B5EF4-FFF2-40B4-BE49-F238E27FC236}">
                <a16:creationId xmlns:a16="http://schemas.microsoft.com/office/drawing/2014/main" id="{16AEFD2C-2F5D-9241-FB96-7165E3C35C35}"/>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79596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0800" y="1152813"/>
            <a:ext cx="11005806"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a:t>
            </a:r>
          </a:p>
          <a:p>
            <a:pPr marL="342900" indent="-342900" eaLnBrk="1" fontAlgn="auto" hangingPunct="1">
              <a:spcBef>
                <a:spcPts val="0"/>
              </a:spcBef>
              <a:spcAft>
                <a:spcPts val="0"/>
              </a:spcAft>
              <a:buFont typeface="+mj-lt"/>
              <a:buAutoNum type="arabicPeriod"/>
              <a:defRPr/>
            </a:pPr>
            <a:r>
              <a:rPr lang="en-GB" sz="1400" dirty="0">
                <a:latin typeface="+mn-lt"/>
              </a:rPr>
              <a:t>Rape</a:t>
            </a:r>
          </a:p>
          <a:p>
            <a:pPr marL="342900" indent="-342900" eaLnBrk="1" fontAlgn="auto" hangingPunct="1">
              <a:spcBef>
                <a:spcPts val="0"/>
              </a:spcBef>
              <a:spcAft>
                <a:spcPts val="0"/>
              </a:spcAft>
              <a:buFont typeface="+mj-lt"/>
              <a:buAutoNum type="arabicPeriod"/>
              <a:defRPr/>
            </a:pPr>
            <a:r>
              <a:rPr lang="en-GB" sz="1400" dirty="0">
                <a:latin typeface="+mn-lt"/>
              </a:rPr>
              <a:t>Domestic Related Crime </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dirty="0"/>
              <a:t>Child Sexual Exploitation/Child Criminal Exploitation</a:t>
            </a: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Support/Repeat Victims</a:t>
            </a:r>
          </a:p>
          <a:p>
            <a:pPr eaLnBrk="1" fontAlgn="auto" hangingPunct="1">
              <a:spcBef>
                <a:spcPts val="0"/>
              </a:spcBef>
              <a:spcAft>
                <a:spcPts val="0"/>
              </a:spcAft>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460800" y="3429000"/>
            <a:ext cx="11005806" cy="1661993"/>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Improve victim services and ensure that the needs of victims are identified and responded to appropriately through Connect Gwent and the Victim Care Unit.</a:t>
            </a:r>
          </a:p>
          <a:p>
            <a:pPr marL="285750" indent="-285750" algn="just">
              <a:buFont typeface="Arial" panose="020B0604020202020204" pitchFamily="34" charset="0"/>
              <a:buChar char="•"/>
            </a:pPr>
            <a:r>
              <a:rPr lang="en-GB" sz="1400" dirty="0">
                <a:effectLst/>
                <a:ea typeface="Calibri" panose="020F0502020204030204" pitchFamily="34" charset="0"/>
              </a:rPr>
              <a:t>Further improve our work with partners to protect those most vulnerable.</a:t>
            </a:r>
          </a:p>
          <a:p>
            <a:pPr marL="285750" indent="-285750" algn="just">
              <a:buFont typeface="Arial" panose="020B0604020202020204" pitchFamily="34" charset="0"/>
              <a:buChar char="•"/>
            </a:pPr>
            <a:r>
              <a:rPr lang="en-GB" sz="1400" dirty="0">
                <a:effectLst/>
                <a:ea typeface="Calibri" panose="020F0502020204030204" pitchFamily="34" charset="0"/>
              </a:rPr>
              <a:t>Increase the timeliness of police investigation updates provided to victims.</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specialist services to support victims throughout the criminal justice process.</a:t>
            </a:r>
          </a:p>
          <a:p>
            <a:endParaRPr lang="en-GB" dirty="0"/>
          </a:p>
        </p:txBody>
      </p:sp>
    </p:spTree>
    <p:extLst>
      <p:ext uri="{BB962C8B-B14F-4D97-AF65-F5344CB8AC3E}">
        <p14:creationId xmlns:p14="http://schemas.microsoft.com/office/powerpoint/2010/main" val="84153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a:extLst>
              <a:ext uri="{FF2B5EF4-FFF2-40B4-BE49-F238E27FC236}">
                <a16:creationId xmlns:a16="http://schemas.microsoft.com/office/drawing/2014/main" id="{C4C3CD22-277A-D762-6367-1CB7DD5461A9}"/>
              </a:ext>
            </a:extLst>
          </p:cNvPr>
          <p:cNvSpPr txBox="1">
            <a:spLocks noChangeArrowheads="1"/>
          </p:cNvSpPr>
          <p:nvPr/>
        </p:nvSpPr>
        <p:spPr bwMode="auto">
          <a:xfrm>
            <a:off x="6174000"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a:t>
            </a:r>
            <a:r>
              <a:rPr lang="en-GB" sz="3200" dirty="0">
                <a:latin typeface="Arial" panose="020B0604020202020204" pitchFamily="34" charset="0"/>
                <a:cs typeface="Arial" panose="020B0604020202020204" pitchFamily="34" charset="0"/>
              </a:rPr>
              <a:t>Hate Crime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The volume of offences classified as hate crimes has risen by 23.4% during Q2 2024-25 when compared to the quarter prior, with 92 additional offences recorded for a total of 486. This represents the highest quarterly total within the timeframe, continuing the upward trend observed following Q4 2023-24. </a:t>
            </a:r>
            <a:r>
              <a:rPr lang="en-GB" altLang="en-US" sz="1100" dirty="0">
                <a:latin typeface="+mn-lt"/>
                <a:cs typeface="Arial"/>
              </a:rPr>
              <a:t>Offences containing the racial hate strand saw the largest increase when compared to the quarter prior, rising by 46.2% (102 additional offences for a total of 323). Conversely, offences containing the disability hate strand saw the largest reduction, falling by 26.9% (25 fewer offences for a total of 68). </a:t>
            </a:r>
            <a:r>
              <a:rPr lang="en-GB" altLang="en-US" sz="1100" dirty="0">
                <a:latin typeface="Arial"/>
                <a:cs typeface="Arial"/>
              </a:rPr>
              <a:t>An increase of 42.5% (145 additional </a:t>
            </a:r>
            <a:r>
              <a:rPr lang="en-GB" altLang="en-US" sz="1100" dirty="0">
                <a:latin typeface="+mn-lt"/>
                <a:cs typeface="Arial"/>
              </a:rPr>
              <a:t>offences) can be observed when comparing Q2 2024-25 against the same quarter during the previous financial year. </a:t>
            </a:r>
            <a:r>
              <a:rPr lang="en-GB" altLang="en-US" sz="1100" dirty="0">
                <a:latin typeface="Arial"/>
                <a:cs typeface="Arial"/>
              </a:rPr>
              <a:t>In total, 880 offences have been recorded during the current FYTD. This represents an increase of 22.4% (161 additional offences) when compared to the previous FYTD.</a:t>
            </a:r>
            <a:endParaRPr lang="en-GB" altLang="en-US" sz="1100" dirty="0">
              <a:latin typeface="+mn-lt"/>
              <a:cs typeface="Arial"/>
            </a:endParaRPr>
          </a:p>
          <a:p>
            <a:pPr algn="just">
              <a:lnSpc>
                <a:spcPct val="100000"/>
              </a:lnSpc>
              <a:spcBef>
                <a:spcPts val="0"/>
              </a:spcBef>
              <a:buNone/>
            </a:pPr>
            <a:endParaRPr lang="en-GB" altLang="en-US" sz="600" dirty="0">
              <a:latin typeface="+mn-lt"/>
              <a:cs typeface="Arial" panose="020B0604020202020204" pitchFamily="34" charset="0"/>
            </a:endParaRPr>
          </a:p>
          <a:p>
            <a:pPr algn="just">
              <a:lnSpc>
                <a:spcPct val="100000"/>
              </a:lnSpc>
              <a:spcBef>
                <a:spcPct val="0"/>
              </a:spcBef>
              <a:buNone/>
            </a:pPr>
            <a:r>
              <a:rPr lang="en-GB" sz="1100" dirty="0">
                <a:latin typeface="+mn-lt"/>
                <a:cs typeface="Arial"/>
              </a:rPr>
              <a:t>When compared to the quarter prior, the solved rate for hate crime offences has risen by 1.9 percentage points to 14.6%, with 21 additional crimes solved for a total of 71. </a:t>
            </a:r>
            <a:r>
              <a:rPr lang="en-GB" altLang="en-US" sz="1100" dirty="0">
                <a:latin typeface="Arial" panose="020B0604020202020204" pitchFamily="34" charset="0"/>
                <a:cs typeface="Arial" panose="020B0604020202020204" pitchFamily="34" charset="0"/>
              </a:rPr>
              <a:t>This represents the highest number of crimes solved within any quarter of the timeframe. </a:t>
            </a:r>
            <a:r>
              <a:rPr lang="en-GB" altLang="en-US" sz="1100" dirty="0">
                <a:latin typeface="+mn-lt"/>
                <a:cs typeface="Arial"/>
              </a:rPr>
              <a:t>Conversely, a reduction of 0.6 percentage points can be observed when comparing Q2 2024-25 against the same quarter during the previous financial year, albeit with 19 additional crimes solved. </a:t>
            </a:r>
            <a:r>
              <a:rPr lang="en-GB" altLang="en-US" sz="1100" dirty="0">
                <a:latin typeface="Arial" panose="020B0604020202020204" pitchFamily="34" charset="0"/>
                <a:cs typeface="Arial" panose="020B0604020202020204" pitchFamily="34" charset="0"/>
              </a:rPr>
              <a:t>The solved rate for the current FYTD stands at 13.8%. Whilst this represents a reduction of 0.2 percentage points when compared to the previous FYTD, 20 additional crimes have been solved for a total of 121.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effectLst/>
                <a:latin typeface="+mn-lt"/>
                <a:ea typeface="Aptos" panose="020B0004020202020204" pitchFamily="34" charset="0"/>
                <a:cs typeface="Times New Roman" panose="02020603050405020304" pitchFamily="18" charset="0"/>
              </a:rPr>
              <a:t>The Hate Crime Scrutiny Panel has been re-established</a:t>
            </a:r>
            <a:r>
              <a:rPr lang="en-GB" sz="1100" dirty="0">
                <a:latin typeface="+mn-lt"/>
                <a:ea typeface="Aptos" panose="020B0004020202020204" pitchFamily="34" charset="0"/>
                <a:cs typeface="Times New Roman" panose="02020603050405020304" pitchFamily="18" charset="0"/>
              </a:rPr>
              <a:t>. This panel </a:t>
            </a:r>
            <a:r>
              <a:rPr lang="en-GB" sz="1100" dirty="0">
                <a:effectLst/>
                <a:latin typeface="+mn-lt"/>
                <a:ea typeface="Aptos" panose="020B0004020202020204" pitchFamily="34" charset="0"/>
                <a:cs typeface="Times New Roman" panose="02020603050405020304" pitchFamily="18" charset="0"/>
              </a:rPr>
              <a:t>scrutinises hate crime data trends </a:t>
            </a:r>
            <a:r>
              <a:rPr lang="en-GB" sz="1100" dirty="0">
                <a:latin typeface="+mn-lt"/>
                <a:ea typeface="Aptos" panose="020B0004020202020204" pitchFamily="34" charset="0"/>
                <a:cs typeface="Times New Roman" panose="02020603050405020304" pitchFamily="18" charset="0"/>
              </a:rPr>
              <a:t>and </a:t>
            </a:r>
            <a:r>
              <a:rPr lang="en-GB" sz="1100" dirty="0">
                <a:effectLst/>
                <a:latin typeface="+mn-lt"/>
                <a:ea typeface="Aptos" panose="020B0004020202020204" pitchFamily="34" charset="0"/>
                <a:cs typeface="Times New Roman" panose="02020603050405020304" pitchFamily="18" charset="0"/>
              </a:rPr>
              <a:t>investigations to ensure that the force is delivering a quality service.</a:t>
            </a:r>
          </a:p>
          <a:p>
            <a:pPr algn="just">
              <a:lnSpc>
                <a:spcPct val="100000"/>
              </a:lnSpc>
              <a:spcBef>
                <a:spcPct val="0"/>
              </a:spcBef>
              <a:buNone/>
            </a:pPr>
            <a:endParaRPr lang="en-GB" sz="600" dirty="0">
              <a:latin typeface="+mn-lt"/>
              <a:cs typeface="Arial"/>
            </a:endParaRPr>
          </a:p>
          <a:p>
            <a:pPr algn="just">
              <a:lnSpc>
                <a:spcPct val="100000"/>
              </a:lnSpc>
              <a:spcBef>
                <a:spcPct val="0"/>
              </a:spcBef>
              <a:buNone/>
            </a:pPr>
            <a:r>
              <a:rPr lang="en-GB" altLang="en-US" sz="1100" i="1" dirty="0">
                <a:latin typeface="+mn-lt"/>
                <a:cs typeface="Arial"/>
              </a:rPr>
              <a:t>A single crime can have multiple hate strands. The crime trend is based on recorded crimes, whilst the assessment of hate strands is based on the volume of each individual strand.</a:t>
            </a:r>
          </a:p>
        </p:txBody>
      </p:sp>
      <p:graphicFrame>
        <p:nvGraphicFramePr>
          <p:cNvPr id="2" name="Table 1">
            <a:extLst>
              <a:ext uri="{FF2B5EF4-FFF2-40B4-BE49-F238E27FC236}">
                <a16:creationId xmlns:a16="http://schemas.microsoft.com/office/drawing/2014/main" id="{E4DD01EE-E8E5-0B30-2699-DAED5905DDD1}"/>
              </a:ext>
            </a:extLst>
          </p:cNvPr>
          <p:cNvGraphicFramePr>
            <a:graphicFrameLocks/>
          </p:cNvGraphicFramePr>
          <p:nvPr>
            <p:extLst>
              <p:ext uri="{D42A27DB-BD31-4B8C-83A1-F6EECF244321}">
                <p14:modId xmlns:p14="http://schemas.microsoft.com/office/powerpoint/2010/main" val="331278122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394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3" name="Table 2">
            <a:extLst>
              <a:ext uri="{FF2B5EF4-FFF2-40B4-BE49-F238E27FC236}">
                <a16:creationId xmlns:a16="http://schemas.microsoft.com/office/drawing/2014/main" id="{F38D335D-D695-8426-5946-232FD59500E1}"/>
              </a:ext>
            </a:extLst>
          </p:cNvPr>
          <p:cNvGraphicFramePr>
            <a:graphicFrameLocks/>
          </p:cNvGraphicFramePr>
          <p:nvPr>
            <p:extLst>
              <p:ext uri="{D42A27DB-BD31-4B8C-83A1-F6EECF244321}">
                <p14:modId xmlns:p14="http://schemas.microsoft.com/office/powerpoint/2010/main" val="2690751350"/>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13.0%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ECF0CCC4-B0C4-5E79-0A9E-FAE221E19018}"/>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6" name="Picture 5">
            <a:extLst>
              <a:ext uri="{FF2B5EF4-FFF2-40B4-BE49-F238E27FC236}">
                <a16:creationId xmlns:a16="http://schemas.microsoft.com/office/drawing/2014/main" id="{D7C9298E-018F-E035-86DD-E698E34A8E62}"/>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6715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C003783D-EA51-53E8-9432-DB5007EABFFE}"/>
              </a:ext>
            </a:extLst>
          </p:cNvPr>
          <p:cNvSpPr txBox="1">
            <a:spLocks noChangeArrowheads="1"/>
          </p:cNvSpPr>
          <p:nvPr/>
        </p:nvSpPr>
        <p:spPr bwMode="auto">
          <a:xfrm>
            <a:off x="6174000"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ts val="0"/>
              </a:spcBef>
              <a:buNone/>
            </a:pPr>
            <a:r>
              <a:rPr lang="en-GB" altLang="en-US" sz="1100" dirty="0">
                <a:latin typeface="+mn-lt"/>
                <a:cs typeface="Arial"/>
              </a:rPr>
              <a:t>The number of recorded Rape offences has fallen by 10.8% during Q2 2024-25 when compared to the quarter prior, with 21 fewer offences recorded for a total of 174. Whilst this disrupts the upward trend recorded following Q3 2023-24, it remains the second-highest quarterly figure within the timeframe for this historically under-reported crime category. An increase of 20.8% (30 additional offences) can be observed when comparing Q2 2024-25 against the same quarter during the previous financial year. A further increase of 31.3% has been recorded when comparing the current FYTD against the previous FYTD, with 88 additional offences recorded for a total of 369.</a:t>
            </a:r>
          </a:p>
          <a:p>
            <a:pPr algn="just">
              <a:lnSpc>
                <a:spcPct val="100000"/>
              </a:lnSpc>
              <a:spcBef>
                <a:spcPts val="0"/>
              </a:spcBef>
              <a:buNone/>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None/>
            </a:pPr>
            <a:r>
              <a:rPr lang="en-GB" altLang="en-US" sz="1100" dirty="0">
                <a:latin typeface="+mj-lt"/>
                <a:cs typeface="Arial"/>
              </a:rPr>
              <a:t>When compared to the quarter prior, the solved rate for Rape offences has fallen by 1.1 percentage points to 9.2%, with four fewer crimes solved for a total of 16. This continues the downward trend observed following Q3 2023-24. Conversely, an increase of 0.9 percentage points can be observed when comparing Q2 2024-25 against the same quarter during the previous financial year, with four additional crimes solved. The solved rate for the current FYTD stands at 9.8%, a further increase of 2.3 percentage points when compared to the previous FYTD, with 15 additional crimes solved for a total of 36.</a:t>
            </a:r>
          </a:p>
          <a:p>
            <a:pPr algn="just" eaLnBrk="1" hangingPunct="1">
              <a:lnSpc>
                <a:spcPct val="100000"/>
              </a:lnSpc>
              <a:spcBef>
                <a:spcPct val="0"/>
              </a:spcBef>
              <a:buNone/>
            </a:pPr>
            <a:endParaRPr lang="en-GB" altLang="en-US" sz="600" dirty="0">
              <a:latin typeface="+mj-lt"/>
              <a:cs typeface="Arial"/>
            </a:endParaRPr>
          </a:p>
          <a:p>
            <a:pPr algn="just" eaLnBrk="1" hangingPunct="1">
              <a:lnSpc>
                <a:spcPct val="100000"/>
              </a:lnSpc>
              <a:spcBef>
                <a:spcPct val="0"/>
              </a:spcBef>
              <a:buNone/>
            </a:pPr>
            <a:r>
              <a:rPr lang="en-GB" altLang="en-US" sz="1100" dirty="0">
                <a:latin typeface="+mj-lt"/>
                <a:cs typeface="Arial"/>
              </a:rPr>
              <a:t>The Rape Investigation Team (RIT) secured several convictions this quarter, including the conviction of a male for stranger rape, which resulted in an eight-year custodial sentence. Another male was convicted for historic interfamilial rapes and sexual offences against two victims. He was charged with 18 rape and non-penetrative offences, and found guilty on all counts. He is now awaiting sentencing. A third male was convicted of rape and oral rape. He attempted to escape the country, but was located and arrested. He was found guilty and is awaiting sentencing.</a:t>
            </a:r>
          </a:p>
          <a:p>
            <a:pPr algn="just" eaLnBrk="1" hangingPunct="1">
              <a:lnSpc>
                <a:spcPct val="100000"/>
              </a:lnSpc>
              <a:spcBef>
                <a:spcPct val="0"/>
              </a:spcBef>
              <a:buNone/>
            </a:pPr>
            <a:endParaRPr lang="en-GB" altLang="en-US" sz="600" dirty="0">
              <a:latin typeface="+mj-lt"/>
              <a:cs typeface="Arial"/>
            </a:endParaRPr>
          </a:p>
          <a:p>
            <a:pPr algn="just" eaLnBrk="1" hangingPunct="1">
              <a:lnSpc>
                <a:spcPct val="100000"/>
              </a:lnSpc>
              <a:spcBef>
                <a:spcPct val="0"/>
              </a:spcBef>
              <a:buNone/>
            </a:pPr>
            <a:r>
              <a:rPr lang="en-GB" altLang="en-US" sz="1100" dirty="0">
                <a:latin typeface="+mj-lt"/>
                <a:cs typeface="Arial"/>
              </a:rPr>
              <a:t>A new forensic medical examination service has been made available via sexual assault referral centres, provided by Nurture Health and Care.</a:t>
            </a:r>
          </a:p>
        </p:txBody>
      </p:sp>
      <p:graphicFrame>
        <p:nvGraphicFramePr>
          <p:cNvPr id="5" name="Table 4">
            <a:extLst>
              <a:ext uri="{FF2B5EF4-FFF2-40B4-BE49-F238E27FC236}">
                <a16:creationId xmlns:a16="http://schemas.microsoft.com/office/drawing/2014/main" id="{E9266E75-104F-3938-B5B2-D79935480316}"/>
              </a:ext>
            </a:extLst>
          </p:cNvPr>
          <p:cNvGraphicFramePr>
            <a:graphicFrameLocks/>
          </p:cNvGraphicFramePr>
          <p:nvPr>
            <p:extLst>
              <p:ext uri="{D42A27DB-BD31-4B8C-83A1-F6EECF244321}">
                <p14:modId xmlns:p14="http://schemas.microsoft.com/office/powerpoint/2010/main" val="95547880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577646A2-8CE2-E4D0-AAE2-4FF0198CF475}"/>
              </a:ext>
            </a:extLst>
          </p:cNvPr>
          <p:cNvGraphicFramePr>
            <a:graphicFrameLocks/>
          </p:cNvGraphicFramePr>
          <p:nvPr>
            <p:extLst>
              <p:ext uri="{D42A27DB-BD31-4B8C-83A1-F6EECF244321}">
                <p14:modId xmlns:p14="http://schemas.microsoft.com/office/powerpoint/2010/main" val="2629707183"/>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5390649E-AF71-BE8E-9636-BEA973EA9769}"/>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3" name="Picture 2">
            <a:extLst>
              <a:ext uri="{FF2B5EF4-FFF2-40B4-BE49-F238E27FC236}">
                <a16:creationId xmlns:a16="http://schemas.microsoft.com/office/drawing/2014/main" id="{AF8F4162-FAA0-EC76-BC75-1B05A46D2973}"/>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8735A130-F3D6-7E4B-5938-83FD29E57E2F}"/>
              </a:ext>
            </a:extLst>
          </p:cNvPr>
          <p:cNvSpPr txBox="1">
            <a:spLocks noChangeArrowheads="1"/>
          </p:cNvSpPr>
          <p:nvPr/>
        </p:nvSpPr>
        <p:spPr bwMode="auto">
          <a:xfrm>
            <a:off x="6174000"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3. Domestic Related Crime </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267874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680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500" b="1" i="1" dirty="0">
              <a:latin typeface="+mn-lt"/>
              <a:cs typeface="Arial"/>
            </a:endParaRPr>
          </a:p>
          <a:p>
            <a:pPr algn="just">
              <a:lnSpc>
                <a:spcPct val="100000"/>
              </a:lnSpc>
              <a:spcBef>
                <a:spcPct val="0"/>
              </a:spcBef>
              <a:buNone/>
            </a:pPr>
            <a:r>
              <a:rPr lang="en-GB" altLang="en-US" sz="1100" dirty="0">
                <a:latin typeface="+mn-lt"/>
                <a:cs typeface="Arial"/>
              </a:rPr>
              <a:t>Domestic related offences have seen an increase of 9.7% when compared to the quarter prior, with 200 additional offences recorded for a total of 2,259. This disrupts the slight downward trend observed following Q3 2023-24. A similar increase of 10.5% (215 additional offences) can be observed when comparing Q2 2024-25 against the same quarter during the previous financial year. </a:t>
            </a:r>
            <a:r>
              <a:rPr lang="en-GB" altLang="en-US" sz="1100" dirty="0">
                <a:latin typeface="Arial"/>
                <a:cs typeface="Arial"/>
              </a:rPr>
              <a:t>In total, 4,318 offences have been recorded during the current FYTD, a slight increase of 0.3% (14 additional offences) when compared to the previous FYTD.</a:t>
            </a:r>
            <a:endParaRPr lang="en-GB" altLang="en-US" sz="1100" dirty="0">
              <a:latin typeface="+mn-lt"/>
              <a:cs typeface="Arial"/>
            </a:endParaRPr>
          </a:p>
          <a:p>
            <a:pPr algn="just">
              <a:lnSpc>
                <a:spcPct val="100000"/>
              </a:lnSpc>
              <a:spcBef>
                <a:spcPct val="0"/>
              </a:spcBef>
              <a:buNone/>
            </a:pPr>
            <a:endParaRPr lang="en-GB" altLang="en-US" sz="500" dirty="0">
              <a:latin typeface="+mn-lt"/>
              <a:cs typeface="Arial" panose="020B0604020202020204" pitchFamily="34" charset="0"/>
            </a:endParaRPr>
          </a:p>
          <a:p>
            <a:pPr algn="just">
              <a:lnSpc>
                <a:spcPct val="100000"/>
              </a:lnSpc>
              <a:spcBef>
                <a:spcPct val="0"/>
              </a:spcBef>
              <a:buNone/>
            </a:pPr>
            <a:r>
              <a:rPr lang="en-GB" altLang="en-US" sz="1100" dirty="0">
                <a:latin typeface="+mn-lt"/>
                <a:cs typeface="Arial"/>
              </a:rPr>
              <a:t>When compared to the quarter prior, the solved rate for domestic related offences has fallen by 2.3 percentage points to 8.6%, with 31 fewer crimes solved for a total of 194. This disrupts the upward trend observed following Q3 2023-24. </a:t>
            </a:r>
            <a:r>
              <a:rPr lang="en-GB" altLang="en-US" sz="1100" dirty="0">
                <a:latin typeface="+mj-lt"/>
                <a:cs typeface="Arial"/>
              </a:rPr>
              <a:t>Conversely, a slight increase of 0.1 percentage points can be observed can comparing Q2 2024-25 against the same quarter during the previous financial year, with 20 additional crimes solved. The solved rate for the current FYTD stands at 9.7%, an increase of 0.8 percentage points when compared to the previous FYTD, with 35 additional crimes solved for a total of 419. </a:t>
            </a:r>
          </a:p>
          <a:p>
            <a:pPr algn="just">
              <a:lnSpc>
                <a:spcPct val="100000"/>
              </a:lnSpc>
              <a:spcBef>
                <a:spcPct val="0"/>
              </a:spcBef>
              <a:buNone/>
            </a:pPr>
            <a:endParaRPr lang="en-GB" altLang="en-US" sz="600" dirty="0">
              <a:latin typeface="+mj-lt"/>
              <a:cs typeface="Arial"/>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Victim Services are working collaboratively with the Professional Standards Department to establish confidential advisors who will provide initial support, advice, and pathways to women who are experiencing issues in the workplace and/or Police Perpetrated Domestic Abuse (PPDA). In addition, the Survivor Engagement Co-ordinator is setting up an internal Survivor Reference Group to better understand the complexities of PPDA, ensuring that change and improvement are informed by the feedback and lived experiences of victims.</a:t>
            </a:r>
          </a:p>
          <a:p>
            <a:pPr algn="just">
              <a:lnSpc>
                <a:spcPct val="100000"/>
              </a:lnSpc>
              <a:spcBef>
                <a:spcPct val="0"/>
              </a:spcBef>
              <a:buNone/>
            </a:pPr>
            <a:endParaRPr lang="en-GB" altLang="en-US" sz="600" dirty="0">
              <a:solidFill>
                <a:srgbClr val="FF0000"/>
              </a:solidFill>
              <a:latin typeface="+mj-lt"/>
              <a:cs typeface="Arial"/>
            </a:endParaRPr>
          </a:p>
          <a:p>
            <a:pPr algn="just">
              <a:lnSpc>
                <a:spcPct val="100000"/>
              </a:lnSpc>
              <a:spcBef>
                <a:spcPct val="0"/>
              </a:spcBef>
              <a:buNone/>
            </a:pPr>
            <a:r>
              <a:rPr lang="en-GB" altLang="en-US" sz="1100" i="1" dirty="0">
                <a:latin typeface="+mn-lt"/>
                <a:cs typeface="Arial" panose="020B0604020202020204" pitchFamily="34" charset="0"/>
              </a:rPr>
              <a:t>This data only includes offences in which the victim and offender were both aged 16 or over at the time of the offence, as specified in the Domestic Abuse Act 2021, or where the victim or offender do not have a determined age.</a:t>
            </a:r>
            <a:endParaRPr lang="en-GB" altLang="en-US" sz="1100" dirty="0">
              <a:latin typeface="+mj-lt"/>
              <a:cs typeface="Arial"/>
            </a:endParaRPr>
          </a:p>
          <a:p>
            <a:pPr algn="just" eaLnBrk="1" hangingPunct="1">
              <a:lnSpc>
                <a:spcPct val="100000"/>
              </a:lnSpc>
              <a:spcBef>
                <a:spcPct val="0"/>
              </a:spcBef>
              <a:buFontTx/>
              <a:buNone/>
            </a:pPr>
            <a:endParaRPr lang="en-GB" altLang="en-US" sz="400" dirty="0">
              <a:solidFill>
                <a:srgbClr val="FF0000"/>
              </a:solidFill>
              <a:latin typeface="+mj-lt"/>
              <a:cs typeface="Arial"/>
            </a:endParaRPr>
          </a:p>
        </p:txBody>
      </p:sp>
      <p:graphicFrame>
        <p:nvGraphicFramePr>
          <p:cNvPr id="5" name="Table 4">
            <a:extLst>
              <a:ext uri="{FF2B5EF4-FFF2-40B4-BE49-F238E27FC236}">
                <a16:creationId xmlns:a16="http://schemas.microsoft.com/office/drawing/2014/main" id="{CBB614C7-651E-B517-D078-C807F48DB03A}"/>
              </a:ext>
            </a:extLst>
          </p:cNvPr>
          <p:cNvGraphicFramePr>
            <a:graphicFrameLocks/>
          </p:cNvGraphicFramePr>
          <p:nvPr>
            <p:extLst>
              <p:ext uri="{D42A27DB-BD31-4B8C-83A1-F6EECF244321}">
                <p14:modId xmlns:p14="http://schemas.microsoft.com/office/powerpoint/2010/main" val="4140864261"/>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2,260</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2,044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2,094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2,087</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2,059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2,259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9A42E664-44E5-45C6-F945-78FA9D42BC7D}"/>
              </a:ext>
            </a:extLst>
          </p:cNvPr>
          <p:cNvGraphicFramePr>
            <a:graphicFrameLocks/>
          </p:cNvGraphicFramePr>
          <p:nvPr>
            <p:extLst>
              <p:ext uri="{D42A27DB-BD31-4B8C-83A1-F6EECF244321}">
                <p14:modId xmlns:p14="http://schemas.microsoft.com/office/powerpoint/2010/main" val="415804263"/>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9.3%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7" name="Picture 16">
            <a:extLst>
              <a:ext uri="{FF2B5EF4-FFF2-40B4-BE49-F238E27FC236}">
                <a16:creationId xmlns:a16="http://schemas.microsoft.com/office/drawing/2014/main" id="{58EEB841-A6C1-0F8F-4D87-57B344715E68}"/>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25" name="Picture 24">
            <a:extLst>
              <a:ext uri="{FF2B5EF4-FFF2-40B4-BE49-F238E27FC236}">
                <a16:creationId xmlns:a16="http://schemas.microsoft.com/office/drawing/2014/main" id="{28C5038E-FC26-0154-DD4E-5869C1626123}"/>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54757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9255185B-0DDB-71BA-0E50-7E51C37283FD}"/>
              </a:ext>
            </a:extLst>
          </p:cNvPr>
          <p:cNvSpPr txBox="1">
            <a:spLocks noChangeArrowheads="1"/>
          </p:cNvSpPr>
          <p:nvPr/>
        </p:nvSpPr>
        <p:spPr bwMode="auto">
          <a:xfrm>
            <a:off x="6174000" y="777600"/>
            <a:ext cx="5910011" cy="32544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Domestic Abuse Repeat Victims/Offenders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victims* has increased by 2.8% when comparing Q2 2024-25 against the quarter prior, with 38 additional repeat victims recorded for a total of 1,378. This disrupts the downward trend which had previously been observed throughout the timeframe. Conversely, a reduction of 10.7% (165 fewer repeat victims) can be observed when comparing Q2 2024-25 against the same quarter during the previous financial year. </a:t>
            </a:r>
            <a:r>
              <a:rPr lang="en-GB" altLang="en-US" sz="1100" dirty="0">
                <a:latin typeface="Arial" panose="020B0604020202020204" pitchFamily="34" charset="0"/>
                <a:cs typeface="Arial" panose="020B0604020202020204" pitchFamily="34" charset="0"/>
              </a:rPr>
              <a:t>A total of 2,718 repeat victims have been recorded when combining the quarterly figures for the current FYTD, a reduction of 14.8% (472 fewer repeat victims) when compared to the previous FYTD.</a:t>
            </a:r>
            <a:endParaRPr lang="en-GB" altLang="en-US" sz="1100" dirty="0">
              <a:latin typeface="+mn-lt"/>
              <a:cs typeface="Arial" panose="020B0604020202020204" pitchFamily="34" charset="0"/>
            </a:endParaRP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offenders* has risen by 2.0% when comparing Q2 2024-25 against the quarter prior, with 31 additional repeat offenders recorded for a total of 1,619. As with repeat victims, this disrupts the downward trend which had previously been observed throughout the timeframe. Conversely, a reduction of 8.6% (153 fewer repeat offenders) can be observed when comparing Q2 2024-25 against the same quarter during the previous financial year. </a:t>
            </a:r>
            <a:r>
              <a:rPr lang="en-GB" altLang="en-US" sz="1100" dirty="0">
                <a:latin typeface="Arial" panose="020B0604020202020204" pitchFamily="34" charset="0"/>
                <a:cs typeface="Arial" panose="020B0604020202020204" pitchFamily="34" charset="0"/>
              </a:rPr>
              <a:t>A total of 3,207 repeat offenders have been recorded when combining the quarterly figures for the current FYTD, a reduction of 11.6% (419 fewer repeat offenders) when compared to the previous FYTD.</a:t>
            </a:r>
            <a:endParaRPr lang="en-GB" altLang="en-US" sz="1100" dirty="0">
              <a:latin typeface="+mn-lt"/>
              <a:cs typeface="Arial" panose="020B0604020202020204" pitchFamily="34" charset="0"/>
            </a:endParaRP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a:rPr>
              <a:t>There is a Multi-Agency Tasking and Coordination (MATAC) process in place which focuses on identifying serial perpetrators of domestic abuse, in order to limit the risk of them reoffending. A range of interventions can be delivered via MATAC to safeguard victims and families, including support, prevention, diversion, disruption, and enforcement.</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lnSpc>
                <a:spcPct val="100000"/>
              </a:lnSpc>
              <a:spcBef>
                <a:spcPct val="0"/>
              </a:spcBef>
              <a:buNone/>
            </a:pPr>
            <a:r>
              <a:rPr lang="en-GB" altLang="en-US" sz="1100" i="1" dirty="0">
                <a:latin typeface="+mn-lt"/>
                <a:cs typeface="Arial" panose="020B0604020202020204" pitchFamily="34" charset="0"/>
              </a:rPr>
              <a:t>This data only includes offences in which the victim and offender were both aged 16 or over at the time of the offence, as specified in the Domestic Abuse Act 2021.</a:t>
            </a:r>
            <a:endParaRPr lang="en-GB" altLang="en-US" sz="1100" dirty="0">
              <a:latin typeface="+mj-lt"/>
              <a:cs typeface="Arial"/>
            </a:endParaRPr>
          </a:p>
          <a:p>
            <a:pPr algn="just">
              <a:lnSpc>
                <a:spcPct val="100000"/>
              </a:lnSpc>
              <a:spcBef>
                <a:spcPts val="0"/>
              </a:spcBef>
              <a:buNone/>
            </a:pPr>
            <a:r>
              <a:rPr lang="en-GB" altLang="en-US" sz="1100" i="1" dirty="0">
                <a:latin typeface="+mn-lt"/>
                <a:cs typeface="Arial" panose="020B0604020202020204" pitchFamily="34" charset="0"/>
              </a:rPr>
              <a:t>*Based on rolling 12 months to the end of each quarter, where persons are linked in this capacity to two or more crimes within this period.</a:t>
            </a:r>
          </a:p>
        </p:txBody>
      </p:sp>
      <p:graphicFrame>
        <p:nvGraphicFramePr>
          <p:cNvPr id="2" name="Table 1">
            <a:extLst>
              <a:ext uri="{FF2B5EF4-FFF2-40B4-BE49-F238E27FC236}">
                <a16:creationId xmlns:a16="http://schemas.microsoft.com/office/drawing/2014/main" id="{06F7932D-C2C0-78D7-A34C-CBCD95970187}"/>
              </a:ext>
            </a:extLst>
          </p:cNvPr>
          <p:cNvGraphicFramePr>
            <a:graphicFrameLocks/>
          </p:cNvGraphicFramePr>
          <p:nvPr>
            <p:extLst>
              <p:ext uri="{D42A27DB-BD31-4B8C-83A1-F6EECF244321}">
                <p14:modId xmlns:p14="http://schemas.microsoft.com/office/powerpoint/2010/main" val="265599386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1,647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1,393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1,340</a:t>
                      </a: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1,378</a:t>
                      </a: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96FCC365-6CC1-C445-5EF2-66E44A0D708A}"/>
              </a:ext>
            </a:extLst>
          </p:cNvPr>
          <p:cNvGraphicFramePr>
            <a:graphicFrameLocks/>
          </p:cNvGraphicFramePr>
          <p:nvPr>
            <p:extLst>
              <p:ext uri="{D42A27DB-BD31-4B8C-83A1-F6EECF244321}">
                <p14:modId xmlns:p14="http://schemas.microsoft.com/office/powerpoint/2010/main" val="3001000058"/>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1,854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1,772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1,708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1,588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54440160-753E-89D0-19F3-30C411AF84E8}"/>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EAF92430-AB05-5633-4F9A-E4EC60C8D4B3}"/>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91441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8" y="1160675"/>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All Crime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Beating Crime Plan</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Residential Burglary</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Neighbourhood Crime</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Public Order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Anti-Social Behaviour </a:t>
            </a:r>
          </a:p>
          <a:p>
            <a:pPr marL="342900" indent="-342900" eaLnBrk="1" fontAlgn="auto" hangingPunct="1">
              <a:spcBef>
                <a:spcPts val="0"/>
              </a:spcBef>
              <a:spcAft>
                <a:spcPts val="0"/>
              </a:spcAft>
              <a:buFont typeface="+mj-lt"/>
              <a:buAutoNum type="arabicPeriod"/>
              <a:defRPr/>
            </a:pPr>
            <a:r>
              <a:rPr lang="en-GB" sz="1400" dirty="0">
                <a:latin typeface="Arial" panose="020B0604020202020204" pitchFamily="34" charset="0"/>
                <a:cs typeface="Arial" panose="020B0604020202020204" pitchFamily="34" charset="0"/>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461458" y="3241144"/>
            <a:ext cx="11048237" cy="1446550"/>
          </a:xfrm>
          <a:prstGeom prst="rect">
            <a:avLst/>
          </a:prstGeom>
          <a:noFill/>
        </p:spPr>
        <p:txBody>
          <a:bodyPr wrap="square" rtlCol="0">
            <a:spAutoFit/>
          </a:bodyPr>
          <a:lstStyle/>
          <a:p>
            <a:r>
              <a:rPr lang="en-GB" sz="1400" b="1" dirty="0">
                <a:effectLst/>
                <a:ea typeface="Calibri" panose="020F0502020204030204" pitchFamily="34" charset="0"/>
              </a:rPr>
              <a:t>Key </a:t>
            </a:r>
            <a:r>
              <a:rPr lang="en-GB" sz="1400" b="1" dirty="0">
                <a:effectLst/>
                <a:latin typeface="Arial" panose="020B0604020202020204" pitchFamily="34" charset="0"/>
                <a:ea typeface="Calibri" panose="020F0502020204030204" pitchFamily="34" charset="0"/>
                <a:cs typeface="Arial" panose="020B0604020202020204" pitchFamily="34" charset="0"/>
              </a:rPr>
              <a:t>Commitments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Reduce public order offences and anti-social behaviour, and the number of people who repeatedly carry out these acts.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Reduce acquisitive crime and repeat offenders.</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Improve the safety of roads throughout Gwent.</a:t>
            </a:r>
          </a:p>
          <a:p>
            <a:pPr marL="285750" indent="-285750" algn="jus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Arial" panose="020B0604020202020204" pitchFamily="34" charset="0"/>
              </a:rPr>
              <a:t>Commission and invest in effective crime prevention initiatives.</a:t>
            </a:r>
          </a:p>
          <a:p>
            <a:endParaRPr lang="en-GB" dirty="0"/>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5. Modern Day Slavery and Human Trafficking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4000" y="773364"/>
            <a:ext cx="5911200" cy="3277820"/>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spcBef>
                <a:spcPct val="0"/>
              </a:spcBef>
            </a:pPr>
            <a:r>
              <a:rPr lang="en-GB" altLang="en-US" sz="1100" dirty="0">
                <a:latin typeface="+mn-lt"/>
                <a:cs typeface="Arial" panose="020B0604020202020204" pitchFamily="34" charset="0"/>
              </a:rPr>
              <a:t>Modern Day Slavery and Human Trafficking offences have </a:t>
            </a:r>
            <a:r>
              <a:rPr lang="en-GB" altLang="en-US" sz="1100" dirty="0">
                <a:cs typeface="Arial" panose="020B0604020202020204" pitchFamily="34" charset="0"/>
              </a:rPr>
              <a:t>seen a reduction of</a:t>
            </a:r>
            <a:r>
              <a:rPr lang="en-GB" altLang="en-US" sz="1100" dirty="0">
                <a:latin typeface="+mn-lt"/>
                <a:cs typeface="Arial" panose="020B0604020202020204" pitchFamily="34" charset="0"/>
              </a:rPr>
              <a:t> 29.3% during Q2 2024-25 when compared to the quarter prior, with </a:t>
            </a:r>
            <a:r>
              <a:rPr lang="en-GB" altLang="en-US" sz="1100" dirty="0">
                <a:cs typeface="Arial" panose="020B0604020202020204" pitchFamily="34" charset="0"/>
              </a:rPr>
              <a:t>12</a:t>
            </a:r>
            <a:r>
              <a:rPr lang="en-GB" altLang="en-US" sz="1100" dirty="0">
                <a:latin typeface="+mn-lt"/>
                <a:cs typeface="Arial" panose="020B0604020202020204" pitchFamily="34" charset="0"/>
              </a:rPr>
              <a:t> fewer offences recorded for a total of 29. This disrupts the upward trend observed following Q3 2023-24. </a:t>
            </a:r>
            <a:r>
              <a:rPr lang="en-GB" altLang="en-US" sz="1100" dirty="0">
                <a:cs typeface="Arial" panose="020B0604020202020204" pitchFamily="34" charset="0"/>
              </a:rPr>
              <a:t>Conversely, an increase of 3.6% </a:t>
            </a:r>
            <a:r>
              <a:rPr lang="en-GB" altLang="en-US" sz="1100" dirty="0">
                <a:latin typeface="+mn-lt"/>
                <a:cs typeface="Arial" panose="020B0604020202020204" pitchFamily="34" charset="0"/>
              </a:rPr>
              <a:t>(one additional offence) can be observed when comparing Q2 2024-25 against the same quarter during the previous financial year. A more prominent increase of 37.3% has been recorded when comparing the current FYTD against the previous FYTD, with 19 additional offences reported for a total of 70. This increase has been influenced by the elevated volume of offences recorded during Q1 2024-25.</a:t>
            </a:r>
            <a:endParaRPr lang="en-GB" altLang="en-US" sz="1100" dirty="0">
              <a:latin typeface="Arial" panose="020B0604020202020204" pitchFamily="34" charset="0"/>
              <a:cs typeface="Arial" panose="020B0604020202020204" pitchFamily="34" charset="0"/>
            </a:endParaRPr>
          </a:p>
          <a:p>
            <a:pPr algn="just">
              <a:spcBef>
                <a:spcPct val="0"/>
              </a:spcBef>
            </a:pPr>
            <a:endParaRPr lang="en-GB" altLang="en-US" sz="6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Awareness training is being delivered to new starters, new community </a:t>
            </a:r>
            <a:r>
              <a:rPr lang="en-GB" altLang="en-US" sz="1100" dirty="0">
                <a:cs typeface="Arial" panose="020B0604020202020204" pitchFamily="34" charset="0"/>
              </a:rPr>
              <a:t>s</a:t>
            </a:r>
            <a:r>
              <a:rPr lang="en-GB" altLang="en-US" sz="1100" dirty="0">
                <a:latin typeface="+mn-lt"/>
                <a:cs typeface="Arial" panose="020B0604020202020204" pitchFamily="34" charset="0"/>
              </a:rPr>
              <a:t>upport </a:t>
            </a:r>
            <a:r>
              <a:rPr lang="en-GB" altLang="en-US" sz="1100" dirty="0">
                <a:cs typeface="Arial" panose="020B0604020202020204" pitchFamily="34" charset="0"/>
              </a:rPr>
              <a:t>o</a:t>
            </a:r>
            <a:r>
              <a:rPr lang="en-GB" altLang="en-US" sz="1100" dirty="0">
                <a:latin typeface="+mn-lt"/>
                <a:cs typeface="Arial" panose="020B0604020202020204" pitchFamily="34" charset="0"/>
              </a:rPr>
              <a:t>fficers, and trainee detectives</a:t>
            </a:r>
            <a:r>
              <a:rPr lang="en-GB" altLang="en-US" sz="1100" dirty="0">
                <a:cs typeface="Arial" panose="020B0604020202020204" pitchFamily="34" charset="0"/>
              </a:rPr>
              <a:t>.</a:t>
            </a:r>
          </a:p>
          <a:p>
            <a:pPr algn="just"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algn="just">
              <a:spcBef>
                <a:spcPct val="0"/>
              </a:spcBef>
            </a:pPr>
            <a:r>
              <a:rPr lang="en-GB" altLang="en-US" sz="1100" dirty="0">
                <a:latin typeface="+mn-lt"/>
                <a:cs typeface="Arial" panose="020B0604020202020204" pitchFamily="34" charset="0"/>
              </a:rPr>
              <a:t>The number of National Referral Mechanisms (NRMs) submitted has fallen by 30.1% during Q2 2024-25 when compared to the quarter prior, with 13 </a:t>
            </a:r>
            <a:r>
              <a:rPr lang="en-GB" altLang="en-US" sz="1100" dirty="0">
                <a:cs typeface="Arial" panose="020B0604020202020204" pitchFamily="34" charset="0"/>
              </a:rPr>
              <a:t>fewer </a:t>
            </a:r>
            <a:r>
              <a:rPr lang="en-GB" altLang="en-US" sz="1100" dirty="0">
                <a:latin typeface="+mn-lt"/>
                <a:cs typeface="Arial" panose="020B0604020202020204" pitchFamily="34" charset="0"/>
              </a:rPr>
              <a:t>referrals submitted for a total of 29. </a:t>
            </a:r>
            <a:r>
              <a:rPr lang="en-GB" altLang="en-US" sz="1100" dirty="0" err="1">
                <a:latin typeface="+mn-lt"/>
                <a:cs typeface="Arial" panose="020B0604020202020204" pitchFamily="34" charset="0"/>
              </a:rPr>
              <a:t>NRM</a:t>
            </a:r>
            <a:r>
              <a:rPr lang="en-GB" altLang="en-US" sz="1100" dirty="0">
                <a:latin typeface="+mn-lt"/>
                <a:cs typeface="Arial" panose="020B0604020202020204" pitchFamily="34" charset="0"/>
              </a:rPr>
              <a:t> submissions have remained steady when </a:t>
            </a:r>
            <a:r>
              <a:rPr lang="en-GB" altLang="en-US" sz="1100" dirty="0">
                <a:latin typeface="Arial" panose="020B0604020202020204" pitchFamily="34" charset="0"/>
                <a:cs typeface="Arial" panose="020B0604020202020204" pitchFamily="34" charset="0"/>
              </a:rPr>
              <a:t>comparing </a:t>
            </a:r>
            <a:r>
              <a:rPr lang="en-GB" altLang="en-US" sz="1100" dirty="0">
                <a:latin typeface="+mn-lt"/>
                <a:cs typeface="Arial" panose="020B0604020202020204" pitchFamily="34" charset="0"/>
              </a:rPr>
              <a:t>Q2 2024-25 against the same quarter during the previous financial year</a:t>
            </a:r>
            <a:r>
              <a:rPr lang="en-GB" altLang="en-US" sz="1100" dirty="0">
                <a:cs typeface="Arial" panose="020B0604020202020204" pitchFamily="34" charset="0"/>
              </a:rPr>
              <a:t>. An increase of 42.0% has been recorded when comparing the current FYTD against the previous FYTD, with an additional 21 </a:t>
            </a:r>
            <a:r>
              <a:rPr lang="en-GB" altLang="en-US" sz="1100" dirty="0" err="1">
                <a:cs typeface="Arial" panose="020B0604020202020204" pitchFamily="34" charset="0"/>
              </a:rPr>
              <a:t>NRMs</a:t>
            </a:r>
            <a:r>
              <a:rPr lang="en-GB" altLang="en-US" sz="1100" dirty="0">
                <a:cs typeface="Arial" panose="020B0604020202020204" pitchFamily="34" charset="0"/>
              </a:rPr>
              <a:t> submitted for a total of 71.</a:t>
            </a:r>
            <a:endParaRPr lang="en-GB" altLang="en-US" sz="600" dirty="0">
              <a:cs typeface="Arial" panose="020B0604020202020204" pitchFamily="34" charset="0"/>
            </a:endParaRPr>
          </a:p>
        </p:txBody>
      </p:sp>
      <p:graphicFrame>
        <p:nvGraphicFramePr>
          <p:cNvPr id="5" name="Table 4">
            <a:extLst>
              <a:ext uri="{FF2B5EF4-FFF2-40B4-BE49-F238E27FC236}">
                <a16:creationId xmlns:a16="http://schemas.microsoft.com/office/drawing/2014/main" id="{66F27F33-AFF8-290E-703A-16A690F6974B}"/>
              </a:ext>
            </a:extLst>
          </p:cNvPr>
          <p:cNvGraphicFramePr>
            <a:graphicFrameLocks/>
          </p:cNvGraphicFramePr>
          <p:nvPr>
            <p:extLst>
              <p:ext uri="{D42A27DB-BD31-4B8C-83A1-F6EECF244321}">
                <p14:modId xmlns:p14="http://schemas.microsoft.com/office/powerpoint/2010/main" val="66610653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68DB72F9-A348-FB98-E361-516B96D3720E}"/>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119878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t>6. Child Sexual Exploitation/Child Criminal Exploitation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4000" y="773364"/>
            <a:ext cx="5911200" cy="2508379"/>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dirty="0">
                <a:cs typeface="Calibri"/>
              </a:rPr>
              <a:t>The number of crimes assigned a Child Sexual Exploitation (CSE) local qualifier has increased by 12.0% during Q2 2024-25 when compared to the quarter prior, with three additional crimes recorded for a total of 28. A similar </a:t>
            </a:r>
            <a:r>
              <a:rPr lang="en-GB" sz="1100" dirty="0">
                <a:cs typeface="Calibri"/>
              </a:rPr>
              <a:t>increase of 16.7% (four additional crimes) can be observed when comparing Q2 2024-25 against the same quarter during the previous financial year. Conversely, a reduction of 22.1% has been recorded when comparing the current FYTD against the previous FYTD, with 15 fewer crimes reported for a total of 53. This reduction has been influenced by the elevated levels of crime recorded during Q1 2023-24.</a:t>
            </a:r>
          </a:p>
          <a:p>
            <a:pPr algn="just" eaLnBrk="1" hangingPunct="1">
              <a:lnSpc>
                <a:spcPct val="100000"/>
              </a:lnSpc>
              <a:spcBef>
                <a:spcPct val="0"/>
              </a:spcBef>
              <a:buFontTx/>
              <a:buNone/>
            </a:pPr>
            <a:endParaRPr lang="en-GB" sz="600" dirty="0">
              <a:effectLst/>
              <a:ea typeface="Calibri" panose="020F0502020204030204" pitchFamily="34" charset="0"/>
              <a:cs typeface="Arial"/>
            </a:endParaRPr>
          </a:p>
          <a:p>
            <a:pPr algn="just">
              <a:spcAft>
                <a:spcPts val="0"/>
              </a:spcAft>
            </a:pPr>
            <a:r>
              <a:rPr lang="en-GB" sz="1100" dirty="0">
                <a:cs typeface="Calibri"/>
              </a:rPr>
              <a:t>The offence most commonly assigned a CSE local qualifier during Q2 2024-25 was ‘take/make indecent photographs/pseudo-photographs of children’</a:t>
            </a:r>
            <a:r>
              <a:rPr lang="en-GB" sz="1100" dirty="0">
                <a:latin typeface="Arial" panose="020B0604020202020204" pitchFamily="34" charset="0"/>
                <a:cs typeface="Arial" panose="020B0604020202020204" pitchFamily="34" charset="0"/>
              </a:rPr>
              <a:t>, with eight instances recorded. This accounts for 28.6% of all crimes assigned a CSE local qualifier during the quarter.</a:t>
            </a:r>
          </a:p>
        </p:txBody>
      </p:sp>
      <p:graphicFrame>
        <p:nvGraphicFramePr>
          <p:cNvPr id="2" name="Table 1">
            <a:extLst>
              <a:ext uri="{FF2B5EF4-FFF2-40B4-BE49-F238E27FC236}">
                <a16:creationId xmlns:a16="http://schemas.microsoft.com/office/drawing/2014/main" id="{027C46D0-34F8-6353-7C40-11CE360B1018}"/>
              </a:ext>
            </a:extLst>
          </p:cNvPr>
          <p:cNvGraphicFramePr>
            <a:graphicFrameLocks/>
          </p:cNvGraphicFramePr>
          <p:nvPr>
            <p:extLst>
              <p:ext uri="{D42A27DB-BD31-4B8C-83A1-F6EECF244321}">
                <p14:modId xmlns:p14="http://schemas.microsoft.com/office/powerpoint/2010/main" val="41020439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44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5" name="TextBox 13">
            <a:extLst>
              <a:ext uri="{FF2B5EF4-FFF2-40B4-BE49-F238E27FC236}">
                <a16:creationId xmlns:a16="http://schemas.microsoft.com/office/drawing/2014/main" id="{F0E2A7FB-3349-03AF-8D4D-82146639BB07}"/>
              </a:ext>
            </a:extLst>
          </p:cNvPr>
          <p:cNvSpPr txBox="1">
            <a:spLocks noChangeArrowheads="1"/>
          </p:cNvSpPr>
          <p:nvPr/>
        </p:nvSpPr>
        <p:spPr bwMode="auto">
          <a:xfrm>
            <a:off x="120504" y="4116802"/>
            <a:ext cx="11962800" cy="240174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altLang="en-US" sz="1100" dirty="0">
                <a:latin typeface="+mn-lt"/>
              </a:rPr>
              <a:t>During September, reports were received that a nine-year-old child had been sexually assaulted by an adult male in a park. Officers responded quickly, identifying and arresting the suspect. The Public Protection Unit completed several enquires over the following day, which included speaking with the victim and numerous child witnesses. The suspect was also interviewed, and subsequently charged with sexual assault of a boy under 13 years old. He was remanded to court where he entered a guilty plea, and is currently awaiting sentencing. The victim is receiving the appropriate support from partner agencies.</a:t>
            </a:r>
          </a:p>
          <a:p>
            <a:pPr algn="just">
              <a:lnSpc>
                <a:spcPct val="100000"/>
              </a:lnSpc>
              <a:spcBef>
                <a:spcPct val="0"/>
              </a:spcBef>
              <a:buNone/>
            </a:pPr>
            <a:endParaRPr lang="en-GB" altLang="en-US" sz="600" dirty="0">
              <a:latin typeface="+mn-lt"/>
            </a:endParaRPr>
          </a:p>
          <a:p>
            <a:pPr algn="just">
              <a:lnSpc>
                <a:spcPct val="100000"/>
              </a:lnSpc>
              <a:spcBef>
                <a:spcPct val="0"/>
              </a:spcBef>
              <a:buNone/>
            </a:pPr>
            <a:r>
              <a:rPr lang="en-GB" altLang="en-US" sz="1100" dirty="0">
                <a:latin typeface="+mn-lt"/>
              </a:rPr>
              <a:t>The Public Protection Unit have implemented an exit strategy for use by exploitation teams when ending interventions with children and families. It has been recognised that better outcomes can be achieved when the withdrawal of police resources is strategically planned with partner organisations and discussed with the individuals involved. This strategy also incorporates the recording of key information, including the initial reason for police intervention, the nature and efficacy of the intervention provided, and the safety plan at the point of closure. The recorded information will be used to continue the development of these processes, ensuring that they remain relevant and efficient.</a:t>
            </a:r>
          </a:p>
          <a:p>
            <a:pPr algn="just">
              <a:lnSpc>
                <a:spcPct val="100000"/>
              </a:lnSpc>
              <a:spcBef>
                <a:spcPct val="0"/>
              </a:spcBef>
              <a:buNone/>
            </a:pPr>
            <a:endParaRPr lang="en-GB" altLang="en-US" sz="600" dirty="0">
              <a:latin typeface="+mn-lt"/>
            </a:endParaRPr>
          </a:p>
          <a:p>
            <a:pPr algn="just">
              <a:lnSpc>
                <a:spcPct val="100000"/>
              </a:lnSpc>
              <a:spcBef>
                <a:spcPct val="0"/>
              </a:spcBef>
              <a:buNone/>
            </a:pPr>
            <a:r>
              <a:rPr lang="en-GB" altLang="en-US" sz="1100" dirty="0">
                <a:latin typeface="+mn-lt"/>
              </a:rPr>
              <a:t>Following a lengthy investigation, a male has been charged with the following seven offences against a 14-year-old child: Engage in sexual activity in the presence of a child 13 to 15 (three counts); voyeurism – recording a private act (one count); incite a girl 13-15 to engage in sexual activity – no penetration (two counts); and engage in penetrative sexual activity with a girl 13-15 (one count). The male is due to appear in court later this year.</a:t>
            </a:r>
          </a:p>
          <a:p>
            <a:pPr algn="just">
              <a:lnSpc>
                <a:spcPct val="100000"/>
              </a:lnSpc>
              <a:spcBef>
                <a:spcPct val="0"/>
              </a:spcBef>
              <a:buNone/>
            </a:pPr>
            <a:endParaRPr lang="en-GB" altLang="en-US" sz="600" dirty="0">
              <a:latin typeface="+mn-lt"/>
            </a:endParaRPr>
          </a:p>
          <a:p>
            <a:pPr algn="just">
              <a:lnSpc>
                <a:spcPct val="100000"/>
              </a:lnSpc>
              <a:spcBef>
                <a:spcPct val="0"/>
              </a:spcBef>
              <a:buNone/>
            </a:pPr>
            <a:r>
              <a:rPr lang="en-GB" altLang="en-US" sz="1100" dirty="0">
                <a:latin typeface="+mn-lt"/>
              </a:rPr>
              <a:t>The RIT has secured the conviction of a male for interfamilial sexual offences involving a child. He was found guilty on all counts and is awaiting sentencing.</a:t>
            </a:r>
          </a:p>
        </p:txBody>
      </p:sp>
      <p:pic>
        <p:nvPicPr>
          <p:cNvPr id="7" name="Picture 6">
            <a:extLst>
              <a:ext uri="{FF2B5EF4-FFF2-40B4-BE49-F238E27FC236}">
                <a16:creationId xmlns:a16="http://schemas.microsoft.com/office/drawing/2014/main" id="{38504AC0-DB71-FA75-465A-E274815499C4}"/>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12636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Cyber Fraud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4000" y="773364"/>
            <a:ext cx="5911200" cy="2600712"/>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endParaRPr lang="en-GB" sz="600" b="1" i="1" dirty="0">
              <a:latin typeface="Arial" panose="020B0604020202020204" pitchFamily="34" charset="0"/>
              <a:cs typeface="Arial" panose="020B0604020202020204" pitchFamily="34" charset="0"/>
            </a:endParaRPr>
          </a:p>
          <a:p>
            <a:pPr algn="just"/>
            <a:endParaRPr lang="en-GB" sz="600" b="1" i="1" dirty="0">
              <a:latin typeface="Arial" panose="020B0604020202020204" pitchFamily="34" charset="0"/>
              <a:cs typeface="Arial" panose="020B0604020202020204" pitchFamily="34" charset="0"/>
            </a:endParaRPr>
          </a:p>
          <a:p>
            <a:pPr algn="just"/>
            <a:r>
              <a:rPr lang="en-GB" sz="1100" dirty="0"/>
              <a:t>Since Q1 2023-24, a total of 1,274 Action Fraud occurrences have been reported to Gwent Police via the National Fraud Intelligence Bureau. Of these, 57.8% (736 occurrences) have been assigned a cyber-enabled local qualifier.</a:t>
            </a:r>
          </a:p>
          <a:p>
            <a:pPr algn="just"/>
            <a:endParaRPr lang="en-GB" altLang="en-US" sz="600" dirty="0">
              <a:cs typeface="Calibri"/>
            </a:endParaRPr>
          </a:p>
          <a:p>
            <a:pPr algn="just"/>
            <a:r>
              <a:rPr lang="en-GB" altLang="en-US" sz="1100" dirty="0">
                <a:cs typeface="Calibri"/>
              </a:rPr>
              <a:t>The number of Action Fraud occurrences assigned a cyber-enabled local qualifier has fallen by 24.8% during Q2 2024-25 when compared to the quarter prior, with 26 fewer occurrences reported for a total of 79. This continues</a:t>
            </a:r>
            <a:r>
              <a:rPr lang="en-GB" sz="1100" dirty="0"/>
              <a:t> the downward trend that has been observed for this metric throughout the timeframe. A more prominent reduction of 45.5% (66 fewer occurrences) can be observed when comparing Q2 2024-25 against the same quarter during the previous financial year. </a:t>
            </a:r>
          </a:p>
          <a:p>
            <a:pPr algn="just"/>
            <a:endParaRPr lang="en-GB" sz="600" dirty="0"/>
          </a:p>
          <a:p>
            <a:pPr algn="just"/>
            <a:r>
              <a:rPr lang="en-GB" sz="1100" dirty="0"/>
              <a:t>In </a:t>
            </a:r>
            <a:r>
              <a:rPr lang="en-GB" altLang="en-US" sz="1100" dirty="0">
                <a:latin typeface="Arial"/>
                <a:cs typeface="Arial"/>
              </a:rPr>
              <a:t>total, 184 Action Fraud occurrences with a cyber-enabled local qualifier have been recorded during the current FYTD, a reduction of 39.5% (120 fewer occurrences) when compared to the previous FYTD.</a:t>
            </a:r>
          </a:p>
        </p:txBody>
      </p:sp>
      <p:graphicFrame>
        <p:nvGraphicFramePr>
          <p:cNvPr id="2" name="Table 1">
            <a:extLst>
              <a:ext uri="{FF2B5EF4-FFF2-40B4-BE49-F238E27FC236}">
                <a16:creationId xmlns:a16="http://schemas.microsoft.com/office/drawing/2014/main" id="{F75E5DC8-CFC8-14E0-EB96-6485FABBD070}"/>
              </a:ext>
            </a:extLst>
          </p:cNvPr>
          <p:cNvGraphicFramePr>
            <a:graphicFrameLocks/>
          </p:cNvGraphicFramePr>
          <p:nvPr>
            <p:extLst>
              <p:ext uri="{D42A27DB-BD31-4B8C-83A1-F6EECF244321}">
                <p14:modId xmlns:p14="http://schemas.microsoft.com/office/powerpoint/2010/main" val="138546042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8" name="Picture 7">
            <a:extLst>
              <a:ext uri="{FF2B5EF4-FFF2-40B4-BE49-F238E27FC236}">
                <a16:creationId xmlns:a16="http://schemas.microsoft.com/office/drawing/2014/main" id="{A0D32C2F-18C3-08F9-396E-CEFE45BEB3AD}"/>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20" name="Picture 19">
            <a:extLst>
              <a:ext uri="{FF2B5EF4-FFF2-40B4-BE49-F238E27FC236}">
                <a16:creationId xmlns:a16="http://schemas.microsoft.com/office/drawing/2014/main" id="{D7ADBF48-3F03-8CDC-6835-B244D58AF6C4}"/>
              </a:ext>
            </a:extLst>
          </p:cNvPr>
          <p:cNvPicPr>
            <a:picLocks/>
          </p:cNvPicPr>
          <p:nvPr/>
        </p:nvPicPr>
        <p:blipFill>
          <a:blip r:embed="rId4"/>
          <a:stretch>
            <a:fillRect/>
          </a:stretch>
        </p:blipFill>
        <p:spPr>
          <a:xfrm>
            <a:off x="441717" y="849059"/>
            <a:ext cx="5266800" cy="298800"/>
          </a:xfrm>
          <a:prstGeom prst="rect">
            <a:avLst/>
          </a:prstGeom>
        </p:spPr>
      </p:pic>
    </p:spTree>
    <p:extLst>
      <p:ext uri="{BB962C8B-B14F-4D97-AF65-F5344CB8AC3E}">
        <p14:creationId xmlns:p14="http://schemas.microsoft.com/office/powerpoint/2010/main" val="255036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 </a:t>
            </a:r>
            <a:r>
              <a:rPr lang="en-GB" sz="3200" dirty="0">
                <a:latin typeface="Arial" panose="020B0604020202020204" pitchFamily="34" charset="0"/>
                <a:cs typeface="Arial" panose="020B0604020202020204" pitchFamily="34" charset="0"/>
              </a:rPr>
              <a:t>Victim Support/Repeat Victims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4000" y="773362"/>
            <a:ext cx="5911200" cy="2693045"/>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ct val="0"/>
              </a:spcBef>
              <a:buFontTx/>
              <a:buNone/>
            </a:pPr>
            <a:r>
              <a:rPr lang="en-GB" altLang="en-US" sz="1100" dirty="0">
                <a:latin typeface="+mn-lt"/>
                <a:cs typeface="Arial" panose="020B0604020202020204" pitchFamily="34" charset="0"/>
              </a:rPr>
              <a:t>In this context, a repeat crime victim refers to an individual who has been linked as a victim in two or more crimes within a 12-month rolling period. </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 number of repeat crime victims has risen by 2.4% during Q2 2024-25* when compared to the quarter prior, with 178 additional repeat victims recorded for a total of 7,467. This increase disrupts the downward trend that had previously been observed for this metric throughout the timeframe.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A reduction of 5.5% (435 fewer repeat victims) can be observed when comparing Q2 2024-25 against the same quarter during the previous financial year. A total of 14,756 repeat victims have been recorded when combining the quarterly figures for the current FYTD, representing a reduction of 9.2% (1,500 fewer repeat victims) when compared to the previous FYTD.</a:t>
            </a:r>
            <a:endParaRPr lang="en-GB" altLang="en-US" sz="1100" dirty="0">
              <a:solidFill>
                <a:srgbClr val="FF0000"/>
              </a:solidFill>
              <a:latin typeface="Arial" panose="020B0604020202020204" pitchFamily="34" charset="0"/>
              <a:cs typeface="Arial" panose="020B0604020202020204" pitchFamily="34" charset="0"/>
            </a:endParaRPr>
          </a:p>
          <a:p>
            <a:pPr algn="just">
              <a:spcBef>
                <a:spcPct val="0"/>
              </a:spcBef>
            </a:pPr>
            <a:br>
              <a:rPr lang="en-GB" sz="600" dirty="0">
                <a:effectLst/>
                <a:ea typeface="Calibri" panose="020F0502020204030204" pitchFamily="34" charset="0"/>
                <a:cs typeface="Times New Roman" panose="02020603050405020304" pitchFamily="18" charset="0"/>
              </a:rPr>
            </a:br>
            <a:r>
              <a:rPr lang="en-GB" altLang="en-US" sz="1100" i="1" dirty="0">
                <a:latin typeface="+mn-lt"/>
                <a:cs typeface="Arial" panose="020B0604020202020204" pitchFamily="34" charset="0"/>
              </a:rPr>
              <a:t>*Based on the rolling 12 months to the end of the quarter.</a:t>
            </a:r>
            <a:endParaRPr lang="en-GB" altLang="en-US" sz="1100" i="1" dirty="0">
              <a:cs typeface="Arial" panose="020B0604020202020204" pitchFamily="34" charset="0"/>
            </a:endParaRPr>
          </a:p>
        </p:txBody>
      </p:sp>
      <p:graphicFrame>
        <p:nvGraphicFramePr>
          <p:cNvPr id="2" name="Table 1">
            <a:extLst>
              <a:ext uri="{FF2B5EF4-FFF2-40B4-BE49-F238E27FC236}">
                <a16:creationId xmlns:a16="http://schemas.microsoft.com/office/drawing/2014/main" id="{12981926-31CB-6AF4-6C42-ABCDEA67F0D4}"/>
              </a:ext>
            </a:extLst>
          </p:cNvPr>
          <p:cNvGraphicFramePr>
            <a:graphicFrameLocks/>
          </p:cNvGraphicFramePr>
          <p:nvPr>
            <p:extLst>
              <p:ext uri="{D42A27DB-BD31-4B8C-83A1-F6EECF244321}">
                <p14:modId xmlns:p14="http://schemas.microsoft.com/office/powerpoint/2010/main" val="1161675657"/>
              </p:ext>
            </p:extLst>
          </p:nvPr>
        </p:nvGraphicFramePr>
        <p:xfrm>
          <a:off x="1076400"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8,354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7,902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7,729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7,442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7,289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7,467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
        <p:nvSpPr>
          <p:cNvPr id="5" name="TextBox 13">
            <a:extLst>
              <a:ext uri="{FF2B5EF4-FFF2-40B4-BE49-F238E27FC236}">
                <a16:creationId xmlns:a16="http://schemas.microsoft.com/office/drawing/2014/main" id="{C7F0FF2A-B212-817D-3F73-16B13B4B006F}"/>
              </a:ext>
            </a:extLst>
          </p:cNvPr>
          <p:cNvSpPr txBox="1">
            <a:spLocks noChangeArrowheads="1"/>
          </p:cNvSpPr>
          <p:nvPr/>
        </p:nvSpPr>
        <p:spPr bwMode="auto">
          <a:xfrm>
            <a:off x="120505" y="4116802"/>
            <a:ext cx="11961413" cy="266335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An officer displayed excellent communication skills whilst responding to a report of a suicidal male on the wrong side of the Millennium Footbridge in Newport. After 30 minutes of negotiation, the officer was able to convince the male to return to safety.</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Three officers successfully performed CPR on a member of the public who had collapsed outside of the Green Dragon Public House in Monmouth, buying time for an ambulance to arrive and convey them to hospital.</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family member of a high-risk missing person contacted Gwent Police after locating the individual in a remote area of woodland, having seemingly overdosed. Three officers rapidly attended and commenced CPR, whilst others contacted ambulance triage and utilised What3Words to ensure the timely arrival of paramedics. They also provided reassurance to the members of the individual’s family who were at the scene. The attending paramedics have praised the quality of the initial care that officers provided to the individual, who is now recovering.</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West Safeguarding Hub have completed 745 strategy discussions throughout the quarter. Amongst these were 473 relating to child protection, 197 relating to the protection of vulnerable adults, and 24 relating to CSE or Child Criminal Exploitation. Collaborative work has been undertaken with partners to assess and investigate criminal offences against vulnerable children and adults, and to address safeguarding concerns. This has resulted in 95 joint visits by police and social services.</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j-lt"/>
                <a:cs typeface="Arial"/>
              </a:rPr>
              <a:t>Following a report of domestic assault, the officer in case took the time to engage with the 18-year-old victim, gaining her trust and giving her the confidence to make a statement. This led to an emergency charge for non-fatal strangulation and controlling/coercive behaviour against the offender, who was remanded by the court the following day. In light of this positive result, work has been undertaken internally to promote the importance of building trust and rapport with victims, as well as recognising the risk posed by non-fatal strangulation offences.</a:t>
            </a:r>
          </a:p>
        </p:txBody>
      </p:sp>
      <p:pic>
        <p:nvPicPr>
          <p:cNvPr id="10" name="Picture 9">
            <a:extLst>
              <a:ext uri="{FF2B5EF4-FFF2-40B4-BE49-F238E27FC236}">
                <a16:creationId xmlns:a16="http://schemas.microsoft.com/office/drawing/2014/main" id="{B20E6408-D19A-202E-4C26-1D9BF3A28A6D}"/>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36321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460800" y="4282194"/>
            <a:ext cx="11258862" cy="1384995"/>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Increase the effectiveness of officer and staff engagement with residents in their communities, and community confidence and trust in Gwent Police.</a:t>
            </a:r>
          </a:p>
          <a:p>
            <a:pPr marL="285750" indent="-285750" algn="just">
              <a:buFont typeface="Arial" panose="020B0604020202020204" pitchFamily="34" charset="0"/>
              <a:buChar char="•"/>
            </a:pPr>
            <a:r>
              <a:rPr lang="en-GB" sz="1400" dirty="0">
                <a:effectLst/>
                <a:ea typeface="Calibri" panose="020F0502020204030204" pitchFamily="34" charset="0"/>
              </a:rPr>
              <a:t>Improve the accessibility of neighbourhood police teams through a variety of contact channels that meet the needs of the public.</a:t>
            </a:r>
          </a:p>
          <a:p>
            <a:pPr marL="285750" indent="-285750" algn="just">
              <a:buFont typeface="Arial" panose="020B0604020202020204" pitchFamily="34" charset="0"/>
              <a:buChar char="•"/>
            </a:pPr>
            <a:r>
              <a:rPr lang="en-GB" sz="1400" dirty="0">
                <a:effectLst/>
                <a:ea typeface="Calibri" panose="020F0502020204030204" pitchFamily="34" charset="0"/>
              </a:rPr>
              <a:t>Increase reporting of crime by communities that are less likely to engage with the police.</a:t>
            </a:r>
          </a:p>
          <a:p>
            <a:pPr marL="285750" indent="-285750" algn="just">
              <a:buFont typeface="Arial" panose="020B0604020202020204" pitchFamily="34" charset="0"/>
              <a:buChar char="•"/>
            </a:pPr>
            <a:r>
              <a:rPr lang="en-GB" sz="1400" dirty="0">
                <a:effectLst/>
                <a:ea typeface="Calibri" panose="020F0502020204030204" pitchFamily="34" charset="0"/>
              </a:rPr>
              <a:t>Further increase officer and staff diversity to ensure our police service reflects the 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460800" y="1150676"/>
            <a:ext cx="4843810" cy="3323987"/>
          </a:xfrm>
          <a:prstGeom prst="rect">
            <a:avLst/>
          </a:prstGeom>
          <a:noFill/>
        </p:spPr>
        <p:txBody>
          <a:bodyPr wrap="square" rtlCol="0">
            <a:spAutoFit/>
          </a:bodyPr>
          <a:lstStyle/>
          <a:p>
            <a:pPr marL="342900" indent="-342900">
              <a:buAutoNum type="arabicPeriod"/>
            </a:pPr>
            <a:r>
              <a:rPr lang="en-GB" sz="1400" dirty="0"/>
              <a:t>Perceptions Survey: Levels of Policing</a:t>
            </a:r>
          </a:p>
          <a:p>
            <a:pPr marL="342900" indent="-342900">
              <a:buAutoNum type="arabicPeriod"/>
            </a:pPr>
            <a:r>
              <a:rPr lang="en-GB" sz="1400" dirty="0"/>
              <a:t>Perceptions Survey: Police Effectiveness</a:t>
            </a:r>
          </a:p>
          <a:p>
            <a:pPr marL="342900" indent="-342900">
              <a:buAutoNum type="arabicPeriod"/>
            </a:pPr>
            <a:r>
              <a:rPr lang="en-GB" sz="1400" dirty="0"/>
              <a:t>Perceptions Survey: Fairness</a:t>
            </a:r>
          </a:p>
          <a:p>
            <a:pPr marL="342900" indent="-342900">
              <a:buAutoNum type="arabicPeriod"/>
            </a:pPr>
            <a:r>
              <a:rPr lang="en-GB" sz="1400" dirty="0"/>
              <a:t>Perceptions Survey: Engagement</a:t>
            </a:r>
          </a:p>
          <a:p>
            <a:pPr marL="342900" indent="-342900">
              <a:buAutoNum type="arabicPeriod"/>
            </a:pPr>
            <a:r>
              <a:rPr lang="en-GB" sz="1400" dirty="0"/>
              <a:t>Perceptions Survey: Local Concerns and Overall</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Investigation Timeliness</a:t>
            </a:r>
          </a:p>
          <a:p>
            <a:pPr marL="342900" indent="-342900">
              <a:buAutoNum type="arabicPeriod"/>
            </a:pPr>
            <a:r>
              <a:rPr lang="en-GB" sz="1400" dirty="0"/>
              <a:t>Response Rates</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Social Media and Single Online Home</a:t>
            </a:r>
          </a:p>
          <a:p>
            <a:pPr marL="342900" indent="-342900">
              <a:buAutoNum type="arabicPeriod"/>
            </a:pPr>
            <a:r>
              <a:rPr lang="en-GB" sz="1400" dirty="0"/>
              <a:t>Initiatives &amp; Events</a:t>
            </a:r>
          </a:p>
          <a:p>
            <a:pPr marL="342900" indent="-342900">
              <a:buAutoNum type="arabicPeriod"/>
            </a:pPr>
            <a:endParaRPr lang="en-GB" sz="1400" dirty="0"/>
          </a:p>
          <a:p>
            <a:pPr marL="342900" indent="-342900">
              <a:buAutoNum type="arabicPeriod"/>
            </a:pPr>
            <a:endParaRPr lang="en-GB" sz="1400" dirty="0"/>
          </a:p>
        </p:txBody>
      </p:sp>
    </p:spTree>
    <p:extLst>
      <p:ext uri="{BB962C8B-B14F-4D97-AF65-F5344CB8AC3E}">
        <p14:creationId xmlns:p14="http://schemas.microsoft.com/office/powerpoint/2010/main" val="291773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C53B34-0393-4098-81FD-10F65EA08D60}"/>
              </a:ext>
            </a:extLst>
          </p:cNvPr>
          <p:cNvPicPr>
            <a:picLocks noChangeAspect="1"/>
          </p:cNvPicPr>
          <p:nvPr/>
        </p:nvPicPr>
        <p:blipFill rotWithShape="1">
          <a:blip r:embed="rId3"/>
          <a:srcRect b="62588"/>
          <a:stretch/>
        </p:blipFill>
        <p:spPr>
          <a:xfrm>
            <a:off x="94311" y="661661"/>
            <a:ext cx="3409602" cy="414511"/>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1. Perceptions Survey: Levels of Policing</a:t>
            </a:r>
          </a:p>
        </p:txBody>
      </p:sp>
      <p:pic>
        <p:nvPicPr>
          <p:cNvPr id="3" name="Picture 2">
            <a:extLst>
              <a:ext uri="{FF2B5EF4-FFF2-40B4-BE49-F238E27FC236}">
                <a16:creationId xmlns:a16="http://schemas.microsoft.com/office/drawing/2014/main" id="{451281A6-6C33-AAE5-35B1-E16F9AE2BA29}"/>
              </a:ext>
            </a:extLst>
          </p:cNvPr>
          <p:cNvPicPr>
            <a:picLocks noChangeAspect="1"/>
          </p:cNvPicPr>
          <p:nvPr/>
        </p:nvPicPr>
        <p:blipFill>
          <a:blip r:embed="rId4"/>
          <a:stretch>
            <a:fillRect/>
          </a:stretch>
        </p:blipFill>
        <p:spPr>
          <a:xfrm>
            <a:off x="1415272" y="756000"/>
            <a:ext cx="9361456" cy="6012000"/>
          </a:xfrm>
          <a:prstGeom prst="rect">
            <a:avLst/>
          </a:prstGeom>
        </p:spPr>
      </p:pic>
    </p:spTree>
    <p:extLst>
      <p:ext uri="{BB962C8B-B14F-4D97-AF65-F5344CB8AC3E}">
        <p14:creationId xmlns:p14="http://schemas.microsoft.com/office/powerpoint/2010/main" val="227042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7C53B34-0393-4098-81FD-10F65EA08D60}"/>
              </a:ext>
            </a:extLst>
          </p:cNvPr>
          <p:cNvPicPr>
            <a:picLocks noChangeAspect="1"/>
          </p:cNvPicPr>
          <p:nvPr/>
        </p:nvPicPr>
        <p:blipFill rotWithShape="1">
          <a:blip r:embed="rId3"/>
          <a:srcRect b="62588"/>
          <a:stretch/>
        </p:blipFill>
        <p:spPr>
          <a:xfrm>
            <a:off x="94311" y="661661"/>
            <a:ext cx="3409602" cy="414511"/>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2. Perceptions Survey: Police Effectiveness</a:t>
            </a:r>
          </a:p>
        </p:txBody>
      </p:sp>
      <p:pic>
        <p:nvPicPr>
          <p:cNvPr id="3" name="Picture 2">
            <a:extLst>
              <a:ext uri="{FF2B5EF4-FFF2-40B4-BE49-F238E27FC236}">
                <a16:creationId xmlns:a16="http://schemas.microsoft.com/office/drawing/2014/main" id="{2F6B6576-2AE7-176E-838E-6D872368782B}"/>
              </a:ext>
            </a:extLst>
          </p:cNvPr>
          <p:cNvPicPr>
            <a:picLocks noChangeAspect="1"/>
          </p:cNvPicPr>
          <p:nvPr/>
        </p:nvPicPr>
        <p:blipFill>
          <a:blip r:embed="rId4"/>
          <a:stretch>
            <a:fillRect/>
          </a:stretch>
        </p:blipFill>
        <p:spPr>
          <a:xfrm>
            <a:off x="1445667" y="756970"/>
            <a:ext cx="9300666" cy="6012000"/>
          </a:xfrm>
          <a:prstGeom prst="rect">
            <a:avLst/>
          </a:prstGeom>
        </p:spPr>
      </p:pic>
    </p:spTree>
    <p:extLst>
      <p:ext uri="{BB962C8B-B14F-4D97-AF65-F5344CB8AC3E}">
        <p14:creationId xmlns:p14="http://schemas.microsoft.com/office/powerpoint/2010/main" val="286843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3. Perceptions Survey: Fairness</a:t>
            </a:r>
          </a:p>
        </p:txBody>
      </p:sp>
      <p:pic>
        <p:nvPicPr>
          <p:cNvPr id="3" name="Picture 2">
            <a:extLst>
              <a:ext uri="{FF2B5EF4-FFF2-40B4-BE49-F238E27FC236}">
                <a16:creationId xmlns:a16="http://schemas.microsoft.com/office/drawing/2014/main" id="{BD5EE7F0-3A6D-7892-057C-49AA336835EF}"/>
              </a:ext>
            </a:extLst>
          </p:cNvPr>
          <p:cNvPicPr>
            <a:picLocks noChangeAspect="1"/>
          </p:cNvPicPr>
          <p:nvPr/>
        </p:nvPicPr>
        <p:blipFill>
          <a:blip r:embed="rId3"/>
          <a:stretch>
            <a:fillRect/>
          </a:stretch>
        </p:blipFill>
        <p:spPr>
          <a:xfrm>
            <a:off x="1433508" y="756970"/>
            <a:ext cx="9324983" cy="6012000"/>
          </a:xfrm>
          <a:prstGeom prst="rect">
            <a:avLst/>
          </a:prstGeom>
        </p:spPr>
      </p:pic>
    </p:spTree>
    <p:extLst>
      <p:ext uri="{BB962C8B-B14F-4D97-AF65-F5344CB8AC3E}">
        <p14:creationId xmlns:p14="http://schemas.microsoft.com/office/powerpoint/2010/main" val="346038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4. Perceptions Survey: Engagement</a:t>
            </a:r>
          </a:p>
        </p:txBody>
      </p:sp>
      <p:pic>
        <p:nvPicPr>
          <p:cNvPr id="2" name="Picture 1">
            <a:extLst>
              <a:ext uri="{FF2B5EF4-FFF2-40B4-BE49-F238E27FC236}">
                <a16:creationId xmlns:a16="http://schemas.microsoft.com/office/drawing/2014/main" id="{FA78BC1A-24F8-3079-CDB4-D1D187A2F29B}"/>
              </a:ext>
            </a:extLst>
          </p:cNvPr>
          <p:cNvPicPr>
            <a:picLocks noChangeAspect="1"/>
          </p:cNvPicPr>
          <p:nvPr/>
        </p:nvPicPr>
        <p:blipFill>
          <a:blip r:embed="rId3"/>
          <a:stretch>
            <a:fillRect/>
          </a:stretch>
        </p:blipFill>
        <p:spPr>
          <a:xfrm>
            <a:off x="1468800" y="756000"/>
            <a:ext cx="9263202" cy="6012000"/>
          </a:xfrm>
          <a:prstGeom prst="rect">
            <a:avLst/>
          </a:prstGeom>
        </p:spPr>
      </p:pic>
    </p:spTree>
    <p:extLst>
      <p:ext uri="{BB962C8B-B14F-4D97-AF65-F5344CB8AC3E}">
        <p14:creationId xmlns:p14="http://schemas.microsoft.com/office/powerpoint/2010/main" val="2569679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5. Perceptions Survey: Local Concerns and Overall </a:t>
            </a:r>
          </a:p>
        </p:txBody>
      </p:sp>
      <p:pic>
        <p:nvPicPr>
          <p:cNvPr id="2" name="Picture 1">
            <a:extLst>
              <a:ext uri="{FF2B5EF4-FFF2-40B4-BE49-F238E27FC236}">
                <a16:creationId xmlns:a16="http://schemas.microsoft.com/office/drawing/2014/main" id="{F5EBFF7E-EEF9-60B0-B6F8-9864B26EDBFE}"/>
              </a:ext>
            </a:extLst>
          </p:cNvPr>
          <p:cNvPicPr>
            <a:picLocks/>
          </p:cNvPicPr>
          <p:nvPr/>
        </p:nvPicPr>
        <p:blipFill>
          <a:blip r:embed="rId3"/>
          <a:stretch>
            <a:fillRect/>
          </a:stretch>
        </p:blipFill>
        <p:spPr>
          <a:xfrm>
            <a:off x="1432200" y="756000"/>
            <a:ext cx="9327600" cy="6012000"/>
          </a:xfrm>
          <a:prstGeom prst="rect">
            <a:avLst/>
          </a:prstGeom>
        </p:spPr>
      </p:pic>
    </p:spTree>
    <p:extLst>
      <p:ext uri="{BB962C8B-B14F-4D97-AF65-F5344CB8AC3E}">
        <p14:creationId xmlns:p14="http://schemas.microsoft.com/office/powerpoint/2010/main" val="362185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4000"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2800"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Overall crime levels have risen by 1.7% during the second quarter of the 2024-25 financial year (Q2 2024-25) when compared the quarter prior, with 265 additional offences recorded for a total of 15,950. </a:t>
            </a:r>
            <a:r>
              <a:rPr lang="en-GB" altLang="en-US" sz="1100" dirty="0">
                <a:latin typeface="Arial" panose="020B0604020202020204" pitchFamily="34" charset="0"/>
                <a:cs typeface="Arial" panose="020B0604020202020204" pitchFamily="34" charset="0"/>
              </a:rPr>
              <a:t>This represents the largest quarterly total within the timeframe, continuing the upward trend observed following Q4 2023-24. A more prominent increase of 11.0% (1,575 additional offences) can be observed when comparing Q2 2024-25 against the same quarter during the previous financial year. In total, 31,635 offences have been recorded during the current financial year to date (FYTD). This represents an increase of 6.6% (1,960 additional offences) when compared to the previous FYTD.</a:t>
            </a:r>
          </a:p>
          <a:p>
            <a:pPr algn="just" eaLnBrk="1" hangingPunct="1">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The overall solved rate </a:t>
            </a:r>
            <a:r>
              <a:rPr lang="en-GB" altLang="en-US" sz="1100" dirty="0">
                <a:latin typeface="Arial" panose="020B0604020202020204" pitchFamily="34" charset="0"/>
                <a:cs typeface="Arial" panose="020B0604020202020204" pitchFamily="34" charset="0"/>
              </a:rPr>
              <a:t>has remained steady at 12.6% when compared to the quarter prior, although 36 additional crimes have been solved for a total of 2,005. A reduction of 0.3 percentage points can be observed when comparing the solved rate for Q2 2024-25 against the same quarter during the previous financial year, albeit with 153 additional crimes solved. This indicates that the decline in solved rate between these two quarters may have been influenced by the rise in overall crime volume. Conversely, the solved rate for the current FYTD stands at 12.6%, 0.7 percentage points above that recorded during the previous FYTD, with 455 additional crimes solved for a total of 3,974.</a:t>
            </a:r>
          </a:p>
        </p:txBody>
      </p:sp>
      <p:graphicFrame>
        <p:nvGraphicFramePr>
          <p:cNvPr id="8" name="Table 7">
            <a:extLst>
              <a:ext uri="{FF2B5EF4-FFF2-40B4-BE49-F238E27FC236}">
                <a16:creationId xmlns:a16="http://schemas.microsoft.com/office/drawing/2014/main" id="{4EEDF4C8-B7B2-D72D-EFB5-7FDD7F91B76B}"/>
              </a:ext>
            </a:extLst>
          </p:cNvPr>
          <p:cNvGraphicFramePr>
            <a:graphicFrameLocks/>
          </p:cNvGraphicFramePr>
          <p:nvPr>
            <p:extLst>
              <p:ext uri="{D42A27DB-BD31-4B8C-83A1-F6EECF244321}">
                <p14:modId xmlns:p14="http://schemas.microsoft.com/office/powerpoint/2010/main" val="2526568897"/>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15,300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14,375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13,947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13,905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15,685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15,950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8A8FD246-841B-CA35-35C9-9BC601B54A5A}"/>
              </a:ext>
            </a:extLst>
          </p:cNvPr>
          <p:cNvGraphicFramePr>
            <a:graphicFrameLocks/>
          </p:cNvGraphicFramePr>
          <p:nvPr>
            <p:extLst>
              <p:ext uri="{D42A27DB-BD31-4B8C-83A1-F6EECF244321}">
                <p14:modId xmlns:p14="http://schemas.microsoft.com/office/powerpoint/2010/main" val="4004602357"/>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10.9%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E67C128D-0435-2840-CEE0-096D768F044F}"/>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6" name="Picture 5">
            <a:extLst>
              <a:ext uri="{FF2B5EF4-FFF2-40B4-BE49-F238E27FC236}">
                <a16:creationId xmlns:a16="http://schemas.microsoft.com/office/drawing/2014/main" id="{0AE86DB5-40D0-1BA5-6F18-F5CF13773B75}"/>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0A30B96-E032-C415-0318-626E03502909}"/>
              </a:ext>
            </a:extLst>
          </p:cNvPr>
          <p:cNvGraphicFramePr>
            <a:graphicFrameLocks noGrp="1"/>
          </p:cNvGraphicFramePr>
          <p:nvPr>
            <p:extLst>
              <p:ext uri="{D42A27DB-BD31-4B8C-83A1-F6EECF244321}">
                <p14:modId xmlns:p14="http://schemas.microsoft.com/office/powerpoint/2010/main" val="3012125787"/>
              </p:ext>
            </p:extLst>
          </p:nvPr>
        </p:nvGraphicFramePr>
        <p:xfrm>
          <a:off x="182964" y="836755"/>
          <a:ext cx="11844001" cy="3911880"/>
        </p:xfrm>
        <a:graphic>
          <a:graphicData uri="http://schemas.openxmlformats.org/drawingml/2006/table">
            <a:tbl>
              <a:tblPr firstRow="1" bandRow="1">
                <a:tableStyleId>{5C22544A-7EE6-4342-B048-85BDC9FD1C3A}</a:tableStyleId>
              </a:tblPr>
              <a:tblGrid>
                <a:gridCol w="4810642">
                  <a:extLst>
                    <a:ext uri="{9D8B030D-6E8A-4147-A177-3AD203B41FA5}">
                      <a16:colId xmlns:a16="http://schemas.microsoft.com/office/drawing/2014/main" val="2556408932"/>
                    </a:ext>
                  </a:extLst>
                </a:gridCol>
                <a:gridCol w="2344453">
                  <a:extLst>
                    <a:ext uri="{9D8B030D-6E8A-4147-A177-3AD203B41FA5}">
                      <a16:colId xmlns:a16="http://schemas.microsoft.com/office/drawing/2014/main" val="955072331"/>
                    </a:ext>
                  </a:extLst>
                </a:gridCol>
                <a:gridCol w="2344453">
                  <a:extLst>
                    <a:ext uri="{9D8B030D-6E8A-4147-A177-3AD203B41FA5}">
                      <a16:colId xmlns:a16="http://schemas.microsoft.com/office/drawing/2014/main" val="2163472158"/>
                    </a:ext>
                  </a:extLst>
                </a:gridCol>
                <a:gridCol w="2344453">
                  <a:extLst>
                    <a:ext uri="{9D8B030D-6E8A-4147-A177-3AD203B41FA5}">
                      <a16:colId xmlns:a16="http://schemas.microsoft.com/office/drawing/2014/main" val="1798539125"/>
                    </a:ext>
                  </a:extLst>
                </a:gridCol>
              </a:tblGrid>
              <a:tr h="0">
                <a:tc gridSpan="4">
                  <a:txBody>
                    <a:bodyPr/>
                    <a:lstStyle/>
                    <a:p>
                      <a:pPr algn="ctr"/>
                      <a:r>
                        <a:rPr lang="en-GB" sz="1300" b="1" dirty="0">
                          <a:solidFill>
                            <a:schemeClr val="tx1"/>
                          </a:solidFill>
                          <a:latin typeface="Arial" panose="020B0604020202020204" pitchFamily="34" charset="0"/>
                          <a:cs typeface="Arial" panose="020B0604020202020204" pitchFamily="34" charset="0"/>
                        </a:rPr>
                        <a:t>Victim Satisfaction Survey Data for FYTD 2024-25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tc hMerge="1">
                  <a:txBody>
                    <a:bodyPr/>
                    <a:lstStyle/>
                    <a:p>
                      <a:pPr algn="ctr"/>
                      <a:endParaRPr lang="en-GB" sz="13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ADC"/>
                    </a:solidFill>
                  </a:tcPr>
                </a:tc>
                <a:extLst>
                  <a:ext uri="{0D108BD9-81ED-4DB2-BD59-A6C34878D82A}">
                    <a16:rowId xmlns:a16="http://schemas.microsoft.com/office/drawing/2014/main" val="2203418430"/>
                  </a:ext>
                </a:extLst>
              </a:tr>
              <a:tr h="0">
                <a:tc>
                  <a:txBody>
                    <a:bodyPr/>
                    <a:lstStyle/>
                    <a:p>
                      <a:pPr algn="ctr"/>
                      <a:r>
                        <a:rPr lang="en-GB" sz="1200" b="1" dirty="0">
                          <a:solidFill>
                            <a:schemeClr val="tx1"/>
                          </a:solidFill>
                          <a:latin typeface="Arial" panose="020B0604020202020204" pitchFamily="34" charset="0"/>
                          <a:cs typeface="Arial" panose="020B0604020202020204" pitchFamily="34" charset="0"/>
                        </a:rPr>
                        <a:t>Survey Question</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Percentage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Number of Respondents Satisfied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tc>
                  <a:txBody>
                    <a:bodyPr/>
                    <a:lstStyle/>
                    <a:p>
                      <a:pPr algn="ctr"/>
                      <a:r>
                        <a:rPr lang="en-GB" sz="1200" b="1" dirty="0">
                          <a:solidFill>
                            <a:schemeClr val="tx1"/>
                          </a:solidFill>
                          <a:latin typeface="Arial" panose="020B0604020202020204" pitchFamily="34" charset="0"/>
                          <a:cs typeface="Arial" panose="020B0604020202020204" pitchFamily="34" charset="0"/>
                        </a:rPr>
                        <a:t>Total Responses          Received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264818706"/>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How satisfied are you with the ease of initial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80%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129</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161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990886"/>
                  </a:ext>
                </a:extLst>
              </a:tr>
              <a:tr h="5112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How satisfied are you with the response time to your contact? (e.g. how long it took for your call to be answered)</a:t>
                      </a:r>
                      <a:endParaRPr lang="en-GB" sz="1200" b="1" dirty="0">
                        <a:latin typeface="Arial" panose="020B0604020202020204" pitchFamily="34" charset="0"/>
                        <a:cs typeface="Arial" panose="020B0604020202020204" pitchFamily="34"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75%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120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160</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3823186"/>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Overall, how satisfied are you with your experience of the first point of contact with the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72%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118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163</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6063001"/>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If an officer attended, how satisfied are you with the time it took for them to arrive?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86%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74</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86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4354959"/>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How satisfied are you with the actions taken by the attending officer/s?</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78%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69</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88</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132585"/>
                  </a:ext>
                </a:extLst>
              </a:tr>
              <a:tr h="432000">
                <a:tc>
                  <a:txBody>
                    <a:bodyPr/>
                    <a:lstStyle/>
                    <a:p>
                      <a:pPr algn="just"/>
                      <a:r>
                        <a:rPr lang="en-GB" sz="1200" b="1" kern="1200" dirty="0">
                          <a:solidFill>
                            <a:schemeClr val="dk1"/>
                          </a:solidFill>
                          <a:effectLst/>
                          <a:latin typeface="Arial" panose="020B0604020202020204" pitchFamily="34" charset="0"/>
                          <a:ea typeface="+mn-ea"/>
                          <a:cs typeface="Arial" panose="020B0604020202020204" pitchFamily="34" charset="0"/>
                        </a:rPr>
                        <a:t>Thinking about your overall experience, how satisfied are you with the treatment you have received from Gwent Police?</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250" b="1" dirty="0">
                          <a:latin typeface="Arial" panose="020B0604020202020204" pitchFamily="34" charset="0"/>
                          <a:cs typeface="Arial" panose="020B0604020202020204" pitchFamily="34" charset="0"/>
                        </a:rPr>
                        <a:t>65%</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106</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latin typeface="Arial" panose="020B0604020202020204" pitchFamily="34" charset="0"/>
                          <a:cs typeface="Arial" panose="020B0604020202020204" pitchFamily="34" charset="0"/>
                        </a:rPr>
                        <a:t>162</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5749054"/>
                  </a:ext>
                </a:extLst>
              </a:tr>
            </a:tbl>
          </a:graphicData>
        </a:graphic>
      </p:graphicFrame>
      <p:sp>
        <p:nvSpPr>
          <p:cNvPr id="2" name="TextBox 14">
            <a:extLst>
              <a:ext uri="{FF2B5EF4-FFF2-40B4-BE49-F238E27FC236}">
                <a16:creationId xmlns:a16="http://schemas.microsoft.com/office/drawing/2014/main" id="{D1C6A8BA-FCF6-415E-CE2A-BCFC0D64FE8D}"/>
              </a:ext>
            </a:extLst>
          </p:cNvPr>
          <p:cNvSpPr txBox="1">
            <a:spLocks/>
          </p:cNvSpPr>
          <p:nvPr/>
        </p:nvSpPr>
        <p:spPr bwMode="auto">
          <a:xfrm>
            <a:off x="123825" y="774000"/>
            <a:ext cx="11952000" cy="4032000"/>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mn-lt"/>
            </a:endParaRPr>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Victim Satisfaction</a:t>
            </a:r>
          </a:p>
        </p:txBody>
      </p:sp>
      <p:sp>
        <p:nvSpPr>
          <p:cNvPr id="3" name="TextBox 13">
            <a:extLst>
              <a:ext uri="{FF2B5EF4-FFF2-40B4-BE49-F238E27FC236}">
                <a16:creationId xmlns:a16="http://schemas.microsoft.com/office/drawing/2014/main" id="{3FDDE67F-E3D7-7A11-CFC6-384559223923}"/>
              </a:ext>
            </a:extLst>
          </p:cNvPr>
          <p:cNvSpPr txBox="1">
            <a:spLocks noChangeArrowheads="1"/>
          </p:cNvSpPr>
          <p:nvPr/>
        </p:nvSpPr>
        <p:spPr bwMode="auto">
          <a:xfrm>
            <a:off x="120506" y="4886326"/>
            <a:ext cx="11962800" cy="1769715"/>
          </a:xfrm>
          <a:prstGeom prst="rect">
            <a:avLst/>
          </a:prstGeom>
          <a:noFill/>
          <a:ln w="158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Alterations have been made to the victim satisfaction survey model, following an internal review. Going forward, a single survey will be provided to victims with the aim of assessing their satisfaction with the initial response provided by Gwent Police, as it is recognised that the force’s first interactions with victims can often be the most impactful. Whilst the value of surveys assessing all stages of the criminal justice journey has been acknowledged, the volume of responses received for these subsequent surveys was unfortunately insufficient to constitute a meaningful dataset.</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total of 163 respondents have engaged with the victim satisfaction survey during the current FYTD. Of those who replied to the given question, 86% of respondents were satisfied with officer attendance times, whereas only 65% of respondents were satisfied with the overall treatment they received from Gwent Police.</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i="1" dirty="0">
                <a:latin typeface="Arial" panose="020B0604020202020204" pitchFamily="34" charset="0"/>
                <a:cs typeface="Arial" panose="020B0604020202020204" pitchFamily="34" charset="0"/>
              </a:rPr>
              <a:t>Data accurate as of 30/09/2024. All questions within the survey are optional, which may result in a disparity between the number of responses received for each question.</a:t>
            </a:r>
            <a:endParaRPr lang="en-GB" alt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856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52399" y="3541395"/>
            <a:ext cx="11908840" cy="229293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13 percentage points (females account for 51% of the population in Gwent based on the 2021 Census). However, females are overrepresented in the staff workstream area by approximately 17 percentage points.</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also a disparity in ethnic heritage representation within the workforce. In Census 2021, 5.8% of the Gwent population are people of ethnic heritage. Currently 3.8% of police officers are of ethnic heritage, whereas ethnic heritage representation in the staff workstream is lower, at 2.3%.</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Nine transferees commenced employment with the force during August, five of which are working within the Criminal Investigation Department. In addition to this, 51 probationers commenced their employment during September, including 21 Direct Entry Detectives.</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A series of workshops were run during September as part of the High Performance Teams initiative. The aim of these workshops was to inform line managers of resources and techniques that could be used to assist them in managing absence and supporting colleagues within their teams.</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rPr>
              <a:t>The head of the Equality, Diversity and Inclusion (EDI) team has worked alongside colleagues to support the force’s Disability Confident employer scheme reaccreditation to level 3 standard.</a:t>
            </a: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399" y="808091"/>
            <a:ext cx="11733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400" b="1" dirty="0">
                <a:latin typeface="Arial"/>
                <a:cs typeface="Arial"/>
              </a:rPr>
              <a:t>The below table is correct as of the 30</a:t>
            </a:r>
            <a:r>
              <a:rPr lang="en-GB" altLang="en-US" sz="1400" b="1" baseline="30000" dirty="0">
                <a:latin typeface="Arial"/>
                <a:cs typeface="Arial"/>
              </a:rPr>
              <a:t>th </a:t>
            </a:r>
            <a:r>
              <a:rPr lang="en-GB" altLang="en-US" sz="1400" b="1" dirty="0">
                <a:latin typeface="Arial"/>
                <a:cs typeface="Arial"/>
              </a:rPr>
              <a:t>of September 2024</a:t>
            </a:r>
            <a:endParaRPr lang="en-GB" altLang="en-US"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7FA4105-7311-D04D-A7E0-EB760D27B41A}"/>
              </a:ext>
            </a:extLst>
          </p:cNvPr>
          <p:cNvPicPr>
            <a:picLocks noChangeAspect="1"/>
          </p:cNvPicPr>
          <p:nvPr/>
        </p:nvPicPr>
        <p:blipFill>
          <a:blip r:embed="rId3"/>
          <a:stretch>
            <a:fillRect/>
          </a:stretch>
        </p:blipFill>
        <p:spPr>
          <a:xfrm>
            <a:off x="156399" y="1083600"/>
            <a:ext cx="11908840" cy="2401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8</a:t>
            </a:r>
            <a:r>
              <a:rPr lang="en-GB" sz="3200" b="0"/>
              <a:t>. </a:t>
            </a:r>
            <a:r>
              <a:rPr lang="en-GB" sz="3200"/>
              <a:t>Investigation Timeliness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11200" cy="3200876"/>
          </a:xfrm>
          <a:prstGeom prst="rect">
            <a:avLst/>
          </a:prstGeom>
          <a:noFill/>
          <a:ln w="19050">
            <a:solidFill>
              <a:schemeClr val="accent1"/>
            </a:solidFill>
          </a:ln>
        </p:spPr>
        <p:txBody>
          <a:bodyPr wrap="square" rtlCol="0">
            <a:spAutoFit/>
          </a:bodyPr>
          <a:lstStyle/>
          <a:p>
            <a:pPr algn="just"/>
            <a:r>
              <a:rPr lang="en-GB" sz="1300" b="1" i="1" dirty="0">
                <a:cs typeface="Arial"/>
              </a:rPr>
              <a:t>Overview</a:t>
            </a:r>
          </a:p>
          <a:p>
            <a:pPr algn="just"/>
            <a:endParaRPr lang="en-GB" sz="600" b="1" i="1" dirty="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median number of days within which an investigation is completed has risen by 4.3% when compared to the previous quarter, up by one day to 24. This continues the upward trend observed for this metric following Q4 2023-24. Conversely, a reduction of 17.2% (five fewer days) can be observed when comparing Q2 2024-25 against the same quarter during the previous financial year. When comparing the current FYTD against the previous FYTD, the figure has remained steady at 24 days.</a:t>
            </a:r>
          </a:p>
          <a:p>
            <a:pPr algn="just"/>
            <a:endParaRPr lang="en-GB" alt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As of Q2 2024-25, there are 19,770 crimes classified as unfinalised. Of these, 12,351 are marked as under investigation, with the remaining 7,419 either pending finalisation or subject to an administrative process.</a:t>
            </a:r>
          </a:p>
          <a:p>
            <a:pPr algn="just">
              <a:spcBef>
                <a:spcPts val="0"/>
              </a:spcBef>
              <a:buNone/>
            </a:pPr>
            <a:endParaRPr lang="en-US" sz="600" dirty="0">
              <a:latin typeface="Arial" panose="020B0604020202020204" pitchFamily="34" charset="0"/>
              <a:cs typeface="Arial" panose="020B0604020202020204" pitchFamily="34" charset="0"/>
            </a:endParaRPr>
          </a:p>
          <a:p>
            <a:pPr algn="just">
              <a:spcBef>
                <a:spcPts val="0"/>
              </a:spcBef>
              <a:buNone/>
            </a:pPr>
            <a:r>
              <a:rPr lang="en-US" sz="1100" dirty="0">
                <a:latin typeface="+mj-lt"/>
                <a:cs typeface="Arial"/>
              </a:rPr>
              <a:t>Of the 12,351 crimes currently under investigation, </a:t>
            </a:r>
            <a:r>
              <a:rPr lang="en-US" sz="1100" dirty="0">
                <a:latin typeface="+mj-lt"/>
                <a:cs typeface="Arial" panose="020B0604020202020204" pitchFamily="34" charset="0"/>
              </a:rPr>
              <a:t>8,590 have been under investigation for less than six months. A further 1,818 have been under investigation for between six and 12 months, whereas 1,943 have been under investigation for over 12 months. </a:t>
            </a:r>
          </a:p>
          <a:p>
            <a:pPr algn="just">
              <a:spcBef>
                <a:spcPts val="0"/>
              </a:spcBef>
              <a:buNone/>
            </a:pPr>
            <a:endParaRPr lang="en-US" sz="600" dirty="0">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Of those crimes which have been under investigation for over 12 months, Violence without Injury offences are the most common, accounting for 19.9% of the total with 386 crimes. This is followed by Rape offences, which comprise 15.7% of the total with 306 crimes.</a:t>
            </a:r>
          </a:p>
        </p:txBody>
      </p:sp>
      <p:graphicFrame>
        <p:nvGraphicFramePr>
          <p:cNvPr id="3" name="Table 2">
            <a:extLst>
              <a:ext uri="{FF2B5EF4-FFF2-40B4-BE49-F238E27FC236}">
                <a16:creationId xmlns:a16="http://schemas.microsoft.com/office/drawing/2014/main" id="{C3281A57-1BAE-04A4-D709-77423ED7C699}"/>
              </a:ext>
            </a:extLst>
          </p:cNvPr>
          <p:cNvGraphicFramePr>
            <a:graphicFrameLocks/>
          </p:cNvGraphicFramePr>
          <p:nvPr>
            <p:extLst>
              <p:ext uri="{D42A27DB-BD31-4B8C-83A1-F6EECF244321}">
                <p14:modId xmlns:p14="http://schemas.microsoft.com/office/powerpoint/2010/main" val="2629892866"/>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FAADC"/>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2024-25</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Q3</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Q4</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Q2</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Q3</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a:solidFill>
                            <a:schemeClr val="tx1"/>
                          </a:solidFill>
                          <a:latin typeface="Arial" panose="020B0604020202020204" pitchFamily="34" charset="0"/>
                          <a:cs typeface="Arial" panose="020B0604020202020204" pitchFamily="34" charset="0"/>
                        </a:rPr>
                        <a:t>Q4</a:t>
                      </a: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77A1774E-1C57-7B76-D82C-D6C29509B497}"/>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671700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77455" y="773363"/>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9. Response Rates</a:t>
            </a:r>
            <a:endParaRPr lang="en-GB" sz="3200" dirty="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70000" cy="257147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sz="1100" dirty="0">
                <a:latin typeface="+mn-lt"/>
                <a:cs typeface="Arial" panose="020B0604020202020204" pitchFamily="34" charset="0"/>
              </a:rPr>
              <a:t>Based on the target arrival time of 15 minutes, emergency create to arrival compliance has increased by 12.8 percentage points during Q2 2024-25 when compared to the quarter prior, and currently stands at 68.3%. This represents the highest quarterly figure within the timeframe by a significant margin. A similar increase of 14.2 percentage points can be observed when comparing Q2 2024-25 against the same quarter during the previous financial year. Emergency compliance for the current FYTD stands at 62.4%, an increase of 9.3 percentage points when compared to the previous FYTD.</a:t>
            </a:r>
            <a:endParaRPr lang="en-GB" altLang="en-US" sz="1100" dirty="0">
              <a:latin typeface="+mn-lt"/>
              <a:cs typeface="Arial" panose="020B0604020202020204" pitchFamily="34" charset="0"/>
            </a:endParaRPr>
          </a:p>
          <a:p>
            <a:pPr algn="just">
              <a:lnSpc>
                <a:spcPct val="100000"/>
              </a:lnSpc>
              <a:spcBef>
                <a:spcPct val="0"/>
              </a:spcBef>
              <a:buNone/>
            </a:pPr>
            <a:endParaRPr lang="en-GB" sz="600" dirty="0">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Based on the target arrival time of one hour, priority </a:t>
            </a:r>
            <a:r>
              <a:rPr lang="en-GB" sz="1100" dirty="0">
                <a:latin typeface="+mn-lt"/>
                <a:cs typeface="Arial" panose="020B0604020202020204" pitchFamily="34" charset="0"/>
              </a:rPr>
              <a:t>create to arrival compliance </a:t>
            </a:r>
            <a:r>
              <a:rPr lang="en-GB" sz="1100" dirty="0">
                <a:latin typeface="Arial" panose="020B0604020202020204" pitchFamily="34" charset="0"/>
                <a:cs typeface="Arial" panose="020B0604020202020204" pitchFamily="34" charset="0"/>
              </a:rPr>
              <a:t>has increased by 24.0 percentage points </a:t>
            </a:r>
            <a:r>
              <a:rPr lang="en-GB" sz="1100" dirty="0">
                <a:latin typeface="+mn-lt"/>
                <a:cs typeface="Arial" panose="020B0604020202020204" pitchFamily="34" charset="0"/>
              </a:rPr>
              <a:t>during Q2 2024-25 </a:t>
            </a:r>
            <a:r>
              <a:rPr lang="en-GB" sz="1100" dirty="0">
                <a:latin typeface="Arial" panose="020B0604020202020204" pitchFamily="34" charset="0"/>
                <a:cs typeface="Arial" panose="020B0604020202020204" pitchFamily="34" charset="0"/>
              </a:rPr>
              <a:t>when compared to the quarter prior, and currently stands at 73.7%.</a:t>
            </a:r>
            <a:r>
              <a:rPr lang="en-GB" sz="1100" dirty="0">
                <a:latin typeface="+mn-lt"/>
                <a:cs typeface="Arial" panose="020B0604020202020204" pitchFamily="34" charset="0"/>
              </a:rPr>
              <a:t> As with emergency compliance, this represents the highest quarterly figure within the timeframe by a significant margin. A similar increase of 25.6 percentage points can be observed when comparing Q2 2024-25 against the same quarter during the previous financial year. Priority compliance for the current FYTD stands at 61.4%, an increase of 18.2 percentage points when compared to the previous FYTD.</a:t>
            </a:r>
          </a:p>
          <a:p>
            <a:pPr algn="just">
              <a:lnSpc>
                <a:spcPct val="100000"/>
              </a:lnSpc>
              <a:spcBef>
                <a:spcPct val="0"/>
              </a:spcBef>
              <a:buNone/>
            </a:pPr>
            <a:endParaRPr lang="en-GB" altLang="en-US" sz="600"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force has trialled free technology via Rapid SOS which provides call handlers with the GPS location of individuals who call 999 via smart devices. This information can be utilised in a number of circumstances. For instance, it allows call handlers to provide response officers with the precise location of a person in crisis, facilitating more expedient attendance. It also allows them to accurately determine the location of an incident, even if the caller themselves is unaware of their current location whilst reporting it. In addition, this technology has assisted in the early resolution of a reported kidnapping, by enabling staff to determine that the caller was an inpatient at a mental health facility. This prevented a significant deployment of specialist resources.</a:t>
            </a:r>
          </a:p>
        </p:txBody>
      </p:sp>
      <p:graphicFrame>
        <p:nvGraphicFramePr>
          <p:cNvPr id="6" name="Table 5">
            <a:extLst>
              <a:ext uri="{FF2B5EF4-FFF2-40B4-BE49-F238E27FC236}">
                <a16:creationId xmlns:a16="http://schemas.microsoft.com/office/drawing/2014/main" id="{DEABE395-E14F-E63D-3742-658D02300BB0}"/>
              </a:ext>
            </a:extLst>
          </p:cNvPr>
          <p:cNvGraphicFramePr>
            <a:graphicFrameLocks/>
          </p:cNvGraphicFramePr>
          <p:nvPr>
            <p:extLst>
              <p:ext uri="{D42A27DB-BD31-4B8C-83A1-F6EECF244321}">
                <p14:modId xmlns:p14="http://schemas.microsoft.com/office/powerpoint/2010/main" val="100643112"/>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50.0%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68.3%</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EA0CCC65-4CB7-156D-5582-868A6CB349C7}"/>
              </a:ext>
            </a:extLst>
          </p:cNvPr>
          <p:cNvGraphicFramePr>
            <a:graphicFrameLocks/>
          </p:cNvGraphicFramePr>
          <p:nvPr>
            <p:extLst>
              <p:ext uri="{D42A27DB-BD31-4B8C-83A1-F6EECF244321}">
                <p14:modId xmlns:p14="http://schemas.microsoft.com/office/powerpoint/2010/main" val="1642392758"/>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38.0%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58.8%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chemeClr val="tx1"/>
                          </a:solidFill>
                          <a:effectLst/>
                          <a:latin typeface="Arial" panose="020B0604020202020204" pitchFamily="34" charset="0"/>
                          <a:cs typeface="Arial" panose="020B0604020202020204" pitchFamily="34" charset="0"/>
                        </a:rPr>
                        <a:t>73.7%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3" name="Picture 2">
            <a:extLst>
              <a:ext uri="{FF2B5EF4-FFF2-40B4-BE49-F238E27FC236}">
                <a16:creationId xmlns:a16="http://schemas.microsoft.com/office/drawing/2014/main" id="{C1FB0DEF-E5D5-E018-BA93-220CACD62C9C}"/>
              </a:ext>
            </a:extLst>
          </p:cNvPr>
          <p:cNvPicPr>
            <a:picLocks noChangeAspect="1"/>
          </p:cNvPicPr>
          <p:nvPr/>
        </p:nvPicPr>
        <p:blipFill>
          <a:blip r:embed="rId3"/>
          <a:stretch>
            <a:fillRect/>
          </a:stretch>
        </p:blipFill>
        <p:spPr>
          <a:xfrm>
            <a:off x="6609600" y="849600"/>
            <a:ext cx="5027034" cy="2433600"/>
          </a:xfrm>
          <a:prstGeom prst="rect">
            <a:avLst/>
          </a:prstGeom>
        </p:spPr>
      </p:pic>
      <p:pic>
        <p:nvPicPr>
          <p:cNvPr id="8" name="Picture 7">
            <a:extLst>
              <a:ext uri="{FF2B5EF4-FFF2-40B4-BE49-F238E27FC236}">
                <a16:creationId xmlns:a16="http://schemas.microsoft.com/office/drawing/2014/main" id="{34B76ADF-B941-A357-860F-E1E5896C26EA}"/>
              </a:ext>
            </a:extLst>
          </p:cNvPr>
          <p:cNvPicPr>
            <a:picLocks noChangeAspect="1"/>
          </p:cNvPicPr>
          <p:nvPr/>
        </p:nvPicPr>
        <p:blipFill>
          <a:blip r:embed="rId4"/>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826282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78226"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10.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63411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dirty="0">
              <a:latin typeface="+mn-lt"/>
              <a:cs typeface="Arial" panose="020B0604020202020204" pitchFamily="34" charset="0"/>
            </a:endParaRPr>
          </a:p>
          <a:p>
            <a:pPr algn="just">
              <a:lnSpc>
                <a:spcPct val="100000"/>
              </a:lnSpc>
              <a:spcBef>
                <a:spcPts val="0"/>
              </a:spcBef>
              <a:buNone/>
            </a:pPr>
            <a:r>
              <a:rPr lang="en-GB" sz="1100" dirty="0">
                <a:latin typeface="+mn-lt"/>
                <a:cs typeface="Arial" panose="020B0604020202020204" pitchFamily="34" charset="0"/>
              </a:rPr>
              <a:t>999 demand has increased by 4.4% during Q2 2024-25 when compared to the quarter prior, with 1,041 additional calls received for a total of 24,453. This continues the upward trend observed following Q4 2023-24. Conversely, a reduction of 11.4% (3,147 fewer calls) can be observed </a:t>
            </a:r>
            <a:r>
              <a:rPr lang="en-GB" sz="1100" dirty="0">
                <a:latin typeface="+mn-lt"/>
                <a:cs typeface="Calibri" panose="020F0502020204030204" pitchFamily="34" charset="0"/>
              </a:rPr>
              <a:t>when comparing </a:t>
            </a:r>
            <a:r>
              <a:rPr lang="en-GB" altLang="en-US" sz="1100" dirty="0">
                <a:latin typeface="+mn-lt"/>
                <a:cs typeface="Arial" panose="020B0604020202020204" pitchFamily="34" charset="0"/>
              </a:rPr>
              <a:t>Q2 2024-25 against the same quarter during the previous financial year. A similar reduction of 15.0% has been recorded when comparing the current FYTD against the previous FYTD, with 8,472 fewer calls received for a total of 47,865.</a:t>
            </a:r>
          </a:p>
          <a:p>
            <a:pPr algn="just">
              <a:lnSpc>
                <a:spcPct val="100000"/>
              </a:lnSpc>
              <a:spcBef>
                <a:spcPts val="0"/>
              </a:spcBef>
              <a:buNone/>
            </a:pPr>
            <a:endParaRPr lang="en-GB" altLang="en-US" sz="5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999 service level (the percentage of 999 calls answered within 10 seconds) has increased during Q2 2024-25 when compared to the quarter prior, rising by 0.6 percentage points to 96.5%. This disrupts the slight downward trend observed following Q3 2023-24. A more prominent increase of 5.0 percentage points can be observed when comparing Q2 2024-25 against the same quarter during the previous financial year. A further increase of 7.4 percentage points has been recorded when comparing the current FYTD against the previous FYTD, with the service level for this period currently standing at 96.2%.</a:t>
            </a:r>
            <a:endParaRPr lang="en-GB" sz="1100" dirty="0">
              <a:latin typeface="Arial" panose="020B0604020202020204" pitchFamily="34" charset="0"/>
              <a:cs typeface="Arial" panose="020B0604020202020204" pitchFamily="34" charset="0"/>
            </a:endParaRPr>
          </a:p>
        </p:txBody>
      </p:sp>
      <p:sp>
        <p:nvSpPr>
          <p:cNvPr id="8" name="TextBox 14">
            <a:extLst>
              <a:ext uri="{FF2B5EF4-FFF2-40B4-BE49-F238E27FC236}">
                <a16:creationId xmlns:a16="http://schemas.microsoft.com/office/drawing/2014/main" id="{05B687B5-AA9E-A05F-3665-9DB013F1729D}"/>
              </a:ext>
            </a:extLst>
          </p:cNvPr>
          <p:cNvSpPr txBox="1">
            <a:spLocks noChangeArrowheads="1"/>
          </p:cNvSpPr>
          <p:nvPr/>
        </p:nvSpPr>
        <p:spPr bwMode="auto">
          <a:xfrm>
            <a:off x="6178224" y="4114800"/>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9" name="TextBox 8">
            <a:extLst>
              <a:ext uri="{FF2B5EF4-FFF2-40B4-BE49-F238E27FC236}">
                <a16:creationId xmlns:a16="http://schemas.microsoft.com/office/drawing/2014/main" id="{ECF6B71A-9280-DFF7-812A-E99AC4871B1C}"/>
              </a:ext>
            </a:extLst>
          </p:cNvPr>
          <p:cNvSpPr txBox="1"/>
          <p:nvPr/>
        </p:nvSpPr>
        <p:spPr>
          <a:xfrm>
            <a:off x="6381458" y="4192960"/>
            <a:ext cx="1364491" cy="646331"/>
          </a:xfrm>
          <a:prstGeom prst="rect">
            <a:avLst/>
          </a:prstGeom>
          <a:solidFill>
            <a:schemeClr val="bg1"/>
          </a:solidFill>
        </p:spPr>
        <p:txBody>
          <a:bodyPr wrap="square" lIns="0" rIns="0" rtlCol="0">
            <a:spAutoFit/>
          </a:bodyPr>
          <a:lstStyle/>
          <a:p>
            <a:pPr algn="ctr"/>
            <a:r>
              <a:rPr lang="en-GB" sz="1200" b="1" dirty="0"/>
              <a:t>999 Average Answer Speed </a:t>
            </a:r>
          </a:p>
          <a:p>
            <a:pPr algn="ctr"/>
            <a:r>
              <a:rPr lang="en-GB" sz="1200" b="1" dirty="0"/>
              <a:t>(Minutes/Seconds)</a:t>
            </a:r>
          </a:p>
        </p:txBody>
      </p:sp>
      <p:sp>
        <p:nvSpPr>
          <p:cNvPr id="5" name="TextBox 13">
            <a:extLst>
              <a:ext uri="{FF2B5EF4-FFF2-40B4-BE49-F238E27FC236}">
                <a16:creationId xmlns:a16="http://schemas.microsoft.com/office/drawing/2014/main" id="{C612C4C6-D13D-A446-994E-4C83F45F5FD3}"/>
              </a:ext>
            </a:extLst>
          </p:cNvPr>
          <p:cNvSpPr txBox="1">
            <a:spLocks noChangeArrowheads="1"/>
          </p:cNvSpPr>
          <p:nvPr/>
        </p:nvSpPr>
        <p:spPr bwMode="auto">
          <a:xfrm>
            <a:off x="6170400" y="4997289"/>
            <a:ext cx="5918400" cy="168853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36000" rIns="91440" bIns="36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sz="1100" dirty="0">
                <a:latin typeface="+mn-lt"/>
                <a:cs typeface="Arial" panose="020B0604020202020204" pitchFamily="34" charset="0"/>
              </a:rPr>
              <a:t>The average answer speed for 999 calls during Q2 2024-25 was three seconds. This is an improvement of one second over the figure recorded for the preceding three quarters, and represents the lowest value within the timeframe. 999 average answer speed has improved by four seconds when comparing </a:t>
            </a:r>
            <a:r>
              <a:rPr lang="en-GB" altLang="en-US" sz="1100" dirty="0">
                <a:latin typeface="+mn-lt"/>
                <a:cs typeface="Arial" panose="020B0604020202020204" pitchFamily="34" charset="0"/>
              </a:rPr>
              <a:t>Q2 2024-25 against the same quarter during the previous financial year. The average answer speed has also improved by four seconds when comparing the current FYTD against the previous FYTD, falling from eight seconds to four.</a:t>
            </a:r>
          </a:p>
          <a:p>
            <a:pPr algn="just" eaLnBrk="1" hangingPunct="1">
              <a:lnSpc>
                <a:spcPct val="100000"/>
              </a:lnSpc>
              <a:spcBef>
                <a:spcPts val="0"/>
              </a:spcBef>
              <a:buFontTx/>
              <a:buNone/>
            </a:pPr>
            <a:endParaRPr lang="en-GB" altLang="en-US" sz="600" dirty="0">
              <a:latin typeface="+mn-lt"/>
              <a:cs typeface="Arial" panose="020B0604020202020204" pitchFamily="34" charset="0"/>
            </a:endParaRPr>
          </a:p>
          <a:p>
            <a:pPr algn="just">
              <a:lnSpc>
                <a:spcPct val="100000"/>
              </a:lnSpc>
              <a:spcBef>
                <a:spcPts val="0"/>
              </a:spcBef>
              <a:buNone/>
            </a:pPr>
            <a:r>
              <a:rPr lang="en-GB" altLang="en-US" sz="1100" dirty="0">
                <a:latin typeface="+mn-lt"/>
                <a:cs typeface="Arial" panose="020B0604020202020204" pitchFamily="34" charset="0"/>
              </a:rPr>
              <a:t>During September, Force Contact and Control managed 74.0% of the force’s incoming  demand (across all contact methods), with only 21.8% being passed on to response officers. This helped increase the availability of these officers to attend incidents when required.</a:t>
            </a:r>
          </a:p>
        </p:txBody>
      </p:sp>
      <p:graphicFrame>
        <p:nvGraphicFramePr>
          <p:cNvPr id="3" name="Table 2">
            <a:extLst>
              <a:ext uri="{FF2B5EF4-FFF2-40B4-BE49-F238E27FC236}">
                <a16:creationId xmlns:a16="http://schemas.microsoft.com/office/drawing/2014/main" id="{BD4E533F-D826-4FA7-5CDE-7E1FB07C609A}"/>
              </a:ext>
            </a:extLst>
          </p:cNvPr>
          <p:cNvGraphicFramePr>
            <a:graphicFrameLocks/>
          </p:cNvGraphicFramePr>
          <p:nvPr>
            <p:extLst>
              <p:ext uri="{D42A27DB-BD31-4B8C-83A1-F6EECF244321}">
                <p14:modId xmlns:p14="http://schemas.microsoft.com/office/powerpoint/2010/main" val="1516458254"/>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28,737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27,600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22,806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21,326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23,412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24,453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6" name="Table 5">
            <a:extLst>
              <a:ext uri="{FF2B5EF4-FFF2-40B4-BE49-F238E27FC236}">
                <a16:creationId xmlns:a16="http://schemas.microsoft.com/office/drawing/2014/main" id="{7273B0D2-ABCF-CD0F-DAF2-2F8A3181AF9E}"/>
              </a:ext>
            </a:extLst>
          </p:cNvPr>
          <p:cNvGraphicFramePr>
            <a:graphicFrameLocks/>
          </p:cNvGraphicFramePr>
          <p:nvPr>
            <p:extLst>
              <p:ext uri="{D42A27DB-BD31-4B8C-83A1-F6EECF244321}">
                <p14:modId xmlns:p14="http://schemas.microsoft.com/office/powerpoint/2010/main" val="2834655438"/>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85.5%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96.4%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95.9%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10" name="Picture 9">
            <a:extLst>
              <a:ext uri="{FF2B5EF4-FFF2-40B4-BE49-F238E27FC236}">
                <a16:creationId xmlns:a16="http://schemas.microsoft.com/office/drawing/2014/main" id="{8D2378B1-E365-5546-776A-AB138F5BCB7C}"/>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12" name="Picture 11">
            <a:extLst>
              <a:ext uri="{FF2B5EF4-FFF2-40B4-BE49-F238E27FC236}">
                <a16:creationId xmlns:a16="http://schemas.microsoft.com/office/drawing/2014/main" id="{53BB7266-3578-B473-288D-88E6CFC92B36}"/>
              </a:ext>
            </a:extLst>
          </p:cNvPr>
          <p:cNvPicPr>
            <a:picLocks noChangeAspect="1"/>
          </p:cNvPicPr>
          <p:nvPr/>
        </p:nvPicPr>
        <p:blipFill>
          <a:blip r:embed="rId4"/>
          <a:stretch>
            <a:fillRect/>
          </a:stretch>
        </p:blipFill>
        <p:spPr>
          <a:xfrm>
            <a:off x="6609600" y="849600"/>
            <a:ext cx="5027034" cy="2433600"/>
          </a:xfrm>
          <a:prstGeom prst="rect">
            <a:avLst/>
          </a:prstGeom>
        </p:spPr>
      </p:pic>
      <p:graphicFrame>
        <p:nvGraphicFramePr>
          <p:cNvPr id="7" name="Table 6">
            <a:extLst>
              <a:ext uri="{FF2B5EF4-FFF2-40B4-BE49-F238E27FC236}">
                <a16:creationId xmlns:a16="http://schemas.microsoft.com/office/drawing/2014/main" id="{A27AD9CC-7149-C4C6-526A-33358D6A1492}"/>
              </a:ext>
            </a:extLst>
          </p:cNvPr>
          <p:cNvGraphicFramePr>
            <a:graphicFrameLocks/>
          </p:cNvGraphicFramePr>
          <p:nvPr>
            <p:extLst>
              <p:ext uri="{D42A27DB-BD31-4B8C-83A1-F6EECF244321}">
                <p14:modId xmlns:p14="http://schemas.microsoft.com/office/powerpoint/2010/main" val="3676428016"/>
              </p:ext>
            </p:extLst>
          </p:nvPr>
        </p:nvGraphicFramePr>
        <p:xfrm>
          <a:off x="7949183" y="4192605"/>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00:10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00:07</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00:04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00:04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00:03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spTree>
    <p:extLst>
      <p:ext uri="{BB962C8B-B14F-4D97-AF65-F5344CB8AC3E}">
        <p14:creationId xmlns:p14="http://schemas.microsoft.com/office/powerpoint/2010/main" val="26991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14800"/>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4000"/>
            <a:ext cx="5910048" cy="3258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11.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4800"/>
            <a:ext cx="5909634" cy="264841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ts val="0"/>
              </a:spcBef>
              <a:buNone/>
            </a:pPr>
            <a:r>
              <a:rPr lang="en-GB" altLang="en-US" sz="1100" dirty="0">
                <a:latin typeface="+mn-lt"/>
                <a:cs typeface="Arial" panose="020B0604020202020204" pitchFamily="34" charset="0"/>
              </a:rPr>
              <a:t>101 demand (all connections) has </a:t>
            </a:r>
            <a:r>
              <a:rPr lang="en-GB" sz="1100" dirty="0">
                <a:latin typeface="+mn-lt"/>
                <a:cs typeface="Arial" panose="020B0604020202020204" pitchFamily="34" charset="0"/>
              </a:rPr>
              <a:t>increased by 1.7% during Q2 2024-25 when compared to the quarter prior, with 923 additional calls received for a total of 55,892. This continues the upward trend observed following Q3 2023-24. Conversely, a</a:t>
            </a:r>
            <a:r>
              <a:rPr lang="en-GB" altLang="en-US" sz="1100" dirty="0">
                <a:latin typeface="+mn-lt"/>
                <a:cs typeface="Arial" panose="020B0604020202020204" pitchFamily="34" charset="0"/>
              </a:rPr>
              <a:t> reduction of 2.7% (1,574 fewer calls) </a:t>
            </a:r>
            <a:r>
              <a:rPr lang="en-GB" sz="1100" dirty="0">
                <a:latin typeface="+mn-lt"/>
                <a:cs typeface="Arial" panose="020B0604020202020204" pitchFamily="34" charset="0"/>
              </a:rPr>
              <a:t>can be observed </a:t>
            </a:r>
            <a:r>
              <a:rPr lang="en-GB" altLang="en-US" sz="1100" dirty="0">
                <a:latin typeface="+mn-lt"/>
                <a:cs typeface="Arial" panose="020B0604020202020204" pitchFamily="34" charset="0"/>
              </a:rPr>
              <a:t>when comparing Q2 2024-25 against the same quarter during the previous financial year. A reduction of 3.6% has been recorded when comparing the current FYTD against the previous FYTD, with 4,157 fewer calls received for a total of 110,861.</a:t>
            </a:r>
          </a:p>
          <a:p>
            <a:pPr algn="just">
              <a:lnSpc>
                <a:spcPct val="100000"/>
              </a:lnSpc>
              <a:spcBef>
                <a:spcPts val="0"/>
              </a:spcBef>
              <a:buNone/>
            </a:pPr>
            <a:endParaRPr lang="en-GB" sz="600" dirty="0">
              <a:latin typeface="+mn-lt"/>
              <a:cs typeface="Arial"/>
            </a:endParaRPr>
          </a:p>
          <a:p>
            <a:pPr algn="just">
              <a:lnSpc>
                <a:spcPct val="100000"/>
              </a:lnSpc>
              <a:spcBef>
                <a:spcPct val="0"/>
              </a:spcBef>
              <a:buNone/>
            </a:pPr>
            <a:r>
              <a:rPr lang="en-GB" sz="1100" dirty="0">
                <a:latin typeface="+mn-lt"/>
                <a:cs typeface="Calibri" panose="020F0502020204030204" pitchFamily="34" charset="0"/>
              </a:rPr>
              <a:t>The 101 abandonment rate (for options one &amp; two) has fallen by 2.1 percentage points during Q2 2024-25 when compared to the quarter prior, and currently stands at 12.2%. This disrupts the upward trend observed following Q3 2023-24. A substantial reduction of 12.2 percentage points </a:t>
            </a:r>
            <a:r>
              <a:rPr lang="en-GB" altLang="en-US" sz="1100" dirty="0">
                <a:latin typeface="+mn-lt"/>
                <a:cs typeface="Arial" panose="020B0604020202020204" pitchFamily="34" charset="0"/>
              </a:rPr>
              <a:t>can be observed </a:t>
            </a:r>
            <a:r>
              <a:rPr lang="en-GB" sz="1100" dirty="0">
                <a:latin typeface="+mn-lt"/>
                <a:cs typeface="Calibri" panose="020F0502020204030204" pitchFamily="34" charset="0"/>
              </a:rPr>
              <a:t>when comparing Q2 2024-25 against the same quarter during the previous financial year. A further reduction of 13.3 percentage points has been recorded when comparing the current FYTD against the previous FYTD, with the abandonment rate for this period currently standing at 13.2%.</a:t>
            </a:r>
          </a:p>
        </p:txBody>
      </p:sp>
      <p:sp>
        <p:nvSpPr>
          <p:cNvPr id="7" name="TextBox 6">
            <a:extLst>
              <a:ext uri="{FF2B5EF4-FFF2-40B4-BE49-F238E27FC236}">
                <a16:creationId xmlns:a16="http://schemas.microsoft.com/office/drawing/2014/main" id="{4B87ADF7-4872-AD43-9621-7F8898F23C84}"/>
              </a:ext>
            </a:extLst>
          </p:cNvPr>
          <p:cNvSpPr txBox="1"/>
          <p:nvPr/>
        </p:nvSpPr>
        <p:spPr>
          <a:xfrm>
            <a:off x="6351985" y="4192960"/>
            <a:ext cx="1423438" cy="646331"/>
          </a:xfrm>
          <a:prstGeom prst="rect">
            <a:avLst/>
          </a:prstGeom>
          <a:solidFill>
            <a:schemeClr val="bg1"/>
          </a:solidFill>
        </p:spPr>
        <p:txBody>
          <a:bodyPr wrap="square" lIns="0" rIns="0" rtlCol="0">
            <a:spAutoFit/>
          </a:bodyPr>
          <a:lstStyle/>
          <a:p>
            <a:pPr algn="ctr"/>
            <a:r>
              <a:rPr lang="en-GB" sz="1200" b="1" dirty="0"/>
              <a:t>101 Average Answer Speed </a:t>
            </a:r>
          </a:p>
          <a:p>
            <a:pPr algn="ctr"/>
            <a:r>
              <a:rPr lang="en-GB" sz="1200" b="1" dirty="0"/>
              <a:t>(Minutes/Seconds)</a:t>
            </a:r>
          </a:p>
        </p:txBody>
      </p:sp>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96800"/>
            <a:ext cx="5918022" cy="127727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during Q2 2024-25 was two minutes and 22 seconds, a reduction of 35 seconds when compared to the quarter prior. A more prominent improvement of two minutes and 43 seconds can be observed when comparing Q2 2024-25 against the same quarter during the previous financial year. A further improvement of three minutes and one second has been recorded when comparing the current FYTD against the previous FYTD, with the average answer speed for this period currently standing at two minutes and 40 seconds.</a:t>
            </a:r>
          </a:p>
        </p:txBody>
      </p:sp>
      <p:graphicFrame>
        <p:nvGraphicFramePr>
          <p:cNvPr id="3" name="Table 2">
            <a:extLst>
              <a:ext uri="{FF2B5EF4-FFF2-40B4-BE49-F238E27FC236}">
                <a16:creationId xmlns:a16="http://schemas.microsoft.com/office/drawing/2014/main" id="{FA510B92-3594-E0AB-572C-DA2E31D973E7}"/>
              </a:ext>
            </a:extLst>
          </p:cNvPr>
          <p:cNvGraphicFramePr>
            <a:graphicFrameLocks/>
          </p:cNvGraphicFramePr>
          <p:nvPr>
            <p:extLst>
              <p:ext uri="{D42A27DB-BD31-4B8C-83A1-F6EECF244321}">
                <p14:modId xmlns:p14="http://schemas.microsoft.com/office/powerpoint/2010/main" val="617194956"/>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554">
                  <a:extLst>
                    <a:ext uri="{9D8B030D-6E8A-4147-A177-3AD203B41FA5}">
                      <a16:colId xmlns:a16="http://schemas.microsoft.com/office/drawing/2014/main" val="1752032484"/>
                    </a:ext>
                  </a:extLst>
                </a:gridCol>
                <a:gridCol w="506002">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57,552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57,466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48,881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49,457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54,969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55,892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4FC5EE85-C2AE-9784-98A8-C5B4271EB56F}"/>
              </a:ext>
            </a:extLst>
          </p:cNvPr>
          <p:cNvGraphicFramePr>
            <a:graphicFrameLocks/>
          </p:cNvGraphicFramePr>
          <p:nvPr>
            <p:extLst>
              <p:ext uri="{D42A27DB-BD31-4B8C-83A1-F6EECF244321}">
                <p14:modId xmlns:p14="http://schemas.microsoft.com/office/powerpoint/2010/main" val="32586538"/>
              </p:ext>
            </p:extLst>
          </p:nvPr>
        </p:nvGraphicFramePr>
        <p:xfrm>
          <a:off x="7094408" y="3333600"/>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24.4%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9" name="Table 8">
            <a:extLst>
              <a:ext uri="{FF2B5EF4-FFF2-40B4-BE49-F238E27FC236}">
                <a16:creationId xmlns:a16="http://schemas.microsoft.com/office/drawing/2014/main" id="{CE3DE1F1-A7E7-864C-21AA-56881F7B474D}"/>
              </a:ext>
            </a:extLst>
          </p:cNvPr>
          <p:cNvGraphicFramePr>
            <a:graphicFrameLocks/>
          </p:cNvGraphicFramePr>
          <p:nvPr>
            <p:extLst>
              <p:ext uri="{D42A27DB-BD31-4B8C-83A1-F6EECF244321}">
                <p14:modId xmlns:p14="http://schemas.microsoft.com/office/powerpoint/2010/main" val="3002566252"/>
              </p:ext>
            </p:extLst>
          </p:nvPr>
        </p:nvGraphicFramePr>
        <p:xfrm>
          <a:off x="7948800" y="4192605"/>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06:29</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05:05</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cs typeface="Arial" panose="020B0604020202020204" pitchFamily="34" charset="0"/>
                        </a:rPr>
                        <a:t>02:20</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GB" sz="800" b="1" i="0" u="none" strike="noStrike" dirty="0">
                          <a:solidFill>
                            <a:srgbClr val="000000"/>
                          </a:solidFill>
                          <a:effectLst/>
                          <a:latin typeface="Arial" panose="020B0604020202020204" pitchFamily="34" charset="0"/>
                          <a:cs typeface="Arial" panose="020B0604020202020204" pitchFamily="34" charset="0"/>
                        </a:rPr>
                        <a:t>02:14</a:t>
                      </a:r>
                    </a:p>
                  </a:txBody>
                  <a:tcPr marL="18000" marR="1800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02:57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02:22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E4D999B2-D999-311A-036E-C9B58B79934C}"/>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5" name="Picture 4">
            <a:extLst>
              <a:ext uri="{FF2B5EF4-FFF2-40B4-BE49-F238E27FC236}">
                <a16:creationId xmlns:a16="http://schemas.microsoft.com/office/drawing/2014/main" id="{84246FF4-0699-43F7-7FE1-3D1C070ED85A}"/>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660188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E2F5-E89C-4F29-BCF3-474926DBAE34}"/>
              </a:ext>
            </a:extLst>
          </p:cNvPr>
          <p:cNvSpPr>
            <a:spLocks noGrp="1"/>
          </p:cNvSpPr>
          <p:nvPr>
            <p:ph type="title"/>
          </p:nvPr>
        </p:nvSpPr>
        <p:spPr>
          <a:xfrm>
            <a:off x="0" y="0"/>
            <a:ext cx="12192000" cy="673200"/>
          </a:xfrm>
          <a:solidFill>
            <a:srgbClr val="E62344"/>
          </a:solidFill>
        </p:spPr>
        <p:txBody>
          <a:bodyPr>
            <a:normAutofit fontScale="90000"/>
          </a:bodyPr>
          <a:lstStyle/>
          <a:p>
            <a:r>
              <a:rPr lang="en-GB" dirty="0"/>
              <a:t>      </a:t>
            </a:r>
            <a:r>
              <a:rPr lang="en-GB" sz="3600" dirty="0">
                <a:solidFill>
                  <a:schemeClr val="bg1"/>
                </a:solidFill>
              </a:rPr>
              <a:t>12. Social Media and Single Online Home</a:t>
            </a:r>
          </a:p>
        </p:txBody>
      </p:sp>
      <p:sp>
        <p:nvSpPr>
          <p:cNvPr id="6" name="Rectangle 5">
            <a:extLst>
              <a:ext uri="{FF2B5EF4-FFF2-40B4-BE49-F238E27FC236}">
                <a16:creationId xmlns:a16="http://schemas.microsoft.com/office/drawing/2014/main" id="{58852297-044D-4A59-BA07-2FFC506B809E}"/>
              </a:ext>
            </a:extLst>
          </p:cNvPr>
          <p:cNvSpPr/>
          <p:nvPr/>
        </p:nvSpPr>
        <p:spPr>
          <a:xfrm>
            <a:off x="122400" y="3902176"/>
            <a:ext cx="7671600" cy="28845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A0AF88-F55A-9C7F-5E9D-91DB0A25CE39}"/>
              </a:ext>
            </a:extLst>
          </p:cNvPr>
          <p:cNvSpPr/>
          <p:nvPr/>
        </p:nvSpPr>
        <p:spPr>
          <a:xfrm>
            <a:off x="122400" y="777563"/>
            <a:ext cx="76716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4">
            <a:extLst>
              <a:ext uri="{FF2B5EF4-FFF2-40B4-BE49-F238E27FC236}">
                <a16:creationId xmlns:a16="http://schemas.microsoft.com/office/drawing/2014/main" id="{849DBF7B-9011-BD74-BFEB-D7200264B6C3}"/>
              </a:ext>
            </a:extLst>
          </p:cNvPr>
          <p:cNvSpPr txBox="1">
            <a:spLocks noChangeArrowheads="1"/>
          </p:cNvSpPr>
          <p:nvPr/>
        </p:nvSpPr>
        <p:spPr bwMode="auto">
          <a:xfrm>
            <a:off x="7925758" y="777563"/>
            <a:ext cx="4161600" cy="310854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300" b="1" i="1" dirty="0">
                <a:latin typeface="+mn-lt"/>
                <a:cs typeface="Arial" panose="020B0604020202020204" pitchFamily="34" charset="0"/>
              </a:rPr>
              <a:t>Overview</a:t>
            </a:r>
          </a:p>
          <a:p>
            <a:pPr algn="just">
              <a:lnSpc>
                <a:spcPct val="100000"/>
              </a:lnSpc>
              <a:spcBef>
                <a:spcPct val="0"/>
              </a:spcBef>
              <a:buNone/>
            </a:pPr>
            <a:endParaRPr lang="en-GB" sz="600" b="1" i="1"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volume of inbound private messages received via Gwent Police’s social media platforms has reduced by 7.6% during Q2 2024-25 when compared to the quarter prior, with 1,729 fewer messages received for a total of 20,885. Of these, 94.1% (19,660 messages) were received via Facebook platforms. </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volume of inbound public messages received via Gwent Police’s social media platforms increased by 15.7% during Q2 2024-25 when compared to the quarter prior, with 1,987 additional messages received for a total of 14,650. This represents the highest quarterly figure within the timeframe, disrupting the downward trend observed following Q3 2024-24. Of these messages, 92.8% (13,592 messages) were received via Facebook platforms. </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i="1" dirty="0">
                <a:latin typeface="+mn-lt"/>
                <a:cs typeface="Arial" panose="020B0604020202020204" pitchFamily="34" charset="0"/>
              </a:rPr>
              <a:t>This digital contact data includes Gwent Police’s English and Welsh Facebook and X accounts.</a:t>
            </a:r>
          </a:p>
        </p:txBody>
      </p:sp>
      <p:sp>
        <p:nvSpPr>
          <p:cNvPr id="11" name="TextBox 14">
            <a:extLst>
              <a:ext uri="{FF2B5EF4-FFF2-40B4-BE49-F238E27FC236}">
                <a16:creationId xmlns:a16="http://schemas.microsoft.com/office/drawing/2014/main" id="{CE6E7B08-C7E3-1765-F260-98B453587560}"/>
              </a:ext>
            </a:extLst>
          </p:cNvPr>
          <p:cNvSpPr txBox="1">
            <a:spLocks noChangeArrowheads="1"/>
          </p:cNvSpPr>
          <p:nvPr/>
        </p:nvSpPr>
        <p:spPr bwMode="auto">
          <a:xfrm>
            <a:off x="7925758" y="3961353"/>
            <a:ext cx="4161600" cy="23852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4,269 Single Online Home (SOH) forms were submitted during Q2 2024-25, an increase of 6.1% (246 additional forms) when compared to the quarter prior. This represents the highest quarterly figure within the timeframe, continuing the upward trend observed for this metric following Q3 2023-24.</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adjacent chart presents these forms by category, with the most numerous being crime reports. These account for 47.2% of the quarterly total, with 2,014 forms submitted. They are followed by general ‘contact us’ messages (accounting for 19.6% of the total with 836 forms submitted), and firearms licensing (accounting for 10.4% of the total with 446 forms submitted). ‘Other’ includes forms with low volume, including events and processions, filming, fingerprints and IP licensing.</a:t>
            </a:r>
          </a:p>
        </p:txBody>
      </p:sp>
      <p:sp>
        <p:nvSpPr>
          <p:cNvPr id="17" name="Rectangle 16">
            <a:extLst>
              <a:ext uri="{FF2B5EF4-FFF2-40B4-BE49-F238E27FC236}">
                <a16:creationId xmlns:a16="http://schemas.microsoft.com/office/drawing/2014/main" id="{C873BBC1-6CA5-3A2F-8E91-9121379F9674}"/>
              </a:ext>
            </a:extLst>
          </p:cNvPr>
          <p:cNvSpPr/>
          <p:nvPr/>
        </p:nvSpPr>
        <p:spPr>
          <a:xfrm>
            <a:off x="122400" y="777600"/>
            <a:ext cx="38358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C53A7AE-563E-5C6E-59D9-AE28CE0182E1}"/>
              </a:ext>
            </a:extLst>
          </p:cNvPr>
          <p:cNvPicPr>
            <a:picLocks noChangeAspect="1"/>
          </p:cNvPicPr>
          <p:nvPr/>
        </p:nvPicPr>
        <p:blipFill>
          <a:blip r:embed="rId3"/>
          <a:stretch>
            <a:fillRect/>
          </a:stretch>
        </p:blipFill>
        <p:spPr>
          <a:xfrm>
            <a:off x="192994" y="882000"/>
            <a:ext cx="3706689" cy="2853175"/>
          </a:xfrm>
          <a:prstGeom prst="rect">
            <a:avLst/>
          </a:prstGeom>
        </p:spPr>
      </p:pic>
      <p:pic>
        <p:nvPicPr>
          <p:cNvPr id="13" name="Picture 12">
            <a:extLst>
              <a:ext uri="{FF2B5EF4-FFF2-40B4-BE49-F238E27FC236}">
                <a16:creationId xmlns:a16="http://schemas.microsoft.com/office/drawing/2014/main" id="{48117A42-1026-0A87-8004-D915310518DA}"/>
              </a:ext>
            </a:extLst>
          </p:cNvPr>
          <p:cNvPicPr>
            <a:picLocks noChangeAspect="1"/>
          </p:cNvPicPr>
          <p:nvPr/>
        </p:nvPicPr>
        <p:blipFill>
          <a:blip r:embed="rId4"/>
          <a:stretch>
            <a:fillRect/>
          </a:stretch>
        </p:blipFill>
        <p:spPr>
          <a:xfrm>
            <a:off x="4019707" y="882000"/>
            <a:ext cx="3712786" cy="2859272"/>
          </a:xfrm>
          <a:prstGeom prst="rect">
            <a:avLst/>
          </a:prstGeom>
        </p:spPr>
      </p:pic>
      <p:pic>
        <p:nvPicPr>
          <p:cNvPr id="14" name="Picture 13">
            <a:extLst>
              <a:ext uri="{FF2B5EF4-FFF2-40B4-BE49-F238E27FC236}">
                <a16:creationId xmlns:a16="http://schemas.microsoft.com/office/drawing/2014/main" id="{FEB3308C-1588-C3CD-0D19-CFC310CC7566}"/>
              </a:ext>
            </a:extLst>
          </p:cNvPr>
          <p:cNvPicPr>
            <a:picLocks noChangeAspect="1"/>
          </p:cNvPicPr>
          <p:nvPr/>
        </p:nvPicPr>
        <p:blipFill>
          <a:blip r:embed="rId5"/>
          <a:stretch>
            <a:fillRect/>
          </a:stretch>
        </p:blipFill>
        <p:spPr>
          <a:xfrm>
            <a:off x="284400" y="3942000"/>
            <a:ext cx="7337606" cy="2808000"/>
          </a:xfrm>
          <a:prstGeom prst="rect">
            <a:avLst/>
          </a:prstGeom>
        </p:spPr>
      </p:pic>
    </p:spTree>
    <p:extLst>
      <p:ext uri="{BB962C8B-B14F-4D97-AF65-F5344CB8AC3E}">
        <p14:creationId xmlns:p14="http://schemas.microsoft.com/office/powerpoint/2010/main" val="341840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13.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18800" y="777600"/>
            <a:ext cx="11966363" cy="45858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eaLnBrk="1" hangingPunct="1">
              <a:lnSpc>
                <a:spcPct val="100000"/>
              </a:lnSpc>
              <a:spcBef>
                <a:spcPct val="0"/>
              </a:spcBef>
              <a:buNone/>
            </a:pPr>
            <a:endParaRPr lang="en-GB" altLang="en-US" sz="600" b="1" i="1" dirty="0">
              <a:latin typeface="+mn-lt"/>
            </a:endParaRPr>
          </a:p>
          <a:p>
            <a:pPr algn="just" eaLnBrk="1" hangingPunct="1">
              <a:lnSpc>
                <a:spcPct val="100000"/>
              </a:lnSpc>
              <a:spcBef>
                <a:spcPct val="0"/>
              </a:spcBef>
              <a:buNone/>
            </a:pPr>
            <a:r>
              <a:rPr lang="en-GB" altLang="en-US" sz="1100" dirty="0">
                <a:latin typeface="+mn-lt"/>
              </a:rPr>
              <a:t>During the period of national disorder caused by far-right riots, the EDI team convened bi-weekly Gold groups as part of Operation </a:t>
            </a:r>
            <a:r>
              <a:rPr lang="en-GB" altLang="en-US" sz="1100" dirty="0" err="1">
                <a:latin typeface="+mn-lt"/>
              </a:rPr>
              <a:t>Navette</a:t>
            </a:r>
            <a:r>
              <a:rPr lang="en-GB" altLang="en-US" sz="1100" dirty="0">
                <a:latin typeface="+mn-lt"/>
              </a:rPr>
              <a:t>. These Gold groups brought together community leaders, representatives from independent advisory groups, key local authority partners, and senior Gwent Police officers. This regular communication allowed the force to better understand and manage community tensions. An extraordinary meeting of the Mosque Leaders group was convened, and visits to each mosque in the Newport area were arranged. This resulted in an effective exchange of information between Gwent Police and local communities, allowing the force to assuage the concerns of Muslim communities in particular, who experienced heightened anxiety during this time.</a:t>
            </a:r>
          </a:p>
          <a:p>
            <a:pPr algn="just" eaLnBrk="1" hangingPunct="1">
              <a:lnSpc>
                <a:spcPct val="100000"/>
              </a:lnSpc>
              <a:spcBef>
                <a:spcPct val="0"/>
              </a:spcBef>
              <a:buNone/>
            </a:pPr>
            <a:endParaRPr lang="en-GB" altLang="en-US" sz="600" b="1" i="1" dirty="0">
              <a:solidFill>
                <a:srgbClr val="FF0000"/>
              </a:solidFill>
              <a:latin typeface="+mn-lt"/>
            </a:endParaRPr>
          </a:p>
          <a:p>
            <a:pPr algn="just" eaLnBrk="1" hangingPunct="1">
              <a:lnSpc>
                <a:spcPct val="100000"/>
              </a:lnSpc>
              <a:spcBef>
                <a:spcPct val="0"/>
              </a:spcBef>
              <a:buNone/>
            </a:pPr>
            <a:r>
              <a:rPr lang="en-GB" altLang="en-US" sz="1100" dirty="0">
                <a:latin typeface="+mn-lt"/>
              </a:rPr>
              <a:t>Following this work, it was identified that the voices of women and young people were potentially under-represented in the force’s community engagement initiatives. In light of this, a women’s voices group has been established in order to bring together women from diverse communities in Gwent. The inaugural meeting of this group was held in September, and involved a presentation on stop and search and a visit to Force Contact and Control. Whilst the specifics are still under development, it is likely that meetings will be held quarterly going forward.</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quarterly Mosque Leaders Meeting was convened, during which a Chief Superintendent gave a presentation and subsequently took questions on stop and search. The quarterly independent advisory group meeting also took place, wherein the new Police and Crime Commissioner was introduced, and two Superintendents delivered updates on community policing.</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EDI team attended a number of community engagement activities during the quarter, including the Kerala Community’s harvest festival celebrations, Pride Cymru, Newport Pride, and Age </a:t>
            </a:r>
            <a:r>
              <a:rPr lang="en-GB" altLang="en-US" sz="1100" dirty="0" err="1">
                <a:latin typeface="+mn-lt"/>
              </a:rPr>
              <a:t>Alive’s</a:t>
            </a:r>
            <a:r>
              <a:rPr lang="en-GB" altLang="en-US" sz="1100" dirty="0">
                <a:latin typeface="+mn-lt"/>
              </a:rPr>
              <a:t> Windrush celebration event at the Riverfront in Newport. They also facilitated a Windrush celebration event at Monmouth County Council, where the Assistant Chief Constable spoke about the force’s commitment to equality.</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During a monthly meeting between the EDI team and partners in the local authority areas, intelligence was received which indicated that racist stickers had been placed around Caerleon. This information was fed back to the local inspector, who worked alongside the local council to have the stickers removed in a timely manner.</a:t>
            </a:r>
          </a:p>
          <a:p>
            <a:pPr algn="just" eaLnBrk="1" hangingPunct="1">
              <a:lnSpc>
                <a:spcPct val="100000"/>
              </a:lnSpc>
              <a:spcBef>
                <a:spcPct val="0"/>
              </a:spcBef>
              <a:buNone/>
            </a:pPr>
            <a:endParaRPr lang="en-GB" altLang="en-US" sz="600" dirty="0">
              <a:latin typeface="+mn-lt"/>
            </a:endParaRPr>
          </a:p>
          <a:p>
            <a:pPr algn="just" eaLnBrk="1" hangingPunct="1">
              <a:lnSpc>
                <a:spcPct val="100000"/>
              </a:lnSpc>
              <a:spcBef>
                <a:spcPct val="0"/>
              </a:spcBef>
              <a:buNone/>
            </a:pPr>
            <a:r>
              <a:rPr lang="en-GB" altLang="en-US" sz="1100" dirty="0">
                <a:latin typeface="+mn-lt"/>
              </a:rPr>
              <a:t>The former Chief Constable was interviewed in the studio on ITV News Wales at Six</a:t>
            </a:r>
            <a:r>
              <a:rPr lang="en-GB" sz="1100" dirty="0">
                <a:effectLst/>
                <a:latin typeface="+mn-lt"/>
                <a:ea typeface="Aptos" panose="020B0004020202020204" pitchFamily="34" charset="0"/>
                <a:cs typeface="Times New Roman" panose="02020603050405020304" pitchFamily="18" charset="0"/>
              </a:rPr>
              <a:t> to raise awareness of assaults on emergency workers and NHS staff as part of the national ‘With Us, Not Against Us’ campaign.</a:t>
            </a:r>
          </a:p>
          <a:p>
            <a:pPr algn="just" eaLnBrk="1" hangingPunct="1">
              <a:lnSpc>
                <a:spcPct val="100000"/>
              </a:lnSpc>
              <a:spcBef>
                <a:spcPct val="0"/>
              </a:spcBef>
              <a:buNone/>
            </a:pPr>
            <a:endParaRPr lang="en-GB" altLang="en-US" sz="600" dirty="0">
              <a:latin typeface="+mn-lt"/>
              <a:cs typeface="Times New Roman" panose="02020603050405020304" pitchFamily="18" charset="0"/>
            </a:endParaRPr>
          </a:p>
          <a:p>
            <a:pPr algn="just" eaLnBrk="1" hangingPunct="1">
              <a:lnSpc>
                <a:spcPct val="100000"/>
              </a:lnSpc>
              <a:spcBef>
                <a:spcPct val="0"/>
              </a:spcBef>
              <a:buNone/>
            </a:pPr>
            <a:r>
              <a:rPr lang="en-GB" altLang="en-US" sz="1100" dirty="0">
                <a:latin typeface="+mn-lt"/>
                <a:cs typeface="Times New Roman" panose="02020603050405020304" pitchFamily="18" charset="0"/>
              </a:rPr>
              <a:t>The first episodes of Rookie Cops were broadcast on BBC One Wales during September, with all episodes also available on the BBC iPlayer. This eight-part documentary series follows several Gwent trainee officers during their first months with the force. A raft of positive feedback has been received following the broadcast.</a:t>
            </a:r>
          </a:p>
          <a:p>
            <a:pPr algn="just" eaLnBrk="1" hangingPunct="1">
              <a:lnSpc>
                <a:spcPct val="100000"/>
              </a:lnSpc>
              <a:spcBef>
                <a:spcPct val="0"/>
              </a:spcBef>
              <a:buNone/>
            </a:pPr>
            <a:endParaRPr lang="en-GB" altLang="en-US" sz="600" dirty="0">
              <a:latin typeface="+mn-lt"/>
              <a:cs typeface="Times New Roman" panose="02020603050405020304" pitchFamily="18" charset="0"/>
            </a:endParaRPr>
          </a:p>
          <a:p>
            <a:pPr algn="just" eaLnBrk="1" hangingPunct="1">
              <a:lnSpc>
                <a:spcPct val="100000"/>
              </a:lnSpc>
              <a:spcBef>
                <a:spcPct val="0"/>
              </a:spcBef>
              <a:buNone/>
            </a:pPr>
            <a:r>
              <a:rPr lang="en-GB" altLang="en-US" sz="1100" dirty="0">
                <a:latin typeface="+mn-lt"/>
                <a:cs typeface="Times New Roman" panose="02020603050405020304" pitchFamily="18" charset="0"/>
              </a:rPr>
              <a:t>Gwent Police took part in the Government’s surrender and compensation scheme for zombie-style knives and machetes, ahead of these weapons becoming illegal to own during September due to a change in legislation. This allowed members of the public to safely hand in these weapons at police stations, where they could then apply for compensation in return.</a:t>
            </a:r>
          </a:p>
        </p:txBody>
      </p:sp>
    </p:spTree>
    <p:extLst>
      <p:ext uri="{BB962C8B-B14F-4D97-AF65-F5344CB8AC3E}">
        <p14:creationId xmlns:p14="http://schemas.microsoft.com/office/powerpoint/2010/main" val="2136417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Professional Standards Department</a:t>
            </a:r>
          </a:p>
        </p:txBody>
      </p:sp>
      <p:sp>
        <p:nvSpPr>
          <p:cNvPr id="5" name="TextBox 4">
            <a:extLst>
              <a:ext uri="{FF2B5EF4-FFF2-40B4-BE49-F238E27FC236}">
                <a16:creationId xmlns:a16="http://schemas.microsoft.com/office/drawing/2014/main" id="{C83DA6D1-8BBB-41D7-BBB0-6A3DCC16069B}"/>
              </a:ext>
            </a:extLst>
          </p:cNvPr>
          <p:cNvSpPr txBox="1"/>
          <p:nvPr/>
        </p:nvSpPr>
        <p:spPr>
          <a:xfrm>
            <a:off x="198122" y="1050008"/>
            <a:ext cx="4928060" cy="1169551"/>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PSD Total Recorded Complaint Allegations</a:t>
            </a:r>
          </a:p>
          <a:p>
            <a:pPr marL="342900" indent="-342900">
              <a:buAutoNum type="arabicPeriod"/>
            </a:pPr>
            <a:r>
              <a:rPr lang="en-GB" sz="1400" dirty="0">
                <a:latin typeface="Arial" panose="020B0604020202020204" pitchFamily="34" charset="0"/>
                <a:cs typeface="Arial" panose="020B0604020202020204" pitchFamily="34" charset="0"/>
              </a:rPr>
              <a:t>PSD Schedule 3 and Non-Schedule 3 Complaint Cases</a:t>
            </a:r>
          </a:p>
          <a:p>
            <a:pPr marL="342900" indent="-342900">
              <a:buAutoNum type="arabicPeriod"/>
            </a:pPr>
            <a:r>
              <a:rPr lang="en-GB" sz="1400" dirty="0">
                <a:latin typeface="Arial" panose="020B0604020202020204" pitchFamily="34" charset="0"/>
                <a:cs typeface="Arial" panose="020B0604020202020204" pitchFamily="34" charset="0"/>
              </a:rPr>
              <a:t>PSD Misconduct Cases</a:t>
            </a:r>
          </a:p>
          <a:p>
            <a:pPr marL="342900" indent="-342900">
              <a:buAutoNum type="arabicPeriod"/>
            </a:pPr>
            <a:r>
              <a:rPr lang="en-GB" sz="1400" dirty="0">
                <a:latin typeface="Arial" panose="020B0604020202020204" pitchFamily="34" charset="0"/>
                <a:cs typeface="Arial" panose="020B0604020202020204" pitchFamily="34" charset="0"/>
              </a:rPr>
              <a:t>Vetting</a:t>
            </a:r>
          </a:p>
          <a:p>
            <a:pPr marL="342900" indent="-342900">
              <a:buAutoNum type="arabicPeriod"/>
            </a:pPr>
            <a:r>
              <a:rPr lang="en-GB" sz="1400" dirty="0">
                <a:latin typeface="Arial" panose="020B0604020202020204" pitchFamily="34" charset="0"/>
                <a:cs typeface="Arial" panose="020B0604020202020204" pitchFamily="34" charset="0"/>
              </a:rPr>
              <a:t>Disproportionality</a:t>
            </a:r>
          </a:p>
        </p:txBody>
      </p:sp>
    </p:spTree>
    <p:extLst>
      <p:ext uri="{BB962C8B-B14F-4D97-AF65-F5344CB8AC3E}">
        <p14:creationId xmlns:p14="http://schemas.microsoft.com/office/powerpoint/2010/main" val="2818042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5C44A56C-C4FE-5F3E-43F2-2D9635CD8B19}"/>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latin typeface="Arial" panose="020B0604020202020204" pitchFamily="34" charset="0"/>
                <a:cs typeface="Arial" panose="020B0604020202020204" pitchFamily="34" charset="0"/>
              </a:rPr>
              <a:t>1</a:t>
            </a:r>
            <a:r>
              <a:rPr lang="en-GB" sz="3200" b="0" dirty="0">
                <a:latin typeface="Arial" panose="020B0604020202020204" pitchFamily="34" charset="0"/>
                <a:cs typeface="Arial" panose="020B0604020202020204" pitchFamily="34" charset="0"/>
              </a:rPr>
              <a:t>. PSD Total Recorded Complaint Allegations</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0400"/>
            <a:ext cx="5911200" cy="4847481"/>
          </a:xfrm>
          <a:prstGeom prst="rect">
            <a:avLst/>
          </a:prstGeom>
          <a:noFill/>
          <a:ln w="15875">
            <a:solidFill>
              <a:schemeClr val="accent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effectLst/>
                <a:uLnTx/>
                <a:uFillTx/>
                <a:latin typeface="Arial" panose="020B0604020202020204" pitchFamily="34" charset="0"/>
                <a:cs typeface="Arial" panose="020B0604020202020204" pitchFamily="34" charset="0"/>
              </a:rPr>
              <a:t>Overview</a:t>
            </a:r>
            <a:endParaRPr kumimoji="0" lang="en-GB" sz="1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t>
            </a:r>
            <a:r>
              <a:rPr kumimoji="0" lang="en-GB" sz="11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reduction of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18.5% in complaint allegations received during Q2 2024-25 when compared to the quarter prior, with 53 fewer complaints received for a total of 233.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 three categories of complaint with the greatest volume are as follows: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A1. Police action following contact		111</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A4</a:t>
            </a:r>
            <a:r>
              <a:rPr lang="en-GB" sz="1100" dirty="0">
                <a:latin typeface="Arial" panose="020B0604020202020204" pitchFamily="34" charset="0"/>
                <a:ea typeface="Times New Roman" panose="02020603050405020304" pitchFamily="18" charset="0"/>
                <a:cs typeface="Arial" panose="020B0604020202020204" pitchFamily="34" charset="0"/>
              </a:rPr>
              <a:t>. General level of service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26</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H3. Unprofessional attitude and disrespect	17</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endParaRPr lang="en-GB" sz="1100" dirty="0">
              <a:latin typeface="Arial" panose="020B0604020202020204" pitchFamily="34" charset="0"/>
              <a:ea typeface="Times New Roman" panose="02020603050405020304" pitchFamily="18"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tab pos="457200" algn="l"/>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Within these sub-categories, the following changes have been observed:</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 minor reduction in </a:t>
            </a:r>
            <a:r>
              <a:rPr kumimoji="0" lang="en-GB" sz="1100" b="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A1. Police action following contact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when compared </a:t>
            </a:r>
            <a:r>
              <a:rPr lang="en-GB" sz="1100" dirty="0">
                <a:latin typeface="Arial" panose="020B0604020202020204" pitchFamily="34" charset="0"/>
                <a:ea typeface="Times New Roman" panose="02020603050405020304" pitchFamily="18" charset="0"/>
                <a:cs typeface="Arial" panose="020B0604020202020204" pitchFamily="34" charset="0"/>
              </a:rPr>
              <a:t>to</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the quarter prior, with three fewer complaints recorded.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A4</a:t>
            </a:r>
            <a:r>
              <a:rPr lang="en-GB" sz="1100" dirty="0">
                <a:latin typeface="Arial" panose="020B0604020202020204" pitchFamily="34" charset="0"/>
                <a:ea typeface="Times New Roman" panose="02020603050405020304" pitchFamily="18" charset="0"/>
                <a:cs typeface="Arial" panose="020B0604020202020204" pitchFamily="34" charset="0"/>
              </a:rPr>
              <a:t>. General level of service has become the second most prevalent category, with 14 additional complaints recorded when compared to the quarter prior. This displaces </a:t>
            </a:r>
            <a:r>
              <a:rPr lang="en-GB" sz="1100" dirty="0" err="1">
                <a:latin typeface="Arial" panose="020B0604020202020204" pitchFamily="34" charset="0"/>
                <a:ea typeface="Times New Roman" panose="02020603050405020304" pitchFamily="18" charset="0"/>
                <a:cs typeface="Arial" panose="020B0604020202020204" pitchFamily="34" charset="0"/>
              </a:rPr>
              <a:t>A3</a:t>
            </a:r>
            <a:r>
              <a:rPr lang="en-GB" sz="1100" dirty="0">
                <a:latin typeface="Arial" panose="020B0604020202020204" pitchFamily="34" charset="0"/>
                <a:ea typeface="Times New Roman" panose="02020603050405020304" pitchFamily="18" charset="0"/>
                <a:cs typeface="Arial" panose="020B0604020202020204" pitchFamily="34" charset="0"/>
              </a:rPr>
              <a:t>. Information.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There has been a reduction in H3. Unprofessional attitude and disrespect when compared with the quarter prior, with eight fewer complaints recorded.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Calibri" panose="020F0502020204030204" pitchFamily="34" charset="0"/>
                <a:cs typeface="Times New Roman" panose="02020603050405020304" pitchFamily="18" charset="0"/>
              </a:rPr>
              <a:t>As a result of increased demand and complexity there is currently an accrued backlog for incoming complaints.</a:t>
            </a:r>
            <a:r>
              <a:rPr lang="en-GB" sz="1100" b="1" dirty="0">
                <a:latin typeface="Arial" panose="020B060402020202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These are matters awaiting an assessment on how they will be recorded and dealt with. Complainants do receive immediate acknowledgement of their complaint, and the backlog is monitored daily for risk/evidential issues that require immediate action. An additional assessor post has been approved following resourcing options through a Project Implementation Review to address this demand and improve timeliness.</a:t>
            </a:r>
            <a:endPar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Please note that multiple allegations can be recorded by one complainant.</a:t>
            </a:r>
            <a:endParaRPr lang="en-GB" sz="1100" i="1"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a:extLst>
              <a:ext uri="{FF2B5EF4-FFF2-40B4-BE49-F238E27FC236}">
                <a16:creationId xmlns:a16="http://schemas.microsoft.com/office/drawing/2014/main" id="{86788561-254C-50EA-A43A-10AA1C50BD4E}"/>
              </a:ext>
            </a:extLst>
          </p:cNvPr>
          <p:cNvGraphicFramePr>
            <a:graphicFrameLocks/>
          </p:cNvGraphicFramePr>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296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291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233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46D6C0BB-5D37-7447-19A2-3DF15E908A26}"/>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98327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4">
            <a:extLst>
              <a:ext uri="{FF2B5EF4-FFF2-40B4-BE49-F238E27FC236}">
                <a16:creationId xmlns:a16="http://schemas.microsoft.com/office/drawing/2014/main" id="{26671A87-54B1-2A9C-22AB-29D1FFD944B0}"/>
              </a:ext>
            </a:extLst>
          </p:cNvPr>
          <p:cNvSpPr txBox="1">
            <a:spLocks noChangeArrowheads="1"/>
          </p:cNvSpPr>
          <p:nvPr/>
        </p:nvSpPr>
        <p:spPr bwMode="auto">
          <a:xfrm>
            <a:off x="50335" y="192975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50335" y="697823"/>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2" name="TextBox 14">
            <a:extLst>
              <a:ext uri="{FF2B5EF4-FFF2-40B4-BE49-F238E27FC236}">
                <a16:creationId xmlns:a16="http://schemas.microsoft.com/office/drawing/2014/main" id="{AA74F909-8FF1-6164-8C53-BC3465D5308D}"/>
              </a:ext>
            </a:extLst>
          </p:cNvPr>
          <p:cNvSpPr txBox="1">
            <a:spLocks noChangeArrowheads="1"/>
          </p:cNvSpPr>
          <p:nvPr/>
        </p:nvSpPr>
        <p:spPr bwMode="auto">
          <a:xfrm>
            <a:off x="48195" y="3153985"/>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4" name="TextBox 14">
            <a:extLst>
              <a:ext uri="{FF2B5EF4-FFF2-40B4-BE49-F238E27FC236}">
                <a16:creationId xmlns:a16="http://schemas.microsoft.com/office/drawing/2014/main" id="{127C0032-CF4C-4686-7768-95E6912295AE}"/>
              </a:ext>
            </a:extLst>
          </p:cNvPr>
          <p:cNvSpPr txBox="1">
            <a:spLocks noChangeArrowheads="1"/>
          </p:cNvSpPr>
          <p:nvPr/>
        </p:nvSpPr>
        <p:spPr bwMode="auto">
          <a:xfrm>
            <a:off x="48195" y="438394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6" name="TextBox 14">
            <a:extLst>
              <a:ext uri="{FF2B5EF4-FFF2-40B4-BE49-F238E27FC236}">
                <a16:creationId xmlns:a16="http://schemas.microsoft.com/office/drawing/2014/main" id="{34DD2AD0-865A-9BD6-DFC0-2F8F0EAE117C}"/>
              </a:ext>
            </a:extLst>
          </p:cNvPr>
          <p:cNvSpPr txBox="1">
            <a:spLocks noChangeArrowheads="1"/>
          </p:cNvSpPr>
          <p:nvPr/>
        </p:nvSpPr>
        <p:spPr bwMode="auto">
          <a:xfrm>
            <a:off x="46590" y="5623921"/>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5" name="TextBox 24">
            <a:extLst>
              <a:ext uri="{FF2B5EF4-FFF2-40B4-BE49-F238E27FC236}">
                <a16:creationId xmlns:a16="http://schemas.microsoft.com/office/drawing/2014/main" id="{FDD9744E-CBB6-172A-C90C-32FF93432AA7}"/>
              </a:ext>
            </a:extLst>
          </p:cNvPr>
          <p:cNvSpPr txBox="1"/>
          <p:nvPr/>
        </p:nvSpPr>
        <p:spPr>
          <a:xfrm>
            <a:off x="4876316" y="4384008"/>
            <a:ext cx="7281397"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SOC Local Profile has been rolled out and delivered through partnership forums to set local SOC priorities, driving our </a:t>
            </a:r>
            <a:r>
              <a:rPr lang="en-GB" sz="1100" dirty="0" err="1">
                <a:latin typeface="Arial" panose="020B0604020202020204" pitchFamily="34" charset="0"/>
                <a:cs typeface="Arial" panose="020B0604020202020204" pitchFamily="34" charset="0"/>
              </a:rPr>
              <a:t>4P’s</a:t>
            </a:r>
            <a:r>
              <a:rPr lang="en-GB" sz="1100" dirty="0">
                <a:latin typeface="Arial" panose="020B0604020202020204" pitchFamily="34" charset="0"/>
                <a:cs typeface="Arial" panose="020B0604020202020204" pitchFamily="34" charset="0"/>
              </a:rPr>
              <a:t> (pursue, protect, prevent and prepare) approach to drug supply.</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Project Adder is being successfully delivered, particularly for cases of suspected synthetic opioid deaths.</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Continued roll out of internal communications strategy regarding awareness of SOC, County Lines, and Drugs.</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Strong focus has been placed on publicising operational drug enforcement activity to provide public confidence in Gwent Police.</a:t>
            </a:r>
          </a:p>
        </p:txBody>
      </p:sp>
      <p:sp>
        <p:nvSpPr>
          <p:cNvPr id="27" name="TextBox 26">
            <a:extLst>
              <a:ext uri="{FF2B5EF4-FFF2-40B4-BE49-F238E27FC236}">
                <a16:creationId xmlns:a16="http://schemas.microsoft.com/office/drawing/2014/main" id="{003315D1-EFFD-466E-68B4-C0DC86BCACA4}"/>
              </a:ext>
            </a:extLst>
          </p:cNvPr>
          <p:cNvSpPr txBox="1"/>
          <p:nvPr/>
        </p:nvSpPr>
        <p:spPr>
          <a:xfrm>
            <a:off x="4876315" y="5605370"/>
            <a:ext cx="7269095" cy="1184940"/>
          </a:xfrm>
          <a:prstGeom prst="rect">
            <a:avLst/>
          </a:prstGeom>
          <a:noFill/>
        </p:spPr>
        <p:txBody>
          <a:bodyPr wrap="square" lIns="91440" tIns="45720" rIns="91440" bIns="45720" rtlCol="0" anchor="t">
            <a:spAutoFit/>
          </a:bodyPr>
          <a:lstStyle/>
          <a:p>
            <a:pPr marL="171450" indent="-171450" algn="just">
              <a:spcBef>
                <a:spcPts val="50"/>
              </a:spcBef>
              <a:spcAft>
                <a:spcPts val="50"/>
              </a:spcAft>
              <a:buFont typeface="Arial" panose="020B0604020202020204" pitchFamily="34" charset="0"/>
              <a:buChar char="•"/>
            </a:pPr>
            <a:r>
              <a:rPr lang="en-GB" sz="1100" dirty="0">
                <a:latin typeface="Arial"/>
                <a:ea typeface="Calibri"/>
                <a:cs typeface="Arial"/>
              </a:rPr>
              <a:t>The fraud and cyber teams have been working closely together to prevent online fraud and provide education.</a:t>
            </a:r>
            <a:r>
              <a:rPr lang="en-GB" sz="1100" dirty="0">
                <a:effectLst/>
                <a:latin typeface="Arial"/>
                <a:ea typeface="Times New Roman" panose="02020603050405020304" pitchFamily="18" charset="0"/>
                <a:cs typeface="Arial"/>
              </a:rPr>
              <a:t> </a:t>
            </a:r>
            <a:endParaRPr lang="en-GB" sz="1100" dirty="0">
              <a:effectLst/>
              <a:latin typeface="Arial"/>
              <a:ea typeface="Calibri" panose="020F0502020204030204" pitchFamily="34" charset="0"/>
              <a:cs typeface="Arial"/>
            </a:endParaRPr>
          </a:p>
          <a:p>
            <a:pPr marL="171450" lvl="0" indent="-171450" algn="just">
              <a:spcBef>
                <a:spcPts val="50"/>
              </a:spcBef>
              <a:spcAft>
                <a:spcPts val="50"/>
              </a:spcAft>
              <a:buFont typeface="Arial" panose="020B0604020202020204" pitchFamily="34" charset="0"/>
              <a:buChar char="•"/>
            </a:pPr>
            <a:r>
              <a:rPr lang="en-GB" sz="1100" dirty="0">
                <a:latin typeface="Arial"/>
                <a:ea typeface="Times New Roman" panose="02020603050405020304" pitchFamily="18" charset="0"/>
                <a:cs typeface="Arial"/>
              </a:rPr>
              <a:t>C</a:t>
            </a:r>
            <a:r>
              <a:rPr lang="en-GB" sz="1100" dirty="0">
                <a:effectLst/>
                <a:latin typeface="Arial"/>
                <a:ea typeface="Times New Roman" panose="02020603050405020304" pitchFamily="18" charset="0"/>
                <a:cs typeface="Arial"/>
              </a:rPr>
              <a:t>yber-volunteers are being embedded to increase specialist knowledge and boost community engagement relating to cyber crime.</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The Digital Media Investigator role has been expanded, and they have been made more accessible.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sz="1100" dirty="0">
                <a:effectLst/>
                <a:latin typeface="Arial"/>
                <a:ea typeface="Times New Roman" panose="02020603050405020304" pitchFamily="18" charset="0"/>
                <a:cs typeface="Arial"/>
              </a:rPr>
              <a:t>Cyber awareness training has been provided to all frontline officers, force control room operators and neighbourhood staff.</a:t>
            </a:r>
            <a:endParaRPr lang="en-GB" sz="1100" dirty="0">
              <a:effectLst/>
              <a:latin typeface="Arial"/>
              <a:ea typeface="Calibri" panose="020F0502020204030204" pitchFamily="34" charset="0"/>
              <a:cs typeface="Arial"/>
            </a:endParaRPr>
          </a:p>
        </p:txBody>
      </p:sp>
      <p:sp>
        <p:nvSpPr>
          <p:cNvPr id="23" name="TextBox 22">
            <a:extLst>
              <a:ext uri="{FF2B5EF4-FFF2-40B4-BE49-F238E27FC236}">
                <a16:creationId xmlns:a16="http://schemas.microsoft.com/office/drawing/2014/main" id="{1A9811B5-35AE-09E7-1162-23A5C2AA5ADB}"/>
              </a:ext>
            </a:extLst>
          </p:cNvPr>
          <p:cNvSpPr txBox="1"/>
          <p:nvPr/>
        </p:nvSpPr>
        <p:spPr>
          <a:xfrm>
            <a:off x="4880588" y="3170921"/>
            <a:ext cx="7258402" cy="1159292"/>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Residential Burglary is an area of focus, particularly regarding attendance times and forensics. </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The new burglary app is being piloted to maximise golden hour and investigative opportunities, at the scene of and in response to burglary. Burglary outcome rates have improved, with dedicated Criminal Investigation Department resource daily for burglary response and review.  </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Focus has been placed on Shoplifting through business crime prevention, seasonal demand predictions, and resourcing and offender management.   </a:t>
            </a:r>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Beating Crime Plan</a:t>
            </a:r>
          </a:p>
        </p:txBody>
      </p:sp>
      <p:sp>
        <p:nvSpPr>
          <p:cNvPr id="19" name="TextBox 18">
            <a:extLst>
              <a:ext uri="{FF2B5EF4-FFF2-40B4-BE49-F238E27FC236}">
                <a16:creationId xmlns:a16="http://schemas.microsoft.com/office/drawing/2014/main" id="{281AC1DB-1557-5229-D49E-55E4372AE354}"/>
              </a:ext>
            </a:extLst>
          </p:cNvPr>
          <p:cNvSpPr txBox="1"/>
          <p:nvPr/>
        </p:nvSpPr>
        <p:spPr>
          <a:xfrm>
            <a:off x="4876316" y="708790"/>
            <a:ext cx="7262673" cy="1159292"/>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Homicide Prevention Strategy is in place, supported by a delivery plan, and has been aligned to a refresh of the force’s Serious Violence Strategy.</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Homicide and Serious Violence Meeting is focussing on intervention and prevention opportunities, with the aspiration of bringing in closer partners and commissioning mechanisms to align to deliver desired outcomes. </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Serious Violence is now aligned to the Serious Organised Crime (SOC) portfolio, and the crossover between the portfolios and governance.</a:t>
            </a:r>
          </a:p>
        </p:txBody>
      </p:sp>
      <p:sp>
        <p:nvSpPr>
          <p:cNvPr id="21" name="TextBox 20">
            <a:extLst>
              <a:ext uri="{FF2B5EF4-FFF2-40B4-BE49-F238E27FC236}">
                <a16:creationId xmlns:a16="http://schemas.microsoft.com/office/drawing/2014/main" id="{F4D1F3B4-CB0F-5F5B-B6E1-E2C9E9BF58EF}"/>
              </a:ext>
            </a:extLst>
          </p:cNvPr>
          <p:cNvSpPr txBox="1"/>
          <p:nvPr/>
        </p:nvSpPr>
        <p:spPr>
          <a:xfrm>
            <a:off x="4876316" y="1937647"/>
            <a:ext cx="7315683"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Gwent Police utilises a problem-solving, partnership-based approach to preventing Serious Violence.</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The force’s Serious Violence governance and delivery </a:t>
            </a:r>
            <a:r>
              <a:rPr lang="en-GB" sz="1100" dirty="0">
                <a:latin typeface="Arial" panose="020B0604020202020204" pitchFamily="34" charset="0"/>
                <a:ea typeface="Calibri" panose="020F0502020204030204" pitchFamily="34" charset="0"/>
                <a:cs typeface="Arial" panose="020B0604020202020204" pitchFamily="34" charset="0"/>
              </a:rPr>
              <a:t>is embedding</a:t>
            </a:r>
            <a:r>
              <a:rPr lang="en-GB" sz="1100" dirty="0">
                <a:effectLst/>
                <a:latin typeface="Arial" panose="020B0604020202020204" pitchFamily="34" charset="0"/>
                <a:ea typeface="Calibri" panose="020F0502020204030204" pitchFamily="34" charset="0"/>
                <a:cs typeface="Arial" panose="020B0604020202020204" pitchFamily="34" charset="0"/>
              </a:rPr>
              <a:t>, in order to integrate it with </a:t>
            </a:r>
            <a:r>
              <a:rPr lang="en-GB" sz="1100" dirty="0">
                <a:latin typeface="Arial" panose="020B0604020202020204" pitchFamily="34" charset="0"/>
                <a:ea typeface="Calibri" panose="020F0502020204030204" pitchFamily="34" charset="0"/>
                <a:cs typeface="Arial" panose="020B0604020202020204" pitchFamily="34" charset="0"/>
              </a:rPr>
              <a:t>H</a:t>
            </a:r>
            <a:r>
              <a:rPr lang="en-GB" sz="1100" dirty="0">
                <a:effectLst/>
                <a:latin typeface="Arial" panose="020B0604020202020204" pitchFamily="34" charset="0"/>
                <a:ea typeface="Calibri" panose="020F0502020204030204" pitchFamily="34" charset="0"/>
                <a:cs typeface="Arial" panose="020B0604020202020204" pitchFamily="34" charset="0"/>
              </a:rPr>
              <a:t>omicide, and intervention and prevention.</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Particular focus has been placed on night-time economy related violence and knife crime, with recent ‘knife sweeps’, partnerships, and amnesties receiving positive feedback from the public.</a:t>
            </a:r>
            <a:endParaRPr lang="en-GB" sz="1100" dirty="0">
              <a:latin typeface="Arial" panose="020B0604020202020204" pitchFamily="34" charset="0"/>
              <a:ea typeface="Calibri" panose="020F0502020204030204" pitchFamily="34" charset="0"/>
              <a:cs typeface="Arial" panose="020B0604020202020204" pitchFamily="34" charset="0"/>
            </a:endParaRP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Greater focus on intervention and prevention, working with Neighbourhood Policing Teams, and problem solving.</a:t>
            </a:r>
          </a:p>
        </p:txBody>
      </p:sp>
      <p:sp>
        <p:nvSpPr>
          <p:cNvPr id="28" name="TextBox 27">
            <a:extLst>
              <a:ext uri="{FF2B5EF4-FFF2-40B4-BE49-F238E27FC236}">
                <a16:creationId xmlns:a16="http://schemas.microsoft.com/office/drawing/2014/main" id="{1B9C64CD-F87B-68A1-D734-6366A54912EB}"/>
              </a:ext>
            </a:extLst>
          </p:cNvPr>
          <p:cNvSpPr txBox="1"/>
          <p:nvPr/>
        </p:nvSpPr>
        <p:spPr>
          <a:xfrm>
            <a:off x="154397" y="1116594"/>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Homicide</a:t>
            </a:r>
          </a:p>
        </p:txBody>
      </p:sp>
      <p:sp>
        <p:nvSpPr>
          <p:cNvPr id="29" name="TextBox 28">
            <a:extLst>
              <a:ext uri="{FF2B5EF4-FFF2-40B4-BE49-F238E27FC236}">
                <a16:creationId xmlns:a16="http://schemas.microsoft.com/office/drawing/2014/main" id="{484E5085-3087-8F01-7EC4-B6524B8782BD}"/>
              </a:ext>
            </a:extLst>
          </p:cNvPr>
          <p:cNvSpPr txBox="1"/>
          <p:nvPr/>
        </p:nvSpPr>
        <p:spPr>
          <a:xfrm>
            <a:off x="154397" y="2280713"/>
            <a:ext cx="1425600" cy="492443"/>
          </a:xfrm>
          <a:prstGeom prst="rect">
            <a:avLst/>
          </a:prstGeom>
          <a:noFill/>
          <a:ln>
            <a:noFill/>
          </a:ln>
        </p:spPr>
        <p:txBody>
          <a:bodyPr wrap="square" lIns="91440" tIns="45720" rIns="91440" bIns="45720" rtlCol="0" anchor="t">
            <a:spAutoFit/>
          </a:bodyPr>
          <a:lstStyle/>
          <a:p>
            <a:pPr algn="ctr"/>
            <a:r>
              <a:rPr lang="en-GB" sz="1300" b="1" dirty="0">
                <a:latin typeface="Arial"/>
                <a:cs typeface="Arial"/>
              </a:rPr>
              <a:t>Serious Violence</a:t>
            </a:r>
          </a:p>
        </p:txBody>
      </p:sp>
      <p:sp>
        <p:nvSpPr>
          <p:cNvPr id="30" name="TextBox 29">
            <a:extLst>
              <a:ext uri="{FF2B5EF4-FFF2-40B4-BE49-F238E27FC236}">
                <a16:creationId xmlns:a16="http://schemas.microsoft.com/office/drawing/2014/main" id="{CDD88C08-89E1-962F-CB5A-66AD6D0C5081}"/>
              </a:ext>
            </a:extLst>
          </p:cNvPr>
          <p:cNvSpPr txBox="1"/>
          <p:nvPr/>
        </p:nvSpPr>
        <p:spPr>
          <a:xfrm>
            <a:off x="151856" y="3495225"/>
            <a:ext cx="1424729"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Neighbourhood Crime</a:t>
            </a:r>
          </a:p>
        </p:txBody>
      </p:sp>
      <p:sp>
        <p:nvSpPr>
          <p:cNvPr id="31" name="TextBox 30">
            <a:extLst>
              <a:ext uri="{FF2B5EF4-FFF2-40B4-BE49-F238E27FC236}">
                <a16:creationId xmlns:a16="http://schemas.microsoft.com/office/drawing/2014/main" id="{0C0C3BF6-8CFB-F9D4-1796-AE732630844E}"/>
              </a:ext>
            </a:extLst>
          </p:cNvPr>
          <p:cNvSpPr txBox="1"/>
          <p:nvPr/>
        </p:nvSpPr>
        <p:spPr>
          <a:xfrm>
            <a:off x="151856" y="4730192"/>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Drug Trafficking</a:t>
            </a:r>
          </a:p>
        </p:txBody>
      </p:sp>
      <p:sp>
        <p:nvSpPr>
          <p:cNvPr id="14336" name="TextBox 14335">
            <a:extLst>
              <a:ext uri="{FF2B5EF4-FFF2-40B4-BE49-F238E27FC236}">
                <a16:creationId xmlns:a16="http://schemas.microsoft.com/office/drawing/2014/main" id="{AAA03320-886C-1D30-247E-934AD64DCF73}"/>
              </a:ext>
            </a:extLst>
          </p:cNvPr>
          <p:cNvSpPr txBox="1"/>
          <p:nvPr/>
        </p:nvSpPr>
        <p:spPr>
          <a:xfrm>
            <a:off x="154947" y="6070590"/>
            <a:ext cx="1425600" cy="292388"/>
          </a:xfrm>
          <a:prstGeom prst="rect">
            <a:avLst/>
          </a:prstGeom>
          <a:noFill/>
          <a:ln>
            <a:noFill/>
          </a:ln>
        </p:spPr>
        <p:txBody>
          <a:bodyPr wrap="square" lIns="91440" tIns="45720" rIns="91440" bIns="45720" rtlCol="0" anchor="t">
            <a:spAutoFit/>
          </a:bodyPr>
          <a:lstStyle/>
          <a:p>
            <a:pPr algn="ctr"/>
            <a:r>
              <a:rPr lang="en-GB" sz="1300" b="1" dirty="0">
                <a:latin typeface="Arial"/>
                <a:cs typeface="Arial"/>
              </a:rPr>
              <a:t>Cyber Crime</a:t>
            </a:r>
          </a:p>
        </p:txBody>
      </p:sp>
      <p:pic>
        <p:nvPicPr>
          <p:cNvPr id="14345" name="Picture 14344">
            <a:extLst>
              <a:ext uri="{FF2B5EF4-FFF2-40B4-BE49-F238E27FC236}">
                <a16:creationId xmlns:a16="http://schemas.microsoft.com/office/drawing/2014/main" id="{A5780A66-5C84-5FFC-B0B6-882DF4E56556}"/>
              </a:ext>
            </a:extLst>
          </p:cNvPr>
          <p:cNvPicPr>
            <a:picLocks noChangeAspect="1"/>
          </p:cNvPicPr>
          <p:nvPr/>
        </p:nvPicPr>
        <p:blipFill>
          <a:blip r:embed="rId3"/>
          <a:stretch>
            <a:fillRect/>
          </a:stretch>
        </p:blipFill>
        <p:spPr>
          <a:xfrm>
            <a:off x="1771200" y="835200"/>
            <a:ext cx="3029975" cy="1030313"/>
          </a:xfrm>
          <a:prstGeom prst="rect">
            <a:avLst/>
          </a:prstGeom>
        </p:spPr>
      </p:pic>
      <p:pic>
        <p:nvPicPr>
          <p:cNvPr id="14347" name="Picture 14346">
            <a:extLst>
              <a:ext uri="{FF2B5EF4-FFF2-40B4-BE49-F238E27FC236}">
                <a16:creationId xmlns:a16="http://schemas.microsoft.com/office/drawing/2014/main" id="{0EC88B22-238C-AF32-13EF-1C4409E5C686}"/>
              </a:ext>
            </a:extLst>
          </p:cNvPr>
          <p:cNvPicPr>
            <a:picLocks noChangeAspect="1"/>
          </p:cNvPicPr>
          <p:nvPr/>
        </p:nvPicPr>
        <p:blipFill>
          <a:blip r:embed="rId4"/>
          <a:stretch>
            <a:fillRect/>
          </a:stretch>
        </p:blipFill>
        <p:spPr>
          <a:xfrm>
            <a:off x="1771200" y="2062800"/>
            <a:ext cx="3029975" cy="1030313"/>
          </a:xfrm>
          <a:prstGeom prst="rect">
            <a:avLst/>
          </a:prstGeom>
        </p:spPr>
      </p:pic>
      <p:pic>
        <p:nvPicPr>
          <p:cNvPr id="14348" name="Picture 14347">
            <a:extLst>
              <a:ext uri="{FF2B5EF4-FFF2-40B4-BE49-F238E27FC236}">
                <a16:creationId xmlns:a16="http://schemas.microsoft.com/office/drawing/2014/main" id="{5A09ADE3-331D-2CC6-3E5F-EF176B5ADA86}"/>
              </a:ext>
            </a:extLst>
          </p:cNvPr>
          <p:cNvPicPr>
            <a:picLocks noChangeAspect="1"/>
          </p:cNvPicPr>
          <p:nvPr/>
        </p:nvPicPr>
        <p:blipFill>
          <a:blip r:embed="rId5"/>
          <a:stretch>
            <a:fillRect/>
          </a:stretch>
        </p:blipFill>
        <p:spPr>
          <a:xfrm>
            <a:off x="1771200" y="3286800"/>
            <a:ext cx="3029975" cy="1030313"/>
          </a:xfrm>
          <a:prstGeom prst="rect">
            <a:avLst/>
          </a:prstGeom>
        </p:spPr>
      </p:pic>
      <p:pic>
        <p:nvPicPr>
          <p:cNvPr id="14350" name="Picture 14349">
            <a:extLst>
              <a:ext uri="{FF2B5EF4-FFF2-40B4-BE49-F238E27FC236}">
                <a16:creationId xmlns:a16="http://schemas.microsoft.com/office/drawing/2014/main" id="{6E00FB1A-2EEF-7A4E-1D82-EAA66C1E89D7}"/>
              </a:ext>
            </a:extLst>
          </p:cNvPr>
          <p:cNvPicPr>
            <a:picLocks noChangeAspect="1"/>
          </p:cNvPicPr>
          <p:nvPr/>
        </p:nvPicPr>
        <p:blipFill>
          <a:blip r:embed="rId6"/>
          <a:stretch>
            <a:fillRect/>
          </a:stretch>
        </p:blipFill>
        <p:spPr>
          <a:xfrm>
            <a:off x="1771200" y="4518000"/>
            <a:ext cx="3029975" cy="1030313"/>
          </a:xfrm>
          <a:prstGeom prst="rect">
            <a:avLst/>
          </a:prstGeom>
        </p:spPr>
      </p:pic>
      <p:sp>
        <p:nvSpPr>
          <p:cNvPr id="14365" name="TextBox 14364">
            <a:extLst>
              <a:ext uri="{FF2B5EF4-FFF2-40B4-BE49-F238E27FC236}">
                <a16:creationId xmlns:a16="http://schemas.microsoft.com/office/drawing/2014/main" id="{3DF95A11-6B4E-BD8E-8A7A-5FAA244464D4}"/>
              </a:ext>
            </a:extLst>
          </p:cNvPr>
          <p:cNvSpPr txBox="1"/>
          <p:nvPr/>
        </p:nvSpPr>
        <p:spPr>
          <a:xfrm>
            <a:off x="1635726" y="4376102"/>
            <a:ext cx="3388138" cy="207749"/>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Drug Trafficking and Supply (Q1 2023-24 – Q2 2024-25)</a:t>
            </a:r>
            <a:endParaRPr lang="en-GB" sz="750" b="1" dirty="0">
              <a:latin typeface="Arial" panose="020B0604020202020204" pitchFamily="34" charset="0"/>
              <a:cs typeface="Arial" panose="020B0604020202020204" pitchFamily="34" charset="0"/>
            </a:endParaRPr>
          </a:p>
        </p:txBody>
      </p:sp>
      <p:sp>
        <p:nvSpPr>
          <p:cNvPr id="14362" name="TextBox 14361">
            <a:extLst>
              <a:ext uri="{FF2B5EF4-FFF2-40B4-BE49-F238E27FC236}">
                <a16:creationId xmlns:a16="http://schemas.microsoft.com/office/drawing/2014/main" id="{C2A35BFD-0CDE-3FE2-5B6B-C97CC9AAA500}"/>
              </a:ext>
            </a:extLst>
          </p:cNvPr>
          <p:cNvSpPr txBox="1"/>
          <p:nvPr/>
        </p:nvSpPr>
        <p:spPr>
          <a:xfrm>
            <a:off x="1634400" y="3160716"/>
            <a:ext cx="3387600" cy="207749"/>
          </a:xfrm>
          <a:prstGeom prst="rect">
            <a:avLst/>
          </a:prstGeom>
          <a:noFill/>
        </p:spPr>
        <p:txBody>
          <a:bodyPr wrap="square" rtlCol="0">
            <a:spAutoFit/>
          </a:bodyPr>
          <a:lstStyle/>
          <a:p>
            <a:pPr algn="ctr"/>
            <a:r>
              <a:rPr lang="en-GB" sz="750" b="1" dirty="0">
                <a:latin typeface="Arial" panose="020B0604020202020204" pitchFamily="34" charset="0"/>
                <a:cs typeface="Arial" panose="020B0604020202020204" pitchFamily="34" charset="0"/>
              </a:rPr>
              <a:t>Crime Trend - Neighbourhood Crime (Q1 2023-24 – Q2 2024-25)</a:t>
            </a:r>
          </a:p>
        </p:txBody>
      </p:sp>
      <p:sp>
        <p:nvSpPr>
          <p:cNvPr id="14355" name="TextBox 14354">
            <a:extLst>
              <a:ext uri="{FF2B5EF4-FFF2-40B4-BE49-F238E27FC236}">
                <a16:creationId xmlns:a16="http://schemas.microsoft.com/office/drawing/2014/main" id="{46153AFD-20B8-5495-ABF8-63815F351C24}"/>
              </a:ext>
            </a:extLst>
          </p:cNvPr>
          <p:cNvSpPr txBox="1"/>
          <p:nvPr/>
        </p:nvSpPr>
        <p:spPr>
          <a:xfrm>
            <a:off x="1634400" y="1932065"/>
            <a:ext cx="3387600" cy="207749"/>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Serious Violence (Q1 2023-24 – Q2 2024-25)</a:t>
            </a:r>
            <a:endParaRPr lang="en-GB" sz="750" b="1" dirty="0">
              <a:latin typeface="Arial" panose="020B0604020202020204" pitchFamily="34" charset="0"/>
              <a:cs typeface="Arial" panose="020B0604020202020204" pitchFamily="34" charset="0"/>
            </a:endParaRPr>
          </a:p>
        </p:txBody>
      </p:sp>
      <p:pic>
        <p:nvPicPr>
          <p:cNvPr id="14351" name="Picture 14350">
            <a:extLst>
              <a:ext uri="{FF2B5EF4-FFF2-40B4-BE49-F238E27FC236}">
                <a16:creationId xmlns:a16="http://schemas.microsoft.com/office/drawing/2014/main" id="{CDE59DF4-66E1-8174-AB31-D917E24BDC26}"/>
              </a:ext>
            </a:extLst>
          </p:cNvPr>
          <p:cNvPicPr>
            <a:picLocks noChangeAspect="1"/>
          </p:cNvPicPr>
          <p:nvPr/>
        </p:nvPicPr>
        <p:blipFill>
          <a:blip r:embed="rId7"/>
          <a:stretch>
            <a:fillRect/>
          </a:stretch>
        </p:blipFill>
        <p:spPr>
          <a:xfrm>
            <a:off x="1771200" y="5763600"/>
            <a:ext cx="3029975" cy="1030313"/>
          </a:xfrm>
          <a:prstGeom prst="rect">
            <a:avLst/>
          </a:prstGeom>
        </p:spPr>
      </p:pic>
      <p:sp>
        <p:nvSpPr>
          <p:cNvPr id="14369" name="TextBox 14368">
            <a:extLst>
              <a:ext uri="{FF2B5EF4-FFF2-40B4-BE49-F238E27FC236}">
                <a16:creationId xmlns:a16="http://schemas.microsoft.com/office/drawing/2014/main" id="{2B21B028-1262-374B-3ED1-F9761BA1F644}"/>
              </a:ext>
            </a:extLst>
          </p:cNvPr>
          <p:cNvSpPr txBox="1"/>
          <p:nvPr/>
        </p:nvSpPr>
        <p:spPr>
          <a:xfrm>
            <a:off x="1634400" y="5615468"/>
            <a:ext cx="3387600" cy="323165"/>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Action Fraud Occurrences Assigned a </a:t>
            </a:r>
            <a:r>
              <a:rPr lang="en-GB" sz="750" b="1" dirty="0">
                <a:latin typeface="Arial" panose="020B0604020202020204" pitchFamily="34" charset="0"/>
                <a:cs typeface="Arial" panose="020B0604020202020204" pitchFamily="34" charset="0"/>
              </a:rPr>
              <a:t>Cyber-Enabled</a:t>
            </a:r>
            <a:r>
              <a:rPr lang="fr-FR" sz="750" b="1" dirty="0">
                <a:latin typeface="Arial" panose="020B0604020202020204" pitchFamily="34" charset="0"/>
                <a:cs typeface="Arial" panose="020B0604020202020204" pitchFamily="34" charset="0"/>
              </a:rPr>
              <a:t> Local Qualifier (Q1 2023-24 – Q2 2024-25)</a:t>
            </a:r>
            <a:endParaRPr lang="en-GB" sz="750" b="1" dirty="0">
              <a:latin typeface="Arial" panose="020B0604020202020204" pitchFamily="34" charset="0"/>
              <a:cs typeface="Arial" panose="020B0604020202020204" pitchFamily="34" charset="0"/>
            </a:endParaRPr>
          </a:p>
        </p:txBody>
      </p:sp>
      <p:sp>
        <p:nvSpPr>
          <p:cNvPr id="14358" name="TextBox 14357">
            <a:extLst>
              <a:ext uri="{FF2B5EF4-FFF2-40B4-BE49-F238E27FC236}">
                <a16:creationId xmlns:a16="http://schemas.microsoft.com/office/drawing/2014/main" id="{7BD8CDE6-90BB-9A7E-9FB6-4B6AA750C3B1}"/>
              </a:ext>
            </a:extLst>
          </p:cNvPr>
          <p:cNvSpPr txBox="1"/>
          <p:nvPr/>
        </p:nvSpPr>
        <p:spPr>
          <a:xfrm>
            <a:off x="1696248" y="702000"/>
            <a:ext cx="3387600" cy="215444"/>
          </a:xfrm>
          <a:prstGeom prst="rect">
            <a:avLst/>
          </a:prstGeom>
          <a:noFill/>
        </p:spPr>
        <p:txBody>
          <a:bodyPr wrap="square" rtlCol="0">
            <a:spAutoFit/>
          </a:bodyPr>
          <a:lstStyle/>
          <a:p>
            <a:pPr algn="ctr"/>
            <a:r>
              <a:rPr lang="fr-FR" sz="750" b="1" dirty="0">
                <a:latin typeface="Arial" panose="020B0604020202020204" pitchFamily="34" charset="0"/>
                <a:cs typeface="Arial" panose="020B0604020202020204" pitchFamily="34" charset="0"/>
              </a:rPr>
              <a:t>Crime Trend - Homicide (Q1 2023-24 – Q2 2024-25</a:t>
            </a:r>
            <a:r>
              <a:rPr lang="fr-FR" sz="700" b="1" dirty="0">
                <a:latin typeface="Arial" panose="020B0604020202020204" pitchFamily="34" charset="0"/>
                <a:cs typeface="Arial" panose="020B0604020202020204" pitchFamily="34" charset="0"/>
              </a:rPr>
              <a:t>)</a:t>
            </a:r>
            <a:endParaRPr lang="en-GB" sz="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0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2987"/>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2. PSD Schedule 3 and Non-Schedule 3 Complaint Cases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2000"/>
            <a:ext cx="11970000" cy="164968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effectLst/>
                <a:uLnTx/>
                <a:uFillTx/>
                <a:latin typeface="Arial" panose="020B0604020202020204" pitchFamily="34" charset="0"/>
                <a:cs typeface="Arial" panose="020B0604020202020204" pitchFamily="34" charset="0"/>
              </a:rPr>
              <a:t>Overview</a:t>
            </a:r>
            <a:endParaRPr lang="en-GB" sz="1300" b="1" i="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Schedule 3 relates to complaints dealt with under the Police Reform Act 2002, whereby the complainant can request a review if they are not satisfied.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Non-Schedule 3 allows complaints to be dealt with outside of the Police Reform Act 2002, previously regarded as ‘dissatisfaction’.  </a:t>
            </a:r>
            <a:endParaRPr kumimoji="0" lang="en-GB" sz="105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There has been a reduction of 40.6% in Schedule 3 cases during Q2 2024-25 when compared to the quarter prior, with 13 fewer complaints recorded for a total of 19. A similar reduction of 44.5% can be observed for Non-Schedule 3 cases, </a:t>
            </a:r>
            <a:r>
              <a:rPr lang="en-GB" sz="1100" dirty="0">
                <a:latin typeface="Arial" panose="020B0604020202020204" pitchFamily="34" charset="0"/>
                <a:ea typeface="Calibri" panose="020F0502020204030204" pitchFamily="34" charset="0"/>
                <a:cs typeface="Arial" panose="020B0604020202020204" pitchFamily="34" charset="0"/>
              </a:rPr>
              <a:t>with 69 fewer complaints recorded</a:t>
            </a: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for a total of 86.</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At the time that the data was extracted there were 52 live Schedule 3 complaint cases and </a:t>
            </a:r>
            <a:r>
              <a:rPr lang="en-GB" sz="1100" dirty="0">
                <a:latin typeface="Arial" panose="020B0604020202020204" pitchFamily="34" charset="0"/>
                <a:ea typeface="Calibri" panose="020F0502020204030204" pitchFamily="34" charset="0"/>
                <a:cs typeface="Arial" panose="020B0604020202020204" pitchFamily="34" charset="0"/>
              </a:rPr>
              <a:t>four </a:t>
            </a:r>
            <a:r>
              <a:rPr lang="en-GB" sz="1100" dirty="0">
                <a:effectLst/>
                <a:latin typeface="Arial" panose="020B0604020202020204" pitchFamily="34" charset="0"/>
                <a:ea typeface="Calibri" panose="020F0502020204030204" pitchFamily="34" charset="0"/>
                <a:cs typeface="Arial" panose="020B0604020202020204" pitchFamily="34" charset="0"/>
              </a:rPr>
              <a:t>live Non-</a:t>
            </a:r>
            <a:r>
              <a:rPr lang="en-GB" sz="1100" dirty="0">
                <a:latin typeface="Arial" panose="020B0604020202020204" pitchFamily="34" charset="0"/>
                <a:ea typeface="Calibri" panose="020F0502020204030204" pitchFamily="34" charset="0"/>
                <a:cs typeface="Arial" panose="020B0604020202020204" pitchFamily="34" charset="0"/>
              </a:rPr>
              <a:t>Sc</a:t>
            </a:r>
            <a:r>
              <a:rPr lang="en-GB" sz="1100" dirty="0">
                <a:effectLst/>
                <a:latin typeface="Arial" panose="020B0604020202020204" pitchFamily="34" charset="0"/>
                <a:ea typeface="Calibri" panose="020F0502020204030204" pitchFamily="34" charset="0"/>
                <a:cs typeface="Arial" panose="020B0604020202020204" pitchFamily="34" charset="0"/>
              </a:rPr>
              <a:t>hedule 3 complaint cases.</a:t>
            </a:r>
          </a:p>
          <a:p>
            <a:pPr algn="just">
              <a:spcBef>
                <a:spcPts val="0"/>
              </a:spcBef>
              <a:buNone/>
            </a:pPr>
            <a:endParaRPr lang="en-GB" sz="600" dirty="0">
              <a:latin typeface="Arial" panose="020B0604020202020204" pitchFamily="34" charset="0"/>
              <a:cs typeface="Arial" panose="020B0604020202020204" pitchFamily="34" charset="0"/>
            </a:endParaRPr>
          </a:p>
          <a:p>
            <a:pPr algn="just">
              <a:spcBef>
                <a:spcPts val="0"/>
              </a:spcBef>
              <a:buNone/>
            </a:pPr>
            <a:r>
              <a:rPr lang="en-GB" sz="1100" i="1" dirty="0">
                <a:latin typeface="Arial" panose="020B0604020202020204" pitchFamily="34" charset="0"/>
                <a:cs typeface="Arial" panose="020B0604020202020204" pitchFamily="34" charset="0"/>
              </a:rPr>
              <a:t>Figures will contain cases with multiple allegations.</a:t>
            </a:r>
          </a:p>
        </p:txBody>
      </p:sp>
      <p:graphicFrame>
        <p:nvGraphicFramePr>
          <p:cNvPr id="3" name="Table 2">
            <a:extLst>
              <a:ext uri="{FF2B5EF4-FFF2-40B4-BE49-F238E27FC236}">
                <a16:creationId xmlns:a16="http://schemas.microsoft.com/office/drawing/2014/main" id="{8110313F-EEAC-3AF4-F3BE-C67E9BB41907}"/>
              </a:ext>
            </a:extLst>
          </p:cNvPr>
          <p:cNvGraphicFramePr>
            <a:graphicFrameLocks/>
          </p:cNvGraphicFramePr>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dirty="0">
                          <a:solidFill>
                            <a:srgbClr val="000000"/>
                          </a:solidFill>
                          <a:effectLst/>
                          <a:latin typeface="Arial" panose="020B0604020202020204" pitchFamily="34" charset="0"/>
                        </a:rPr>
                        <a:t>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5" name="Table 4">
            <a:extLst>
              <a:ext uri="{FF2B5EF4-FFF2-40B4-BE49-F238E27FC236}">
                <a16:creationId xmlns:a16="http://schemas.microsoft.com/office/drawing/2014/main" id="{D01EEE6D-791B-3B16-F0FD-B8D90E7DCECA}"/>
              </a:ext>
            </a:extLst>
          </p:cNvPr>
          <p:cNvGraphicFramePr>
            <a:graphicFrameLocks/>
          </p:cNvGraphicFramePr>
          <p:nvPr/>
        </p:nvGraphicFramePr>
        <p:xfrm>
          <a:off x="6500352"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b"/>
                      <a:r>
                        <a:rPr lang="en-GB" sz="800" b="1" i="0" u="none" strike="noStrike" dirty="0">
                          <a:solidFill>
                            <a:srgbClr val="000000"/>
                          </a:solidFill>
                          <a:effectLst/>
                          <a:latin typeface="Arial" panose="020B0604020202020204" pitchFamily="34" charset="0"/>
                        </a:rPr>
                        <a:t>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125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260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a:solidFill>
                            <a:srgbClr val="000000"/>
                          </a:solidFill>
                          <a:effectLst/>
                          <a:latin typeface="Arial" panose="020B0604020202020204" pitchFamily="34" charset="0"/>
                        </a:rPr>
                        <a:t>149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1" i="0" u="none" strike="noStrike" dirty="0">
                          <a:solidFill>
                            <a:srgbClr val="000000"/>
                          </a:solidFill>
                          <a:effectLst/>
                          <a:latin typeface="Arial" panose="020B0604020202020204" pitchFamily="34" charset="0"/>
                        </a:rPr>
                        <a:t>155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9" name="Picture 8">
            <a:extLst>
              <a:ext uri="{FF2B5EF4-FFF2-40B4-BE49-F238E27FC236}">
                <a16:creationId xmlns:a16="http://schemas.microsoft.com/office/drawing/2014/main" id="{BB9F436F-E80D-494D-C12B-3243D37023FB}"/>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10" name="Picture 9">
            <a:extLst>
              <a:ext uri="{FF2B5EF4-FFF2-40B4-BE49-F238E27FC236}">
                <a16:creationId xmlns:a16="http://schemas.microsoft.com/office/drawing/2014/main" id="{9E37F5C9-E29E-316A-BD38-C6D27F2D5176}"/>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3966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b="0">
                <a:latin typeface="Arial" panose="020B0604020202020204" pitchFamily="34" charset="0"/>
                <a:cs typeface="Arial" panose="020B0604020202020204" pitchFamily="34" charset="0"/>
              </a:rPr>
              <a:t>3. PSD Misconduct Cases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600" y="773364"/>
            <a:ext cx="5911200" cy="738664"/>
          </a:xfrm>
          <a:prstGeom prst="rect">
            <a:avLst/>
          </a:prstGeom>
          <a:noFill/>
          <a:ln w="15875">
            <a:solidFill>
              <a:schemeClr val="accent1"/>
            </a:solidFill>
          </a:ln>
        </p:spPr>
        <p:txBody>
          <a:bodyPr wrap="square" rtlCol="0">
            <a:spAutoFit/>
          </a:bodyPr>
          <a:lstStyle/>
          <a:p>
            <a:pPr algn="just"/>
            <a:r>
              <a:rPr lang="en-GB" sz="13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Misconduct cases have seen an</a:t>
            </a:r>
            <a:r>
              <a:rPr kumimoji="0" lang="en-GB" sz="11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10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increase of </a:t>
            </a:r>
            <a:r>
              <a:rPr kumimoji="0" lang="en-GB" sz="1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6.7% during Q2 2024-25 when compared to the quarter prior, with one additional case recorded for a total of 16.</a:t>
            </a:r>
          </a:p>
        </p:txBody>
      </p:sp>
      <p:sp>
        <p:nvSpPr>
          <p:cNvPr id="3" name="TextBox 2">
            <a:extLst>
              <a:ext uri="{FF2B5EF4-FFF2-40B4-BE49-F238E27FC236}">
                <a16:creationId xmlns:a16="http://schemas.microsoft.com/office/drawing/2014/main" id="{04D518F3-43BC-8A85-C0EB-5E752FDFF353}"/>
              </a:ext>
            </a:extLst>
          </p:cNvPr>
          <p:cNvSpPr txBox="1"/>
          <p:nvPr/>
        </p:nvSpPr>
        <p:spPr>
          <a:xfrm>
            <a:off x="122400" y="4123095"/>
            <a:ext cx="11966400" cy="2511265"/>
          </a:xfrm>
          <a:prstGeom prst="rect">
            <a:avLst/>
          </a:prstGeom>
          <a:noFill/>
          <a:ln w="15875">
            <a:solidFill>
              <a:schemeClr val="accent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1" u="none" strike="noStrike" kern="1200" cap="none" spc="0" normalizeH="0" baseline="0" noProof="0" dirty="0">
                <a:ln>
                  <a:noFill/>
                </a:ln>
                <a:effectLst/>
                <a:uLnTx/>
                <a:uFillTx/>
                <a:latin typeface="Arial" panose="020B0604020202020204" pitchFamily="34" charset="0"/>
                <a:cs typeface="Arial" panose="020B0604020202020204" pitchFamily="34" charset="0"/>
              </a:rPr>
              <a:t>Q2 2024-25 Misconduct Outcomes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lnSpc>
                <a:spcPct val="107000"/>
              </a:lnSpc>
            </a:pPr>
            <a:r>
              <a:rPr lang="en-GB" sz="1100" dirty="0">
                <a:effectLst/>
                <a:ea typeface="Calibri" panose="020F0502020204030204" pitchFamily="34" charset="0"/>
                <a:cs typeface="Times New Roman" panose="02020603050405020304" pitchFamily="18" charset="0"/>
              </a:rPr>
              <a:t>One accelerated hearing was held on the 8</a:t>
            </a:r>
            <a:r>
              <a:rPr lang="en-GB" sz="1100" baseline="30000" dirty="0">
                <a:effectLst/>
                <a:ea typeface="Calibri" panose="020F0502020204030204" pitchFamily="34" charset="0"/>
                <a:cs typeface="Times New Roman" panose="02020603050405020304" pitchFamily="18" charset="0"/>
              </a:rPr>
              <a:t>th</a:t>
            </a:r>
            <a:r>
              <a:rPr lang="en-GB" sz="1100" dirty="0">
                <a:effectLst/>
                <a:ea typeface="Calibri" panose="020F0502020204030204" pitchFamily="34" charset="0"/>
                <a:cs typeface="Times New Roman" panose="02020603050405020304" pitchFamily="18" charset="0"/>
              </a:rPr>
              <a:t> of July. </a:t>
            </a:r>
            <a:r>
              <a:rPr lang="en-GB" sz="1100" dirty="0">
                <a:ea typeface="Calibri" panose="020F0502020204030204" pitchFamily="34" charset="0"/>
                <a:cs typeface="Times New Roman" panose="02020603050405020304" pitchFamily="18" charset="0"/>
              </a:rPr>
              <a:t>T</a:t>
            </a:r>
            <a:r>
              <a:rPr lang="en-GB" sz="1100" dirty="0">
                <a:effectLst/>
                <a:ea typeface="Calibri" panose="020F0502020204030204" pitchFamily="34" charset="0"/>
                <a:cs typeface="Times New Roman" panose="02020603050405020304" pitchFamily="18" charset="0"/>
              </a:rPr>
              <a:t>he officer would have been dismissed had he not resigned, for sending messages to vulnerable sex workers on and off duty. </a:t>
            </a:r>
          </a:p>
          <a:p>
            <a:pPr algn="just">
              <a:lnSpc>
                <a:spcPct val="107000"/>
              </a:lnSpc>
            </a:pPr>
            <a:endParaRPr lang="en-GB" sz="600" dirty="0">
              <a:effectLst/>
              <a:ea typeface="Calibri" panose="020F0502020204030204" pitchFamily="34" charset="0"/>
              <a:cs typeface="Times New Roman" panose="02020603050405020304" pitchFamily="18" charset="0"/>
            </a:endParaRPr>
          </a:p>
          <a:p>
            <a:pPr algn="just">
              <a:lnSpc>
                <a:spcPct val="107000"/>
              </a:lnSpc>
            </a:pPr>
            <a:r>
              <a:rPr lang="en-GB" sz="1100" dirty="0">
                <a:effectLst/>
                <a:ea typeface="Calibri" panose="020F0502020204030204" pitchFamily="34" charset="0"/>
                <a:cs typeface="Times New Roman" panose="02020603050405020304" pitchFamily="18" charset="0"/>
              </a:rPr>
              <a:t>There were eight misconduct meetings heard within Q2 2024-25:</a:t>
            </a:r>
          </a:p>
          <a:p>
            <a:pPr algn="just">
              <a:lnSpc>
                <a:spcPct val="107000"/>
              </a:lnSpc>
            </a:pPr>
            <a:r>
              <a:rPr lang="en-GB" sz="600" dirty="0">
                <a:effectLst/>
                <a:ea typeface="Calibri" panose="020F0502020204030204" pitchFamily="34" charset="0"/>
                <a:cs typeface="Times New Roman" panose="02020603050405020304" pitchFamily="18" charset="0"/>
              </a:rPr>
              <a:t> </a:t>
            </a:r>
          </a:p>
          <a:p>
            <a:pPr algn="just">
              <a:lnSpc>
                <a:spcPct val="107000"/>
              </a:lnSpc>
            </a:pPr>
            <a:r>
              <a:rPr lang="en-GB" sz="1100" dirty="0">
                <a:effectLst/>
                <a:ea typeface="Calibri" panose="020F0502020204030204" pitchFamily="34" charset="0"/>
                <a:cs typeface="Times New Roman" panose="02020603050405020304" pitchFamily="18" charset="0"/>
              </a:rPr>
              <a:t>The first was held for an officer, following a call from a member of the public stating that they had found an inappropriate term used on Facebook that was deemed racist. The allegation was not proven, and the officer was referred to reflective practice.</a:t>
            </a:r>
          </a:p>
          <a:p>
            <a:pPr algn="just">
              <a:lnSpc>
                <a:spcPct val="107000"/>
              </a:lnSpc>
            </a:pPr>
            <a:endParaRPr lang="en-GB" sz="600" dirty="0">
              <a:effectLst/>
              <a:ea typeface="Calibri" panose="020F0502020204030204" pitchFamily="34" charset="0"/>
              <a:cs typeface="Times New Roman" panose="02020603050405020304" pitchFamily="18" charset="0"/>
            </a:endParaRPr>
          </a:p>
          <a:p>
            <a:pPr algn="just">
              <a:lnSpc>
                <a:spcPct val="107000"/>
              </a:lnSpc>
            </a:pPr>
            <a:r>
              <a:rPr lang="en-GB" sz="1100" dirty="0">
                <a:effectLst/>
                <a:ea typeface="Calibri" panose="020F0502020204030204" pitchFamily="34" charset="0"/>
                <a:cs typeface="Times New Roman" panose="02020603050405020304" pitchFamily="18" charset="0"/>
              </a:rPr>
              <a:t>The second was for an officer who had shared an inappropriate comment on his private Facebook that ridiculed people who identify as </a:t>
            </a:r>
            <a:r>
              <a:rPr lang="en-GB" sz="1100" dirty="0">
                <a:ea typeface="Calibri" panose="020F0502020204030204" pitchFamily="34" charset="0"/>
                <a:cs typeface="Times New Roman" panose="02020603050405020304" pitchFamily="18" charset="0"/>
              </a:rPr>
              <a:t>a </a:t>
            </a:r>
            <a:r>
              <a:rPr lang="en-GB" sz="1100" dirty="0">
                <a:effectLst/>
                <a:ea typeface="Calibri" panose="020F0502020204030204" pitchFamily="34" charset="0"/>
                <a:cs typeface="Times New Roman" panose="02020603050405020304" pitchFamily="18" charset="0"/>
              </a:rPr>
              <a:t>different sex to their birth sex. It was reported via safe call. The officer accepted upon reflection that the post breached the standards of professional </a:t>
            </a:r>
            <a:r>
              <a:rPr lang="en-GB" sz="1100" dirty="0">
                <a:ea typeface="Calibri" panose="020F0502020204030204" pitchFamily="34" charset="0"/>
                <a:cs typeface="Times New Roman" panose="02020603050405020304" pitchFamily="18" charset="0"/>
              </a:rPr>
              <a:t>b</a:t>
            </a:r>
            <a:r>
              <a:rPr lang="en-GB" sz="1100" dirty="0">
                <a:effectLst/>
                <a:ea typeface="Calibri" panose="020F0502020204030204" pitchFamily="34" charset="0"/>
                <a:cs typeface="Times New Roman" panose="02020603050405020304" pitchFamily="18" charset="0"/>
              </a:rPr>
              <a:t>ehaviour in relation to </a:t>
            </a:r>
            <a:r>
              <a:rPr lang="en-GB" sz="1100" dirty="0">
                <a:ea typeface="Calibri" panose="020F0502020204030204" pitchFamily="34" charset="0"/>
                <a:cs typeface="Times New Roman" panose="02020603050405020304" pitchFamily="18" charset="0"/>
              </a:rPr>
              <a:t>e</a:t>
            </a:r>
            <a:r>
              <a:rPr lang="en-GB" sz="1100" dirty="0">
                <a:effectLst/>
                <a:ea typeface="Calibri" panose="020F0502020204030204" pitchFamily="34" charset="0"/>
                <a:cs typeface="Times New Roman" panose="02020603050405020304" pitchFamily="18" charset="0"/>
              </a:rPr>
              <a:t>quality and diversity, and a written </a:t>
            </a:r>
            <a:r>
              <a:rPr lang="en-GB" sz="1100" dirty="0">
                <a:ea typeface="Calibri" panose="020F0502020204030204" pitchFamily="34" charset="0"/>
                <a:cs typeface="Times New Roman" panose="02020603050405020304" pitchFamily="18" charset="0"/>
              </a:rPr>
              <a:t>w</a:t>
            </a:r>
            <a:r>
              <a:rPr lang="en-GB" sz="1100" dirty="0">
                <a:effectLst/>
                <a:ea typeface="Calibri" panose="020F0502020204030204" pitchFamily="34" charset="0"/>
                <a:cs typeface="Times New Roman" panose="02020603050405020304" pitchFamily="18" charset="0"/>
              </a:rPr>
              <a:t>arning was imposed (18 months). </a:t>
            </a:r>
          </a:p>
          <a:p>
            <a:pPr algn="just">
              <a:lnSpc>
                <a:spcPct val="107000"/>
              </a:lnSpc>
            </a:pPr>
            <a:endParaRPr lang="en-GB" sz="600" dirty="0">
              <a:effectLst/>
              <a:ea typeface="Calibri" panose="020F0502020204030204" pitchFamily="34" charset="0"/>
              <a:cs typeface="Times New Roman" panose="02020603050405020304" pitchFamily="18" charset="0"/>
            </a:endParaRPr>
          </a:p>
          <a:p>
            <a:pPr algn="just">
              <a:lnSpc>
                <a:spcPct val="107000"/>
              </a:lnSpc>
            </a:pPr>
            <a:r>
              <a:rPr lang="en-GB" sz="1100" dirty="0">
                <a:ea typeface="Calibri" panose="020F0502020204030204" pitchFamily="34" charset="0"/>
                <a:cs typeface="Times New Roman" panose="02020603050405020304" pitchFamily="18" charset="0"/>
              </a:rPr>
              <a:t>The</a:t>
            </a:r>
            <a:r>
              <a:rPr lang="en-GB" sz="1100" dirty="0">
                <a:effectLst/>
                <a:ea typeface="Calibri" panose="020F0502020204030204" pitchFamily="34" charset="0"/>
                <a:cs typeface="Times New Roman" panose="02020603050405020304" pitchFamily="18" charset="0"/>
              </a:rPr>
              <a:t> third meeting was for an officer who shared information at a party which pertained to firearms. The officer received a final written warning. </a:t>
            </a:r>
          </a:p>
          <a:p>
            <a:pPr algn="just">
              <a:lnSpc>
                <a:spcPct val="107000"/>
              </a:lnSpc>
            </a:pPr>
            <a:endParaRPr lang="en-GB" sz="600" dirty="0">
              <a:effectLst/>
              <a:ea typeface="Calibri" panose="020F0502020204030204" pitchFamily="34" charset="0"/>
              <a:cs typeface="Times New Roman" panose="02020603050405020304" pitchFamily="18" charset="0"/>
            </a:endParaRPr>
          </a:p>
          <a:p>
            <a:pPr algn="just">
              <a:lnSpc>
                <a:spcPct val="107000"/>
              </a:lnSpc>
            </a:pPr>
            <a:r>
              <a:rPr lang="en-GB" sz="1100" dirty="0">
                <a:effectLst/>
                <a:ea typeface="Calibri" panose="020F0502020204030204" pitchFamily="34" charset="0"/>
                <a:cs typeface="Times New Roman" panose="02020603050405020304" pitchFamily="18" charset="0"/>
              </a:rPr>
              <a:t>The final four meetings were regarding four officers serving in the same station, whereby body warn video was left on and derogatory comments were made towards a vulnerable female that they had previously dealt with. Two officers received a final written warning, and two received a written warning. An appeal has been received from one officer.</a:t>
            </a:r>
          </a:p>
        </p:txBody>
      </p:sp>
      <p:graphicFrame>
        <p:nvGraphicFramePr>
          <p:cNvPr id="2" name="Table 1">
            <a:extLst>
              <a:ext uri="{FF2B5EF4-FFF2-40B4-BE49-F238E27FC236}">
                <a16:creationId xmlns:a16="http://schemas.microsoft.com/office/drawing/2014/main" id="{8C723E04-A21C-0B97-00B3-C1640F031A42}"/>
              </a:ext>
            </a:extLst>
          </p:cNvPr>
          <p:cNvGraphicFramePr>
            <a:graphicFrameLocks/>
          </p:cNvGraphicFramePr>
          <p:nvPr/>
        </p:nvGraphicFramePr>
        <p:xfrm>
          <a:off x="442269" y="3333600"/>
          <a:ext cx="5265696" cy="647040"/>
        </p:xfrm>
        <a:graphic>
          <a:graphicData uri="http://schemas.openxmlformats.org/drawingml/2006/table">
            <a:tbl>
              <a:tblPr firstRow="1" bandRow="1"/>
              <a:tblGrid>
                <a:gridCol w="438808">
                  <a:extLst>
                    <a:ext uri="{9D8B030D-6E8A-4147-A177-3AD203B41FA5}">
                      <a16:colId xmlns:a16="http://schemas.microsoft.com/office/drawing/2014/main" val="3238801725"/>
                    </a:ext>
                  </a:extLst>
                </a:gridCol>
                <a:gridCol w="438808">
                  <a:extLst>
                    <a:ext uri="{9D8B030D-6E8A-4147-A177-3AD203B41FA5}">
                      <a16:colId xmlns:a16="http://schemas.microsoft.com/office/drawing/2014/main" val="129847028"/>
                    </a:ext>
                  </a:extLst>
                </a:gridCol>
                <a:gridCol w="438808">
                  <a:extLst>
                    <a:ext uri="{9D8B030D-6E8A-4147-A177-3AD203B41FA5}">
                      <a16:colId xmlns:a16="http://schemas.microsoft.com/office/drawing/2014/main" val="2983655793"/>
                    </a:ext>
                  </a:extLst>
                </a:gridCol>
                <a:gridCol w="438808">
                  <a:extLst>
                    <a:ext uri="{9D8B030D-6E8A-4147-A177-3AD203B41FA5}">
                      <a16:colId xmlns:a16="http://schemas.microsoft.com/office/drawing/2014/main" val="1752032484"/>
                    </a:ext>
                  </a:extLst>
                </a:gridCol>
                <a:gridCol w="438808">
                  <a:extLst>
                    <a:ext uri="{9D8B030D-6E8A-4147-A177-3AD203B41FA5}">
                      <a16:colId xmlns:a16="http://schemas.microsoft.com/office/drawing/2014/main" val="3044844383"/>
                    </a:ext>
                  </a:extLst>
                </a:gridCol>
                <a:gridCol w="438808">
                  <a:extLst>
                    <a:ext uri="{9D8B030D-6E8A-4147-A177-3AD203B41FA5}">
                      <a16:colId xmlns:a16="http://schemas.microsoft.com/office/drawing/2014/main" val="219959734"/>
                    </a:ext>
                  </a:extLst>
                </a:gridCol>
                <a:gridCol w="438808">
                  <a:extLst>
                    <a:ext uri="{9D8B030D-6E8A-4147-A177-3AD203B41FA5}">
                      <a16:colId xmlns:a16="http://schemas.microsoft.com/office/drawing/2014/main" val="14368126"/>
                    </a:ext>
                  </a:extLst>
                </a:gridCol>
                <a:gridCol w="438808">
                  <a:extLst>
                    <a:ext uri="{9D8B030D-6E8A-4147-A177-3AD203B41FA5}">
                      <a16:colId xmlns:a16="http://schemas.microsoft.com/office/drawing/2014/main" val="1314215565"/>
                    </a:ext>
                  </a:extLst>
                </a:gridCol>
                <a:gridCol w="438808">
                  <a:extLst>
                    <a:ext uri="{9D8B030D-6E8A-4147-A177-3AD203B41FA5}">
                      <a16:colId xmlns:a16="http://schemas.microsoft.com/office/drawing/2014/main" val="2793435502"/>
                    </a:ext>
                  </a:extLst>
                </a:gridCol>
                <a:gridCol w="438808">
                  <a:extLst>
                    <a:ext uri="{9D8B030D-6E8A-4147-A177-3AD203B41FA5}">
                      <a16:colId xmlns:a16="http://schemas.microsoft.com/office/drawing/2014/main" val="836323914"/>
                    </a:ext>
                  </a:extLst>
                </a:gridCol>
                <a:gridCol w="438808">
                  <a:extLst>
                    <a:ext uri="{9D8B030D-6E8A-4147-A177-3AD203B41FA5}">
                      <a16:colId xmlns:a16="http://schemas.microsoft.com/office/drawing/2014/main" val="1157410887"/>
                    </a:ext>
                  </a:extLst>
                </a:gridCol>
                <a:gridCol w="438808">
                  <a:extLst>
                    <a:ext uri="{9D8B030D-6E8A-4147-A177-3AD203B41FA5}">
                      <a16:colId xmlns:a16="http://schemas.microsoft.com/office/drawing/2014/main" val="3145258396"/>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rtl="0" fontAlgn="ctr"/>
                      <a:r>
                        <a:rPr lang="en-GB" sz="800" b="1" i="0" u="none" strike="noStrike">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a:solidFill>
                            <a:srgbClr val="000000"/>
                          </a:solidFill>
                          <a:effectLst/>
                          <a:latin typeface="Arial" panose="020B0604020202020204" pitchFamily="34" charset="0"/>
                        </a:rPr>
                        <a:t>23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800" b="1" i="0" u="none" strike="noStrike" dirty="0">
                          <a:solidFill>
                            <a:srgbClr val="000000"/>
                          </a:solidFill>
                          <a:effectLst/>
                          <a:latin typeface="Arial" panose="020B0604020202020204" pitchFamily="34" charset="0"/>
                        </a:rPr>
                        <a:t>22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EF8ACD5D-FC34-D5F5-7467-92FD3486F270}"/>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651804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4094"/>
            <a:ext cx="5911200" cy="603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6" name="TextBox 14335">
            <a:extLst>
              <a:ext uri="{FF2B5EF4-FFF2-40B4-BE49-F238E27FC236}">
                <a16:creationId xmlns:a16="http://schemas.microsoft.com/office/drawing/2014/main" id="{A23FD05B-8380-FA95-614C-9B3299E0E3AC}"/>
              </a:ext>
            </a:extLst>
          </p:cNvPr>
          <p:cNvSpPr txBox="1"/>
          <p:nvPr/>
        </p:nvSpPr>
        <p:spPr>
          <a:xfrm>
            <a:off x="117960" y="5254366"/>
            <a:ext cx="5910048" cy="1000274"/>
          </a:xfrm>
          <a:prstGeom prst="rect">
            <a:avLst/>
          </a:prstGeom>
          <a:noFill/>
          <a:ln w="15875">
            <a:solidFill>
              <a:schemeClr val="accent1"/>
            </a:solidFill>
          </a:ln>
        </p:spPr>
        <p:txBody>
          <a:bodyPr wrap="square" rtlCol="0">
            <a:spAutoFit/>
          </a:bodyPr>
          <a:lstStyle/>
          <a:p>
            <a:pPr algn="just"/>
            <a:r>
              <a:rPr lang="en-GB" sz="1300" b="1" i="1" dirty="0">
                <a:latin typeface="Arial" panose="020B0604020202020204" pitchFamily="34" charset="0"/>
                <a:cs typeface="Arial" panose="020B0604020202020204" pitchFamily="34" charset="0"/>
              </a:rPr>
              <a:t>Overview</a:t>
            </a:r>
          </a:p>
          <a:p>
            <a:pPr algn="just"/>
            <a:endParaRPr lang="en-GB" sz="600" b="1" i="1"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Data is submitted a quarter behind, therefore Q2 2024-25 is not currently included.</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Please note the new national categories for vetting refusals that will allow all forces to benchmark data and performance.</a:t>
            </a:r>
            <a:endParaRPr lang="en-GB" sz="11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43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Vetting</a:t>
            </a:r>
          </a:p>
        </p:txBody>
      </p:sp>
      <p:graphicFrame>
        <p:nvGraphicFramePr>
          <p:cNvPr id="3" name="Table 2">
            <a:extLst>
              <a:ext uri="{FF2B5EF4-FFF2-40B4-BE49-F238E27FC236}">
                <a16:creationId xmlns:a16="http://schemas.microsoft.com/office/drawing/2014/main" id="{F736F5B0-6AF4-E6EF-F247-CB9D7601EF6B}"/>
              </a:ext>
            </a:extLst>
          </p:cNvPr>
          <p:cNvGraphicFramePr>
            <a:graphicFrameLocks/>
          </p:cNvGraphicFramePr>
          <p:nvPr/>
        </p:nvGraphicFramePr>
        <p:xfrm>
          <a:off x="585126" y="3349108"/>
          <a:ext cx="4975717" cy="1755840"/>
        </p:xfrm>
        <a:graphic>
          <a:graphicData uri="http://schemas.openxmlformats.org/drawingml/2006/table">
            <a:tbl>
              <a:tblPr firstRow="1" bandRow="1"/>
              <a:tblGrid>
                <a:gridCol w="1181461">
                  <a:extLst>
                    <a:ext uri="{9D8B030D-6E8A-4147-A177-3AD203B41FA5}">
                      <a16:colId xmlns:a16="http://schemas.microsoft.com/office/drawing/2014/main" val="2091932123"/>
                    </a:ext>
                  </a:extLst>
                </a:gridCol>
                <a:gridCol w="421584">
                  <a:extLst>
                    <a:ext uri="{9D8B030D-6E8A-4147-A177-3AD203B41FA5}">
                      <a16:colId xmlns:a16="http://schemas.microsoft.com/office/drawing/2014/main" val="3238801725"/>
                    </a:ext>
                  </a:extLst>
                </a:gridCol>
                <a:gridCol w="421584">
                  <a:extLst>
                    <a:ext uri="{9D8B030D-6E8A-4147-A177-3AD203B41FA5}">
                      <a16:colId xmlns:a16="http://schemas.microsoft.com/office/drawing/2014/main" val="129847028"/>
                    </a:ext>
                  </a:extLst>
                </a:gridCol>
                <a:gridCol w="421584">
                  <a:extLst>
                    <a:ext uri="{9D8B030D-6E8A-4147-A177-3AD203B41FA5}">
                      <a16:colId xmlns:a16="http://schemas.microsoft.com/office/drawing/2014/main" val="2983655793"/>
                    </a:ext>
                  </a:extLst>
                </a:gridCol>
                <a:gridCol w="421584">
                  <a:extLst>
                    <a:ext uri="{9D8B030D-6E8A-4147-A177-3AD203B41FA5}">
                      <a16:colId xmlns:a16="http://schemas.microsoft.com/office/drawing/2014/main" val="1752032484"/>
                    </a:ext>
                  </a:extLst>
                </a:gridCol>
                <a:gridCol w="421584">
                  <a:extLst>
                    <a:ext uri="{9D8B030D-6E8A-4147-A177-3AD203B41FA5}">
                      <a16:colId xmlns:a16="http://schemas.microsoft.com/office/drawing/2014/main" val="3044844383"/>
                    </a:ext>
                  </a:extLst>
                </a:gridCol>
                <a:gridCol w="421584">
                  <a:extLst>
                    <a:ext uri="{9D8B030D-6E8A-4147-A177-3AD203B41FA5}">
                      <a16:colId xmlns:a16="http://schemas.microsoft.com/office/drawing/2014/main" val="219959734"/>
                    </a:ext>
                  </a:extLst>
                </a:gridCol>
                <a:gridCol w="421584">
                  <a:extLst>
                    <a:ext uri="{9D8B030D-6E8A-4147-A177-3AD203B41FA5}">
                      <a16:colId xmlns:a16="http://schemas.microsoft.com/office/drawing/2014/main" val="14368126"/>
                    </a:ext>
                  </a:extLst>
                </a:gridCol>
                <a:gridCol w="421584">
                  <a:extLst>
                    <a:ext uri="{9D8B030D-6E8A-4147-A177-3AD203B41FA5}">
                      <a16:colId xmlns:a16="http://schemas.microsoft.com/office/drawing/2014/main" val="217239071"/>
                    </a:ext>
                  </a:extLst>
                </a:gridCol>
                <a:gridCol w="421584">
                  <a:extLst>
                    <a:ext uri="{9D8B030D-6E8A-4147-A177-3AD203B41FA5}">
                      <a16:colId xmlns:a16="http://schemas.microsoft.com/office/drawing/2014/main" val="1859437992"/>
                    </a:ext>
                  </a:extLst>
                </a:gridCol>
              </a:tblGrid>
              <a:tr h="144000">
                <a:tc rowSpan="2">
                  <a:txBody>
                    <a:bodyPr/>
                    <a:lstStyle/>
                    <a:p>
                      <a:pPr algn="ctr"/>
                      <a:r>
                        <a:rPr lang="en-GB" sz="800" b="1" dirty="0">
                          <a:latin typeface="Arial" panose="020B0604020202020204" pitchFamily="34" charset="0"/>
                          <a:cs typeface="Arial" panose="020B0604020202020204" pitchFamily="34" charset="0"/>
                        </a:rPr>
                        <a:t>Vetting Checks</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0" marR="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4400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88000">
                <a:tc>
                  <a:txBody>
                    <a:bodyPr/>
                    <a:lstStyle/>
                    <a:p>
                      <a:pPr algn="ctr" fontAlgn="ctr"/>
                      <a:r>
                        <a:rPr lang="en-GB" sz="800" b="1" i="0" u="none" strike="noStrike" dirty="0">
                          <a:solidFill>
                            <a:srgbClr val="000000"/>
                          </a:solidFill>
                          <a:effectLst/>
                          <a:latin typeface="Arial" panose="020B0604020202020204" pitchFamily="34" charset="0"/>
                        </a:rPr>
                        <a:t>Police Staff/Officers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148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136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54</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111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88000">
                <a:tc>
                  <a:txBody>
                    <a:bodyPr/>
                    <a:lstStyle/>
                    <a:p>
                      <a:pPr algn="ctr" fontAlgn="ctr"/>
                      <a:r>
                        <a:rPr lang="en-GB" sz="800" b="1" i="0" u="none" strike="noStrike" dirty="0">
                          <a:solidFill>
                            <a:srgbClr val="000000"/>
                          </a:solidFill>
                          <a:effectLst/>
                          <a:latin typeface="Arial" panose="020B0604020202020204" pitchFamily="34" charset="0"/>
                        </a:rPr>
                        <a:t>Contractors/Outside Agency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166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230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240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205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148</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8421127"/>
                  </a:ext>
                </a:extLst>
              </a:tr>
              <a:tr h="288000">
                <a:tc>
                  <a:txBody>
                    <a:bodyPr/>
                    <a:lstStyle/>
                    <a:p>
                      <a:pPr algn="ctr" fontAlgn="ctr"/>
                      <a:r>
                        <a:rPr lang="en-GB" sz="800" b="1" i="0" u="none" strike="noStrike" dirty="0">
                          <a:solidFill>
                            <a:srgbClr val="000000"/>
                          </a:solidFill>
                          <a:effectLst/>
                          <a:latin typeface="Arial" panose="020B0604020202020204" pitchFamily="34" charset="0"/>
                        </a:rPr>
                        <a:t>Vetting Health Checks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45</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37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88000">
                <a:tc>
                  <a:txBody>
                    <a:bodyPr/>
                    <a:lstStyle/>
                    <a:p>
                      <a:pPr algn="ctr" fontAlgn="ctr"/>
                      <a:r>
                        <a:rPr lang="en-GB" sz="800" b="1" i="0" u="none" strike="noStrike" dirty="0">
                          <a:solidFill>
                            <a:srgbClr val="000000"/>
                          </a:solidFill>
                          <a:effectLst/>
                          <a:latin typeface="Arial" panose="020B0604020202020204" pitchFamily="34" charset="0"/>
                        </a:rPr>
                        <a:t>National Security Vetting</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10</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800" b="1" dirty="0">
                          <a:latin typeface="Arial" panose="020B0604020202020204" pitchFamily="34" charset="0"/>
                          <a:cs typeface="Arial" panose="020B0604020202020204" pitchFamily="34" charset="0"/>
                        </a:rPr>
                        <a:t>16</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9366636"/>
                  </a:ext>
                </a:extLst>
              </a:tr>
              <a:tr h="288000">
                <a:tc>
                  <a:txBody>
                    <a:bodyPr/>
                    <a:lstStyle/>
                    <a:p>
                      <a:pPr algn="ctr" fontAlgn="ctr"/>
                      <a:r>
                        <a:rPr lang="en-GB" sz="800" b="1" i="0" u="none" strike="noStrike" dirty="0">
                          <a:solidFill>
                            <a:srgbClr val="000000"/>
                          </a:solidFill>
                          <a:effectLst/>
                          <a:latin typeface="Arial" panose="020B0604020202020204" pitchFamily="34" charset="0"/>
                        </a:rPr>
                        <a:t>Total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460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387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406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431</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317</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a:latin typeface="Arial" panose="020B0604020202020204" pitchFamily="34" charset="0"/>
                          <a:cs typeface="Arial" panose="020B0604020202020204" pitchFamily="34" charset="0"/>
                        </a:rPr>
                        <a:t>312</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264796"/>
                  </a:ext>
                </a:extLst>
              </a:tr>
            </a:tbl>
          </a:graphicData>
        </a:graphic>
      </p:graphicFrame>
      <p:graphicFrame>
        <p:nvGraphicFramePr>
          <p:cNvPr id="6" name="Table 5">
            <a:extLst>
              <a:ext uri="{FF2B5EF4-FFF2-40B4-BE49-F238E27FC236}">
                <a16:creationId xmlns:a16="http://schemas.microsoft.com/office/drawing/2014/main" id="{09195311-94D8-A49E-B640-55879D9C1941}"/>
              </a:ext>
            </a:extLst>
          </p:cNvPr>
          <p:cNvGraphicFramePr>
            <a:graphicFrameLocks/>
          </p:cNvGraphicFramePr>
          <p:nvPr/>
        </p:nvGraphicFramePr>
        <p:xfrm>
          <a:off x="6645340" y="3348000"/>
          <a:ext cx="4975717" cy="3391020"/>
        </p:xfrm>
        <a:graphic>
          <a:graphicData uri="http://schemas.openxmlformats.org/drawingml/2006/table">
            <a:tbl>
              <a:tblPr firstRow="1" bandRow="1"/>
              <a:tblGrid>
                <a:gridCol w="1181461">
                  <a:extLst>
                    <a:ext uri="{9D8B030D-6E8A-4147-A177-3AD203B41FA5}">
                      <a16:colId xmlns:a16="http://schemas.microsoft.com/office/drawing/2014/main" val="2091932123"/>
                    </a:ext>
                  </a:extLst>
                </a:gridCol>
                <a:gridCol w="421584">
                  <a:extLst>
                    <a:ext uri="{9D8B030D-6E8A-4147-A177-3AD203B41FA5}">
                      <a16:colId xmlns:a16="http://schemas.microsoft.com/office/drawing/2014/main" val="3238801725"/>
                    </a:ext>
                  </a:extLst>
                </a:gridCol>
                <a:gridCol w="421584">
                  <a:extLst>
                    <a:ext uri="{9D8B030D-6E8A-4147-A177-3AD203B41FA5}">
                      <a16:colId xmlns:a16="http://schemas.microsoft.com/office/drawing/2014/main" val="129847028"/>
                    </a:ext>
                  </a:extLst>
                </a:gridCol>
                <a:gridCol w="421584">
                  <a:extLst>
                    <a:ext uri="{9D8B030D-6E8A-4147-A177-3AD203B41FA5}">
                      <a16:colId xmlns:a16="http://schemas.microsoft.com/office/drawing/2014/main" val="2983655793"/>
                    </a:ext>
                  </a:extLst>
                </a:gridCol>
                <a:gridCol w="421584">
                  <a:extLst>
                    <a:ext uri="{9D8B030D-6E8A-4147-A177-3AD203B41FA5}">
                      <a16:colId xmlns:a16="http://schemas.microsoft.com/office/drawing/2014/main" val="1752032484"/>
                    </a:ext>
                  </a:extLst>
                </a:gridCol>
                <a:gridCol w="421584">
                  <a:extLst>
                    <a:ext uri="{9D8B030D-6E8A-4147-A177-3AD203B41FA5}">
                      <a16:colId xmlns:a16="http://schemas.microsoft.com/office/drawing/2014/main" val="3044844383"/>
                    </a:ext>
                  </a:extLst>
                </a:gridCol>
                <a:gridCol w="421584">
                  <a:extLst>
                    <a:ext uri="{9D8B030D-6E8A-4147-A177-3AD203B41FA5}">
                      <a16:colId xmlns:a16="http://schemas.microsoft.com/office/drawing/2014/main" val="219959734"/>
                    </a:ext>
                  </a:extLst>
                </a:gridCol>
                <a:gridCol w="421584">
                  <a:extLst>
                    <a:ext uri="{9D8B030D-6E8A-4147-A177-3AD203B41FA5}">
                      <a16:colId xmlns:a16="http://schemas.microsoft.com/office/drawing/2014/main" val="14368126"/>
                    </a:ext>
                  </a:extLst>
                </a:gridCol>
                <a:gridCol w="421584">
                  <a:extLst>
                    <a:ext uri="{9D8B030D-6E8A-4147-A177-3AD203B41FA5}">
                      <a16:colId xmlns:a16="http://schemas.microsoft.com/office/drawing/2014/main" val="2813155389"/>
                    </a:ext>
                  </a:extLst>
                </a:gridCol>
                <a:gridCol w="421584">
                  <a:extLst>
                    <a:ext uri="{9D8B030D-6E8A-4147-A177-3AD203B41FA5}">
                      <a16:colId xmlns:a16="http://schemas.microsoft.com/office/drawing/2014/main" val="2296713692"/>
                    </a:ext>
                  </a:extLst>
                </a:gridCol>
              </a:tblGrid>
              <a:tr h="126000">
                <a:tc rowSpan="2">
                  <a:txBody>
                    <a:bodyPr/>
                    <a:lstStyle/>
                    <a:p>
                      <a:pPr algn="ctr"/>
                      <a:r>
                        <a:rPr lang="en-GB" sz="800" b="1" dirty="0">
                          <a:latin typeface="Arial" panose="020B0604020202020204" pitchFamily="34" charset="0"/>
                          <a:cs typeface="Arial" panose="020B0604020202020204" pitchFamily="34" charset="0"/>
                        </a:rPr>
                        <a:t>Vetting Refusals</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2022-23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0" marR="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12600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8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52000">
                <a:tc>
                  <a:txBody>
                    <a:bodyPr/>
                    <a:lstStyle/>
                    <a:p>
                      <a:pPr algn="ctr" fontAlgn="ctr"/>
                      <a:r>
                        <a:rPr lang="en-GB" sz="800" b="1" i="0" u="none" strike="noStrike" dirty="0">
                          <a:solidFill>
                            <a:srgbClr val="000000"/>
                          </a:solidFill>
                          <a:effectLst/>
                          <a:latin typeface="Arial" panose="020B0604020202020204" pitchFamily="34" charset="0"/>
                        </a:rPr>
                        <a:t>Residency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52000">
                <a:tc>
                  <a:txBody>
                    <a:bodyPr/>
                    <a:lstStyle/>
                    <a:p>
                      <a:pPr algn="ctr" fontAlgn="ctr"/>
                      <a:r>
                        <a:rPr lang="en-GB" sz="800" b="1" i="0" u="none" strike="noStrike" dirty="0">
                          <a:solidFill>
                            <a:srgbClr val="000000"/>
                          </a:solidFill>
                          <a:effectLst/>
                          <a:latin typeface="Arial" panose="020B0604020202020204" pitchFamily="34" charset="0"/>
                        </a:rPr>
                        <a:t>PSD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098421127"/>
                  </a:ext>
                </a:extLst>
              </a:tr>
              <a:tr h="252000">
                <a:tc>
                  <a:txBody>
                    <a:bodyPr/>
                    <a:lstStyle/>
                    <a:p>
                      <a:pPr algn="ctr" fontAlgn="ctr"/>
                      <a:r>
                        <a:rPr lang="en-GB" sz="800" b="1" i="0" u="none" strike="noStrike" dirty="0">
                          <a:solidFill>
                            <a:srgbClr val="000000"/>
                          </a:solidFill>
                          <a:effectLst/>
                          <a:latin typeface="Arial" panose="020B0604020202020204" pitchFamily="34" charset="0"/>
                        </a:rPr>
                        <a:t>Convictions, Cautions &amp; Impending Cases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079750"/>
                  </a:ext>
                </a:extLst>
              </a:tr>
              <a:tr h="252000">
                <a:tc>
                  <a:txBody>
                    <a:bodyPr/>
                    <a:lstStyle/>
                    <a:p>
                      <a:pPr algn="ctr" fontAlgn="ctr"/>
                      <a:r>
                        <a:rPr lang="en-GB" sz="800" b="1" i="0" u="none" strike="noStrike" dirty="0">
                          <a:solidFill>
                            <a:srgbClr val="000000"/>
                          </a:solidFill>
                          <a:effectLst/>
                          <a:latin typeface="Arial" panose="020B0604020202020204" pitchFamily="34" charset="0"/>
                        </a:rPr>
                        <a:t>TAINT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9366636"/>
                  </a:ext>
                </a:extLst>
              </a:tr>
              <a:tr h="252000">
                <a:tc>
                  <a:txBody>
                    <a:bodyPr/>
                    <a:lstStyle/>
                    <a:p>
                      <a:pPr algn="ctr" fontAlgn="ctr"/>
                      <a:r>
                        <a:rPr lang="en-GB" sz="800" b="1" i="0" u="none" strike="noStrike" dirty="0">
                          <a:solidFill>
                            <a:srgbClr val="000000"/>
                          </a:solidFill>
                          <a:effectLst/>
                          <a:latin typeface="Arial" panose="020B0604020202020204" pitchFamily="34" charset="0"/>
                        </a:rPr>
                        <a:t>Intelligence &amp;                    Non-conviction Data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0264796"/>
                  </a:ext>
                </a:extLst>
              </a:tr>
              <a:tr h="252000">
                <a:tc>
                  <a:txBody>
                    <a:bodyPr/>
                    <a:lstStyle/>
                    <a:p>
                      <a:pPr algn="ctr" fontAlgn="ctr"/>
                      <a:r>
                        <a:rPr lang="en-GB" sz="800" b="1" i="0" u="none" strike="noStrike" dirty="0">
                          <a:solidFill>
                            <a:srgbClr val="000000"/>
                          </a:solidFill>
                          <a:effectLst/>
                          <a:latin typeface="Arial" panose="020B0604020202020204" pitchFamily="34" charset="0"/>
                        </a:rPr>
                        <a:t>Open Source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50742672"/>
                  </a:ext>
                </a:extLst>
              </a:tr>
              <a:tr h="252000">
                <a:tc>
                  <a:txBody>
                    <a:bodyPr/>
                    <a:lstStyle/>
                    <a:p>
                      <a:pPr algn="ctr" fontAlgn="ctr"/>
                      <a:r>
                        <a:rPr lang="en-GB" sz="800" b="1" i="0" u="none" strike="noStrike" dirty="0">
                          <a:solidFill>
                            <a:srgbClr val="000000"/>
                          </a:solidFill>
                          <a:effectLst/>
                          <a:latin typeface="Arial" panose="020B0604020202020204" pitchFamily="34" charset="0"/>
                        </a:rPr>
                        <a:t>Associations</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6886261"/>
                  </a:ext>
                </a:extLst>
              </a:tr>
              <a:tr h="252000">
                <a:tc>
                  <a:txBody>
                    <a:bodyPr/>
                    <a:lstStyle/>
                    <a:p>
                      <a:pPr algn="ctr" fontAlgn="ctr"/>
                      <a:r>
                        <a:rPr lang="en-GB" sz="800" b="1" i="0" u="none" strike="noStrike" dirty="0">
                          <a:solidFill>
                            <a:srgbClr val="000000"/>
                          </a:solidFill>
                          <a:effectLst/>
                          <a:latin typeface="Arial" panose="020B0604020202020204" pitchFamily="34" charset="0"/>
                        </a:rPr>
                        <a:t>Financial Integrity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6406371"/>
                  </a:ext>
                </a:extLst>
              </a:tr>
              <a:tr h="252000">
                <a:tc>
                  <a:txBody>
                    <a:bodyPr/>
                    <a:lstStyle/>
                    <a:p>
                      <a:pPr algn="ctr" fontAlgn="ctr"/>
                      <a:r>
                        <a:rPr lang="en-GB" sz="800" b="1" i="0" u="none" strike="noStrike" dirty="0">
                          <a:solidFill>
                            <a:srgbClr val="000000"/>
                          </a:solidFill>
                          <a:effectLst/>
                          <a:latin typeface="Arial" panose="020B0604020202020204" pitchFamily="34" charset="0"/>
                        </a:rPr>
                        <a:t>Integrity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334219"/>
                  </a:ext>
                </a:extLst>
              </a:tr>
              <a:tr h="252000">
                <a:tc>
                  <a:txBody>
                    <a:bodyPr/>
                    <a:lstStyle/>
                    <a:p>
                      <a:pPr algn="ctr" fontAlgn="ctr"/>
                      <a:r>
                        <a:rPr lang="en-GB" sz="800" b="1" i="0" u="none" strike="noStrike" dirty="0">
                          <a:solidFill>
                            <a:srgbClr val="000000"/>
                          </a:solidFill>
                          <a:effectLst/>
                          <a:latin typeface="Arial" panose="020B0604020202020204" pitchFamily="34" charset="0"/>
                        </a:rPr>
                        <a:t>National Security and Terrorism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59786405"/>
                  </a:ext>
                </a:extLst>
              </a:tr>
              <a:tr h="252000">
                <a:tc>
                  <a:txBody>
                    <a:bodyPr/>
                    <a:lstStyle/>
                    <a:p>
                      <a:pPr algn="ctr" fontAlgn="ctr"/>
                      <a:r>
                        <a:rPr lang="en-GB" sz="800" b="1" i="0" u="none" strike="noStrike" dirty="0">
                          <a:solidFill>
                            <a:srgbClr val="000000"/>
                          </a:solidFill>
                          <a:effectLst/>
                          <a:latin typeface="Arial" panose="020B0604020202020204" pitchFamily="34" charset="0"/>
                        </a:rPr>
                        <a:t>Abuse of Position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020979"/>
                  </a:ext>
                </a:extLst>
              </a:tr>
              <a:tr h="252000">
                <a:tc>
                  <a:txBody>
                    <a:bodyPr/>
                    <a:lstStyle/>
                    <a:p>
                      <a:pPr algn="ctr" fontAlgn="ctr"/>
                      <a:r>
                        <a:rPr lang="en-GB" sz="800" b="1" i="0" u="none" strike="noStrike" dirty="0">
                          <a:solidFill>
                            <a:srgbClr val="000000"/>
                          </a:solidFill>
                          <a:effectLst/>
                          <a:latin typeface="Arial" panose="020B0604020202020204" pitchFamily="34" charset="0"/>
                        </a:rPr>
                        <a:t>Total Vetting Refusals                             </a:t>
                      </a:r>
                      <a:r>
                        <a:rPr lang="en-GB" sz="550" b="0" i="1" u="none" strike="noStrike" dirty="0">
                          <a:solidFill>
                            <a:srgbClr val="000000"/>
                          </a:solidFill>
                          <a:effectLst/>
                          <a:latin typeface="Arial" panose="020B0604020202020204" pitchFamily="34" charset="0"/>
                        </a:rPr>
                        <a:t>(There can be multiple reasons per refusal)</a:t>
                      </a:r>
                      <a:endParaRPr lang="en-GB" sz="550" b="0" i="0" u="none" strike="noStrike" dirty="0">
                        <a:solidFill>
                          <a:srgbClr val="000000"/>
                        </a:solidFill>
                        <a:effectLst/>
                        <a:latin typeface="Arial" panose="020B0604020202020204" pitchFamily="34" charset="0"/>
                      </a:endParaRPr>
                    </a:p>
                  </a:txBody>
                  <a:tcPr marL="0" marR="0"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800" b="1" i="0" u="none" strike="noStrike" dirty="0">
                          <a:solidFill>
                            <a:srgbClr val="000000"/>
                          </a:solidFill>
                          <a:effectLst/>
                          <a:latin typeface="Arial" panose="020B0604020202020204" pitchFamily="34" charset="0"/>
                        </a:rPr>
                        <a:t>32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60384782"/>
                  </a:ext>
                </a:extLst>
              </a:tr>
            </a:tbl>
          </a:graphicData>
        </a:graphic>
      </p:graphicFrame>
      <p:pic>
        <p:nvPicPr>
          <p:cNvPr id="8" name="Picture 7">
            <a:extLst>
              <a:ext uri="{FF2B5EF4-FFF2-40B4-BE49-F238E27FC236}">
                <a16:creationId xmlns:a16="http://schemas.microsoft.com/office/drawing/2014/main" id="{774D7925-7E7C-7609-7790-9FF9A8E27AAE}"/>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9" name="Picture 8">
            <a:extLst>
              <a:ext uri="{FF2B5EF4-FFF2-40B4-BE49-F238E27FC236}">
                <a16:creationId xmlns:a16="http://schemas.microsoft.com/office/drawing/2014/main" id="{8B494A65-518C-332C-0269-1E9CFCBFA16A}"/>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570076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4">
            <a:extLst>
              <a:ext uri="{FF2B5EF4-FFF2-40B4-BE49-F238E27FC236}">
                <a16:creationId xmlns:a16="http://schemas.microsoft.com/office/drawing/2014/main" id="{3CD20171-31C3-71A6-D28C-4CC3EC04810F}"/>
              </a:ext>
            </a:extLst>
          </p:cNvPr>
          <p:cNvSpPr txBox="1">
            <a:spLocks noChangeArrowheads="1"/>
          </p:cNvSpPr>
          <p:nvPr/>
        </p:nvSpPr>
        <p:spPr bwMode="auto">
          <a:xfrm>
            <a:off x="119342"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6" name="TextBox 14335">
            <a:extLst>
              <a:ext uri="{FF2B5EF4-FFF2-40B4-BE49-F238E27FC236}">
                <a16:creationId xmlns:a16="http://schemas.microsoft.com/office/drawing/2014/main" id="{A23FD05B-8380-FA95-614C-9B3299E0E3AC}"/>
              </a:ext>
            </a:extLst>
          </p:cNvPr>
          <p:cNvSpPr txBox="1"/>
          <p:nvPr/>
        </p:nvSpPr>
        <p:spPr>
          <a:xfrm>
            <a:off x="110965" y="4554871"/>
            <a:ext cx="11980800" cy="738664"/>
          </a:xfrm>
          <a:prstGeom prst="rect">
            <a:avLst/>
          </a:prstGeom>
          <a:noFill/>
          <a:ln w="15875">
            <a:solidFill>
              <a:schemeClr val="accent1"/>
            </a:solidFill>
          </a:ln>
        </p:spPr>
        <p:txBody>
          <a:bodyPr wrap="square" rtlCol="0">
            <a:spAutoFit/>
          </a:bodyPr>
          <a:lstStyle/>
          <a:p>
            <a:pPr algn="just"/>
            <a:r>
              <a:rPr lang="en-GB" sz="1300" b="1" i="1" dirty="0">
                <a:latin typeface="Arial" panose="020B0604020202020204" pitchFamily="34" charset="0"/>
                <a:cs typeface="Arial" panose="020B0604020202020204" pitchFamily="34" charset="0"/>
              </a:rPr>
              <a:t>Overview</a:t>
            </a:r>
          </a:p>
          <a:p>
            <a:pPr algn="just"/>
            <a:endParaRPr lang="en-GB" sz="600" b="1" i="1" dirty="0">
              <a:solidFill>
                <a:srgbClr val="FF0000"/>
              </a:solidFill>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vetting disproportionality data is a new measure that will allow the force to track vetting refusals and appeal panel decisions across all areas of protected characteristics. As more data is gathered this will allow us to benchmark our figures against other Home Office forces.</a:t>
            </a: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77600"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5. Disproportionality</a:t>
            </a:r>
          </a:p>
        </p:txBody>
      </p:sp>
      <p:graphicFrame>
        <p:nvGraphicFramePr>
          <p:cNvPr id="3" name="Table 2">
            <a:extLst>
              <a:ext uri="{FF2B5EF4-FFF2-40B4-BE49-F238E27FC236}">
                <a16:creationId xmlns:a16="http://schemas.microsoft.com/office/drawing/2014/main" id="{F97ECD36-2949-0208-CC62-720614CA1EF2}"/>
              </a:ext>
            </a:extLst>
          </p:cNvPr>
          <p:cNvGraphicFramePr>
            <a:graphicFrameLocks/>
          </p:cNvGraphicFramePr>
          <p:nvPr/>
        </p:nvGraphicFramePr>
        <p:xfrm>
          <a:off x="320942" y="885600"/>
          <a:ext cx="5508000" cy="3456000"/>
        </p:xfrm>
        <a:graphic>
          <a:graphicData uri="http://schemas.openxmlformats.org/drawingml/2006/table">
            <a:tbl>
              <a:tblPr firstRow="1" bandRow="1"/>
              <a:tblGrid>
                <a:gridCol w="1512000">
                  <a:extLst>
                    <a:ext uri="{9D8B030D-6E8A-4147-A177-3AD203B41FA5}">
                      <a16:colId xmlns:a16="http://schemas.microsoft.com/office/drawing/2014/main" val="2091932123"/>
                    </a:ext>
                  </a:extLst>
                </a:gridCol>
                <a:gridCol w="1512000">
                  <a:extLst>
                    <a:ext uri="{9D8B030D-6E8A-4147-A177-3AD203B41FA5}">
                      <a16:colId xmlns:a16="http://schemas.microsoft.com/office/drawing/2014/main" val="3961936607"/>
                    </a:ext>
                  </a:extLst>
                </a:gridCol>
                <a:gridCol w="496800">
                  <a:extLst>
                    <a:ext uri="{9D8B030D-6E8A-4147-A177-3AD203B41FA5}">
                      <a16:colId xmlns:a16="http://schemas.microsoft.com/office/drawing/2014/main" val="95894804"/>
                    </a:ext>
                  </a:extLst>
                </a:gridCol>
                <a:gridCol w="496800">
                  <a:extLst>
                    <a:ext uri="{9D8B030D-6E8A-4147-A177-3AD203B41FA5}">
                      <a16:colId xmlns:a16="http://schemas.microsoft.com/office/drawing/2014/main" val="3102664522"/>
                    </a:ext>
                  </a:extLst>
                </a:gridCol>
                <a:gridCol w="496800">
                  <a:extLst>
                    <a:ext uri="{9D8B030D-6E8A-4147-A177-3AD203B41FA5}">
                      <a16:colId xmlns:a16="http://schemas.microsoft.com/office/drawing/2014/main" val="1238663176"/>
                    </a:ext>
                  </a:extLst>
                </a:gridCol>
                <a:gridCol w="496800">
                  <a:extLst>
                    <a:ext uri="{9D8B030D-6E8A-4147-A177-3AD203B41FA5}">
                      <a16:colId xmlns:a16="http://schemas.microsoft.com/office/drawing/2014/main" val="4078797105"/>
                    </a:ext>
                  </a:extLst>
                </a:gridCol>
                <a:gridCol w="496800">
                  <a:extLst>
                    <a:ext uri="{9D8B030D-6E8A-4147-A177-3AD203B41FA5}">
                      <a16:colId xmlns:a16="http://schemas.microsoft.com/office/drawing/2014/main" val="3858872903"/>
                    </a:ext>
                  </a:extLst>
                </a:gridCol>
              </a:tblGrid>
              <a:tr h="216000">
                <a:tc rowSpan="2" gridSpan="2">
                  <a:txBody>
                    <a:bodyPr/>
                    <a:lstStyle/>
                    <a:p>
                      <a:pPr algn="ctr" fontAlgn="ctr"/>
                      <a:r>
                        <a:rPr lang="en-GB" sz="1000" b="1" i="0" u="none" strike="noStrike" dirty="0">
                          <a:solidFill>
                            <a:srgbClr val="000000"/>
                          </a:solidFill>
                          <a:effectLst/>
                          <a:latin typeface="Arial" panose="020B0604020202020204" pitchFamily="34" charset="0"/>
                        </a:rPr>
                        <a:t>Vetting Refusals Protected Characteristics Data             </a:t>
                      </a:r>
                      <a:r>
                        <a:rPr lang="en-GB" sz="800" b="0" i="1" u="none" strike="noStrike" dirty="0">
                          <a:solidFill>
                            <a:srgbClr val="000000"/>
                          </a:solidFill>
                          <a:effectLst/>
                          <a:latin typeface="Arial" panose="020B0604020202020204" pitchFamily="34" charset="0"/>
                        </a:rPr>
                        <a:t>(OLEEO cases only)</a:t>
                      </a:r>
                      <a:endParaRPr lang="en-GB" sz="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rowSpan="2"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p>
                      <a:pPr algn="ctr" fontAlgn="b"/>
                      <a:r>
                        <a:rPr lang="en-GB" sz="1000" b="1" i="0" u="none" strike="noStrike" dirty="0">
                          <a:solidFill>
                            <a:srgbClr val="000000"/>
                          </a:solidFill>
                          <a:effectLst/>
                          <a:latin typeface="Arial" panose="020B0604020202020204" pitchFamily="34" charset="0"/>
                        </a:rPr>
                        <a:t>2023-24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1"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fontAlgn="b"/>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p>
                      <a:pPr algn="ctr" fontAlgn="b"/>
                      <a:r>
                        <a:rPr lang="en-GB" sz="1000" b="1" i="0" u="none" strike="noStrike" dirty="0">
                          <a:solidFill>
                            <a:srgbClr val="000000"/>
                          </a:solidFill>
                          <a:effectLst/>
                          <a:latin typeface="Arial" panose="020B0604020202020204" pitchFamily="34" charset="0"/>
                        </a:rPr>
                        <a:t>2024-25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216000">
                <a:tc gridSpan="2"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Ethnic Heritage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Sexual Orientation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450797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9366636"/>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Disability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3595"/>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56799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Gender Reassignment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2056686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22702980"/>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02807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24533"/>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Female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63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101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887246658"/>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Refused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52015247"/>
                  </a:ext>
                </a:extLst>
              </a:tr>
              <a:tr h="432000">
                <a:tc gridSpan="2">
                  <a:txBody>
                    <a:bodyPr/>
                    <a:lstStyle/>
                    <a:p>
                      <a:pPr algn="ctr" fontAlgn="ctr"/>
                      <a:r>
                        <a:rPr lang="en-GB" sz="1000" b="1" i="0" u="none" strike="noStrike" dirty="0">
                          <a:solidFill>
                            <a:srgbClr val="000000"/>
                          </a:solidFill>
                          <a:effectLst/>
                          <a:latin typeface="Arial" panose="020B0604020202020204" pitchFamily="34" charset="0"/>
                        </a:rPr>
                        <a:t>Total Cases on OLEEO                                            </a:t>
                      </a:r>
                      <a:r>
                        <a:rPr lang="en-GB" sz="800" b="0" i="1" u="none" strike="noStrike" dirty="0">
                          <a:solidFill>
                            <a:srgbClr val="000000"/>
                          </a:solidFill>
                          <a:effectLst/>
                          <a:latin typeface="Arial" panose="020B0604020202020204" pitchFamily="34" charset="0"/>
                        </a:rPr>
                        <a:t>(There can be multiple protected characteristics per refusal)</a:t>
                      </a: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152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047309"/>
                  </a:ext>
                </a:extLst>
              </a:tr>
            </a:tbl>
          </a:graphicData>
        </a:graphic>
      </p:graphicFrame>
      <p:graphicFrame>
        <p:nvGraphicFramePr>
          <p:cNvPr id="6" name="Table 5">
            <a:extLst>
              <a:ext uri="{FF2B5EF4-FFF2-40B4-BE49-F238E27FC236}">
                <a16:creationId xmlns:a16="http://schemas.microsoft.com/office/drawing/2014/main" id="{4BB45A1E-7283-F101-A3B6-78634FB0F72C}"/>
              </a:ext>
            </a:extLst>
          </p:cNvPr>
          <p:cNvGraphicFramePr>
            <a:graphicFrameLocks/>
          </p:cNvGraphicFramePr>
          <p:nvPr/>
        </p:nvGraphicFramePr>
        <p:xfrm>
          <a:off x="6379200" y="884398"/>
          <a:ext cx="5508000" cy="3456000"/>
        </p:xfrm>
        <a:graphic>
          <a:graphicData uri="http://schemas.openxmlformats.org/drawingml/2006/table">
            <a:tbl>
              <a:tblPr firstRow="1" bandRow="1"/>
              <a:tblGrid>
                <a:gridCol w="1512000">
                  <a:extLst>
                    <a:ext uri="{9D8B030D-6E8A-4147-A177-3AD203B41FA5}">
                      <a16:colId xmlns:a16="http://schemas.microsoft.com/office/drawing/2014/main" val="2091932123"/>
                    </a:ext>
                  </a:extLst>
                </a:gridCol>
                <a:gridCol w="1512000">
                  <a:extLst>
                    <a:ext uri="{9D8B030D-6E8A-4147-A177-3AD203B41FA5}">
                      <a16:colId xmlns:a16="http://schemas.microsoft.com/office/drawing/2014/main" val="3961936607"/>
                    </a:ext>
                  </a:extLst>
                </a:gridCol>
                <a:gridCol w="496800">
                  <a:extLst>
                    <a:ext uri="{9D8B030D-6E8A-4147-A177-3AD203B41FA5}">
                      <a16:colId xmlns:a16="http://schemas.microsoft.com/office/drawing/2014/main" val="95894804"/>
                    </a:ext>
                  </a:extLst>
                </a:gridCol>
                <a:gridCol w="496800">
                  <a:extLst>
                    <a:ext uri="{9D8B030D-6E8A-4147-A177-3AD203B41FA5}">
                      <a16:colId xmlns:a16="http://schemas.microsoft.com/office/drawing/2014/main" val="3102664522"/>
                    </a:ext>
                  </a:extLst>
                </a:gridCol>
                <a:gridCol w="496800">
                  <a:extLst>
                    <a:ext uri="{9D8B030D-6E8A-4147-A177-3AD203B41FA5}">
                      <a16:colId xmlns:a16="http://schemas.microsoft.com/office/drawing/2014/main" val="1238663176"/>
                    </a:ext>
                  </a:extLst>
                </a:gridCol>
                <a:gridCol w="496800">
                  <a:extLst>
                    <a:ext uri="{9D8B030D-6E8A-4147-A177-3AD203B41FA5}">
                      <a16:colId xmlns:a16="http://schemas.microsoft.com/office/drawing/2014/main" val="1727132783"/>
                    </a:ext>
                  </a:extLst>
                </a:gridCol>
                <a:gridCol w="496800">
                  <a:extLst>
                    <a:ext uri="{9D8B030D-6E8A-4147-A177-3AD203B41FA5}">
                      <a16:colId xmlns:a16="http://schemas.microsoft.com/office/drawing/2014/main" val="700329538"/>
                    </a:ext>
                  </a:extLst>
                </a:gridCol>
              </a:tblGrid>
              <a:tr h="216000">
                <a:tc rowSpan="2" gridSpan="2">
                  <a:txBody>
                    <a:bodyPr/>
                    <a:lstStyle/>
                    <a:p>
                      <a:pPr algn="ctr" fontAlgn="ctr"/>
                      <a:r>
                        <a:rPr lang="en-GB" sz="1000" b="1" i="0" u="none" strike="noStrike" dirty="0">
                          <a:solidFill>
                            <a:srgbClr val="000000"/>
                          </a:solidFill>
                          <a:effectLst/>
                          <a:latin typeface="Arial" panose="020B0604020202020204" pitchFamily="34" charset="0"/>
                        </a:rPr>
                        <a:t>Appeal Panels Protected Characteristics Data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rowSpan="2"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gridSpan="4">
                  <a:txBody>
                    <a:bodyPr/>
                    <a:lstStyle/>
                    <a:p>
                      <a:pPr algn="ctr" fontAlgn="b"/>
                      <a:r>
                        <a:rPr lang="en-GB" sz="1000" b="1" i="0" u="none" strike="noStrike" dirty="0">
                          <a:solidFill>
                            <a:srgbClr val="000000"/>
                          </a:solidFill>
                          <a:effectLst/>
                          <a:latin typeface="Arial" panose="020B0604020202020204" pitchFamily="34" charset="0"/>
                        </a:rPr>
                        <a:t>2023-24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a:endParaRPr lang="en-GB" sz="800" b="0" dirty="0">
                        <a:solidFill>
                          <a:schemeClr val="tx1"/>
                        </a:solidFill>
                        <a:latin typeface="Arial" panose="020B0604020202020204" pitchFamily="34" charset="0"/>
                        <a:cs typeface="Arial" panose="020B0604020202020204" pitchFamily="34" charset="0"/>
                      </a:endParaRP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pPr algn="ctr" fontAlgn="b"/>
                      <a:endParaRPr lang="en-GB" sz="10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p>
                      <a:pPr algn="ctr" fontAlgn="b"/>
                      <a:r>
                        <a:rPr lang="en-GB" sz="1000" b="1" i="0" u="none" strike="noStrike" dirty="0">
                          <a:solidFill>
                            <a:srgbClr val="000000"/>
                          </a:solidFill>
                          <a:effectLst/>
                          <a:latin typeface="Arial" panose="020B0604020202020204" pitchFamily="34" charset="0"/>
                        </a:rPr>
                        <a:t>2024-25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4134660988"/>
                  </a:ext>
                </a:extLst>
              </a:tr>
              <a:tr h="216000">
                <a:tc gridSpan="2"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fontAlgn="ctr"/>
                      <a:r>
                        <a:rPr lang="en-GB" sz="1000" b="1" i="0" u="none" strike="noStrike" dirty="0">
                          <a:solidFill>
                            <a:srgbClr val="000000"/>
                          </a:solidFill>
                          <a:effectLst/>
                          <a:latin typeface="Arial" panose="020B0604020202020204" pitchFamily="34" charset="0"/>
                        </a:rPr>
                        <a:t>Q2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dirty="0">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p>
                      <a:pPr algn="ctr"/>
                      <a:r>
                        <a:rPr lang="en-GB" sz="1000" b="1" dirty="0">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Ethnic Heritage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8421127"/>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Sexual Orientation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45079750"/>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09366636"/>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Disability</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003595"/>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0567995"/>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Gender Reassignment</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2056686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22702980"/>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028074"/>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824533"/>
                  </a:ext>
                </a:extLst>
              </a:tr>
              <a:tr h="216000">
                <a:tc rowSpan="2">
                  <a:txBody>
                    <a:bodyPr/>
                    <a:lstStyle/>
                    <a:p>
                      <a:pPr algn="ctr" fontAlgn="ctr"/>
                      <a:r>
                        <a:rPr lang="en-GB" sz="1000" b="1" i="0" u="none" strike="noStrike" dirty="0">
                          <a:solidFill>
                            <a:srgbClr val="000000"/>
                          </a:solidFill>
                          <a:effectLst/>
                          <a:latin typeface="Arial" panose="020B0604020202020204" pitchFamily="34" charset="0"/>
                        </a:rPr>
                        <a:t>Female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Received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887246658"/>
                  </a:ext>
                </a:extLst>
              </a:tr>
              <a:tr h="216000">
                <a:tc v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Overturned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TBD</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GB" sz="10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52015247"/>
                  </a:ext>
                </a:extLst>
              </a:tr>
              <a:tr h="432000">
                <a:tc gridSpan="2">
                  <a:txBody>
                    <a:bodyPr/>
                    <a:lstStyle/>
                    <a:p>
                      <a:pPr algn="ctr" fontAlgn="ctr"/>
                      <a:r>
                        <a:rPr lang="en-GB" sz="1000" b="1" i="0" u="none" strike="noStrike" dirty="0">
                          <a:solidFill>
                            <a:srgbClr val="000000"/>
                          </a:solidFill>
                          <a:effectLst/>
                          <a:latin typeface="Arial" panose="020B0604020202020204" pitchFamily="34" charset="0"/>
                        </a:rPr>
                        <a:t>Total Cases Heard at Appeal                                           </a:t>
                      </a:r>
                      <a:r>
                        <a:rPr lang="en-GB" sz="800" b="0" i="1" u="none" strike="noStrike" dirty="0">
                          <a:solidFill>
                            <a:srgbClr val="000000"/>
                          </a:solidFill>
                          <a:effectLst/>
                          <a:latin typeface="Arial" panose="020B0604020202020204" pitchFamily="34" charset="0"/>
                        </a:rPr>
                        <a:t>(There can be multiple protected characteristics per appeal)</a:t>
                      </a:r>
                      <a:endParaRPr lang="en-GB" sz="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00" b="1" i="0" u="none" strike="noStrike" dirty="0">
                          <a:solidFill>
                            <a:srgbClr val="000000"/>
                          </a:solidFill>
                          <a:effectLst/>
                          <a:latin typeface="Arial" panose="020B0604020202020204" pitchFamily="34" charset="0"/>
                        </a:rPr>
                        <a:t>13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5047309"/>
                  </a:ext>
                </a:extLst>
              </a:tr>
            </a:tbl>
          </a:graphicData>
        </a:graphic>
      </p:graphicFrame>
    </p:spTree>
    <p:extLst>
      <p:ext uri="{BB962C8B-B14F-4D97-AF65-F5344CB8AC3E}">
        <p14:creationId xmlns:p14="http://schemas.microsoft.com/office/powerpoint/2010/main" val="356110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E6494A6-CA19-493C-EEED-D602A8AE99D3}"/>
              </a:ext>
            </a:extLst>
          </p:cNvPr>
          <p:cNvSpPr txBox="1">
            <a:spLocks noChangeArrowheads="1"/>
          </p:cNvSpPr>
          <p:nvPr/>
        </p:nvSpPr>
        <p:spPr bwMode="auto">
          <a:xfrm>
            <a:off x="617266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2205"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Residential Burglary offences have seen a reduction of 12.4% when compared to the quarter prior, with 50 fewer offences recorded for a total of 354. This continues the trend of quarterly fluctuations observed for this metric throughout the timeframe. An increase of 6.0% (20 additional offences) can be observed when comparing Q2 2024-25 against the same quarter during the previous financial year. In total, 758 offences have been recorded during the current FYTD. This represents an increase of 4.8% (35 additional offences) when compared to the previous FYTD.</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Residential Burglary offences has risen by 3.4 percentage points to 9.3%, with nine additional crimes solved for a total of 33. This represents the second-highest quarterly figure within the timeframe. A further increase of 4.2 percentage points can be observed when comparing Q2 2024-25 against the same quarter during the previous financial year, with 16 additional crimes solved. </a:t>
            </a:r>
            <a:r>
              <a:rPr lang="en-GB" altLang="en-US" sz="1100" dirty="0">
                <a:latin typeface="Arial"/>
                <a:cs typeface="Arial"/>
              </a:rPr>
              <a:t>When comparing the current FYTD against the previous FYTD, the solved rate has risen by 2.4 percentage points to to 7.5%, with 20 additional crimes solved for a total of 57.</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During Q2 2024-25, 93.0% of all incidents classified as Residential Burglary of a Home were attended. Of these incidents, 47.5% were attended within 60 minutes.</a:t>
            </a:r>
          </a:p>
        </p:txBody>
      </p:sp>
      <p:sp>
        <p:nvSpPr>
          <p:cNvPr id="6" name="Rectangle 5">
            <a:extLst>
              <a:ext uri="{FF2B5EF4-FFF2-40B4-BE49-F238E27FC236}">
                <a16:creationId xmlns:a16="http://schemas.microsoft.com/office/drawing/2014/main" id="{8E7FCBE1-E450-C4BD-3DAD-1BA9C476B32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Residential Burglary</a:t>
            </a:r>
          </a:p>
        </p:txBody>
      </p:sp>
      <p:graphicFrame>
        <p:nvGraphicFramePr>
          <p:cNvPr id="5" name="Table 4">
            <a:extLst>
              <a:ext uri="{FF2B5EF4-FFF2-40B4-BE49-F238E27FC236}">
                <a16:creationId xmlns:a16="http://schemas.microsoft.com/office/drawing/2014/main" id="{185CE456-5892-8CAC-3BFB-08CCFFCC81EA}"/>
              </a:ext>
            </a:extLst>
          </p:cNvPr>
          <p:cNvGraphicFramePr>
            <a:graphicFrameLocks/>
          </p:cNvGraphicFramePr>
          <p:nvPr>
            <p:extLst>
              <p:ext uri="{D42A27DB-BD31-4B8C-83A1-F6EECF244321}">
                <p14:modId xmlns:p14="http://schemas.microsoft.com/office/powerpoint/2010/main" val="2980594531"/>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389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354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756EF8CE-73EB-7A27-434E-3B262F84359F}"/>
              </a:ext>
            </a:extLst>
          </p:cNvPr>
          <p:cNvGraphicFramePr>
            <a:graphicFrameLocks/>
          </p:cNvGraphicFramePr>
          <p:nvPr>
            <p:extLst>
              <p:ext uri="{D42A27DB-BD31-4B8C-83A1-F6EECF244321}">
                <p14:modId xmlns:p14="http://schemas.microsoft.com/office/powerpoint/2010/main" val="3311888007"/>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6.5%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9.3%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2" name="Picture 1">
            <a:extLst>
              <a:ext uri="{FF2B5EF4-FFF2-40B4-BE49-F238E27FC236}">
                <a16:creationId xmlns:a16="http://schemas.microsoft.com/office/drawing/2014/main" id="{103981A5-5912-A68C-261B-940B72DA22F2}"/>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4" name="Picture 3">
            <a:extLst>
              <a:ext uri="{FF2B5EF4-FFF2-40B4-BE49-F238E27FC236}">
                <a16:creationId xmlns:a16="http://schemas.microsoft.com/office/drawing/2014/main" id="{C5F60050-26CA-BD47-35AF-0D7B1CC6624E}"/>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13960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43AFC7CC-4985-19C5-5B40-CF7BCD025E27}"/>
              </a:ext>
            </a:extLst>
          </p:cNvPr>
          <p:cNvSpPr txBox="1">
            <a:spLocks noChangeArrowheads="1"/>
          </p:cNvSpPr>
          <p:nvPr/>
        </p:nvSpPr>
        <p:spPr bwMode="auto">
          <a:xfrm>
            <a:off x="6173484"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Neighbourhood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3026" cy="192360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Neighbourhood Crime offences have seen a slight increase of 1.3% when compared to the quarter prior, with 17 additional offences recorded for a total of 1,303. This continues the upward trend observed following Q4 2023-24. The volume of offences has remained steady when comparing Q2 2024-25 against the same quarter during the previous financial year. In total, 2,589 offences have been recorded during the current FYTD. This represents an increase of 2.5% (62 additional offences) when compared to the previous FYTD.</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a:cs typeface="Arial"/>
              </a:rPr>
              <a:t>Vehicle Crime offences continued to account for the majority of Neighbourhood Crime during Q2 2024-25, comprising 64.1% of the quarterly total with 835 offences recorded. </a:t>
            </a:r>
            <a:endParaRPr lang="en-GB" altLang="en-US" sz="600" dirty="0">
              <a:latin typeface="Arial"/>
              <a:cs typeface="Arial"/>
            </a:endParaRP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Neighbourhood Crime offences has risen by 0.5 percentage points to 4.5%, with seven additional crimes solved for a total of 59. This disrupts the downward trend observed following Q3 2023-24</a:t>
            </a:r>
            <a:r>
              <a:rPr lang="en-GB" altLang="en-US" sz="1100" dirty="0">
                <a:latin typeface="Arial"/>
                <a:cs typeface="Arial"/>
              </a:rPr>
              <a:t>. </a:t>
            </a:r>
            <a:r>
              <a:rPr lang="en-GB" altLang="en-US" sz="1100" dirty="0">
                <a:latin typeface="Arial" panose="020B0604020202020204" pitchFamily="34" charset="0"/>
                <a:cs typeface="Arial" panose="020B0604020202020204" pitchFamily="34" charset="0"/>
              </a:rPr>
              <a:t>A similar increase of 0.4 percentage points can be observed when comparing Q2 2024-25 against the same quarter during the previous financial year, with five additional crimes solved. Conversely, the solved rate for the current FYTD stands at 4.3%. This represents a reduction of 0.8 percentage points when compared to the previous FYTD, with 19 fewer crimes solved for a total of 111. This reduction has been influenced by the elevated solved rate recorded during Q1 2023-24.</a:t>
            </a:r>
          </a:p>
        </p:txBody>
      </p:sp>
      <p:graphicFrame>
        <p:nvGraphicFramePr>
          <p:cNvPr id="3" name="Table 2">
            <a:extLst>
              <a:ext uri="{FF2B5EF4-FFF2-40B4-BE49-F238E27FC236}">
                <a16:creationId xmlns:a16="http://schemas.microsoft.com/office/drawing/2014/main" id="{B6CEEC1C-3B26-FA32-A52B-F06A79F1ED17}"/>
              </a:ext>
            </a:extLst>
          </p:cNvPr>
          <p:cNvGraphicFramePr>
            <a:graphicFrameLocks/>
          </p:cNvGraphicFramePr>
          <p:nvPr>
            <p:extLst>
              <p:ext uri="{D42A27DB-BD31-4B8C-83A1-F6EECF244321}">
                <p14:modId xmlns:p14="http://schemas.microsoft.com/office/powerpoint/2010/main" val="3461172196"/>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1,224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1,303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1,202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1,180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1,286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1,303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7" name="Table 6">
            <a:extLst>
              <a:ext uri="{FF2B5EF4-FFF2-40B4-BE49-F238E27FC236}">
                <a16:creationId xmlns:a16="http://schemas.microsoft.com/office/drawing/2014/main" id="{4C9D2462-2D89-2561-818C-1F9E1DAD4BA6}"/>
              </a:ext>
            </a:extLst>
          </p:cNvPr>
          <p:cNvGraphicFramePr>
            <a:graphicFrameLocks/>
          </p:cNvGraphicFramePr>
          <p:nvPr>
            <p:extLst>
              <p:ext uri="{D42A27DB-BD31-4B8C-83A1-F6EECF244321}">
                <p14:modId xmlns:p14="http://schemas.microsoft.com/office/powerpoint/2010/main" val="3320836968"/>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6.2%</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5.5%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EE99BFE3-F113-F3AB-9A33-18D8975007F8}"/>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6" name="Picture 5">
            <a:extLst>
              <a:ext uri="{FF2B5EF4-FFF2-40B4-BE49-F238E27FC236}">
                <a16:creationId xmlns:a16="http://schemas.microsoft.com/office/drawing/2014/main" id="{7B99BA39-B758-2BE8-CC2D-44126267A4CA}"/>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15293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9BA19137-1998-CC07-E112-7C6216FDFB1B}"/>
              </a:ext>
            </a:extLst>
          </p:cNvPr>
          <p:cNvSpPr txBox="1">
            <a:spLocks noChangeArrowheads="1"/>
          </p:cNvSpPr>
          <p:nvPr/>
        </p:nvSpPr>
        <p:spPr bwMode="auto">
          <a:xfrm>
            <a:off x="6169891"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5. Public Order</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6400"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Public Order Offences have seen an increase of 11.3% when compared to the quarter prior, with 214 additional offences recorded for a total of 2,115. This continues the upward trend observed following Q4 2023-24. A similar increase of 14.3% (265 additional offences) can be observed when comparing Q2 2024-25 against the same quarter during the previous financial year. Conversely, a total of 4,016 offences have been recorded during the current FYTD, representing a slight reduction of 1.3% (53 fewer offences) when compared to the previous FYTD.</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As offences under Section 5 of the Public Order Act 1986 have been classified as non-notifiable by the Home Office, they have been retroactively removed from this dataset to facilitate the accurate monitoring of long-term trends.</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quarter prior, the solved rate for Public Order Offences has risen by 1.5 percentage points to 10.3%, with 51 additional crimes solved for a total of 218. This represents the highest number of crimes solved within any quarter of the timeframe. Conversely, a reduction of 0.8 percentage points can be observed when comparing Q2 2024-25 against the same quarter during the previous financial year, albeit with 12 additional crimes solved. The solved rate for the current FYTD stands at 9.6%, 0.3 percentage points above that recorded during the previous FYTD, with six additional crimes solved for a total of 385.</a:t>
            </a:r>
          </a:p>
        </p:txBody>
      </p:sp>
      <p:graphicFrame>
        <p:nvGraphicFramePr>
          <p:cNvPr id="3" name="Table 2">
            <a:extLst>
              <a:ext uri="{FF2B5EF4-FFF2-40B4-BE49-F238E27FC236}">
                <a16:creationId xmlns:a16="http://schemas.microsoft.com/office/drawing/2014/main" id="{12778D9D-F62A-C1C2-B91F-12222F3D6E23}"/>
              </a:ext>
            </a:extLst>
          </p:cNvPr>
          <p:cNvGraphicFramePr>
            <a:graphicFrameLocks/>
          </p:cNvGraphicFramePr>
          <p:nvPr>
            <p:extLst>
              <p:ext uri="{D42A27DB-BD31-4B8C-83A1-F6EECF244321}">
                <p14:modId xmlns:p14="http://schemas.microsoft.com/office/powerpoint/2010/main" val="1863307470"/>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2,219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1,850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1,629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1,558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1,901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2,115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graphicFrame>
        <p:nvGraphicFramePr>
          <p:cNvPr id="8" name="Table 7">
            <a:extLst>
              <a:ext uri="{FF2B5EF4-FFF2-40B4-BE49-F238E27FC236}">
                <a16:creationId xmlns:a16="http://schemas.microsoft.com/office/drawing/2014/main" id="{1E3DD8E6-784E-A30C-AA80-7FC3E8ED02ED}"/>
              </a:ext>
            </a:extLst>
          </p:cNvPr>
          <p:cNvGraphicFramePr>
            <a:graphicFrameLocks/>
          </p:cNvGraphicFramePr>
          <p:nvPr>
            <p:extLst>
              <p:ext uri="{D42A27DB-BD31-4B8C-83A1-F6EECF244321}">
                <p14:modId xmlns:p14="http://schemas.microsoft.com/office/powerpoint/2010/main" val="3293898116"/>
              </p:ext>
            </p:extLst>
          </p:nvPr>
        </p:nvGraphicFramePr>
        <p:xfrm>
          <a:off x="7094408"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7.8%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11.1%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10.4%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8.8%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5" name="Picture 4">
            <a:extLst>
              <a:ext uri="{FF2B5EF4-FFF2-40B4-BE49-F238E27FC236}">
                <a16:creationId xmlns:a16="http://schemas.microsoft.com/office/drawing/2014/main" id="{CD3A7B20-5B6B-CF55-B979-BE6D070B256A}"/>
              </a:ext>
            </a:extLst>
          </p:cNvPr>
          <p:cNvPicPr>
            <a:picLocks noChangeAspect="1"/>
          </p:cNvPicPr>
          <p:nvPr/>
        </p:nvPicPr>
        <p:blipFill>
          <a:blip r:embed="rId3"/>
          <a:stretch>
            <a:fillRect/>
          </a:stretch>
        </p:blipFill>
        <p:spPr>
          <a:xfrm>
            <a:off x="561600" y="849600"/>
            <a:ext cx="5027034" cy="2433600"/>
          </a:xfrm>
          <a:prstGeom prst="rect">
            <a:avLst/>
          </a:prstGeom>
        </p:spPr>
      </p:pic>
      <p:pic>
        <p:nvPicPr>
          <p:cNvPr id="6" name="Picture 5">
            <a:extLst>
              <a:ext uri="{FF2B5EF4-FFF2-40B4-BE49-F238E27FC236}">
                <a16:creationId xmlns:a16="http://schemas.microsoft.com/office/drawing/2014/main" id="{2E56A4CC-3A84-AD5C-3BA1-F3C8D3B62D46}"/>
              </a:ext>
            </a:extLst>
          </p:cNvPr>
          <p:cNvPicPr>
            <a:picLocks noChangeAspect="1"/>
          </p:cNvPicPr>
          <p:nvPr/>
        </p:nvPicPr>
        <p:blipFill>
          <a:blip r:embed="rId4"/>
          <a:stretch>
            <a:fillRect/>
          </a:stretch>
        </p:blipFill>
        <p:spPr>
          <a:xfrm>
            <a:off x="6609600" y="849600"/>
            <a:ext cx="5027034" cy="2433600"/>
          </a:xfrm>
          <a:prstGeom prst="rect">
            <a:avLst/>
          </a:prstGeom>
        </p:spPr>
      </p:pic>
    </p:spTree>
    <p:extLst>
      <p:ext uri="{BB962C8B-B14F-4D97-AF65-F5344CB8AC3E}">
        <p14:creationId xmlns:p14="http://schemas.microsoft.com/office/powerpoint/2010/main" val="2871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Anti-Social Behaviour</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682" y="773365"/>
            <a:ext cx="5914800" cy="2246769"/>
          </a:xfrm>
          <a:prstGeom prst="rect">
            <a:avLst/>
          </a:prstGeom>
          <a:noFill/>
          <a:ln w="19050">
            <a:solidFill>
              <a:schemeClr val="accent1"/>
            </a:solidFill>
          </a:ln>
        </p:spPr>
        <p:txBody>
          <a:bodyPr wrap="square" lIns="91440" tIns="45720" rIns="91440" bIns="45720" rtlCol="0" anchor="t">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Levels of anti-social behaviour (ASB) in Gwent have risen by 2.7% during Q2 2024-25 when compared to the quarter prior, with 79 additional incidents recorded for a total of 3,029. This continues the upward trend observed following Q4 2023-24.</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Conversely, a reduction of 10.8% (368 fewer incidents) can be observed when comparing Q2 2024-25 against the same quarter during the previous financial year. A similar reduction of 13.6% has been recorded when comparing the current FYTD against the previous FYTD, with 943 fewer incidents recorded for a total of 5,979.</a:t>
            </a:r>
          </a:p>
          <a:p>
            <a:pPr algn="just" eaLnBrk="1" hangingPunct="1">
              <a:lnSpc>
                <a:spcPct val="100000"/>
              </a:lnSpc>
              <a:spcBef>
                <a:spcPct val="0"/>
              </a:spcBef>
              <a:buFontTx/>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assessed by closing category, incidents classified as ‘ASB</a:t>
            </a:r>
            <a:r>
              <a:rPr lang="en-GB" altLang="en-US" sz="1100" i="1" dirty="0">
                <a:latin typeface="Arial" panose="020B0604020202020204" pitchFamily="34" charset="0"/>
                <a:cs typeface="Arial" panose="020B0604020202020204" pitchFamily="34" charset="0"/>
              </a:rPr>
              <a:t> - </a:t>
            </a:r>
            <a:r>
              <a:rPr lang="en-GB" altLang="en-US" sz="1100" dirty="0">
                <a:latin typeface="Arial" panose="020B0604020202020204" pitchFamily="34" charset="0"/>
                <a:cs typeface="Arial" panose="020B0604020202020204" pitchFamily="34" charset="0"/>
              </a:rPr>
              <a:t>Environmental’</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and</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ASB - Personal’ saw similar reductions of 8.6% and 7.3% respectively when compared to the quarter prior. Incidents classified as ‘ASB - Nuisance’ instead saw an increase of 7.8%.</a:t>
            </a:r>
          </a:p>
        </p:txBody>
      </p:sp>
      <p:graphicFrame>
        <p:nvGraphicFramePr>
          <p:cNvPr id="3" name="Table 2">
            <a:extLst>
              <a:ext uri="{FF2B5EF4-FFF2-40B4-BE49-F238E27FC236}">
                <a16:creationId xmlns:a16="http://schemas.microsoft.com/office/drawing/2014/main" id="{29CF7305-319F-DC8B-50BA-F3678D03184A}"/>
              </a:ext>
            </a:extLst>
          </p:cNvPr>
          <p:cNvGraphicFramePr>
            <a:graphicFrameLocks/>
          </p:cNvGraphicFramePr>
          <p:nvPr>
            <p:extLst>
              <p:ext uri="{D42A27DB-BD31-4B8C-83A1-F6EECF244321}">
                <p14:modId xmlns:p14="http://schemas.microsoft.com/office/powerpoint/2010/main" val="121023816"/>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3,525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3,397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2,659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2,950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3,029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B93F8DAB-A221-FD59-3D70-40C4D02D4F60}"/>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37701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Roads Policing</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400" y="773364"/>
            <a:ext cx="5911200" cy="3108543"/>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algn="just"/>
            <a:r>
              <a:rPr lang="en-GB" sz="1100" dirty="0"/>
              <a:t>During Q1 2024-25, 143 Road Traffic Collisions (RTCs) were reported via Stats-19 RTC booklets, an increase of 32.4% (35 additional RTCs) when compared to the quarter prior. A less prominent increase of 3.6% (five additional RTCs) can be observed when comparing Q1 2024-25 against the same quarter during the previous financial year. Please note that this metric is now being reported a quarter in arrears, due to the lag time between incidents occurring and the corresponding Stats-19 booklets being submitted by officers. At present, 24 booklets are marked as outstanding for Q1 2024-25.</a:t>
            </a:r>
          </a:p>
          <a:p>
            <a:pPr algn="just"/>
            <a:endParaRPr lang="en-GB" sz="600" dirty="0">
              <a:solidFill>
                <a:srgbClr val="FF0000"/>
              </a:solidFill>
            </a:endParaRPr>
          </a:p>
          <a:p>
            <a:pPr algn="just"/>
            <a:r>
              <a:rPr lang="en-GB" sz="1100" dirty="0"/>
              <a:t>A total of 558 individuals were reported for one of the ‘Fatal Five’* factors during Q2 2024-25, an increase of 2.6% (14 additional reports) when compared to the quarter prior. The most commonly reported factor during Q2 2024-25 was drink/drug driving, which accounted for 33.7% of all Fatal Five reports with 188 instances recorded. This was followed by excessive speed, comprising 19.4% of all Fatal Five reports with 108 instances recorded.</a:t>
            </a:r>
          </a:p>
          <a:p>
            <a:pPr algn="just"/>
            <a:endParaRPr lang="en-GB" sz="600" dirty="0"/>
          </a:p>
          <a:p>
            <a:pPr algn="just"/>
            <a:r>
              <a:rPr lang="en-GB" sz="1100" i="1" dirty="0"/>
              <a:t>*The ‘Fatal Five’ refer to the five main causes of serious injury and death in RTCs. They consist of: careless driving; drink/drug driving; not wearing a seatbelt; using a mobile phone; and excessive speed.</a:t>
            </a:r>
          </a:p>
        </p:txBody>
      </p:sp>
      <p:sp>
        <p:nvSpPr>
          <p:cNvPr id="2" name="TextBox 13">
            <a:extLst>
              <a:ext uri="{FF2B5EF4-FFF2-40B4-BE49-F238E27FC236}">
                <a16:creationId xmlns:a16="http://schemas.microsoft.com/office/drawing/2014/main" id="{47F803F0-2E93-4CCA-BF55-DA7CA89A9F79}"/>
              </a:ext>
            </a:extLst>
          </p:cNvPr>
          <p:cNvSpPr txBox="1">
            <a:spLocks noChangeArrowheads="1"/>
          </p:cNvSpPr>
          <p:nvPr/>
        </p:nvSpPr>
        <p:spPr bwMode="auto">
          <a:xfrm>
            <a:off x="120505" y="4116802"/>
            <a:ext cx="11961413" cy="170925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Gwent Roads Policing and Specialist Operations (</a:t>
            </a:r>
            <a:r>
              <a:rPr lang="en-GB" sz="1100" kern="0" dirty="0" err="1">
                <a:latin typeface="Arial" panose="020B0604020202020204" pitchFamily="34" charset="0"/>
                <a:ea typeface="Calibri" panose="020F0502020204030204" pitchFamily="34" charset="0"/>
                <a:cs typeface="Arial" panose="020B0604020202020204" pitchFamily="34" charset="0"/>
              </a:rPr>
              <a:t>RPSO</a:t>
            </a:r>
            <a:r>
              <a:rPr lang="en-GB" sz="1100" kern="0" dirty="0">
                <a:latin typeface="Arial" panose="020B0604020202020204" pitchFamily="34" charset="0"/>
                <a:ea typeface="Calibri" panose="020F0502020204030204" pitchFamily="34" charset="0"/>
                <a:cs typeface="Arial" panose="020B0604020202020204" pitchFamily="34" charset="0"/>
              </a:rPr>
              <a:t>) officers participated in Operation Spotlight during July. This nationwide roads policing operation was organised by the National Police Chiefs’ Council, with the aim of counteracting the seasonal spike in road safety violations recorded during July across a five-year period. Officers in Gwent primarily utilised static stops to conduct roadside breath tests, whilst simultaneously performing basic vehicle checks (such as inspecting lights and tyres) on each stopped vehicle. A total of 783 breath tests were administered over the course of the operation, with 39 of these returning a positive result. A further 88 drug tests were performed, 44 of which resulted in a positive reading. Driving bans have been issued to these individuals, with this early intervention potentially contributing to a reduction in serious collisions going forward.</a:t>
            </a:r>
          </a:p>
          <a:p>
            <a:pPr algn="just">
              <a:lnSpc>
                <a:spcPct val="100000"/>
              </a:lnSpc>
              <a:spcBef>
                <a:spcPct val="0"/>
              </a:spcBef>
              <a:buNone/>
            </a:pPr>
            <a:endParaRPr lang="en-GB" sz="600" kern="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mn-lt"/>
                <a:ea typeface="Calibri" panose="020F0502020204030204" pitchFamily="34" charset="0"/>
                <a:cs typeface="Arial" panose="020B0604020202020204" pitchFamily="34" charset="0"/>
              </a:rPr>
              <a:t>Corporate Communications have </a:t>
            </a:r>
            <a:r>
              <a:rPr lang="en-GB" sz="1100" dirty="0">
                <a:effectLst/>
                <a:latin typeface="+mn-lt"/>
                <a:ea typeface="Aptos" panose="020B0004020202020204" pitchFamily="34" charset="0"/>
                <a:cs typeface="Times New Roman" panose="02020603050405020304" pitchFamily="18" charset="0"/>
              </a:rPr>
              <a:t>worked with Rhiannon Lucas, and her father, Jason, to raise awareness of the dangers of drink and drug driving after her two children were killed by a motorist who was driving under the influence on the </a:t>
            </a:r>
            <a:r>
              <a:rPr lang="en-GB" sz="1100" dirty="0" err="1">
                <a:effectLst/>
                <a:latin typeface="+mn-lt"/>
                <a:ea typeface="Aptos" panose="020B0004020202020204" pitchFamily="34" charset="0"/>
                <a:cs typeface="Times New Roman" panose="02020603050405020304" pitchFamily="18" charset="0"/>
              </a:rPr>
              <a:t>M4</a:t>
            </a:r>
            <a:r>
              <a:rPr lang="en-GB" sz="1100" dirty="0">
                <a:effectLst/>
                <a:latin typeface="+mn-lt"/>
                <a:ea typeface="Aptos" panose="020B0004020202020204" pitchFamily="34" charset="0"/>
                <a:cs typeface="Times New Roman" panose="02020603050405020304" pitchFamily="18" charset="0"/>
              </a:rPr>
              <a:t> in February 2022. </a:t>
            </a:r>
            <a:r>
              <a:rPr lang="en-GB" sz="1100" dirty="0">
                <a:latin typeface="+mn-lt"/>
                <a:ea typeface="Aptos" panose="020B0004020202020204" pitchFamily="34" charset="0"/>
                <a:cs typeface="Times New Roman" panose="02020603050405020304" pitchFamily="18" charset="0"/>
              </a:rPr>
              <a:t>An </a:t>
            </a:r>
            <a:r>
              <a:rPr lang="en-GB" sz="1100" dirty="0" err="1">
                <a:latin typeface="+mn-lt"/>
                <a:ea typeface="Aptos" panose="020B0004020202020204" pitchFamily="34" charset="0"/>
                <a:cs typeface="Times New Roman" panose="02020603050405020304" pitchFamily="18" charset="0"/>
              </a:rPr>
              <a:t>RPSO</a:t>
            </a:r>
            <a:r>
              <a:rPr lang="en-GB" sz="1100" dirty="0">
                <a:latin typeface="+mn-lt"/>
                <a:ea typeface="Aptos" panose="020B0004020202020204" pitchFamily="34" charset="0"/>
                <a:cs typeface="Times New Roman" panose="02020603050405020304" pitchFamily="18" charset="0"/>
              </a:rPr>
              <a:t> inspector was interviewed by Wales Online and the South Wales Argus as part of this initiative. The resulting articles highlighted the dangers posed by drink and drug driving, and emphasised Gwent Police’s zero tolerance approach to these offences. It is estimated that the articles have reached approximately 742,000 people.</a:t>
            </a:r>
            <a:endParaRPr lang="en-GB" sz="1100" kern="0" dirty="0">
              <a:solidFill>
                <a:srgbClr val="FF0000"/>
              </a:solidFill>
              <a:latin typeface="+mn-lt"/>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6ACCFB7-C659-3C45-3450-015D8E06D705}"/>
              </a:ext>
            </a:extLst>
          </p:cNvPr>
          <p:cNvGraphicFramePr>
            <a:graphicFrameLocks/>
          </p:cNvGraphicFramePr>
          <p:nvPr>
            <p:extLst>
              <p:ext uri="{D42A27DB-BD31-4B8C-83A1-F6EECF244321}">
                <p14:modId xmlns:p14="http://schemas.microsoft.com/office/powerpoint/2010/main" val="789370263"/>
              </p:ext>
            </p:extLst>
          </p:nvPr>
        </p:nvGraphicFramePr>
        <p:xfrm>
          <a:off x="1076400" y="3332949"/>
          <a:ext cx="4050224" cy="647040"/>
        </p:xfrm>
        <a:graphic>
          <a:graphicData uri="http://schemas.openxmlformats.org/drawingml/2006/table">
            <a:tbl>
              <a:tblPr firstRow="1" bandRow="1"/>
              <a:tblGrid>
                <a:gridCol w="506278">
                  <a:extLst>
                    <a:ext uri="{9D8B030D-6E8A-4147-A177-3AD203B41FA5}">
                      <a16:colId xmlns:a16="http://schemas.microsoft.com/office/drawing/2014/main" val="3238801725"/>
                    </a:ext>
                  </a:extLst>
                </a:gridCol>
                <a:gridCol w="506278">
                  <a:extLst>
                    <a:ext uri="{9D8B030D-6E8A-4147-A177-3AD203B41FA5}">
                      <a16:colId xmlns:a16="http://schemas.microsoft.com/office/drawing/2014/main" val="129847028"/>
                    </a:ext>
                  </a:extLst>
                </a:gridCol>
                <a:gridCol w="506278">
                  <a:extLst>
                    <a:ext uri="{9D8B030D-6E8A-4147-A177-3AD203B41FA5}">
                      <a16:colId xmlns:a16="http://schemas.microsoft.com/office/drawing/2014/main" val="2983655793"/>
                    </a:ext>
                  </a:extLst>
                </a:gridCol>
                <a:gridCol w="506278">
                  <a:extLst>
                    <a:ext uri="{9D8B030D-6E8A-4147-A177-3AD203B41FA5}">
                      <a16:colId xmlns:a16="http://schemas.microsoft.com/office/drawing/2014/main" val="1752032484"/>
                    </a:ext>
                  </a:extLst>
                </a:gridCol>
                <a:gridCol w="506278">
                  <a:extLst>
                    <a:ext uri="{9D8B030D-6E8A-4147-A177-3AD203B41FA5}">
                      <a16:colId xmlns:a16="http://schemas.microsoft.com/office/drawing/2014/main" val="3044844383"/>
                    </a:ext>
                  </a:extLst>
                </a:gridCol>
                <a:gridCol w="506278">
                  <a:extLst>
                    <a:ext uri="{9D8B030D-6E8A-4147-A177-3AD203B41FA5}">
                      <a16:colId xmlns:a16="http://schemas.microsoft.com/office/drawing/2014/main" val="219959734"/>
                    </a:ext>
                  </a:extLst>
                </a:gridCol>
                <a:gridCol w="506278">
                  <a:extLst>
                    <a:ext uri="{9D8B030D-6E8A-4147-A177-3AD203B41FA5}">
                      <a16:colId xmlns:a16="http://schemas.microsoft.com/office/drawing/2014/main" val="14368126"/>
                    </a:ext>
                  </a:extLst>
                </a:gridCol>
                <a:gridCol w="506278">
                  <a:extLst>
                    <a:ext uri="{9D8B030D-6E8A-4147-A177-3AD203B41FA5}">
                      <a16:colId xmlns:a16="http://schemas.microsoft.com/office/drawing/2014/main" val="1314215565"/>
                    </a:ext>
                  </a:extLst>
                </a:gridCol>
              </a:tblGrid>
              <a:tr h="1440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2023-24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2024-25</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34660988"/>
                  </a:ext>
                </a:extLst>
              </a:tr>
              <a:tr h="144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Q1</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Q2</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Q3</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800" b="1" dirty="0">
                          <a:solidFill>
                            <a:schemeClr val="tx1"/>
                          </a:solidFill>
                          <a:latin typeface="Arial" panose="020B0604020202020204" pitchFamily="34" charset="0"/>
                          <a:cs typeface="Arial" panose="020B0604020202020204" pitchFamily="34" charset="0"/>
                        </a:rPr>
                        <a:t>Q4</a:t>
                      </a:r>
                    </a:p>
                  </a:txBody>
                  <a:tcPr marL="36000" marR="36000" marT="18000" marB="18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3265647735"/>
                  </a:ext>
                </a:extLst>
              </a:tr>
              <a:tr h="331200">
                <a:tc>
                  <a:txBody>
                    <a:bodyPr/>
                    <a:lstStyle/>
                    <a:p>
                      <a:pPr algn="ctr" fontAlgn="ctr"/>
                      <a:r>
                        <a:rPr lang="en-GB" sz="800" b="1" i="0" u="none" strike="noStrike">
                          <a:solidFill>
                            <a:srgbClr val="000000"/>
                          </a:solidFill>
                          <a:effectLst/>
                          <a:latin typeface="Arial" panose="020B0604020202020204" pitchFamily="34" charset="0"/>
                        </a:rPr>
                        <a:t>138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126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108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0000"/>
                          </a:solidFill>
                          <a:effectLst/>
                          <a:latin typeface="Arial" panose="020B0604020202020204" pitchFamily="34" charset="0"/>
                        </a:rPr>
                        <a:t>143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0000"/>
                          </a:solidFill>
                          <a:effectLst/>
                          <a:latin typeface="Arial" panose="020B0604020202020204" pitchFamily="34" charset="0"/>
                        </a:rPr>
                        <a:t>-</a:t>
                      </a:r>
                    </a:p>
                  </a:txBody>
                  <a:tcPr marL="18000" marR="18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712550"/>
                  </a:ext>
                </a:extLst>
              </a:tr>
            </a:tbl>
          </a:graphicData>
        </a:graphic>
      </p:graphicFrame>
      <p:pic>
        <p:nvPicPr>
          <p:cNvPr id="7" name="Picture 6">
            <a:extLst>
              <a:ext uri="{FF2B5EF4-FFF2-40B4-BE49-F238E27FC236}">
                <a16:creationId xmlns:a16="http://schemas.microsoft.com/office/drawing/2014/main" id="{60960189-85E8-2EDE-FB0E-FC5C399BC18A}"/>
              </a:ext>
            </a:extLst>
          </p:cNvPr>
          <p:cNvPicPr>
            <a:picLocks noChangeAspect="1"/>
          </p:cNvPicPr>
          <p:nvPr/>
        </p:nvPicPr>
        <p:blipFill>
          <a:blip r:embed="rId3"/>
          <a:stretch>
            <a:fillRect/>
          </a:stretch>
        </p:blipFill>
        <p:spPr>
          <a:xfrm>
            <a:off x="561600" y="849600"/>
            <a:ext cx="5027034" cy="2433600"/>
          </a:xfrm>
          <a:prstGeom prst="rect">
            <a:avLst/>
          </a:prstGeom>
        </p:spPr>
      </p:pic>
    </p:spTree>
    <p:extLst>
      <p:ext uri="{BB962C8B-B14F-4D97-AF65-F5344CB8AC3E}">
        <p14:creationId xmlns:p14="http://schemas.microsoft.com/office/powerpoint/2010/main" val="293942589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792b062-e826-42d1-982a-ae453fb5ac4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8" ma:contentTypeDescription="Create a new document." ma:contentTypeScope="" ma:versionID="94f5d42d891163b20b785b0a263c1756">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d471e65fe39590bcc51e061c5af69158"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BA55E-219E-428A-A351-839C50AE4378}">
  <ds:schemaRefs>
    <ds:schemaRef ds:uri="http://schemas.microsoft.com/sharepoint/v3/contenttype/forms"/>
  </ds:schemaRefs>
</ds:datastoreItem>
</file>

<file path=customXml/itemProps2.xml><?xml version="1.0" encoding="utf-8"?>
<ds:datastoreItem xmlns:ds="http://schemas.openxmlformats.org/officeDocument/2006/customXml" ds:itemID="{9DAF8C37-7766-49EF-99E0-161CF155B4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01ef5a6-3ad1-49ed-9bd0-9a416bb5b1de"/>
    <ds:schemaRef ds:uri="61e91b99-c454-4dcd-901d-5a1190deaaa4"/>
    <ds:schemaRef ds:uri="http://purl.org/dc/term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AF0B75D5-B36D-44C0-B2BB-C7A3F36D8A82}"/>
</file>

<file path=docProps/app.xml><?xml version="1.0" encoding="utf-8"?>
<Properties xmlns="http://schemas.openxmlformats.org/officeDocument/2006/extended-properties" xmlns:vt="http://schemas.openxmlformats.org/officeDocument/2006/docPropsVTypes">
  <Template/>
  <TotalTime>27439</TotalTime>
  <Words>11760</Words>
  <Application>Microsoft Office PowerPoint</Application>
  <PresentationFormat>Widescreen</PresentationFormat>
  <Paragraphs>1668</Paragraphs>
  <Slides>43</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1_Custom Design</vt:lpstr>
      <vt:lpstr>Strategy Performance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12. Social Media and Single Online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Jenkins D, Gareth</cp:lastModifiedBy>
  <cp:revision>260</cp:revision>
  <dcterms:created xsi:type="dcterms:W3CDTF">2023-01-27T14:40:10Z</dcterms:created>
  <dcterms:modified xsi:type="dcterms:W3CDTF">2024-11-01T19:21:55Z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y fmtid="{D5CDD505-2E9C-101B-9397-08002B2CF9AE}" pid="13" name="Order">
    <vt:r8>117500</vt:r8>
  </property>
  <property fmtid="{D5CDD505-2E9C-101B-9397-08002B2CF9AE}" pid="14" name="xd_Signature">
    <vt:bool>false</vt:bool>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ComplianceAssetId">
    <vt:lpwstr/>
  </property>
  <property fmtid="{D5CDD505-2E9C-101B-9397-08002B2CF9AE}" pid="19" name="TemplateUrl">
    <vt:lpwstr/>
  </property>
  <property fmtid="{D5CDD505-2E9C-101B-9397-08002B2CF9AE}" pid="20" name="_ExtendedDescription">
    <vt:lpwstr/>
  </property>
  <property fmtid="{D5CDD505-2E9C-101B-9397-08002B2CF9AE}" pid="21" name="TriggerFlowInfo">
    <vt:lpwstr/>
  </property>
</Properties>
</file>