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47"/>
  </p:notesMasterIdLst>
  <p:sldIdLst>
    <p:sldId id="633" r:id="rId5"/>
    <p:sldId id="850" r:id="rId6"/>
    <p:sldId id="547" r:id="rId7"/>
    <p:sldId id="856" r:id="rId8"/>
    <p:sldId id="855" r:id="rId9"/>
    <p:sldId id="836" r:id="rId10"/>
    <p:sldId id="835" r:id="rId11"/>
    <p:sldId id="811" r:id="rId12"/>
    <p:sldId id="829" r:id="rId13"/>
    <p:sldId id="830" r:id="rId14"/>
    <p:sldId id="841" r:id="rId15"/>
    <p:sldId id="852" r:id="rId16"/>
    <p:sldId id="853" r:id="rId17"/>
    <p:sldId id="854" r:id="rId18"/>
    <p:sldId id="845" r:id="rId19"/>
    <p:sldId id="812" r:id="rId20"/>
    <p:sldId id="814" r:id="rId21"/>
    <p:sldId id="840" r:id="rId22"/>
    <p:sldId id="815" r:id="rId23"/>
    <p:sldId id="816" r:id="rId24"/>
    <p:sldId id="818" r:id="rId25"/>
    <p:sldId id="819" r:id="rId26"/>
    <p:sldId id="820" r:id="rId27"/>
    <p:sldId id="842" r:id="rId28"/>
    <p:sldId id="838" r:id="rId29"/>
    <p:sldId id="837" r:id="rId30"/>
    <p:sldId id="821" r:id="rId31"/>
    <p:sldId id="822" r:id="rId32"/>
    <p:sldId id="823" r:id="rId33"/>
    <p:sldId id="846" r:id="rId34"/>
    <p:sldId id="839" r:id="rId35"/>
    <p:sldId id="847" r:id="rId36"/>
    <p:sldId id="848" r:id="rId37"/>
    <p:sldId id="849" r:id="rId38"/>
    <p:sldId id="843" r:id="rId39"/>
    <p:sldId id="824" r:id="rId40"/>
    <p:sldId id="825" r:id="rId41"/>
    <p:sldId id="828" r:id="rId42"/>
    <p:sldId id="844" r:id="rId43"/>
    <p:sldId id="826" r:id="rId44"/>
    <p:sldId id="827" r:id="rId45"/>
    <p:sldId id="851" r:id="rId46"/>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ACF2727-B085-F1B5-B6A3-8E79842925E5}" name="Jenkins D, Gareth" initials="GJ" userId="S::Gareth.D.Jenkins@gwent.police.uk::b9f24fb5-47d1-49b7-afae-dc2c8d4ecd1d"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FFE181"/>
    <a:srgbClr val="243569"/>
    <a:srgbClr val="ECF3FA"/>
    <a:srgbClr val="F5F9FD"/>
    <a:srgbClr val="DEEBF7"/>
    <a:srgbClr val="FFC7CE"/>
    <a:srgbClr val="D9D9D9"/>
    <a:srgbClr val="E2E2EA"/>
    <a:srgbClr val="F1F1F5"/>
    <a:srgbClr val="CDCDD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microsoft.com/office/2018/10/relationships/authors" Target="authors.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ssender, Emma gwp" userId="S::emma.assender@gwent.police.uk::5cacaac9-a55a-4790-b956-cf5af96ceba6" providerId="AD" clId="Web-{A22145BC-CB00-7072-8931-1677AA0CD7A8}"/>
    <pc:docChg chg="modSld">
      <pc:chgData name="Assender, Emma gwp" userId="S::emma.assender@gwent.police.uk::5cacaac9-a55a-4790-b956-cf5af96ceba6" providerId="AD" clId="Web-{A22145BC-CB00-7072-8931-1677AA0CD7A8}" dt="2025-05-21T08:55:19.316" v="61" actId="20577"/>
      <pc:docMkLst>
        <pc:docMk/>
      </pc:docMkLst>
      <pc:sldChg chg="modSp">
        <pc:chgData name="Assender, Emma gwp" userId="S::emma.assender@gwent.police.uk::5cacaac9-a55a-4790-b956-cf5af96ceba6" providerId="AD" clId="Web-{A22145BC-CB00-7072-8931-1677AA0CD7A8}" dt="2025-05-21T08:45:37.729" v="46" actId="20577"/>
        <pc:sldMkLst>
          <pc:docMk/>
          <pc:sldMk cId="613541731" sldId="633"/>
        </pc:sldMkLst>
        <pc:spChg chg="mod">
          <ac:chgData name="Assender, Emma gwp" userId="S::emma.assender@gwent.police.uk::5cacaac9-a55a-4790-b956-cf5af96ceba6" providerId="AD" clId="Web-{A22145BC-CB00-7072-8931-1677AA0CD7A8}" dt="2025-05-21T08:45:37.729" v="46" actId="20577"/>
          <ac:spMkLst>
            <pc:docMk/>
            <pc:sldMk cId="613541731" sldId="633"/>
            <ac:spMk id="2" creationId="{3079CBB3-D741-E544-A2EA-BB75F58A074A}"/>
          </ac:spMkLst>
        </pc:spChg>
      </pc:sldChg>
      <pc:sldChg chg="modSp">
        <pc:chgData name="Assender, Emma gwp" userId="S::emma.assender@gwent.police.uk::5cacaac9-a55a-4790-b956-cf5af96ceba6" providerId="AD" clId="Web-{A22145BC-CB00-7072-8931-1677AA0CD7A8}" dt="2025-05-21T08:55:19.316" v="61" actId="20577"/>
        <pc:sldMkLst>
          <pc:docMk/>
          <pc:sldMk cId="1924402480" sldId="845"/>
        </pc:sldMkLst>
        <pc:spChg chg="mod">
          <ac:chgData name="Assender, Emma gwp" userId="S::emma.assender@gwent.police.uk::5cacaac9-a55a-4790-b956-cf5af96ceba6" providerId="AD" clId="Web-{A22145BC-CB00-7072-8931-1677AA0CD7A8}" dt="2025-05-21T08:55:19.316" v="61" actId="20577"/>
          <ac:spMkLst>
            <pc:docMk/>
            <pc:sldMk cId="1924402480" sldId="845"/>
            <ac:spMk id="8" creationId="{AF14A644-0916-C4FC-3DDE-5A83798794DC}"/>
          </ac:spMkLst>
        </pc:spChg>
      </pc:sldChg>
      <pc:sldChg chg="modSp">
        <pc:chgData name="Assender, Emma gwp" userId="S::emma.assender@gwent.police.uk::5cacaac9-a55a-4790-b956-cf5af96ceba6" providerId="AD" clId="Web-{A22145BC-CB00-7072-8931-1677AA0CD7A8}" dt="2025-05-21T08:49:30.176" v="51" actId="20577"/>
        <pc:sldMkLst>
          <pc:docMk/>
          <pc:sldMk cId="2954477099" sldId="850"/>
        </pc:sldMkLst>
        <pc:spChg chg="mod">
          <ac:chgData name="Assender, Emma gwp" userId="S::emma.assender@gwent.police.uk::5cacaac9-a55a-4790-b956-cf5af96ceba6" providerId="AD" clId="Web-{A22145BC-CB00-7072-8931-1677AA0CD7A8}" dt="2025-05-21T08:49:30.176" v="51" actId="20577"/>
          <ac:spMkLst>
            <pc:docMk/>
            <pc:sldMk cId="2954477099" sldId="850"/>
            <ac:spMk id="5" creationId="{72CDF4BE-85A0-2422-3FB9-394A51539296}"/>
          </ac:spMkLst>
        </pc:spChg>
      </pc:sldChg>
      <pc:sldChg chg="modSp">
        <pc:chgData name="Assender, Emma gwp" userId="S::emma.assender@gwent.police.uk::5cacaac9-a55a-4790-b956-cf5af96ceba6" providerId="AD" clId="Web-{A22145BC-CB00-7072-8931-1677AA0CD7A8}" dt="2025-05-21T08:53:50.296" v="54" actId="20577"/>
        <pc:sldMkLst>
          <pc:docMk/>
          <pc:sldMk cId="807292269" sldId="854"/>
        </pc:sldMkLst>
        <pc:spChg chg="mod">
          <ac:chgData name="Assender, Emma gwp" userId="S::emma.assender@gwent.police.uk::5cacaac9-a55a-4790-b956-cf5af96ceba6" providerId="AD" clId="Web-{A22145BC-CB00-7072-8931-1677AA0CD7A8}" dt="2025-05-21T08:53:50.296" v="54" actId="20577"/>
          <ac:spMkLst>
            <pc:docMk/>
            <pc:sldMk cId="807292269" sldId="854"/>
            <ac:spMk id="16" creationId="{AFF4728B-6D11-5CC0-5EFB-6CDC7068357D}"/>
          </ac:spMkLst>
        </pc:spChg>
      </pc:sldChg>
    </pc:docChg>
  </pc:docChgLst>
  <pc:docChgLst>
    <pc:chgData name="Jenkins D, Gareth" userId="b9f24fb5-47d1-49b7-afae-dc2c8d4ecd1d" providerId="ADAL" clId="{FC5CCF83-7213-4431-908B-0B532D810C31}"/>
    <pc:docChg chg="modSld">
      <pc:chgData name="Jenkins D, Gareth" userId="b9f24fb5-47d1-49b7-afae-dc2c8d4ecd1d" providerId="ADAL" clId="{FC5CCF83-7213-4431-908B-0B532D810C31}" dt="2025-04-25T21:45:44.436" v="9" actId="20577"/>
      <pc:docMkLst>
        <pc:docMk/>
      </pc:docMkLst>
      <pc:sldChg chg="modSp">
        <pc:chgData name="Jenkins D, Gareth" userId="b9f24fb5-47d1-49b7-afae-dc2c8d4ecd1d" providerId="ADAL" clId="{FC5CCF83-7213-4431-908B-0B532D810C31}" dt="2025-04-25T21:37:29.253" v="0" actId="14100"/>
        <pc:sldMkLst>
          <pc:docMk/>
          <pc:sldMk cId="3595017072" sldId="815"/>
        </pc:sldMkLst>
        <pc:spChg chg="mod">
          <ac:chgData name="Jenkins D, Gareth" userId="b9f24fb5-47d1-49b7-afae-dc2c8d4ecd1d" providerId="ADAL" clId="{FC5CCF83-7213-4431-908B-0B532D810C31}" dt="2025-04-25T21:37:29.253" v="0" actId="14100"/>
          <ac:spMkLst>
            <pc:docMk/>
            <pc:sldMk cId="3595017072" sldId="815"/>
            <ac:spMk id="14341" creationId="{9C3CBA93-F36B-234F-CF1C-C714F6D228FE}"/>
          </ac:spMkLst>
        </pc:spChg>
      </pc:sldChg>
      <pc:sldChg chg="modSp mod">
        <pc:chgData name="Jenkins D, Gareth" userId="b9f24fb5-47d1-49b7-afae-dc2c8d4ecd1d" providerId="ADAL" clId="{FC5CCF83-7213-4431-908B-0B532D810C31}" dt="2025-04-25T21:38:27.961" v="6" actId="20577"/>
        <pc:sldMkLst>
          <pc:docMk/>
          <pc:sldMk cId="4202640789" sldId="840"/>
        </pc:sldMkLst>
        <pc:spChg chg="mod">
          <ac:chgData name="Jenkins D, Gareth" userId="b9f24fb5-47d1-49b7-afae-dc2c8d4ecd1d" providerId="ADAL" clId="{FC5CCF83-7213-4431-908B-0B532D810C31}" dt="2025-04-25T21:38:27.961" v="6" actId="20577"/>
          <ac:spMkLst>
            <pc:docMk/>
            <pc:sldMk cId="4202640789" sldId="840"/>
            <ac:spMk id="14341" creationId="{D83D43EA-176D-98E9-0FFE-56FD9933AA0F}"/>
          </ac:spMkLst>
        </pc:spChg>
      </pc:sldChg>
      <pc:sldChg chg="modSp mod">
        <pc:chgData name="Jenkins D, Gareth" userId="b9f24fb5-47d1-49b7-afae-dc2c8d4ecd1d" providerId="ADAL" clId="{FC5CCF83-7213-4431-908B-0B532D810C31}" dt="2025-04-25T21:45:44.436" v="9" actId="20577"/>
        <pc:sldMkLst>
          <pc:docMk/>
          <pc:sldMk cId="3410331581" sldId="851"/>
        </pc:sldMkLst>
        <pc:spChg chg="mod">
          <ac:chgData name="Jenkins D, Gareth" userId="b9f24fb5-47d1-49b7-afae-dc2c8d4ecd1d" providerId="ADAL" clId="{FC5CCF83-7213-4431-908B-0B532D810C31}" dt="2025-04-25T21:45:44.436" v="9" actId="20577"/>
          <ac:spMkLst>
            <pc:docMk/>
            <pc:sldMk cId="3410331581" sldId="851"/>
            <ac:spMk id="4" creationId="{05772D76-3C89-14AA-C6FE-3F8D4FFABE20}"/>
          </ac:spMkLst>
        </pc:spChg>
      </pc:sldChg>
      <pc:sldChg chg="modSp mod">
        <pc:chgData name="Jenkins D, Gareth" userId="b9f24fb5-47d1-49b7-afae-dc2c8d4ecd1d" providerId="ADAL" clId="{FC5CCF83-7213-4431-908B-0B532D810C31}" dt="2025-04-25T21:45:18.809" v="7" actId="255"/>
        <pc:sldMkLst>
          <pc:docMk/>
          <pc:sldMk cId="4120211997" sldId="853"/>
        </pc:sldMkLst>
        <pc:spChg chg="mod">
          <ac:chgData name="Jenkins D, Gareth" userId="b9f24fb5-47d1-49b7-afae-dc2c8d4ecd1d" providerId="ADAL" clId="{FC5CCF83-7213-4431-908B-0B532D810C31}" dt="2025-04-25T21:45:18.809" v="7" actId="255"/>
          <ac:spMkLst>
            <pc:docMk/>
            <pc:sldMk cId="4120211997" sldId="853"/>
            <ac:spMk id="4" creationId="{1D3D612F-9628-3FEB-550F-1A6F1C1CFF7F}"/>
          </ac:spMkLst>
        </pc:spChg>
      </pc:sldChg>
    </pc:docChg>
  </pc:docChgLst>
  <pc:docChgLst>
    <pc:chgData name="Howells, Scott" userId="75f9970f-a5df-4810-b4d7-b6e185c31142" providerId="ADAL" clId="{1D125174-5A78-429C-A1D4-A905A439A231}"/>
    <pc:docChg chg="modSld modNotesMaster">
      <pc:chgData name="Howells, Scott" userId="75f9970f-a5df-4810-b4d7-b6e185c31142" providerId="ADAL" clId="{1D125174-5A78-429C-A1D4-A905A439A231}" dt="2025-05-29T08:20:25.972" v="0"/>
      <pc:docMkLst>
        <pc:docMk/>
      </pc:docMkLst>
      <pc:sldChg chg="modNotes">
        <pc:chgData name="Howells, Scott" userId="75f9970f-a5df-4810-b4d7-b6e185c31142" providerId="ADAL" clId="{1D125174-5A78-429C-A1D4-A905A439A231}" dt="2025-05-29T08:20:25.972" v="0"/>
        <pc:sldMkLst>
          <pc:docMk/>
          <pc:sldMk cId="613541731" sldId="633"/>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A064748D-ADC0-4810-9045-D60E79C14B0F}" type="datetimeFigureOut">
              <a:rPr lang="en-GB" smtClean="0"/>
              <a:t>02/06/2025</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041F1C45-7CB5-42CB-8B6D-A3084598C48E}" type="slidenum">
              <a:rPr lang="en-GB" smtClean="0"/>
              <a:t>‹#›</a:t>
            </a:fld>
            <a:endParaRPr lang="en-GB"/>
          </a:p>
        </p:txBody>
      </p:sp>
    </p:spTree>
    <p:extLst>
      <p:ext uri="{BB962C8B-B14F-4D97-AF65-F5344CB8AC3E}">
        <p14:creationId xmlns:p14="http://schemas.microsoft.com/office/powerpoint/2010/main" val="36239322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a:prstGeom prst="rect">
            <a:avLst/>
          </a:prstGeo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sz="1000" b="1"/>
          </a:p>
        </p:txBody>
      </p:sp>
      <p:sp>
        <p:nvSpPr>
          <p:cNvPr id="4" name="Slide Number Placeholder 3"/>
          <p:cNvSpPr>
            <a:spLocks noGrp="1"/>
          </p:cNvSpPr>
          <p:nvPr>
            <p:ph type="sldNum" sz="quarter" idx="5"/>
          </p:nvPr>
        </p:nvSpPr>
        <p:spPr>
          <a:xfrm>
            <a:off x="3850443" y="9428584"/>
            <a:ext cx="2945659" cy="498055"/>
          </a:xfrm>
          <a:prstGeom prst="rect">
            <a:avLst/>
          </a:prstGeom>
        </p:spPr>
        <p:txBody>
          <a:bodyPr/>
          <a:lstStyle/>
          <a:p>
            <a:fld id="{BAB3717A-C6E4-1C46-B1FA-B9E4FCE2618A}" type="slidenum">
              <a:rPr lang="en-US" smtClean="0"/>
              <a:t>1</a:t>
            </a:fld>
            <a:endParaRPr lang="en-US"/>
          </a:p>
        </p:txBody>
      </p:sp>
    </p:spTree>
    <p:extLst>
      <p:ext uri="{BB962C8B-B14F-4D97-AF65-F5344CB8AC3E}">
        <p14:creationId xmlns:p14="http://schemas.microsoft.com/office/powerpoint/2010/main" val="1869413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84D209-A42F-C8FB-6573-6DC9EF5948AD}"/>
            </a:ext>
          </a:extLst>
        </p:cNvPr>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0A8B5F69-2D2F-32FF-BEA9-C2285E42BE0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a:extLst>
              <a:ext uri="{FF2B5EF4-FFF2-40B4-BE49-F238E27FC236}">
                <a16:creationId xmlns:a16="http://schemas.microsoft.com/office/drawing/2014/main" id="{26686B35-D067-6702-209B-3B1E5EF6C1EB}"/>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15364" name="Slide Number Placeholder 3">
            <a:extLst>
              <a:ext uri="{FF2B5EF4-FFF2-40B4-BE49-F238E27FC236}">
                <a16:creationId xmlns:a16="http://schemas.microsoft.com/office/drawing/2014/main" id="{A243780B-615E-25EB-CB46-2FF04283B41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E2106A38-182C-4E06-81C6-C96C55233094}" type="slidenum">
              <a:rPr lang="en-GB" altLang="en-US"/>
              <a:pPr/>
              <a:t>13</a:t>
            </a:fld>
            <a:endParaRPr lang="en-GB" altLang="en-US"/>
          </a:p>
        </p:txBody>
      </p:sp>
    </p:spTree>
    <p:extLst>
      <p:ext uri="{BB962C8B-B14F-4D97-AF65-F5344CB8AC3E}">
        <p14:creationId xmlns:p14="http://schemas.microsoft.com/office/powerpoint/2010/main" val="11336253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D6687D-9E48-B4E7-B72D-53933219A045}"/>
            </a:ext>
          </a:extLst>
        </p:cNvPr>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6EFAC99B-0660-9B01-6D0C-CB007AD7518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a:extLst>
              <a:ext uri="{FF2B5EF4-FFF2-40B4-BE49-F238E27FC236}">
                <a16:creationId xmlns:a16="http://schemas.microsoft.com/office/drawing/2014/main" id="{81697434-96F8-3830-09F4-8A9B64CBD68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15364" name="Slide Number Placeholder 3">
            <a:extLst>
              <a:ext uri="{FF2B5EF4-FFF2-40B4-BE49-F238E27FC236}">
                <a16:creationId xmlns:a16="http://schemas.microsoft.com/office/drawing/2014/main" id="{AF4D146B-4F8C-39AB-B146-40051D10AE9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E2106A38-182C-4E06-81C6-C96C55233094}" type="slidenum">
              <a:rPr lang="en-GB" altLang="en-US"/>
              <a:pPr/>
              <a:t>14</a:t>
            </a:fld>
            <a:endParaRPr lang="en-GB" altLang="en-US"/>
          </a:p>
        </p:txBody>
      </p:sp>
    </p:spTree>
    <p:extLst>
      <p:ext uri="{BB962C8B-B14F-4D97-AF65-F5344CB8AC3E}">
        <p14:creationId xmlns:p14="http://schemas.microsoft.com/office/powerpoint/2010/main" val="12917448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E8BFF1-1BC0-A6B2-E264-67B17DC9EED9}"/>
            </a:ext>
          </a:extLst>
        </p:cNvPr>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5C91D8A7-343C-74C0-A865-781F8289214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a:extLst>
              <a:ext uri="{FF2B5EF4-FFF2-40B4-BE49-F238E27FC236}">
                <a16:creationId xmlns:a16="http://schemas.microsoft.com/office/drawing/2014/main" id="{C30728A8-508E-199D-D077-1B1CDD24D72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15364" name="Slide Number Placeholder 3">
            <a:extLst>
              <a:ext uri="{FF2B5EF4-FFF2-40B4-BE49-F238E27FC236}">
                <a16:creationId xmlns:a16="http://schemas.microsoft.com/office/drawing/2014/main" id="{8CA61C66-5797-F58E-F531-ED17ED5BD8F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E2106A38-182C-4E06-81C6-C96C55233094}" type="slidenum">
              <a:rPr lang="en-GB" altLang="en-US"/>
              <a:pPr/>
              <a:t>15</a:t>
            </a:fld>
            <a:endParaRPr lang="en-GB" altLang="en-US"/>
          </a:p>
        </p:txBody>
      </p:sp>
    </p:spTree>
    <p:extLst>
      <p:ext uri="{BB962C8B-B14F-4D97-AF65-F5344CB8AC3E}">
        <p14:creationId xmlns:p14="http://schemas.microsoft.com/office/powerpoint/2010/main" val="402604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09936D-09B5-FEB6-06A8-0A547A8CE778}"/>
            </a:ext>
          </a:extLst>
        </p:cNvPr>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81E7970A-B8AB-2692-7A04-86F6DAFAFA1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a:extLst>
              <a:ext uri="{FF2B5EF4-FFF2-40B4-BE49-F238E27FC236}">
                <a16:creationId xmlns:a16="http://schemas.microsoft.com/office/drawing/2014/main" id="{B5CEC1C0-57AF-C9FC-9557-E124AD5B28F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15364" name="Slide Number Placeholder 3">
            <a:extLst>
              <a:ext uri="{FF2B5EF4-FFF2-40B4-BE49-F238E27FC236}">
                <a16:creationId xmlns:a16="http://schemas.microsoft.com/office/drawing/2014/main" id="{C1270817-2DF4-DAB2-20F7-9790AAE15A6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E2106A38-182C-4E06-81C6-C96C55233094}" type="slidenum">
              <a:rPr lang="en-GB" altLang="en-US"/>
              <a:pPr/>
              <a:t>16</a:t>
            </a:fld>
            <a:endParaRPr lang="en-GB" altLang="en-US"/>
          </a:p>
        </p:txBody>
      </p:sp>
    </p:spTree>
    <p:extLst>
      <p:ext uri="{BB962C8B-B14F-4D97-AF65-F5344CB8AC3E}">
        <p14:creationId xmlns:p14="http://schemas.microsoft.com/office/powerpoint/2010/main" val="10136512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720130-0A56-7BC9-B112-800F6D61908D}"/>
            </a:ext>
          </a:extLst>
        </p:cNvPr>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3A10A355-4566-4496-C1FE-CE832FC6A0C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a:extLst>
              <a:ext uri="{FF2B5EF4-FFF2-40B4-BE49-F238E27FC236}">
                <a16:creationId xmlns:a16="http://schemas.microsoft.com/office/drawing/2014/main" id="{57E1D268-A1FA-2E2A-F409-0BB29FDC5AC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15364" name="Slide Number Placeholder 3">
            <a:extLst>
              <a:ext uri="{FF2B5EF4-FFF2-40B4-BE49-F238E27FC236}">
                <a16:creationId xmlns:a16="http://schemas.microsoft.com/office/drawing/2014/main" id="{ACB61BF0-874D-5DF2-B47C-BDCDFD57E76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E2106A38-182C-4E06-81C6-C96C55233094}" type="slidenum">
              <a:rPr lang="en-GB" altLang="en-US"/>
              <a:pPr/>
              <a:t>17</a:t>
            </a:fld>
            <a:endParaRPr lang="en-GB" altLang="en-US"/>
          </a:p>
        </p:txBody>
      </p:sp>
    </p:spTree>
    <p:extLst>
      <p:ext uri="{BB962C8B-B14F-4D97-AF65-F5344CB8AC3E}">
        <p14:creationId xmlns:p14="http://schemas.microsoft.com/office/powerpoint/2010/main" val="27406026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4A9CD3-365B-3A94-0C07-939AAD5B09EA}"/>
            </a:ext>
          </a:extLst>
        </p:cNvPr>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E2DB3EE0-4E58-AE34-2A00-03913F3C3AE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a:extLst>
              <a:ext uri="{FF2B5EF4-FFF2-40B4-BE49-F238E27FC236}">
                <a16:creationId xmlns:a16="http://schemas.microsoft.com/office/drawing/2014/main" id="{E3B68608-1B5F-573E-CDDD-0ABFF3C2E55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15364" name="Slide Number Placeholder 3">
            <a:extLst>
              <a:ext uri="{FF2B5EF4-FFF2-40B4-BE49-F238E27FC236}">
                <a16:creationId xmlns:a16="http://schemas.microsoft.com/office/drawing/2014/main" id="{ADB17217-D7CD-8DB5-7E30-E035BA8741A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E2106A38-182C-4E06-81C6-C96C55233094}" type="slidenum">
              <a:rPr lang="en-GB" altLang="en-US"/>
              <a:pPr/>
              <a:t>18</a:t>
            </a:fld>
            <a:endParaRPr lang="en-GB" altLang="en-US"/>
          </a:p>
        </p:txBody>
      </p:sp>
    </p:spTree>
    <p:extLst>
      <p:ext uri="{BB962C8B-B14F-4D97-AF65-F5344CB8AC3E}">
        <p14:creationId xmlns:p14="http://schemas.microsoft.com/office/powerpoint/2010/main" val="17440344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EE485C-C0F0-3A5C-E634-94DE5FE36520}"/>
            </a:ext>
          </a:extLst>
        </p:cNvPr>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2A8837F3-E2F3-CAFA-F402-8AA8753758B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a:extLst>
              <a:ext uri="{FF2B5EF4-FFF2-40B4-BE49-F238E27FC236}">
                <a16:creationId xmlns:a16="http://schemas.microsoft.com/office/drawing/2014/main" id="{769E81C7-B3F3-7DEF-A5F2-1F054C295C0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15364" name="Slide Number Placeholder 3">
            <a:extLst>
              <a:ext uri="{FF2B5EF4-FFF2-40B4-BE49-F238E27FC236}">
                <a16:creationId xmlns:a16="http://schemas.microsoft.com/office/drawing/2014/main" id="{1FEB4DAC-2FEC-CEAD-9A4C-4639005B390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E2106A38-182C-4E06-81C6-C96C55233094}" type="slidenum">
              <a:rPr lang="en-GB" altLang="en-US"/>
              <a:pPr/>
              <a:t>19</a:t>
            </a:fld>
            <a:endParaRPr lang="en-GB" altLang="en-US"/>
          </a:p>
        </p:txBody>
      </p:sp>
    </p:spTree>
    <p:extLst>
      <p:ext uri="{BB962C8B-B14F-4D97-AF65-F5344CB8AC3E}">
        <p14:creationId xmlns:p14="http://schemas.microsoft.com/office/powerpoint/2010/main" val="17897192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B6FCB8-426D-57B5-7887-A5EFC6D025DC}"/>
            </a:ext>
          </a:extLst>
        </p:cNvPr>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6E65A67A-A220-0438-0A03-746B2ED86D3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a:extLst>
              <a:ext uri="{FF2B5EF4-FFF2-40B4-BE49-F238E27FC236}">
                <a16:creationId xmlns:a16="http://schemas.microsoft.com/office/drawing/2014/main" id="{9BB29766-5C18-6C1F-B367-3C69DEF135F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15364" name="Slide Number Placeholder 3">
            <a:extLst>
              <a:ext uri="{FF2B5EF4-FFF2-40B4-BE49-F238E27FC236}">
                <a16:creationId xmlns:a16="http://schemas.microsoft.com/office/drawing/2014/main" id="{FDEA0313-09E5-7B58-3D37-64037889FEA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E2106A38-182C-4E06-81C6-C96C55233094}" type="slidenum">
              <a:rPr lang="en-GB" altLang="en-US"/>
              <a:pPr/>
              <a:t>20</a:t>
            </a:fld>
            <a:endParaRPr lang="en-GB" altLang="en-US"/>
          </a:p>
        </p:txBody>
      </p:sp>
    </p:spTree>
    <p:extLst>
      <p:ext uri="{BB962C8B-B14F-4D97-AF65-F5344CB8AC3E}">
        <p14:creationId xmlns:p14="http://schemas.microsoft.com/office/powerpoint/2010/main" val="2360437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2E5A02-4A0C-691D-64B4-A3F53D5B8A4B}"/>
            </a:ext>
          </a:extLst>
        </p:cNvPr>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3FE64375-EF14-5955-5AB5-7AAA2D38B32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a:extLst>
              <a:ext uri="{FF2B5EF4-FFF2-40B4-BE49-F238E27FC236}">
                <a16:creationId xmlns:a16="http://schemas.microsoft.com/office/drawing/2014/main" id="{C191206C-DD65-0890-49CB-1358382C1CFB}"/>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15364" name="Slide Number Placeholder 3">
            <a:extLst>
              <a:ext uri="{FF2B5EF4-FFF2-40B4-BE49-F238E27FC236}">
                <a16:creationId xmlns:a16="http://schemas.microsoft.com/office/drawing/2014/main" id="{1EFB1705-9132-19A0-E51E-15A39D978E2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E2106A38-182C-4E06-81C6-C96C55233094}" type="slidenum">
              <a:rPr lang="en-GB" altLang="en-US"/>
              <a:pPr/>
              <a:t>21</a:t>
            </a:fld>
            <a:endParaRPr lang="en-GB" altLang="en-US"/>
          </a:p>
        </p:txBody>
      </p:sp>
    </p:spTree>
    <p:extLst>
      <p:ext uri="{BB962C8B-B14F-4D97-AF65-F5344CB8AC3E}">
        <p14:creationId xmlns:p14="http://schemas.microsoft.com/office/powerpoint/2010/main" val="303425007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F5C40E-E904-7609-18AC-6E1C15D4BFF1}"/>
            </a:ext>
          </a:extLst>
        </p:cNvPr>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49247352-F285-9947-1896-14B1B3E4C25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a:extLst>
              <a:ext uri="{FF2B5EF4-FFF2-40B4-BE49-F238E27FC236}">
                <a16:creationId xmlns:a16="http://schemas.microsoft.com/office/drawing/2014/main" id="{73FC79DF-AA62-2A2C-F2A6-0A6F4A983AA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15364" name="Slide Number Placeholder 3">
            <a:extLst>
              <a:ext uri="{FF2B5EF4-FFF2-40B4-BE49-F238E27FC236}">
                <a16:creationId xmlns:a16="http://schemas.microsoft.com/office/drawing/2014/main" id="{2A92126A-00A2-E5EC-AAA5-17F6C6FC75F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E2106A38-182C-4E06-81C6-C96C55233094}" type="slidenum">
              <a:rPr lang="en-GB" altLang="en-US"/>
              <a:pPr/>
              <a:t>22</a:t>
            </a:fld>
            <a:endParaRPr lang="en-GB" altLang="en-US"/>
          </a:p>
        </p:txBody>
      </p:sp>
    </p:spTree>
    <p:extLst>
      <p:ext uri="{BB962C8B-B14F-4D97-AF65-F5344CB8AC3E}">
        <p14:creationId xmlns:p14="http://schemas.microsoft.com/office/powerpoint/2010/main" val="3062288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B44D33-F7F6-D753-EC75-0B343147B0C6}"/>
            </a:ext>
          </a:extLst>
        </p:cNvPr>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E25BE399-F7BB-16E4-63F6-195E60E4698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a:extLst>
              <a:ext uri="{FF2B5EF4-FFF2-40B4-BE49-F238E27FC236}">
                <a16:creationId xmlns:a16="http://schemas.microsoft.com/office/drawing/2014/main" id="{8FD382FA-2735-0B05-0184-7E8D7C704BD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15364" name="Slide Number Placeholder 3">
            <a:extLst>
              <a:ext uri="{FF2B5EF4-FFF2-40B4-BE49-F238E27FC236}">
                <a16:creationId xmlns:a16="http://schemas.microsoft.com/office/drawing/2014/main" id="{1E7F3441-38A1-F509-937B-7DE68AF45BB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E2106A38-182C-4E06-81C6-C96C55233094}" type="slidenum">
              <a:rPr lang="en-GB" altLang="en-US"/>
              <a:pPr/>
              <a:t>4</a:t>
            </a:fld>
            <a:endParaRPr lang="en-GB" altLang="en-US"/>
          </a:p>
        </p:txBody>
      </p:sp>
    </p:spTree>
    <p:extLst>
      <p:ext uri="{BB962C8B-B14F-4D97-AF65-F5344CB8AC3E}">
        <p14:creationId xmlns:p14="http://schemas.microsoft.com/office/powerpoint/2010/main" val="16607427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D23E91-76BA-D9D8-B3DE-21A08E8005B7}"/>
            </a:ext>
          </a:extLst>
        </p:cNvPr>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9DB5DDA0-DA46-4ABD-CB93-11C3231F524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a:extLst>
              <a:ext uri="{FF2B5EF4-FFF2-40B4-BE49-F238E27FC236}">
                <a16:creationId xmlns:a16="http://schemas.microsoft.com/office/drawing/2014/main" id="{0856C690-B9FF-B2D4-61CE-627303B327DB}"/>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15364" name="Slide Number Placeholder 3">
            <a:extLst>
              <a:ext uri="{FF2B5EF4-FFF2-40B4-BE49-F238E27FC236}">
                <a16:creationId xmlns:a16="http://schemas.microsoft.com/office/drawing/2014/main" id="{E229DF2A-06B8-C201-7D84-A58748EC3A4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E2106A38-182C-4E06-81C6-C96C55233094}" type="slidenum">
              <a:rPr lang="en-GB" altLang="en-US"/>
              <a:pPr/>
              <a:t>23</a:t>
            </a:fld>
            <a:endParaRPr lang="en-GB" altLang="en-US"/>
          </a:p>
        </p:txBody>
      </p:sp>
    </p:spTree>
    <p:extLst>
      <p:ext uri="{BB962C8B-B14F-4D97-AF65-F5344CB8AC3E}">
        <p14:creationId xmlns:p14="http://schemas.microsoft.com/office/powerpoint/2010/main" val="12672710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CDA2A5-68AF-DE42-4A12-F8C75410C1EA}"/>
            </a:ext>
          </a:extLst>
        </p:cNvPr>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6DEA2AD0-25BC-406F-E926-D7ABF6C8701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a:extLst>
              <a:ext uri="{FF2B5EF4-FFF2-40B4-BE49-F238E27FC236}">
                <a16:creationId xmlns:a16="http://schemas.microsoft.com/office/drawing/2014/main" id="{6C1B35AA-05A3-902F-F130-31CFD3D15BC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15364" name="Slide Number Placeholder 3">
            <a:extLst>
              <a:ext uri="{FF2B5EF4-FFF2-40B4-BE49-F238E27FC236}">
                <a16:creationId xmlns:a16="http://schemas.microsoft.com/office/drawing/2014/main" id="{9418DA9C-A0CE-18CE-2E73-1DCF1E4C038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E2106A38-182C-4E06-81C6-C96C55233094}" type="slidenum">
              <a:rPr lang="en-GB" altLang="en-US"/>
              <a:pPr/>
              <a:t>25</a:t>
            </a:fld>
            <a:endParaRPr lang="en-GB" altLang="en-US"/>
          </a:p>
        </p:txBody>
      </p:sp>
    </p:spTree>
    <p:extLst>
      <p:ext uri="{BB962C8B-B14F-4D97-AF65-F5344CB8AC3E}">
        <p14:creationId xmlns:p14="http://schemas.microsoft.com/office/powerpoint/2010/main" val="54946239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2154ED-9B48-23E9-0261-315D0496C0F7}"/>
            </a:ext>
          </a:extLst>
        </p:cNvPr>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F277C840-F2A6-6254-83D1-5D064AF748E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a:extLst>
              <a:ext uri="{FF2B5EF4-FFF2-40B4-BE49-F238E27FC236}">
                <a16:creationId xmlns:a16="http://schemas.microsoft.com/office/drawing/2014/main" id="{41CF56BB-F58F-3861-3388-222B92F5245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15364" name="Slide Number Placeholder 3">
            <a:extLst>
              <a:ext uri="{FF2B5EF4-FFF2-40B4-BE49-F238E27FC236}">
                <a16:creationId xmlns:a16="http://schemas.microsoft.com/office/drawing/2014/main" id="{9A5DAA1C-D395-A330-2996-6AD509460B6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E2106A38-182C-4E06-81C6-C96C55233094}" type="slidenum">
              <a:rPr lang="en-GB" altLang="en-US"/>
              <a:pPr/>
              <a:t>26</a:t>
            </a:fld>
            <a:endParaRPr lang="en-GB" altLang="en-US"/>
          </a:p>
        </p:txBody>
      </p:sp>
    </p:spTree>
    <p:extLst>
      <p:ext uri="{BB962C8B-B14F-4D97-AF65-F5344CB8AC3E}">
        <p14:creationId xmlns:p14="http://schemas.microsoft.com/office/powerpoint/2010/main" val="157025811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EF6DC2-6852-8610-F4D4-6D45217078AA}"/>
            </a:ext>
          </a:extLst>
        </p:cNvPr>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C0EC96A2-059C-5C13-7453-9DC722EC479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a:extLst>
              <a:ext uri="{FF2B5EF4-FFF2-40B4-BE49-F238E27FC236}">
                <a16:creationId xmlns:a16="http://schemas.microsoft.com/office/drawing/2014/main" id="{3B946132-469C-589D-7B48-3D01C85DAAF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15364" name="Slide Number Placeholder 3">
            <a:extLst>
              <a:ext uri="{FF2B5EF4-FFF2-40B4-BE49-F238E27FC236}">
                <a16:creationId xmlns:a16="http://schemas.microsoft.com/office/drawing/2014/main" id="{4B34CB57-8AAA-36EE-DAA6-380D3877481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E2106A38-182C-4E06-81C6-C96C55233094}" type="slidenum">
              <a:rPr lang="en-GB" altLang="en-US"/>
              <a:pPr/>
              <a:t>27</a:t>
            </a:fld>
            <a:endParaRPr lang="en-GB" altLang="en-US"/>
          </a:p>
        </p:txBody>
      </p:sp>
    </p:spTree>
    <p:extLst>
      <p:ext uri="{BB962C8B-B14F-4D97-AF65-F5344CB8AC3E}">
        <p14:creationId xmlns:p14="http://schemas.microsoft.com/office/powerpoint/2010/main" val="283801619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4F9062-EEC2-1BA2-1510-3046548132A4}"/>
            </a:ext>
          </a:extLst>
        </p:cNvPr>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A2396A97-4F62-8F5C-EB58-620B44FDB8A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a:extLst>
              <a:ext uri="{FF2B5EF4-FFF2-40B4-BE49-F238E27FC236}">
                <a16:creationId xmlns:a16="http://schemas.microsoft.com/office/drawing/2014/main" id="{4246C287-25B3-F80A-C0D4-5E10BC881B6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15364" name="Slide Number Placeholder 3">
            <a:extLst>
              <a:ext uri="{FF2B5EF4-FFF2-40B4-BE49-F238E27FC236}">
                <a16:creationId xmlns:a16="http://schemas.microsoft.com/office/drawing/2014/main" id="{5AA1758E-A905-6612-E6DD-10182D29C11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E2106A38-182C-4E06-81C6-C96C55233094}" type="slidenum">
              <a:rPr lang="en-GB" altLang="en-US"/>
              <a:pPr/>
              <a:t>28</a:t>
            </a:fld>
            <a:endParaRPr lang="en-GB" altLang="en-US"/>
          </a:p>
        </p:txBody>
      </p:sp>
    </p:spTree>
    <p:extLst>
      <p:ext uri="{BB962C8B-B14F-4D97-AF65-F5344CB8AC3E}">
        <p14:creationId xmlns:p14="http://schemas.microsoft.com/office/powerpoint/2010/main" val="242843547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0EB1F9-C582-0228-361D-2CFA4A53E3D7}"/>
            </a:ext>
          </a:extLst>
        </p:cNvPr>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04EA61A0-5C96-A5DD-A782-2CA5D6AFA27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a:extLst>
              <a:ext uri="{FF2B5EF4-FFF2-40B4-BE49-F238E27FC236}">
                <a16:creationId xmlns:a16="http://schemas.microsoft.com/office/drawing/2014/main" id="{BC2BB54F-B2D7-1438-85F9-FBA9D634DFB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15364" name="Slide Number Placeholder 3">
            <a:extLst>
              <a:ext uri="{FF2B5EF4-FFF2-40B4-BE49-F238E27FC236}">
                <a16:creationId xmlns:a16="http://schemas.microsoft.com/office/drawing/2014/main" id="{3E06C820-231E-86D7-D33E-46B7B7893CA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E2106A38-182C-4E06-81C6-C96C55233094}" type="slidenum">
              <a:rPr lang="en-GB" altLang="en-US"/>
              <a:pPr/>
              <a:t>29</a:t>
            </a:fld>
            <a:endParaRPr lang="en-GB" altLang="en-US"/>
          </a:p>
        </p:txBody>
      </p:sp>
    </p:spTree>
    <p:extLst>
      <p:ext uri="{BB962C8B-B14F-4D97-AF65-F5344CB8AC3E}">
        <p14:creationId xmlns:p14="http://schemas.microsoft.com/office/powerpoint/2010/main" val="379343437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1BD434-1F7E-24C5-B0E5-B7FDFEBE3FD8}"/>
            </a:ext>
          </a:extLst>
        </p:cNvPr>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AE9010A3-EC8A-CF6B-6BAF-94AE2948D74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a:extLst>
              <a:ext uri="{FF2B5EF4-FFF2-40B4-BE49-F238E27FC236}">
                <a16:creationId xmlns:a16="http://schemas.microsoft.com/office/drawing/2014/main" id="{6F168EC7-8DDE-6EDC-FFD1-F72C4B5E921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15364" name="Slide Number Placeholder 3">
            <a:extLst>
              <a:ext uri="{FF2B5EF4-FFF2-40B4-BE49-F238E27FC236}">
                <a16:creationId xmlns:a16="http://schemas.microsoft.com/office/drawing/2014/main" id="{34203CC8-1D67-60DD-2255-3C9BDBDA8F2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E2106A38-182C-4E06-81C6-C96C55233094}" type="slidenum">
              <a:rPr lang="en-GB" altLang="en-US"/>
              <a:pPr/>
              <a:t>30</a:t>
            </a:fld>
            <a:endParaRPr lang="en-GB" altLang="en-US"/>
          </a:p>
        </p:txBody>
      </p:sp>
    </p:spTree>
    <p:extLst>
      <p:ext uri="{BB962C8B-B14F-4D97-AF65-F5344CB8AC3E}">
        <p14:creationId xmlns:p14="http://schemas.microsoft.com/office/powerpoint/2010/main" val="303839953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BB1A24-3B6E-EAC6-A0B8-5A1CC7D23CFA}"/>
            </a:ext>
          </a:extLst>
        </p:cNvPr>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A1B86235-95D1-95B3-AB52-0213E47715B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a:extLst>
              <a:ext uri="{FF2B5EF4-FFF2-40B4-BE49-F238E27FC236}">
                <a16:creationId xmlns:a16="http://schemas.microsoft.com/office/drawing/2014/main" id="{816171B3-CE83-CC4C-7666-A81C982EE43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15364" name="Slide Number Placeholder 3">
            <a:extLst>
              <a:ext uri="{FF2B5EF4-FFF2-40B4-BE49-F238E27FC236}">
                <a16:creationId xmlns:a16="http://schemas.microsoft.com/office/drawing/2014/main" id="{6619036F-5372-7A8F-89F7-3098CD7FC7A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E2106A38-182C-4E06-81C6-C96C55233094}" type="slidenum">
              <a:rPr lang="en-GB" altLang="en-US"/>
              <a:pPr/>
              <a:t>31</a:t>
            </a:fld>
            <a:endParaRPr lang="en-GB" altLang="en-US"/>
          </a:p>
        </p:txBody>
      </p:sp>
    </p:spTree>
    <p:extLst>
      <p:ext uri="{BB962C8B-B14F-4D97-AF65-F5344CB8AC3E}">
        <p14:creationId xmlns:p14="http://schemas.microsoft.com/office/powerpoint/2010/main" val="184887845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8D4F46-D5F8-5C11-92CA-C403385739D6}"/>
            </a:ext>
          </a:extLst>
        </p:cNvPr>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6907DC14-DD14-96EF-EF1B-86281B7ED04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a:extLst>
              <a:ext uri="{FF2B5EF4-FFF2-40B4-BE49-F238E27FC236}">
                <a16:creationId xmlns:a16="http://schemas.microsoft.com/office/drawing/2014/main" id="{153106A6-78B5-55EB-3BE2-15B6DB54E28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15364" name="Slide Number Placeholder 3">
            <a:extLst>
              <a:ext uri="{FF2B5EF4-FFF2-40B4-BE49-F238E27FC236}">
                <a16:creationId xmlns:a16="http://schemas.microsoft.com/office/drawing/2014/main" id="{C447BAAC-CB3A-EF01-90C3-99E8BD0C3CB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E2106A38-182C-4E06-81C6-C96C55233094}" type="slidenum">
              <a:rPr lang="en-GB" altLang="en-US"/>
              <a:pPr/>
              <a:t>32</a:t>
            </a:fld>
            <a:endParaRPr lang="en-GB" altLang="en-US"/>
          </a:p>
        </p:txBody>
      </p:sp>
    </p:spTree>
    <p:extLst>
      <p:ext uri="{BB962C8B-B14F-4D97-AF65-F5344CB8AC3E}">
        <p14:creationId xmlns:p14="http://schemas.microsoft.com/office/powerpoint/2010/main" val="19466736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D2CE71-B21C-462A-F61E-4BD477B9E1DB}"/>
            </a:ext>
          </a:extLst>
        </p:cNvPr>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0881CA95-FAAA-329A-27E2-B0E69B3DC5E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a:extLst>
              <a:ext uri="{FF2B5EF4-FFF2-40B4-BE49-F238E27FC236}">
                <a16:creationId xmlns:a16="http://schemas.microsoft.com/office/drawing/2014/main" id="{56DDBBA4-0010-B23C-B353-BA46068FA33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15364" name="Slide Number Placeholder 3">
            <a:extLst>
              <a:ext uri="{FF2B5EF4-FFF2-40B4-BE49-F238E27FC236}">
                <a16:creationId xmlns:a16="http://schemas.microsoft.com/office/drawing/2014/main" id="{67528828-C446-63A8-3F18-0DA2C47924C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E2106A38-182C-4E06-81C6-C96C55233094}" type="slidenum">
              <a:rPr lang="en-GB" altLang="en-US"/>
              <a:pPr/>
              <a:t>33</a:t>
            </a:fld>
            <a:endParaRPr lang="en-GB" altLang="en-US"/>
          </a:p>
        </p:txBody>
      </p:sp>
    </p:spTree>
    <p:extLst>
      <p:ext uri="{BB962C8B-B14F-4D97-AF65-F5344CB8AC3E}">
        <p14:creationId xmlns:p14="http://schemas.microsoft.com/office/powerpoint/2010/main" val="23184255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859045-79D5-8F9B-6424-55FFD290F118}"/>
            </a:ext>
          </a:extLst>
        </p:cNvPr>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0405C31E-E8BE-13C1-89A4-1FFD92D5793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a:extLst>
              <a:ext uri="{FF2B5EF4-FFF2-40B4-BE49-F238E27FC236}">
                <a16:creationId xmlns:a16="http://schemas.microsoft.com/office/drawing/2014/main" id="{E0ED66BA-0198-D441-4771-13868C586FC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15364" name="Slide Number Placeholder 3">
            <a:extLst>
              <a:ext uri="{FF2B5EF4-FFF2-40B4-BE49-F238E27FC236}">
                <a16:creationId xmlns:a16="http://schemas.microsoft.com/office/drawing/2014/main" id="{EB3F025A-71E8-3795-289F-96554BB2F12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E2106A38-182C-4E06-81C6-C96C55233094}" type="slidenum">
              <a:rPr lang="en-GB" altLang="en-US"/>
              <a:pPr/>
              <a:t>5</a:t>
            </a:fld>
            <a:endParaRPr lang="en-GB" altLang="en-US"/>
          </a:p>
        </p:txBody>
      </p:sp>
    </p:spTree>
    <p:extLst>
      <p:ext uri="{BB962C8B-B14F-4D97-AF65-F5344CB8AC3E}">
        <p14:creationId xmlns:p14="http://schemas.microsoft.com/office/powerpoint/2010/main" val="145555002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CFA0A8-0B27-390E-2F9A-3DED79ED03A1}"/>
            </a:ext>
          </a:extLst>
        </p:cNvPr>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972901AD-E706-3901-7F7F-CA553F26245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a:extLst>
              <a:ext uri="{FF2B5EF4-FFF2-40B4-BE49-F238E27FC236}">
                <a16:creationId xmlns:a16="http://schemas.microsoft.com/office/drawing/2014/main" id="{37E30325-199F-551B-F111-6242A01450E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15364" name="Slide Number Placeholder 3">
            <a:extLst>
              <a:ext uri="{FF2B5EF4-FFF2-40B4-BE49-F238E27FC236}">
                <a16:creationId xmlns:a16="http://schemas.microsoft.com/office/drawing/2014/main" id="{7C7E5D6D-AD88-5524-D64E-57DE602047E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E2106A38-182C-4E06-81C6-C96C55233094}" type="slidenum">
              <a:rPr lang="en-GB" altLang="en-US"/>
              <a:pPr/>
              <a:t>34</a:t>
            </a:fld>
            <a:endParaRPr lang="en-GB" altLang="en-US"/>
          </a:p>
        </p:txBody>
      </p:sp>
    </p:spTree>
    <p:extLst>
      <p:ext uri="{BB962C8B-B14F-4D97-AF65-F5344CB8AC3E}">
        <p14:creationId xmlns:p14="http://schemas.microsoft.com/office/powerpoint/2010/main" val="110653553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B2D5D5-9715-8028-7CC3-8A2A1FACCFC8}"/>
            </a:ext>
          </a:extLst>
        </p:cNvPr>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F1649F5D-F047-5424-9E55-C8CF3C4CA02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a:extLst>
              <a:ext uri="{FF2B5EF4-FFF2-40B4-BE49-F238E27FC236}">
                <a16:creationId xmlns:a16="http://schemas.microsoft.com/office/drawing/2014/main" id="{B3426F8D-A0B1-D7A2-F8F9-B8BD630014D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15364" name="Slide Number Placeholder 3">
            <a:extLst>
              <a:ext uri="{FF2B5EF4-FFF2-40B4-BE49-F238E27FC236}">
                <a16:creationId xmlns:a16="http://schemas.microsoft.com/office/drawing/2014/main" id="{6A2F6A5B-C715-FC2D-886E-048E63BB6A6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E2106A38-182C-4E06-81C6-C96C55233094}" type="slidenum">
              <a:rPr lang="en-GB" altLang="en-US"/>
              <a:pPr/>
              <a:t>36</a:t>
            </a:fld>
            <a:endParaRPr lang="en-GB" altLang="en-US"/>
          </a:p>
        </p:txBody>
      </p:sp>
    </p:spTree>
    <p:extLst>
      <p:ext uri="{BB962C8B-B14F-4D97-AF65-F5344CB8AC3E}">
        <p14:creationId xmlns:p14="http://schemas.microsoft.com/office/powerpoint/2010/main" val="174888291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595A19-97BE-E4F2-F6C0-CB939052C53C}"/>
            </a:ext>
          </a:extLst>
        </p:cNvPr>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38067457-2CC5-9712-F3A9-F4E5D1F5CB2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a:extLst>
              <a:ext uri="{FF2B5EF4-FFF2-40B4-BE49-F238E27FC236}">
                <a16:creationId xmlns:a16="http://schemas.microsoft.com/office/drawing/2014/main" id="{08428C74-C0F6-0467-DB8B-4FF86B630BEE}"/>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15364" name="Slide Number Placeholder 3">
            <a:extLst>
              <a:ext uri="{FF2B5EF4-FFF2-40B4-BE49-F238E27FC236}">
                <a16:creationId xmlns:a16="http://schemas.microsoft.com/office/drawing/2014/main" id="{79F68768-E79D-850C-5E97-DCEBCA4ACE9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E2106A38-182C-4E06-81C6-C96C55233094}" type="slidenum">
              <a:rPr lang="en-GB" altLang="en-US"/>
              <a:pPr/>
              <a:t>37</a:t>
            </a:fld>
            <a:endParaRPr lang="en-GB" altLang="en-US"/>
          </a:p>
        </p:txBody>
      </p:sp>
    </p:spTree>
    <p:extLst>
      <p:ext uri="{BB962C8B-B14F-4D97-AF65-F5344CB8AC3E}">
        <p14:creationId xmlns:p14="http://schemas.microsoft.com/office/powerpoint/2010/main" val="134920141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C76143-DEC2-0419-5749-284E4B099DA2}"/>
            </a:ext>
          </a:extLst>
        </p:cNvPr>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E60D02E1-422A-1828-71A9-CD80CB9C06D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a:extLst>
              <a:ext uri="{FF2B5EF4-FFF2-40B4-BE49-F238E27FC236}">
                <a16:creationId xmlns:a16="http://schemas.microsoft.com/office/drawing/2014/main" id="{A41CE438-5E1E-2075-D3D7-84F038BBA54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latin typeface="Arial" panose="020B0604020202020204" pitchFamily="34" charset="0"/>
              <a:cs typeface="Arial" panose="020B0604020202020204" pitchFamily="34" charset="0"/>
            </a:endParaRPr>
          </a:p>
        </p:txBody>
      </p:sp>
      <p:sp>
        <p:nvSpPr>
          <p:cNvPr id="15364" name="Slide Number Placeholder 3">
            <a:extLst>
              <a:ext uri="{FF2B5EF4-FFF2-40B4-BE49-F238E27FC236}">
                <a16:creationId xmlns:a16="http://schemas.microsoft.com/office/drawing/2014/main" id="{D3F4D810-95B7-29EB-5E4F-636107D4524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E2106A38-182C-4E06-81C6-C96C55233094}" type="slidenum">
              <a:rPr lang="en-GB" altLang="en-US"/>
              <a:pPr/>
              <a:t>38</a:t>
            </a:fld>
            <a:endParaRPr lang="en-GB" altLang="en-US"/>
          </a:p>
        </p:txBody>
      </p:sp>
    </p:spTree>
    <p:extLst>
      <p:ext uri="{BB962C8B-B14F-4D97-AF65-F5344CB8AC3E}">
        <p14:creationId xmlns:p14="http://schemas.microsoft.com/office/powerpoint/2010/main" val="67211472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A43FCA-A939-CBE5-43F5-433A0FEAA4A0}"/>
            </a:ext>
          </a:extLst>
        </p:cNvPr>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9D2DD931-546F-2C96-7AAD-3A990C7985D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a:extLst>
              <a:ext uri="{FF2B5EF4-FFF2-40B4-BE49-F238E27FC236}">
                <a16:creationId xmlns:a16="http://schemas.microsoft.com/office/drawing/2014/main" id="{8A744D4F-4EDE-5337-DA3E-1CC9D055368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15364" name="Slide Number Placeholder 3">
            <a:extLst>
              <a:ext uri="{FF2B5EF4-FFF2-40B4-BE49-F238E27FC236}">
                <a16:creationId xmlns:a16="http://schemas.microsoft.com/office/drawing/2014/main" id="{E9B28A45-468A-DAE6-9166-38C6E20CB1B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E2106A38-182C-4E06-81C6-C96C55233094}" type="slidenum">
              <a:rPr lang="en-GB" altLang="en-US"/>
              <a:pPr/>
              <a:t>40</a:t>
            </a:fld>
            <a:endParaRPr lang="en-GB" altLang="en-US"/>
          </a:p>
        </p:txBody>
      </p:sp>
    </p:spTree>
    <p:extLst>
      <p:ext uri="{BB962C8B-B14F-4D97-AF65-F5344CB8AC3E}">
        <p14:creationId xmlns:p14="http://schemas.microsoft.com/office/powerpoint/2010/main" val="331092995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A8D0EB-2863-84BB-3324-C26D2F05BFCF}"/>
            </a:ext>
          </a:extLst>
        </p:cNvPr>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628D7F2B-CF16-CD9E-2B56-3EF0D925CCD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a:extLst>
              <a:ext uri="{FF2B5EF4-FFF2-40B4-BE49-F238E27FC236}">
                <a16:creationId xmlns:a16="http://schemas.microsoft.com/office/drawing/2014/main" id="{FBD0F9D3-135F-CF6B-C2DD-AAFE4D91992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15364" name="Slide Number Placeholder 3">
            <a:extLst>
              <a:ext uri="{FF2B5EF4-FFF2-40B4-BE49-F238E27FC236}">
                <a16:creationId xmlns:a16="http://schemas.microsoft.com/office/drawing/2014/main" id="{AD4BD5D6-5D48-A185-0A65-D069D83124E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E2106A38-182C-4E06-81C6-C96C55233094}" type="slidenum">
              <a:rPr lang="en-GB" altLang="en-US"/>
              <a:pPr/>
              <a:t>41</a:t>
            </a:fld>
            <a:endParaRPr lang="en-GB" altLang="en-US"/>
          </a:p>
        </p:txBody>
      </p:sp>
    </p:spTree>
    <p:extLst>
      <p:ext uri="{BB962C8B-B14F-4D97-AF65-F5344CB8AC3E}">
        <p14:creationId xmlns:p14="http://schemas.microsoft.com/office/powerpoint/2010/main" val="214307728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822909-A4E6-7D03-DA68-2337B1891F84}"/>
            </a:ext>
          </a:extLst>
        </p:cNvPr>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4C5596E6-D4A3-7EB9-EA20-199038BDA25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a:extLst>
              <a:ext uri="{FF2B5EF4-FFF2-40B4-BE49-F238E27FC236}">
                <a16:creationId xmlns:a16="http://schemas.microsoft.com/office/drawing/2014/main" id="{2654F60C-A348-E4BE-3CC2-F79E4BA3E2C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15364" name="Slide Number Placeholder 3">
            <a:extLst>
              <a:ext uri="{FF2B5EF4-FFF2-40B4-BE49-F238E27FC236}">
                <a16:creationId xmlns:a16="http://schemas.microsoft.com/office/drawing/2014/main" id="{80A5AFC1-9311-812D-CEF1-2858BB4577B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E2106A38-182C-4E06-81C6-C96C55233094}" type="slidenum">
              <a:rPr lang="en-GB" altLang="en-US"/>
              <a:pPr/>
              <a:t>42</a:t>
            </a:fld>
            <a:endParaRPr lang="en-GB" altLang="en-US"/>
          </a:p>
        </p:txBody>
      </p:sp>
    </p:spTree>
    <p:extLst>
      <p:ext uri="{BB962C8B-B14F-4D97-AF65-F5344CB8AC3E}">
        <p14:creationId xmlns:p14="http://schemas.microsoft.com/office/powerpoint/2010/main" val="32378073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0CA814-2EC2-B9FB-A23D-26056CB2594E}"/>
            </a:ext>
          </a:extLst>
        </p:cNvPr>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59CEF85E-B88D-7D61-C858-ACC93E78905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a:extLst>
              <a:ext uri="{FF2B5EF4-FFF2-40B4-BE49-F238E27FC236}">
                <a16:creationId xmlns:a16="http://schemas.microsoft.com/office/drawing/2014/main" id="{695CC8FC-8E88-2AEC-A5D7-A0494949B0F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latin typeface="Arial" panose="020B0604020202020204" pitchFamily="34" charset="0"/>
              <a:cs typeface="Arial" panose="020B0604020202020204" pitchFamily="34" charset="0"/>
            </a:endParaRPr>
          </a:p>
        </p:txBody>
      </p:sp>
      <p:sp>
        <p:nvSpPr>
          <p:cNvPr id="15364" name="Slide Number Placeholder 3">
            <a:extLst>
              <a:ext uri="{FF2B5EF4-FFF2-40B4-BE49-F238E27FC236}">
                <a16:creationId xmlns:a16="http://schemas.microsoft.com/office/drawing/2014/main" id="{5F90C329-1D32-ED4D-B394-4DEB00B9C51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E2106A38-182C-4E06-81C6-C96C55233094}" type="slidenum">
              <a:rPr lang="en-GB" altLang="en-US"/>
              <a:pPr/>
              <a:t>6</a:t>
            </a:fld>
            <a:endParaRPr lang="en-GB" altLang="en-US"/>
          </a:p>
        </p:txBody>
      </p:sp>
    </p:spTree>
    <p:extLst>
      <p:ext uri="{BB962C8B-B14F-4D97-AF65-F5344CB8AC3E}">
        <p14:creationId xmlns:p14="http://schemas.microsoft.com/office/powerpoint/2010/main" val="21708472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3D436E-CAC8-23EB-13EE-5899C1EF82C7}"/>
            </a:ext>
          </a:extLst>
        </p:cNvPr>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E556EAF1-0637-3EA1-BA4B-682380E0F6B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a:extLst>
              <a:ext uri="{FF2B5EF4-FFF2-40B4-BE49-F238E27FC236}">
                <a16:creationId xmlns:a16="http://schemas.microsoft.com/office/drawing/2014/main" id="{A594FAF3-695A-D1B9-B6A0-A9DAE9BE906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latin typeface="Arial" panose="020B0604020202020204" pitchFamily="34" charset="0"/>
              <a:cs typeface="Arial" panose="020B0604020202020204" pitchFamily="34" charset="0"/>
            </a:endParaRPr>
          </a:p>
        </p:txBody>
      </p:sp>
      <p:sp>
        <p:nvSpPr>
          <p:cNvPr id="15364" name="Slide Number Placeholder 3">
            <a:extLst>
              <a:ext uri="{FF2B5EF4-FFF2-40B4-BE49-F238E27FC236}">
                <a16:creationId xmlns:a16="http://schemas.microsoft.com/office/drawing/2014/main" id="{3F47AA62-0AF0-1240-8C1A-16379E6335F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E2106A38-182C-4E06-81C6-C96C55233094}" type="slidenum">
              <a:rPr lang="en-GB" altLang="en-US"/>
              <a:pPr/>
              <a:t>7</a:t>
            </a:fld>
            <a:endParaRPr lang="en-GB" altLang="en-US"/>
          </a:p>
        </p:txBody>
      </p:sp>
    </p:spTree>
    <p:extLst>
      <p:ext uri="{BB962C8B-B14F-4D97-AF65-F5344CB8AC3E}">
        <p14:creationId xmlns:p14="http://schemas.microsoft.com/office/powerpoint/2010/main" val="26074025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FE5E5C-11CA-D374-0933-2FE94CD03522}"/>
            </a:ext>
          </a:extLst>
        </p:cNvPr>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4CBE68A9-8CCE-1121-107D-16A6A01BF37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a:extLst>
              <a:ext uri="{FF2B5EF4-FFF2-40B4-BE49-F238E27FC236}">
                <a16:creationId xmlns:a16="http://schemas.microsoft.com/office/drawing/2014/main" id="{67FBC196-7269-7C7A-C73C-C9095D34456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15364" name="Slide Number Placeholder 3">
            <a:extLst>
              <a:ext uri="{FF2B5EF4-FFF2-40B4-BE49-F238E27FC236}">
                <a16:creationId xmlns:a16="http://schemas.microsoft.com/office/drawing/2014/main" id="{D4B196E8-3E26-EF6F-3247-AACF9DE001F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E2106A38-182C-4E06-81C6-C96C55233094}" type="slidenum">
              <a:rPr lang="en-GB" altLang="en-US"/>
              <a:pPr/>
              <a:t>8</a:t>
            </a:fld>
            <a:endParaRPr lang="en-GB" altLang="en-US"/>
          </a:p>
        </p:txBody>
      </p:sp>
    </p:spTree>
    <p:extLst>
      <p:ext uri="{BB962C8B-B14F-4D97-AF65-F5344CB8AC3E}">
        <p14:creationId xmlns:p14="http://schemas.microsoft.com/office/powerpoint/2010/main" val="26972955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499A3F-4A9B-FD90-8323-894E3C6E89F6}"/>
            </a:ext>
          </a:extLst>
        </p:cNvPr>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1AF49E16-DAAE-8576-C73C-B0DF7F28759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a:extLst>
              <a:ext uri="{FF2B5EF4-FFF2-40B4-BE49-F238E27FC236}">
                <a16:creationId xmlns:a16="http://schemas.microsoft.com/office/drawing/2014/main" id="{6F8A3FFB-4843-C9A3-563D-D5AA8DAA9D6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15364" name="Slide Number Placeholder 3">
            <a:extLst>
              <a:ext uri="{FF2B5EF4-FFF2-40B4-BE49-F238E27FC236}">
                <a16:creationId xmlns:a16="http://schemas.microsoft.com/office/drawing/2014/main" id="{05F73BA7-96A5-D202-59A1-9FEF85C73FE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E2106A38-182C-4E06-81C6-C96C55233094}" type="slidenum">
              <a:rPr lang="en-GB" altLang="en-US"/>
              <a:pPr/>
              <a:t>9</a:t>
            </a:fld>
            <a:endParaRPr lang="en-GB" altLang="en-US"/>
          </a:p>
        </p:txBody>
      </p:sp>
    </p:spTree>
    <p:extLst>
      <p:ext uri="{BB962C8B-B14F-4D97-AF65-F5344CB8AC3E}">
        <p14:creationId xmlns:p14="http://schemas.microsoft.com/office/powerpoint/2010/main" val="17115619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791041-3035-AD34-9505-81712D6FB080}"/>
            </a:ext>
          </a:extLst>
        </p:cNvPr>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55232452-91F2-D836-7464-CBC08108E1B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a:extLst>
              <a:ext uri="{FF2B5EF4-FFF2-40B4-BE49-F238E27FC236}">
                <a16:creationId xmlns:a16="http://schemas.microsoft.com/office/drawing/2014/main" id="{8E249B6E-8CE5-B902-BEE3-8778F1CDA60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15364" name="Slide Number Placeholder 3">
            <a:extLst>
              <a:ext uri="{FF2B5EF4-FFF2-40B4-BE49-F238E27FC236}">
                <a16:creationId xmlns:a16="http://schemas.microsoft.com/office/drawing/2014/main" id="{28610244-37F8-25C3-BBD8-5C3681D2A77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E2106A38-182C-4E06-81C6-C96C55233094}" type="slidenum">
              <a:rPr lang="en-GB" altLang="en-US"/>
              <a:pPr/>
              <a:t>10</a:t>
            </a:fld>
            <a:endParaRPr lang="en-GB" altLang="en-US"/>
          </a:p>
        </p:txBody>
      </p:sp>
    </p:spTree>
    <p:extLst>
      <p:ext uri="{BB962C8B-B14F-4D97-AF65-F5344CB8AC3E}">
        <p14:creationId xmlns:p14="http://schemas.microsoft.com/office/powerpoint/2010/main" val="33924544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61D7E8-250E-CB11-24A6-66D9FB892AB4}"/>
            </a:ext>
          </a:extLst>
        </p:cNvPr>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50175FDE-8C12-6592-46B3-99897DD29FB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a:extLst>
              <a:ext uri="{FF2B5EF4-FFF2-40B4-BE49-F238E27FC236}">
                <a16:creationId xmlns:a16="http://schemas.microsoft.com/office/drawing/2014/main" id="{75DDF539-650C-D8A6-C33F-9291E3E9FBB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15364" name="Slide Number Placeholder 3">
            <a:extLst>
              <a:ext uri="{FF2B5EF4-FFF2-40B4-BE49-F238E27FC236}">
                <a16:creationId xmlns:a16="http://schemas.microsoft.com/office/drawing/2014/main" id="{9F66B606-A9D5-71DA-FD7B-1702308F104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E2106A38-182C-4E06-81C6-C96C55233094}" type="slidenum">
              <a:rPr lang="en-GB" altLang="en-US"/>
              <a:pPr/>
              <a:t>12</a:t>
            </a:fld>
            <a:endParaRPr lang="en-GB" altLang="en-US"/>
          </a:p>
        </p:txBody>
      </p:sp>
    </p:spTree>
    <p:extLst>
      <p:ext uri="{BB962C8B-B14F-4D97-AF65-F5344CB8AC3E}">
        <p14:creationId xmlns:p14="http://schemas.microsoft.com/office/powerpoint/2010/main" val="6612254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B1E0B1-DA95-0BE7-5FBE-A0E47D229B36}"/>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a:extLst>
              <a:ext uri="{FF2B5EF4-FFF2-40B4-BE49-F238E27FC236}">
                <a16:creationId xmlns:a16="http://schemas.microsoft.com/office/drawing/2014/main" id="{FB05B4DC-89FD-5726-DFD2-6C59DA7D700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a:extLst>
              <a:ext uri="{FF2B5EF4-FFF2-40B4-BE49-F238E27FC236}">
                <a16:creationId xmlns:a16="http://schemas.microsoft.com/office/drawing/2014/main" id="{8CD711BB-F727-4A0A-474C-0FDCB2E502A1}"/>
              </a:ext>
            </a:extLst>
          </p:cNvPr>
          <p:cNvSpPr>
            <a:spLocks noGrp="1"/>
          </p:cNvSpPr>
          <p:nvPr>
            <p:ph type="dt" sz="half" idx="10"/>
          </p:nvPr>
        </p:nvSpPr>
        <p:spPr/>
        <p:txBody>
          <a:bodyPr/>
          <a:lstStyle/>
          <a:p>
            <a:fld id="{0D1E4872-4AD9-4ECF-89EE-59AED36BE5FC}" type="datetimeFigureOut">
              <a:rPr lang="en-GB" smtClean="0"/>
              <a:t>02/06/2025</a:t>
            </a:fld>
            <a:endParaRPr lang="en-GB"/>
          </a:p>
        </p:txBody>
      </p:sp>
      <p:sp>
        <p:nvSpPr>
          <p:cNvPr id="5" name="Footer Placeholder 4">
            <a:extLst>
              <a:ext uri="{FF2B5EF4-FFF2-40B4-BE49-F238E27FC236}">
                <a16:creationId xmlns:a16="http://schemas.microsoft.com/office/drawing/2014/main" id="{587821F3-E330-E9F2-01F2-2600FE0AE4F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9AC9C2E-4CF1-353E-6053-14C5629FA1F4}"/>
              </a:ext>
            </a:extLst>
          </p:cNvPr>
          <p:cNvSpPr>
            <a:spLocks noGrp="1"/>
          </p:cNvSpPr>
          <p:nvPr>
            <p:ph type="sldNum" sz="quarter" idx="12"/>
          </p:nvPr>
        </p:nvSpPr>
        <p:spPr/>
        <p:txBody>
          <a:bodyPr/>
          <a:lstStyle/>
          <a:p>
            <a:fld id="{BF2A7AD2-AA6F-45DA-B406-139AF7BEE90A}" type="slidenum">
              <a:rPr lang="en-GB" smtClean="0"/>
              <a:t>‹#›</a:t>
            </a:fld>
            <a:endParaRPr lang="en-GB"/>
          </a:p>
        </p:txBody>
      </p:sp>
    </p:spTree>
    <p:extLst>
      <p:ext uri="{BB962C8B-B14F-4D97-AF65-F5344CB8AC3E}">
        <p14:creationId xmlns:p14="http://schemas.microsoft.com/office/powerpoint/2010/main" val="5589007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68E625-2D95-E631-E281-22E61857F5BE}"/>
              </a:ext>
            </a:extLst>
          </p:cNvPr>
          <p:cNvSpPr>
            <a:spLocks noGrp="1"/>
          </p:cNvSpPr>
          <p:nvPr>
            <p:ph type="title"/>
          </p:nvPr>
        </p:nvSpPr>
        <p:spPr/>
        <p:txBody>
          <a:bodyPr/>
          <a:lstStyle/>
          <a:p>
            <a:r>
              <a:rPr lang="en-GB"/>
              <a:t>Click to edit Master title style</a:t>
            </a:r>
          </a:p>
        </p:txBody>
      </p:sp>
      <p:sp>
        <p:nvSpPr>
          <p:cNvPr id="3" name="Vertical Text Placeholder 2">
            <a:extLst>
              <a:ext uri="{FF2B5EF4-FFF2-40B4-BE49-F238E27FC236}">
                <a16:creationId xmlns:a16="http://schemas.microsoft.com/office/drawing/2014/main" id="{077F0A58-6E98-032E-C65E-DB8920198E7F}"/>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3DE4ED92-A69D-E3D1-F143-65F0723EC788}"/>
              </a:ext>
            </a:extLst>
          </p:cNvPr>
          <p:cNvSpPr>
            <a:spLocks noGrp="1"/>
          </p:cNvSpPr>
          <p:nvPr>
            <p:ph type="dt" sz="half" idx="10"/>
          </p:nvPr>
        </p:nvSpPr>
        <p:spPr/>
        <p:txBody>
          <a:bodyPr/>
          <a:lstStyle/>
          <a:p>
            <a:fld id="{0D1E4872-4AD9-4ECF-89EE-59AED36BE5FC}" type="datetimeFigureOut">
              <a:rPr lang="en-GB" smtClean="0"/>
              <a:t>02/06/2025</a:t>
            </a:fld>
            <a:endParaRPr lang="en-GB"/>
          </a:p>
        </p:txBody>
      </p:sp>
      <p:sp>
        <p:nvSpPr>
          <p:cNvPr id="5" name="Footer Placeholder 4">
            <a:extLst>
              <a:ext uri="{FF2B5EF4-FFF2-40B4-BE49-F238E27FC236}">
                <a16:creationId xmlns:a16="http://schemas.microsoft.com/office/drawing/2014/main" id="{3A98175F-3311-DF1F-1B7D-07DB42DFE5C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DD65740-A95A-F8E3-BB7B-B7DE05694D6E}"/>
              </a:ext>
            </a:extLst>
          </p:cNvPr>
          <p:cNvSpPr>
            <a:spLocks noGrp="1"/>
          </p:cNvSpPr>
          <p:nvPr>
            <p:ph type="sldNum" sz="quarter" idx="12"/>
          </p:nvPr>
        </p:nvSpPr>
        <p:spPr/>
        <p:txBody>
          <a:bodyPr/>
          <a:lstStyle/>
          <a:p>
            <a:fld id="{BF2A7AD2-AA6F-45DA-B406-139AF7BEE90A}" type="slidenum">
              <a:rPr lang="en-GB" smtClean="0"/>
              <a:t>‹#›</a:t>
            </a:fld>
            <a:endParaRPr lang="en-GB"/>
          </a:p>
        </p:txBody>
      </p:sp>
    </p:spTree>
    <p:extLst>
      <p:ext uri="{BB962C8B-B14F-4D97-AF65-F5344CB8AC3E}">
        <p14:creationId xmlns:p14="http://schemas.microsoft.com/office/powerpoint/2010/main" val="42062926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3A66673-83B8-0CFA-4901-DB348DA2FD7E}"/>
              </a:ext>
            </a:extLst>
          </p:cNvPr>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a:extLst>
              <a:ext uri="{FF2B5EF4-FFF2-40B4-BE49-F238E27FC236}">
                <a16:creationId xmlns:a16="http://schemas.microsoft.com/office/drawing/2014/main" id="{57EC11EA-3CF0-2827-5072-906F1F5F0C8A}"/>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4120FBD4-C399-E9A0-90FC-18042BDA0A5E}"/>
              </a:ext>
            </a:extLst>
          </p:cNvPr>
          <p:cNvSpPr>
            <a:spLocks noGrp="1"/>
          </p:cNvSpPr>
          <p:nvPr>
            <p:ph type="dt" sz="half" idx="10"/>
          </p:nvPr>
        </p:nvSpPr>
        <p:spPr/>
        <p:txBody>
          <a:bodyPr/>
          <a:lstStyle/>
          <a:p>
            <a:fld id="{0D1E4872-4AD9-4ECF-89EE-59AED36BE5FC}" type="datetimeFigureOut">
              <a:rPr lang="en-GB" smtClean="0"/>
              <a:t>02/06/2025</a:t>
            </a:fld>
            <a:endParaRPr lang="en-GB"/>
          </a:p>
        </p:txBody>
      </p:sp>
      <p:sp>
        <p:nvSpPr>
          <p:cNvPr id="5" name="Footer Placeholder 4">
            <a:extLst>
              <a:ext uri="{FF2B5EF4-FFF2-40B4-BE49-F238E27FC236}">
                <a16:creationId xmlns:a16="http://schemas.microsoft.com/office/drawing/2014/main" id="{E9DC7992-BAF3-AD2D-0C8C-346B0D092AA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AC6475C-E06E-47D5-5C8D-E84AFCC22625}"/>
              </a:ext>
            </a:extLst>
          </p:cNvPr>
          <p:cNvSpPr>
            <a:spLocks noGrp="1"/>
          </p:cNvSpPr>
          <p:nvPr>
            <p:ph type="sldNum" sz="quarter" idx="12"/>
          </p:nvPr>
        </p:nvSpPr>
        <p:spPr/>
        <p:txBody>
          <a:bodyPr/>
          <a:lstStyle/>
          <a:p>
            <a:fld id="{BF2A7AD2-AA6F-45DA-B406-139AF7BEE90A}" type="slidenum">
              <a:rPr lang="en-GB" smtClean="0"/>
              <a:t>‹#›</a:t>
            </a:fld>
            <a:endParaRPr lang="en-GB"/>
          </a:p>
        </p:txBody>
      </p:sp>
    </p:spTree>
    <p:extLst>
      <p:ext uri="{BB962C8B-B14F-4D97-AF65-F5344CB8AC3E}">
        <p14:creationId xmlns:p14="http://schemas.microsoft.com/office/powerpoint/2010/main" val="42463423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1FCE98D-965B-764C-BE45-1882026B918A}"/>
              </a:ext>
            </a:extLst>
          </p:cNvPr>
          <p:cNvPicPr>
            <a:picLocks noChangeAspect="1"/>
          </p:cNvPicPr>
          <p:nvPr userDrawn="1"/>
        </p:nvPicPr>
        <p:blipFill>
          <a:blip r:embed="rId2"/>
          <a:srcRect/>
          <a:stretch/>
        </p:blipFill>
        <p:spPr>
          <a:xfrm>
            <a:off x="-31759" y="-32581"/>
            <a:ext cx="12243512" cy="6916377"/>
          </a:xfrm>
          <a:prstGeom prst="rect">
            <a:avLst/>
          </a:prstGeom>
        </p:spPr>
      </p:pic>
      <p:sp>
        <p:nvSpPr>
          <p:cNvPr id="13" name="Title 12">
            <a:extLst>
              <a:ext uri="{FF2B5EF4-FFF2-40B4-BE49-F238E27FC236}">
                <a16:creationId xmlns:a16="http://schemas.microsoft.com/office/drawing/2014/main" id="{91E5A6D0-32FB-FF4D-8A67-7D62F68F0C1C}"/>
              </a:ext>
            </a:extLst>
          </p:cNvPr>
          <p:cNvSpPr>
            <a:spLocks noGrp="1"/>
          </p:cNvSpPr>
          <p:nvPr>
            <p:ph type="title" hasCustomPrompt="1"/>
          </p:nvPr>
        </p:nvSpPr>
        <p:spPr>
          <a:xfrm>
            <a:off x="328043" y="2337059"/>
            <a:ext cx="7320370" cy="1986968"/>
          </a:xfrm>
        </p:spPr>
        <p:txBody>
          <a:bodyPr anchor="t">
            <a:noAutofit/>
          </a:bodyPr>
          <a:lstStyle>
            <a:lvl1pPr>
              <a:defRPr sz="4800" b="1" i="0">
                <a:solidFill>
                  <a:srgbClr val="0D2B67"/>
                </a:solidFill>
                <a:latin typeface="Arial" panose="020B0604020202020204" pitchFamily="34" charset="0"/>
                <a:cs typeface="Arial" panose="020B0604020202020204" pitchFamily="34" charset="0"/>
              </a:defRPr>
            </a:lvl1pPr>
          </a:lstStyle>
          <a:p>
            <a:r>
              <a:rPr lang="en-GB"/>
              <a:t>CLICK TO EDIT.</a:t>
            </a:r>
            <a:br>
              <a:rPr lang="en-GB"/>
            </a:br>
            <a:r>
              <a:rPr lang="en-GB"/>
              <a:t>ARIAL: BOLD. 48 Pt.</a:t>
            </a:r>
            <a:br>
              <a:rPr lang="en-GB"/>
            </a:br>
            <a:r>
              <a:rPr lang="en-GB"/>
              <a:t>UPPER CASE.</a:t>
            </a:r>
            <a:endParaRPr lang="en-US"/>
          </a:p>
        </p:txBody>
      </p:sp>
      <p:sp>
        <p:nvSpPr>
          <p:cNvPr id="24" name="Text Placeholder 23">
            <a:extLst>
              <a:ext uri="{FF2B5EF4-FFF2-40B4-BE49-F238E27FC236}">
                <a16:creationId xmlns:a16="http://schemas.microsoft.com/office/drawing/2014/main" id="{77285588-E5F6-BF4B-8B10-548390FCF44D}"/>
              </a:ext>
            </a:extLst>
          </p:cNvPr>
          <p:cNvSpPr>
            <a:spLocks noGrp="1"/>
          </p:cNvSpPr>
          <p:nvPr>
            <p:ph type="body" sz="quarter" idx="10" hasCustomPrompt="1"/>
          </p:nvPr>
        </p:nvSpPr>
        <p:spPr>
          <a:xfrm>
            <a:off x="328614" y="5137904"/>
            <a:ext cx="4010912" cy="411163"/>
          </a:xfrm>
        </p:spPr>
        <p:txBody>
          <a:bodyPr>
            <a:noAutofit/>
          </a:bodyPr>
          <a:lstStyle>
            <a:lvl1pPr marL="0" indent="0">
              <a:buNone/>
              <a:defRPr sz="2800" b="1" i="0">
                <a:solidFill>
                  <a:srgbClr val="0D2B67"/>
                </a:solidFill>
                <a:latin typeface="Arial" panose="020B0604020202020204" pitchFamily="34" charset="0"/>
                <a:cs typeface="Arial" panose="020B0604020202020204" pitchFamily="34" charset="0"/>
              </a:defRPr>
            </a:lvl1pPr>
            <a:lvl2pPr>
              <a:defRPr sz="2800" b="1" i="0">
                <a:solidFill>
                  <a:srgbClr val="0D2B67"/>
                </a:solidFill>
                <a:latin typeface="Arial" panose="020B0604020202020204" pitchFamily="34" charset="0"/>
                <a:cs typeface="Arial" panose="020B0604020202020204" pitchFamily="34" charset="0"/>
              </a:defRPr>
            </a:lvl2pPr>
            <a:lvl3pPr>
              <a:defRPr sz="2800" b="1" i="0">
                <a:solidFill>
                  <a:srgbClr val="0D2B67"/>
                </a:solidFill>
                <a:latin typeface="Arial" panose="020B0604020202020204" pitchFamily="34" charset="0"/>
                <a:cs typeface="Arial" panose="020B0604020202020204" pitchFamily="34" charset="0"/>
              </a:defRPr>
            </a:lvl3pPr>
            <a:lvl4pPr>
              <a:defRPr sz="2800" b="1" i="0">
                <a:solidFill>
                  <a:srgbClr val="0D2B67"/>
                </a:solidFill>
                <a:latin typeface="Arial" panose="020B0604020202020204" pitchFamily="34" charset="0"/>
                <a:cs typeface="Arial" panose="020B0604020202020204" pitchFamily="34" charset="0"/>
              </a:defRPr>
            </a:lvl4pPr>
            <a:lvl5pPr>
              <a:defRPr sz="2800" b="1" i="0">
                <a:solidFill>
                  <a:srgbClr val="0D2B67"/>
                </a:solidFill>
                <a:latin typeface="Arial" panose="020B0604020202020204" pitchFamily="34" charset="0"/>
                <a:cs typeface="Arial" panose="020B0604020202020204" pitchFamily="34" charset="0"/>
              </a:defRPr>
            </a:lvl5pPr>
          </a:lstStyle>
          <a:p>
            <a:pPr lvl="0"/>
            <a:r>
              <a:rPr lang="en-US"/>
              <a:t>11/11/2023 or 2023 | 24</a:t>
            </a:r>
          </a:p>
        </p:txBody>
      </p:sp>
    </p:spTree>
    <p:extLst>
      <p:ext uri="{BB962C8B-B14F-4D97-AF65-F5344CB8AC3E}">
        <p14:creationId xmlns:p14="http://schemas.microsoft.com/office/powerpoint/2010/main" val="6934062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052B81-771F-CF79-07F9-085C1A6C5A56}"/>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02188CC6-5704-A10B-1F5F-5FCF6F35335B}"/>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DC4E4126-ECAD-5525-BB5E-64434089D499}"/>
              </a:ext>
            </a:extLst>
          </p:cNvPr>
          <p:cNvSpPr>
            <a:spLocks noGrp="1"/>
          </p:cNvSpPr>
          <p:nvPr>
            <p:ph type="dt" sz="half" idx="10"/>
          </p:nvPr>
        </p:nvSpPr>
        <p:spPr/>
        <p:txBody>
          <a:bodyPr/>
          <a:lstStyle/>
          <a:p>
            <a:fld id="{0D1E4872-4AD9-4ECF-89EE-59AED36BE5FC}" type="datetimeFigureOut">
              <a:rPr lang="en-GB" smtClean="0"/>
              <a:t>02/06/2025</a:t>
            </a:fld>
            <a:endParaRPr lang="en-GB"/>
          </a:p>
        </p:txBody>
      </p:sp>
      <p:sp>
        <p:nvSpPr>
          <p:cNvPr id="5" name="Footer Placeholder 4">
            <a:extLst>
              <a:ext uri="{FF2B5EF4-FFF2-40B4-BE49-F238E27FC236}">
                <a16:creationId xmlns:a16="http://schemas.microsoft.com/office/drawing/2014/main" id="{C6F42398-EE43-41C4-C5ED-8C8466030A6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0B341F0-7DC2-7C3A-1F2C-952AF68CAD1A}"/>
              </a:ext>
            </a:extLst>
          </p:cNvPr>
          <p:cNvSpPr>
            <a:spLocks noGrp="1"/>
          </p:cNvSpPr>
          <p:nvPr>
            <p:ph type="sldNum" sz="quarter" idx="12"/>
          </p:nvPr>
        </p:nvSpPr>
        <p:spPr/>
        <p:txBody>
          <a:bodyPr/>
          <a:lstStyle/>
          <a:p>
            <a:fld id="{BF2A7AD2-AA6F-45DA-B406-139AF7BEE90A}" type="slidenum">
              <a:rPr lang="en-GB" smtClean="0"/>
              <a:t>‹#›</a:t>
            </a:fld>
            <a:endParaRPr lang="en-GB"/>
          </a:p>
        </p:txBody>
      </p:sp>
    </p:spTree>
    <p:extLst>
      <p:ext uri="{BB962C8B-B14F-4D97-AF65-F5344CB8AC3E}">
        <p14:creationId xmlns:p14="http://schemas.microsoft.com/office/powerpoint/2010/main" val="24473574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012239-8078-089D-A991-22253FF014F4}"/>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p>
        </p:txBody>
      </p:sp>
      <p:sp>
        <p:nvSpPr>
          <p:cNvPr id="3" name="Text Placeholder 2">
            <a:extLst>
              <a:ext uri="{FF2B5EF4-FFF2-40B4-BE49-F238E27FC236}">
                <a16:creationId xmlns:a16="http://schemas.microsoft.com/office/drawing/2014/main" id="{526A4EDD-236E-203E-ACDA-0CA88B378C94}"/>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C9248797-5CB2-2087-2048-EC3DFAFB3F58}"/>
              </a:ext>
            </a:extLst>
          </p:cNvPr>
          <p:cNvSpPr>
            <a:spLocks noGrp="1"/>
          </p:cNvSpPr>
          <p:nvPr>
            <p:ph type="dt" sz="half" idx="10"/>
          </p:nvPr>
        </p:nvSpPr>
        <p:spPr/>
        <p:txBody>
          <a:bodyPr/>
          <a:lstStyle/>
          <a:p>
            <a:fld id="{0D1E4872-4AD9-4ECF-89EE-59AED36BE5FC}" type="datetimeFigureOut">
              <a:rPr lang="en-GB" smtClean="0"/>
              <a:t>02/06/2025</a:t>
            </a:fld>
            <a:endParaRPr lang="en-GB"/>
          </a:p>
        </p:txBody>
      </p:sp>
      <p:sp>
        <p:nvSpPr>
          <p:cNvPr id="5" name="Footer Placeholder 4">
            <a:extLst>
              <a:ext uri="{FF2B5EF4-FFF2-40B4-BE49-F238E27FC236}">
                <a16:creationId xmlns:a16="http://schemas.microsoft.com/office/drawing/2014/main" id="{F2FE197F-04E9-656B-B208-D86001F45AC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59A9F09-D925-BF2D-9F55-24A76F0D10EE}"/>
              </a:ext>
            </a:extLst>
          </p:cNvPr>
          <p:cNvSpPr>
            <a:spLocks noGrp="1"/>
          </p:cNvSpPr>
          <p:nvPr>
            <p:ph type="sldNum" sz="quarter" idx="12"/>
          </p:nvPr>
        </p:nvSpPr>
        <p:spPr/>
        <p:txBody>
          <a:bodyPr/>
          <a:lstStyle/>
          <a:p>
            <a:fld id="{BF2A7AD2-AA6F-45DA-B406-139AF7BEE90A}" type="slidenum">
              <a:rPr lang="en-GB" smtClean="0"/>
              <a:t>‹#›</a:t>
            </a:fld>
            <a:endParaRPr lang="en-GB"/>
          </a:p>
        </p:txBody>
      </p:sp>
    </p:spTree>
    <p:extLst>
      <p:ext uri="{BB962C8B-B14F-4D97-AF65-F5344CB8AC3E}">
        <p14:creationId xmlns:p14="http://schemas.microsoft.com/office/powerpoint/2010/main" val="31735593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AC2C4E-E183-2F78-183A-D721F4B94E81}"/>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0DF8EF2A-7146-9E18-27C3-08E81C5ED21F}"/>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7830DDFE-E071-8387-353C-755E6411EB72}"/>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a:extLst>
              <a:ext uri="{FF2B5EF4-FFF2-40B4-BE49-F238E27FC236}">
                <a16:creationId xmlns:a16="http://schemas.microsoft.com/office/drawing/2014/main" id="{B933F63E-8AD3-5BD2-C9C5-199B52C1EE85}"/>
              </a:ext>
            </a:extLst>
          </p:cNvPr>
          <p:cNvSpPr>
            <a:spLocks noGrp="1"/>
          </p:cNvSpPr>
          <p:nvPr>
            <p:ph type="dt" sz="half" idx="10"/>
          </p:nvPr>
        </p:nvSpPr>
        <p:spPr/>
        <p:txBody>
          <a:bodyPr/>
          <a:lstStyle/>
          <a:p>
            <a:fld id="{0D1E4872-4AD9-4ECF-89EE-59AED36BE5FC}" type="datetimeFigureOut">
              <a:rPr lang="en-GB" smtClean="0"/>
              <a:t>02/06/2025</a:t>
            </a:fld>
            <a:endParaRPr lang="en-GB"/>
          </a:p>
        </p:txBody>
      </p:sp>
      <p:sp>
        <p:nvSpPr>
          <p:cNvPr id="6" name="Footer Placeholder 5">
            <a:extLst>
              <a:ext uri="{FF2B5EF4-FFF2-40B4-BE49-F238E27FC236}">
                <a16:creationId xmlns:a16="http://schemas.microsoft.com/office/drawing/2014/main" id="{7D7D127D-6E12-57DE-7E40-C3F24C0AC16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B36F2AC-C380-27F5-649C-F1C8DCEC77D6}"/>
              </a:ext>
            </a:extLst>
          </p:cNvPr>
          <p:cNvSpPr>
            <a:spLocks noGrp="1"/>
          </p:cNvSpPr>
          <p:nvPr>
            <p:ph type="sldNum" sz="quarter" idx="12"/>
          </p:nvPr>
        </p:nvSpPr>
        <p:spPr/>
        <p:txBody>
          <a:bodyPr/>
          <a:lstStyle/>
          <a:p>
            <a:fld id="{BF2A7AD2-AA6F-45DA-B406-139AF7BEE90A}" type="slidenum">
              <a:rPr lang="en-GB" smtClean="0"/>
              <a:t>‹#›</a:t>
            </a:fld>
            <a:endParaRPr lang="en-GB"/>
          </a:p>
        </p:txBody>
      </p:sp>
    </p:spTree>
    <p:extLst>
      <p:ext uri="{BB962C8B-B14F-4D97-AF65-F5344CB8AC3E}">
        <p14:creationId xmlns:p14="http://schemas.microsoft.com/office/powerpoint/2010/main" val="35647663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57C6CA-FECD-58D8-E5FF-D6CE1C05216D}"/>
              </a:ext>
            </a:extLst>
          </p:cNvPr>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a:extLst>
              <a:ext uri="{FF2B5EF4-FFF2-40B4-BE49-F238E27FC236}">
                <a16:creationId xmlns:a16="http://schemas.microsoft.com/office/drawing/2014/main" id="{E5D8B70E-46DC-D033-9B98-9D507B17D65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3358830A-3EE0-B10C-5AFC-AB92BBB7C807}"/>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DC117340-7F65-1270-E24F-96EF0542AB4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CCDFE2F1-63FE-1010-C2A2-FDCEB983342B}"/>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D675C0AB-AC2A-903A-866A-40BF3845D10A}"/>
              </a:ext>
            </a:extLst>
          </p:cNvPr>
          <p:cNvSpPr>
            <a:spLocks noGrp="1"/>
          </p:cNvSpPr>
          <p:nvPr>
            <p:ph type="dt" sz="half" idx="10"/>
          </p:nvPr>
        </p:nvSpPr>
        <p:spPr/>
        <p:txBody>
          <a:bodyPr/>
          <a:lstStyle/>
          <a:p>
            <a:fld id="{0D1E4872-4AD9-4ECF-89EE-59AED36BE5FC}" type="datetimeFigureOut">
              <a:rPr lang="en-GB" smtClean="0"/>
              <a:t>02/06/2025</a:t>
            </a:fld>
            <a:endParaRPr lang="en-GB"/>
          </a:p>
        </p:txBody>
      </p:sp>
      <p:sp>
        <p:nvSpPr>
          <p:cNvPr id="8" name="Footer Placeholder 7">
            <a:extLst>
              <a:ext uri="{FF2B5EF4-FFF2-40B4-BE49-F238E27FC236}">
                <a16:creationId xmlns:a16="http://schemas.microsoft.com/office/drawing/2014/main" id="{99F11D65-969E-3FC3-6A63-826CA9369521}"/>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0272DBAD-4FD4-80F1-1830-58483EFD5883}"/>
              </a:ext>
            </a:extLst>
          </p:cNvPr>
          <p:cNvSpPr>
            <a:spLocks noGrp="1"/>
          </p:cNvSpPr>
          <p:nvPr>
            <p:ph type="sldNum" sz="quarter" idx="12"/>
          </p:nvPr>
        </p:nvSpPr>
        <p:spPr/>
        <p:txBody>
          <a:bodyPr/>
          <a:lstStyle/>
          <a:p>
            <a:fld id="{BF2A7AD2-AA6F-45DA-B406-139AF7BEE90A}" type="slidenum">
              <a:rPr lang="en-GB" smtClean="0"/>
              <a:t>‹#›</a:t>
            </a:fld>
            <a:endParaRPr lang="en-GB"/>
          </a:p>
        </p:txBody>
      </p:sp>
    </p:spTree>
    <p:extLst>
      <p:ext uri="{BB962C8B-B14F-4D97-AF65-F5344CB8AC3E}">
        <p14:creationId xmlns:p14="http://schemas.microsoft.com/office/powerpoint/2010/main" val="40316405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B35987-FB91-B1D9-CD9C-38DE939FDC19}"/>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B1184D73-8FFB-1C42-FADC-42451B6A2CE6}"/>
              </a:ext>
            </a:extLst>
          </p:cNvPr>
          <p:cNvSpPr>
            <a:spLocks noGrp="1"/>
          </p:cNvSpPr>
          <p:nvPr>
            <p:ph type="dt" sz="half" idx="10"/>
          </p:nvPr>
        </p:nvSpPr>
        <p:spPr/>
        <p:txBody>
          <a:bodyPr/>
          <a:lstStyle/>
          <a:p>
            <a:fld id="{0D1E4872-4AD9-4ECF-89EE-59AED36BE5FC}" type="datetimeFigureOut">
              <a:rPr lang="en-GB" smtClean="0"/>
              <a:t>02/06/2025</a:t>
            </a:fld>
            <a:endParaRPr lang="en-GB"/>
          </a:p>
        </p:txBody>
      </p:sp>
      <p:sp>
        <p:nvSpPr>
          <p:cNvPr id="4" name="Footer Placeholder 3">
            <a:extLst>
              <a:ext uri="{FF2B5EF4-FFF2-40B4-BE49-F238E27FC236}">
                <a16:creationId xmlns:a16="http://schemas.microsoft.com/office/drawing/2014/main" id="{B5CEDDE9-82B9-DD0F-CB6D-7EE76641F5DB}"/>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4B581A59-FFAD-2A92-C07B-B2D220E9326F}"/>
              </a:ext>
            </a:extLst>
          </p:cNvPr>
          <p:cNvSpPr>
            <a:spLocks noGrp="1"/>
          </p:cNvSpPr>
          <p:nvPr>
            <p:ph type="sldNum" sz="quarter" idx="12"/>
          </p:nvPr>
        </p:nvSpPr>
        <p:spPr/>
        <p:txBody>
          <a:bodyPr/>
          <a:lstStyle/>
          <a:p>
            <a:fld id="{BF2A7AD2-AA6F-45DA-B406-139AF7BEE90A}" type="slidenum">
              <a:rPr lang="en-GB" smtClean="0"/>
              <a:t>‹#›</a:t>
            </a:fld>
            <a:endParaRPr lang="en-GB"/>
          </a:p>
        </p:txBody>
      </p:sp>
    </p:spTree>
    <p:extLst>
      <p:ext uri="{BB962C8B-B14F-4D97-AF65-F5344CB8AC3E}">
        <p14:creationId xmlns:p14="http://schemas.microsoft.com/office/powerpoint/2010/main" val="14745476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4D4A3CE-0C27-69D3-E392-93FA31B9EB24}"/>
              </a:ext>
            </a:extLst>
          </p:cNvPr>
          <p:cNvSpPr>
            <a:spLocks noGrp="1"/>
          </p:cNvSpPr>
          <p:nvPr>
            <p:ph type="dt" sz="half" idx="10"/>
          </p:nvPr>
        </p:nvSpPr>
        <p:spPr/>
        <p:txBody>
          <a:bodyPr/>
          <a:lstStyle/>
          <a:p>
            <a:fld id="{0D1E4872-4AD9-4ECF-89EE-59AED36BE5FC}" type="datetimeFigureOut">
              <a:rPr lang="en-GB" smtClean="0"/>
              <a:t>02/06/2025</a:t>
            </a:fld>
            <a:endParaRPr lang="en-GB"/>
          </a:p>
        </p:txBody>
      </p:sp>
      <p:sp>
        <p:nvSpPr>
          <p:cNvPr id="3" name="Footer Placeholder 2">
            <a:extLst>
              <a:ext uri="{FF2B5EF4-FFF2-40B4-BE49-F238E27FC236}">
                <a16:creationId xmlns:a16="http://schemas.microsoft.com/office/drawing/2014/main" id="{0E9F5E38-7A8F-1ED6-7FF5-73D3160C7E1C}"/>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1F6F294C-550D-FDA6-5CCA-FCBEBC628868}"/>
              </a:ext>
            </a:extLst>
          </p:cNvPr>
          <p:cNvSpPr>
            <a:spLocks noGrp="1"/>
          </p:cNvSpPr>
          <p:nvPr>
            <p:ph type="sldNum" sz="quarter" idx="12"/>
          </p:nvPr>
        </p:nvSpPr>
        <p:spPr/>
        <p:txBody>
          <a:bodyPr/>
          <a:lstStyle/>
          <a:p>
            <a:fld id="{BF2A7AD2-AA6F-45DA-B406-139AF7BEE90A}" type="slidenum">
              <a:rPr lang="en-GB" smtClean="0"/>
              <a:t>‹#›</a:t>
            </a:fld>
            <a:endParaRPr lang="en-GB"/>
          </a:p>
        </p:txBody>
      </p:sp>
    </p:spTree>
    <p:extLst>
      <p:ext uri="{BB962C8B-B14F-4D97-AF65-F5344CB8AC3E}">
        <p14:creationId xmlns:p14="http://schemas.microsoft.com/office/powerpoint/2010/main" val="35380835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062CD4-5B25-46C5-E771-1FA9F3FECDA7}"/>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a:extLst>
              <a:ext uri="{FF2B5EF4-FFF2-40B4-BE49-F238E27FC236}">
                <a16:creationId xmlns:a16="http://schemas.microsoft.com/office/drawing/2014/main" id="{6D9BB0C8-EFC5-6BAA-A6D3-A41D56CC561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397938B9-BB9A-679F-C9CB-2FC3335E8B0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E262BC6A-9156-5FBA-D731-9BDF4BB96E29}"/>
              </a:ext>
            </a:extLst>
          </p:cNvPr>
          <p:cNvSpPr>
            <a:spLocks noGrp="1"/>
          </p:cNvSpPr>
          <p:nvPr>
            <p:ph type="dt" sz="half" idx="10"/>
          </p:nvPr>
        </p:nvSpPr>
        <p:spPr/>
        <p:txBody>
          <a:bodyPr/>
          <a:lstStyle/>
          <a:p>
            <a:fld id="{0D1E4872-4AD9-4ECF-89EE-59AED36BE5FC}" type="datetimeFigureOut">
              <a:rPr lang="en-GB" smtClean="0"/>
              <a:t>02/06/2025</a:t>
            </a:fld>
            <a:endParaRPr lang="en-GB"/>
          </a:p>
        </p:txBody>
      </p:sp>
      <p:sp>
        <p:nvSpPr>
          <p:cNvPr id="6" name="Footer Placeholder 5">
            <a:extLst>
              <a:ext uri="{FF2B5EF4-FFF2-40B4-BE49-F238E27FC236}">
                <a16:creationId xmlns:a16="http://schemas.microsoft.com/office/drawing/2014/main" id="{14C89699-1246-2D06-F1F4-9602392D17B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5EAF52C-3CEA-F799-23A2-B13C30175310}"/>
              </a:ext>
            </a:extLst>
          </p:cNvPr>
          <p:cNvSpPr>
            <a:spLocks noGrp="1"/>
          </p:cNvSpPr>
          <p:nvPr>
            <p:ph type="sldNum" sz="quarter" idx="12"/>
          </p:nvPr>
        </p:nvSpPr>
        <p:spPr/>
        <p:txBody>
          <a:bodyPr/>
          <a:lstStyle/>
          <a:p>
            <a:fld id="{BF2A7AD2-AA6F-45DA-B406-139AF7BEE90A}" type="slidenum">
              <a:rPr lang="en-GB" smtClean="0"/>
              <a:t>‹#›</a:t>
            </a:fld>
            <a:endParaRPr lang="en-GB"/>
          </a:p>
        </p:txBody>
      </p:sp>
    </p:spTree>
    <p:extLst>
      <p:ext uri="{BB962C8B-B14F-4D97-AF65-F5344CB8AC3E}">
        <p14:creationId xmlns:p14="http://schemas.microsoft.com/office/powerpoint/2010/main" val="10786832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8D6614-5DEF-FB08-3EA6-036EFAEC5BFF}"/>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a:extLst>
              <a:ext uri="{FF2B5EF4-FFF2-40B4-BE49-F238E27FC236}">
                <a16:creationId xmlns:a16="http://schemas.microsoft.com/office/drawing/2014/main" id="{AE6A633F-C3BE-7B35-E20A-B6DC9E476B1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64BB7AFC-86BF-B1DD-2D0D-1B0E488D742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1EB6AE82-7EDC-B29E-069A-DE2A28EECE98}"/>
              </a:ext>
            </a:extLst>
          </p:cNvPr>
          <p:cNvSpPr>
            <a:spLocks noGrp="1"/>
          </p:cNvSpPr>
          <p:nvPr>
            <p:ph type="dt" sz="half" idx="10"/>
          </p:nvPr>
        </p:nvSpPr>
        <p:spPr/>
        <p:txBody>
          <a:bodyPr/>
          <a:lstStyle/>
          <a:p>
            <a:fld id="{0D1E4872-4AD9-4ECF-89EE-59AED36BE5FC}" type="datetimeFigureOut">
              <a:rPr lang="en-GB" smtClean="0"/>
              <a:t>02/06/2025</a:t>
            </a:fld>
            <a:endParaRPr lang="en-GB"/>
          </a:p>
        </p:txBody>
      </p:sp>
      <p:sp>
        <p:nvSpPr>
          <p:cNvPr id="6" name="Footer Placeholder 5">
            <a:extLst>
              <a:ext uri="{FF2B5EF4-FFF2-40B4-BE49-F238E27FC236}">
                <a16:creationId xmlns:a16="http://schemas.microsoft.com/office/drawing/2014/main" id="{847301BE-EB76-B5D3-10A2-92CE34B45FF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6E7CBBB-343C-BCBB-18B7-1D38F67127F0}"/>
              </a:ext>
            </a:extLst>
          </p:cNvPr>
          <p:cNvSpPr>
            <a:spLocks noGrp="1"/>
          </p:cNvSpPr>
          <p:nvPr>
            <p:ph type="sldNum" sz="quarter" idx="12"/>
          </p:nvPr>
        </p:nvSpPr>
        <p:spPr/>
        <p:txBody>
          <a:bodyPr/>
          <a:lstStyle/>
          <a:p>
            <a:fld id="{BF2A7AD2-AA6F-45DA-B406-139AF7BEE90A}" type="slidenum">
              <a:rPr lang="en-GB" smtClean="0"/>
              <a:t>‹#›</a:t>
            </a:fld>
            <a:endParaRPr lang="en-GB"/>
          </a:p>
        </p:txBody>
      </p:sp>
    </p:spTree>
    <p:extLst>
      <p:ext uri="{BB962C8B-B14F-4D97-AF65-F5344CB8AC3E}">
        <p14:creationId xmlns:p14="http://schemas.microsoft.com/office/powerpoint/2010/main" val="13821849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8F688C2-1049-5885-D300-2B5C8E96778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50B12C3E-B9E0-F5D4-6B5B-831204BB40A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4B690D65-C711-9E11-40CD-0DEAD4E29C3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0D1E4872-4AD9-4ECF-89EE-59AED36BE5FC}" type="datetimeFigureOut">
              <a:rPr lang="en-GB" smtClean="0"/>
              <a:t>02/06/2025</a:t>
            </a:fld>
            <a:endParaRPr lang="en-GB"/>
          </a:p>
        </p:txBody>
      </p:sp>
      <p:sp>
        <p:nvSpPr>
          <p:cNvPr id="5" name="Footer Placeholder 4">
            <a:extLst>
              <a:ext uri="{FF2B5EF4-FFF2-40B4-BE49-F238E27FC236}">
                <a16:creationId xmlns:a16="http://schemas.microsoft.com/office/drawing/2014/main" id="{B18C3338-2E1E-A84A-2BC4-6F073F645AB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B7D77CE3-E919-09D2-1853-DE1AA771213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BF2A7AD2-AA6F-45DA-B406-139AF7BEE90A}" type="slidenum">
              <a:rPr lang="en-GB" smtClean="0"/>
              <a:t>‹#›</a:t>
            </a:fld>
            <a:endParaRPr lang="en-GB"/>
          </a:p>
        </p:txBody>
      </p:sp>
    </p:spTree>
    <p:extLst>
      <p:ext uri="{BB962C8B-B14F-4D97-AF65-F5344CB8AC3E}">
        <p14:creationId xmlns:p14="http://schemas.microsoft.com/office/powerpoint/2010/main" val="36091786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28.png"/></Relationships>
</file>

<file path=ppt/slides/_rels/slide2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2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32.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34.png"/></Relationships>
</file>

<file path=ppt/slides/_rels/slide2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36.png"/></Relationships>
</file>

<file path=ppt/slides/_rels/slide2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38.png"/></Relationships>
</file>

<file path=ppt/slides/_rels/slide2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image" Target="../media/image40.png"/></Relationships>
</file>

<file path=ppt/slides/_rels/slide2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image" Target="../media/image4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image" Target="../media/image44.png"/></Relationships>
</file>

<file path=ppt/slides/_rels/slide3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7.xml"/><Relationship Id="rId1" Type="http://schemas.openxmlformats.org/officeDocument/2006/relationships/slideLayout" Target="../slideLayouts/slideLayout1.xml"/><Relationship Id="rId4" Type="http://schemas.openxmlformats.org/officeDocument/2006/relationships/image" Target="../media/image46.png"/></Relationships>
</file>

<file path=ppt/slides/_rels/slide3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32.xml"/><Relationship Id="rId1" Type="http://schemas.openxmlformats.org/officeDocument/2006/relationships/slideLayout" Target="../slideLayouts/slideLayout1.xml"/><Relationship Id="rId4" Type="http://schemas.openxmlformats.org/officeDocument/2006/relationships/image" Target="../media/image52.pn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34.xml"/><Relationship Id="rId1" Type="http://schemas.openxmlformats.org/officeDocument/2006/relationships/slideLayout" Target="../slideLayouts/slideLayout1.xml"/><Relationship Id="rId4" Type="http://schemas.openxmlformats.org/officeDocument/2006/relationships/image" Target="../media/image54.png"/></Relationships>
</file>

<file path=ppt/slides/_rels/slide41.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35.xml"/><Relationship Id="rId1" Type="http://schemas.openxmlformats.org/officeDocument/2006/relationships/slideLayout" Target="../slideLayouts/slideLayout1.xml"/><Relationship Id="rId4" Type="http://schemas.openxmlformats.org/officeDocument/2006/relationships/image" Target="../media/image56.png"/></Relationships>
</file>

<file path=ppt/slides/_rels/slide42.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79CBB3-D741-E544-A2EA-BB75F58A074A}"/>
              </a:ext>
            </a:extLst>
          </p:cNvPr>
          <p:cNvSpPr>
            <a:spLocks noGrp="1"/>
          </p:cNvSpPr>
          <p:nvPr>
            <p:ph type="title"/>
          </p:nvPr>
        </p:nvSpPr>
        <p:spPr/>
        <p:txBody>
          <a:bodyPr/>
          <a:lstStyle/>
          <a:p>
            <a:r>
              <a:rPr lang="en-US" sz="3200" err="1">
                <a:latin typeface="Arial"/>
                <a:cs typeface="Arial"/>
              </a:rPr>
              <a:t>Organisational</a:t>
            </a:r>
            <a:r>
              <a:rPr lang="en-US" sz="3200">
                <a:latin typeface="Arial"/>
                <a:cs typeface="Arial"/>
              </a:rPr>
              <a:t> Performance against the PCC Priorities </a:t>
            </a:r>
            <a:br>
              <a:rPr lang="en-US" sz="3200">
                <a:latin typeface="Arial"/>
                <a:cs typeface="Arial"/>
              </a:rPr>
            </a:br>
            <a:br>
              <a:rPr lang="en-US" sz="3200">
                <a:latin typeface="Arial"/>
                <a:cs typeface="Arial"/>
              </a:rPr>
            </a:br>
            <a:r>
              <a:rPr lang="en-US" sz="3200">
                <a:latin typeface="Arial"/>
                <a:cs typeface="Arial"/>
              </a:rPr>
              <a:t>Report to the Assurance and Accountability Board</a:t>
            </a:r>
          </a:p>
        </p:txBody>
      </p:sp>
      <p:sp>
        <p:nvSpPr>
          <p:cNvPr id="3" name="Text Placeholder 2">
            <a:extLst>
              <a:ext uri="{FF2B5EF4-FFF2-40B4-BE49-F238E27FC236}">
                <a16:creationId xmlns:a16="http://schemas.microsoft.com/office/drawing/2014/main" id="{4C7A970E-17A7-344C-8082-61BEF955A141}"/>
              </a:ext>
            </a:extLst>
          </p:cNvPr>
          <p:cNvSpPr>
            <a:spLocks noGrp="1"/>
          </p:cNvSpPr>
          <p:nvPr>
            <p:ph type="body" sz="quarter" idx="10"/>
          </p:nvPr>
        </p:nvSpPr>
        <p:spPr/>
        <p:txBody>
          <a:bodyPr vert="horz" lIns="91440" tIns="45720" rIns="91440" bIns="45720" rtlCol="0" anchor="t">
            <a:noAutofit/>
          </a:bodyPr>
          <a:lstStyle/>
          <a:p>
            <a:r>
              <a:rPr lang="en-US">
                <a:latin typeface="Arial"/>
                <a:cs typeface="Arial"/>
              </a:rPr>
              <a:t>Quarter 4 2024-25</a:t>
            </a:r>
          </a:p>
        </p:txBody>
      </p:sp>
    </p:spTree>
    <p:extLst>
      <p:ext uri="{BB962C8B-B14F-4D97-AF65-F5344CB8AC3E}">
        <p14:creationId xmlns:p14="http://schemas.microsoft.com/office/powerpoint/2010/main" val="6135417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69AC43-BAC2-4122-00DE-7D9E8250B458}"/>
            </a:ext>
          </a:extLst>
        </p:cNvPr>
        <p:cNvGrpSpPr/>
        <p:nvPr/>
      </p:nvGrpSpPr>
      <p:grpSpPr>
        <a:xfrm>
          <a:off x="0" y="0"/>
          <a:ext cx="0" cy="0"/>
          <a:chOff x="0" y="0"/>
          <a:chExt cx="0" cy="0"/>
        </a:xfrm>
      </p:grpSpPr>
      <p:sp>
        <p:nvSpPr>
          <p:cNvPr id="14338" name="TextBox 14">
            <a:extLst>
              <a:ext uri="{FF2B5EF4-FFF2-40B4-BE49-F238E27FC236}">
                <a16:creationId xmlns:a16="http://schemas.microsoft.com/office/drawing/2014/main" id="{19F3E8EC-F8C2-7776-F500-47CF7111B142}"/>
              </a:ext>
            </a:extLst>
          </p:cNvPr>
          <p:cNvSpPr txBox="1">
            <a:spLocks noChangeArrowheads="1"/>
          </p:cNvSpPr>
          <p:nvPr/>
        </p:nvSpPr>
        <p:spPr bwMode="auto">
          <a:xfrm>
            <a:off x="120506" y="773364"/>
            <a:ext cx="5910048" cy="3261600"/>
          </a:xfrm>
          <a:prstGeom prst="rect">
            <a:avLst/>
          </a:prstGeom>
          <a:noFill/>
          <a:ln w="15875">
            <a:solidFill>
              <a:srgbClr val="00206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GB" altLang="en-US" sz="1800"/>
          </a:p>
        </p:txBody>
      </p:sp>
      <p:sp>
        <p:nvSpPr>
          <p:cNvPr id="4" name="Rectangle 3">
            <a:extLst>
              <a:ext uri="{FF2B5EF4-FFF2-40B4-BE49-F238E27FC236}">
                <a16:creationId xmlns:a16="http://schemas.microsoft.com/office/drawing/2014/main" id="{7F80F1EF-38FB-3421-0F11-514A8584E409}"/>
              </a:ext>
            </a:extLst>
          </p:cNvPr>
          <p:cNvSpPr/>
          <p:nvPr/>
        </p:nvSpPr>
        <p:spPr>
          <a:xfrm>
            <a:off x="0" y="0"/>
            <a:ext cx="12192000" cy="669925"/>
          </a:xfrm>
          <a:prstGeom prst="rect">
            <a:avLst/>
          </a:prstGeom>
          <a:solidFill>
            <a:srgbClr val="E6234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sz="3200"/>
              <a:t>	</a:t>
            </a:r>
            <a:r>
              <a:rPr lang="en-GB" sz="3200">
                <a:latin typeface="Arial" panose="020B0604020202020204" pitchFamily="34" charset="0"/>
                <a:cs typeface="Arial" panose="020B0604020202020204" pitchFamily="34" charset="0"/>
              </a:rPr>
              <a:t>7. Anti-Social Behaviour</a:t>
            </a:r>
          </a:p>
        </p:txBody>
      </p:sp>
      <p:sp>
        <p:nvSpPr>
          <p:cNvPr id="14341" name="TextBox 13">
            <a:extLst>
              <a:ext uri="{FF2B5EF4-FFF2-40B4-BE49-F238E27FC236}">
                <a16:creationId xmlns:a16="http://schemas.microsoft.com/office/drawing/2014/main" id="{0DB31026-0BE9-C92E-657E-CD74D85B24EB}"/>
              </a:ext>
            </a:extLst>
          </p:cNvPr>
          <p:cNvSpPr txBox="1">
            <a:spLocks noChangeArrowheads="1"/>
          </p:cNvSpPr>
          <p:nvPr/>
        </p:nvSpPr>
        <p:spPr bwMode="auto">
          <a:xfrm>
            <a:off x="120506" y="4116802"/>
            <a:ext cx="11962800" cy="2664000"/>
          </a:xfrm>
          <a:prstGeom prst="rect">
            <a:avLst/>
          </a:prstGeom>
          <a:noFill/>
          <a:ln w="15875">
            <a:solidFill>
              <a:srgbClr val="002060"/>
            </a:solidFill>
            <a:miter lim="800000"/>
            <a:headEnd/>
            <a:tailEnd/>
          </a:ln>
          <a:extLst>
            <a:ext uri="{909E8E84-426E-40DD-AFC4-6F175D3DCCD1}">
              <a14:hiddenFill xmlns:a14="http://schemas.microsoft.com/office/drawing/2010/main">
                <a:solidFill>
                  <a:srgbClr val="FFFFFF"/>
                </a:solidFill>
              </a14:hiddenFill>
            </a:ext>
          </a:extLst>
        </p:spPr>
        <p:txBody>
          <a:bodyPr wrap="square" lIns="91440" tIns="45720" rIns="91440" bIns="45720" anchor="t">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hangingPunct="1">
              <a:lnSpc>
                <a:spcPct val="100000"/>
              </a:lnSpc>
              <a:spcBef>
                <a:spcPct val="0"/>
              </a:spcBef>
              <a:buFontTx/>
              <a:buNone/>
            </a:pPr>
            <a:r>
              <a:rPr lang="en-GB" altLang="en-US" sz="1300" b="1" i="1">
                <a:latin typeface="Arial" panose="020B0604020202020204" pitchFamily="34" charset="0"/>
                <a:cs typeface="Arial" panose="020B0604020202020204" pitchFamily="34" charset="0"/>
              </a:rPr>
              <a:t>Operational Overview</a:t>
            </a:r>
          </a:p>
          <a:p>
            <a:pPr algn="just" eaLnBrk="1" hangingPunct="1">
              <a:lnSpc>
                <a:spcPct val="100000"/>
              </a:lnSpc>
              <a:spcBef>
                <a:spcPct val="0"/>
              </a:spcBef>
              <a:buFontTx/>
              <a:buNone/>
            </a:pPr>
            <a:endParaRPr lang="en-GB" altLang="en-US" sz="600" b="1" i="1">
              <a:latin typeface="Avenir Next LT Pro Demi" panose="020B0704020202020204" pitchFamily="34" charset="0"/>
              <a:cs typeface="Arial" panose="020B0604020202020204" pitchFamily="34" charset="0"/>
            </a:endParaRPr>
          </a:p>
          <a:p>
            <a:pPr algn="just" eaLnBrk="1" hangingPunct="1">
              <a:lnSpc>
                <a:spcPct val="100000"/>
              </a:lnSpc>
              <a:spcBef>
                <a:spcPct val="0"/>
              </a:spcBef>
              <a:buFontTx/>
              <a:buNone/>
            </a:pPr>
            <a:r>
              <a:rPr lang="en-GB" altLang="en-US" sz="1100">
                <a:latin typeface="Arial" panose="020B0604020202020204" pitchFamily="34" charset="0"/>
                <a:cs typeface="Arial" panose="020B0604020202020204" pitchFamily="34" charset="0"/>
              </a:rPr>
              <a:t>A total of 3,102 incidents classified as Anti-Social Behaviour (ASB) were recorded during Q4 2024-25. This represents an increase of 6.6% (191 additional incidents) when compared to the quarter prior, and a more prominent increase of 16.7% (443 additional incidents) when compared to the same quarter during the previous financial year.</a:t>
            </a:r>
          </a:p>
          <a:p>
            <a:pPr algn="just" eaLnBrk="1" hangingPunct="1">
              <a:lnSpc>
                <a:spcPct val="100000"/>
              </a:lnSpc>
              <a:spcBef>
                <a:spcPct val="0"/>
              </a:spcBef>
              <a:buFontTx/>
              <a:buNone/>
            </a:pPr>
            <a:endParaRPr lang="en-GB" altLang="en-US" sz="600">
              <a:latin typeface="Arial" panose="020B0604020202020204" pitchFamily="34" charset="0"/>
              <a:cs typeface="Arial" panose="020B0604020202020204" pitchFamily="34" charset="0"/>
            </a:endParaRPr>
          </a:p>
          <a:p>
            <a:pPr algn="just" eaLnBrk="1" hangingPunct="1">
              <a:lnSpc>
                <a:spcPct val="100000"/>
              </a:lnSpc>
              <a:spcBef>
                <a:spcPct val="0"/>
              </a:spcBef>
              <a:buFontTx/>
              <a:buNone/>
            </a:pPr>
            <a:r>
              <a:rPr lang="en-GB" altLang="en-US" sz="1100">
                <a:latin typeface="Arial" panose="020B0604020202020204" pitchFamily="34" charset="0"/>
                <a:cs typeface="Arial" panose="020B0604020202020204" pitchFamily="34" charset="0"/>
              </a:rPr>
              <a:t>When assessed by Local Authority Area (LAA), the highest volume of ASB incidents were recorded in Newport during Q4 2024-25, accounting for 30.1% of the force-wide total with 934 incidents reported. Conversely, Monmouthshire recorded the lowest incident volume of any LAA, comprising 9.9% of the force-wide total with 306 incidents reported.</a:t>
            </a:r>
          </a:p>
          <a:p>
            <a:pPr algn="just" eaLnBrk="1" hangingPunct="1">
              <a:lnSpc>
                <a:spcPct val="100000"/>
              </a:lnSpc>
              <a:spcBef>
                <a:spcPct val="0"/>
              </a:spcBef>
              <a:buFontTx/>
              <a:buNone/>
            </a:pPr>
            <a:endParaRPr lang="en-GB" altLang="en-US" sz="1100">
              <a:latin typeface="Arial" panose="020B0604020202020204" pitchFamily="34" charset="0"/>
              <a:cs typeface="Arial" panose="020B0604020202020204" pitchFamily="34" charset="0"/>
            </a:endParaRPr>
          </a:p>
          <a:p>
            <a:pPr algn="just" eaLnBrk="1" hangingPunct="1">
              <a:lnSpc>
                <a:spcPct val="100000"/>
              </a:lnSpc>
              <a:spcBef>
                <a:spcPct val="0"/>
              </a:spcBef>
              <a:buFontTx/>
              <a:buNone/>
            </a:pPr>
            <a:endParaRPr lang="en-GB" altLang="en-US" sz="1100">
              <a:latin typeface="Arial" panose="020B0604020202020204" pitchFamily="34" charset="0"/>
              <a:cs typeface="Arial" panose="020B0604020202020204" pitchFamily="34" charset="0"/>
            </a:endParaRPr>
          </a:p>
          <a:p>
            <a:pPr algn="just" eaLnBrk="1" hangingPunct="1">
              <a:lnSpc>
                <a:spcPct val="100000"/>
              </a:lnSpc>
              <a:spcBef>
                <a:spcPct val="0"/>
              </a:spcBef>
              <a:buFontTx/>
              <a:buNone/>
            </a:pPr>
            <a:endParaRPr lang="en-GB" altLang="en-US" sz="1100">
              <a:latin typeface="Arial" panose="020B0604020202020204" pitchFamily="34" charset="0"/>
              <a:cs typeface="Arial" panose="020B0604020202020204" pitchFamily="34" charset="0"/>
            </a:endParaRPr>
          </a:p>
          <a:p>
            <a:pPr algn="just" eaLnBrk="1" hangingPunct="1">
              <a:lnSpc>
                <a:spcPct val="100000"/>
              </a:lnSpc>
              <a:spcBef>
                <a:spcPct val="0"/>
              </a:spcBef>
              <a:buFontTx/>
              <a:buNone/>
            </a:pPr>
            <a:endParaRPr lang="en-GB" altLang="en-US" sz="1100">
              <a:latin typeface="Arial" panose="020B0604020202020204" pitchFamily="34" charset="0"/>
              <a:cs typeface="Arial" panose="020B0604020202020204" pitchFamily="34" charset="0"/>
            </a:endParaRPr>
          </a:p>
          <a:p>
            <a:pPr algn="just" eaLnBrk="1" hangingPunct="1">
              <a:lnSpc>
                <a:spcPct val="100000"/>
              </a:lnSpc>
              <a:spcBef>
                <a:spcPct val="0"/>
              </a:spcBef>
              <a:buFontTx/>
              <a:buNone/>
            </a:pPr>
            <a:endParaRPr lang="en-GB" altLang="en-US" sz="1100">
              <a:latin typeface="Arial" panose="020B0604020202020204" pitchFamily="34" charset="0"/>
              <a:cs typeface="Arial" panose="020B0604020202020204" pitchFamily="34" charset="0"/>
            </a:endParaRPr>
          </a:p>
          <a:p>
            <a:pPr algn="just" eaLnBrk="1" hangingPunct="1">
              <a:lnSpc>
                <a:spcPct val="100000"/>
              </a:lnSpc>
              <a:spcBef>
                <a:spcPct val="0"/>
              </a:spcBef>
              <a:buFontTx/>
              <a:buNone/>
            </a:pPr>
            <a:endParaRPr lang="en-GB" altLang="en-US" sz="1100">
              <a:latin typeface="Arial" panose="020B0604020202020204" pitchFamily="34" charset="0"/>
              <a:cs typeface="Arial" panose="020B0604020202020204" pitchFamily="34" charset="0"/>
            </a:endParaRPr>
          </a:p>
          <a:p>
            <a:pPr algn="just" eaLnBrk="1" hangingPunct="1">
              <a:lnSpc>
                <a:spcPct val="100000"/>
              </a:lnSpc>
              <a:spcBef>
                <a:spcPct val="0"/>
              </a:spcBef>
              <a:buFontTx/>
              <a:buNone/>
            </a:pPr>
            <a:endParaRPr lang="en-GB" altLang="en-US" sz="1100">
              <a:latin typeface="Arial" panose="020B0604020202020204" pitchFamily="34" charset="0"/>
              <a:cs typeface="Arial" panose="020B0604020202020204" pitchFamily="34" charset="0"/>
            </a:endParaRPr>
          </a:p>
          <a:p>
            <a:pPr algn="just" eaLnBrk="1" hangingPunct="1">
              <a:lnSpc>
                <a:spcPct val="100000"/>
              </a:lnSpc>
              <a:spcBef>
                <a:spcPct val="0"/>
              </a:spcBef>
              <a:buFontTx/>
              <a:buNone/>
            </a:pPr>
            <a:endParaRPr lang="en-GB" altLang="en-US" sz="600">
              <a:solidFill>
                <a:srgbClr val="FF0000"/>
              </a:solidFill>
              <a:latin typeface="Arial" panose="020B0604020202020204" pitchFamily="34" charset="0"/>
              <a:cs typeface="Arial" panose="020B0604020202020204" pitchFamily="34" charset="0"/>
            </a:endParaRPr>
          </a:p>
          <a:p>
            <a:pPr algn="just" eaLnBrk="1" hangingPunct="1">
              <a:lnSpc>
                <a:spcPct val="100000"/>
              </a:lnSpc>
              <a:spcBef>
                <a:spcPct val="0"/>
              </a:spcBef>
              <a:buFontTx/>
              <a:buNone/>
            </a:pPr>
            <a:endParaRPr lang="en-GB" altLang="en-US" sz="600">
              <a:solidFill>
                <a:srgbClr val="FF0000"/>
              </a:solidFill>
              <a:latin typeface="Arial" panose="020B0604020202020204" pitchFamily="34" charset="0"/>
              <a:cs typeface="Arial" panose="020B0604020202020204" pitchFamily="34" charset="0"/>
            </a:endParaRPr>
          </a:p>
          <a:p>
            <a:pPr algn="just" eaLnBrk="1" hangingPunct="1">
              <a:lnSpc>
                <a:spcPct val="100000"/>
              </a:lnSpc>
              <a:spcBef>
                <a:spcPct val="0"/>
              </a:spcBef>
              <a:buFontTx/>
              <a:buNone/>
            </a:pPr>
            <a:r>
              <a:rPr lang="en-GB" altLang="en-US" sz="1100" i="1">
                <a:latin typeface="Arial" panose="020B0604020202020204" pitchFamily="34" charset="0"/>
                <a:cs typeface="Arial" panose="020B0604020202020204" pitchFamily="34" charset="0"/>
              </a:rPr>
              <a:t>During Q4 2024-25, 17 ASB incidents were recorded as having taken place outside of the force area, and have therefore been omitted from the LAA comparison.</a:t>
            </a:r>
          </a:p>
        </p:txBody>
      </p:sp>
      <p:graphicFrame>
        <p:nvGraphicFramePr>
          <p:cNvPr id="9" name="Table 8">
            <a:extLst>
              <a:ext uri="{FF2B5EF4-FFF2-40B4-BE49-F238E27FC236}">
                <a16:creationId xmlns:a16="http://schemas.microsoft.com/office/drawing/2014/main" id="{25335F18-D89C-C3C1-665F-681907EC59B9}"/>
              </a:ext>
            </a:extLst>
          </p:cNvPr>
          <p:cNvGraphicFramePr>
            <a:graphicFrameLocks/>
          </p:cNvGraphicFramePr>
          <p:nvPr>
            <p:extLst>
              <p:ext uri="{D42A27DB-BD31-4B8C-83A1-F6EECF244321}">
                <p14:modId xmlns:p14="http://schemas.microsoft.com/office/powerpoint/2010/main" val="1968128782"/>
              </p:ext>
            </p:extLst>
          </p:nvPr>
        </p:nvGraphicFramePr>
        <p:xfrm>
          <a:off x="343270" y="3441949"/>
          <a:ext cx="5464520" cy="489120"/>
        </p:xfrm>
        <a:graphic>
          <a:graphicData uri="http://schemas.openxmlformats.org/drawingml/2006/table">
            <a:tbl>
              <a:tblPr firstRow="1" bandRow="1">
                <a:effectLst/>
              </a:tblPr>
              <a:tblGrid>
                <a:gridCol w="864000">
                  <a:extLst>
                    <a:ext uri="{9D8B030D-6E8A-4147-A177-3AD203B41FA5}">
                      <a16:colId xmlns:a16="http://schemas.microsoft.com/office/drawing/2014/main" val="2609853781"/>
                    </a:ext>
                  </a:extLst>
                </a:gridCol>
                <a:gridCol w="504000">
                  <a:extLst>
                    <a:ext uri="{9D8B030D-6E8A-4147-A177-3AD203B41FA5}">
                      <a16:colId xmlns:a16="http://schemas.microsoft.com/office/drawing/2014/main" val="3238801725"/>
                    </a:ext>
                  </a:extLst>
                </a:gridCol>
                <a:gridCol w="504000">
                  <a:extLst>
                    <a:ext uri="{9D8B030D-6E8A-4147-A177-3AD203B41FA5}">
                      <a16:colId xmlns:a16="http://schemas.microsoft.com/office/drawing/2014/main" val="129847028"/>
                    </a:ext>
                  </a:extLst>
                </a:gridCol>
                <a:gridCol w="504000">
                  <a:extLst>
                    <a:ext uri="{9D8B030D-6E8A-4147-A177-3AD203B41FA5}">
                      <a16:colId xmlns:a16="http://schemas.microsoft.com/office/drawing/2014/main" val="2983655793"/>
                    </a:ext>
                  </a:extLst>
                </a:gridCol>
                <a:gridCol w="504000">
                  <a:extLst>
                    <a:ext uri="{9D8B030D-6E8A-4147-A177-3AD203B41FA5}">
                      <a16:colId xmlns:a16="http://schemas.microsoft.com/office/drawing/2014/main" val="1752032484"/>
                    </a:ext>
                  </a:extLst>
                </a:gridCol>
                <a:gridCol w="504000">
                  <a:extLst>
                    <a:ext uri="{9D8B030D-6E8A-4147-A177-3AD203B41FA5}">
                      <a16:colId xmlns:a16="http://schemas.microsoft.com/office/drawing/2014/main" val="3044844383"/>
                    </a:ext>
                  </a:extLst>
                </a:gridCol>
                <a:gridCol w="496520">
                  <a:extLst>
                    <a:ext uri="{9D8B030D-6E8A-4147-A177-3AD203B41FA5}">
                      <a16:colId xmlns:a16="http://schemas.microsoft.com/office/drawing/2014/main" val="3702094272"/>
                    </a:ext>
                  </a:extLst>
                </a:gridCol>
                <a:gridCol w="576000">
                  <a:extLst>
                    <a:ext uri="{9D8B030D-6E8A-4147-A177-3AD203B41FA5}">
                      <a16:colId xmlns:a16="http://schemas.microsoft.com/office/drawing/2014/main" val="3746660425"/>
                    </a:ext>
                  </a:extLst>
                </a:gridCol>
                <a:gridCol w="504000">
                  <a:extLst>
                    <a:ext uri="{9D8B030D-6E8A-4147-A177-3AD203B41FA5}">
                      <a16:colId xmlns:a16="http://schemas.microsoft.com/office/drawing/2014/main" val="1495873282"/>
                    </a:ext>
                  </a:extLst>
                </a:gridCol>
                <a:gridCol w="504000">
                  <a:extLst>
                    <a:ext uri="{9D8B030D-6E8A-4147-A177-3AD203B41FA5}">
                      <a16:colId xmlns:a16="http://schemas.microsoft.com/office/drawing/2014/main" val="1487143500"/>
                    </a:ext>
                  </a:extLst>
                </a:gridCol>
              </a:tblGrid>
              <a:tr h="144000">
                <a:tc>
                  <a:txBody>
                    <a:bodyPr/>
                    <a:lstStyle/>
                    <a:p>
                      <a:pPr algn="ctr"/>
                      <a:r>
                        <a:rPr lang="en-GB" sz="800" b="1">
                          <a:solidFill>
                            <a:srgbClr val="002060"/>
                          </a:solidFill>
                          <a:latin typeface="Arial" panose="020B0604020202020204" pitchFamily="34" charset="0"/>
                          <a:cs typeface="Arial" panose="020B0604020202020204" pitchFamily="34" charset="0"/>
                        </a:rPr>
                        <a:t>Financial Year</a:t>
                      </a:r>
                    </a:p>
                  </a:txBody>
                  <a:tcPr marL="36000" marR="3600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800" b="1" i="0" u="none" strike="noStrike">
                          <a:solidFill>
                            <a:srgbClr val="002060"/>
                          </a:solidFill>
                          <a:effectLst/>
                          <a:latin typeface="Arial" panose="020B0604020202020204" pitchFamily="34" charset="0"/>
                          <a:cs typeface="Arial" panose="020B0604020202020204" pitchFamily="34" charset="0"/>
                        </a:rPr>
                        <a:t>20-21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800" b="1" i="0" u="none" strike="noStrike">
                          <a:solidFill>
                            <a:srgbClr val="002060"/>
                          </a:solidFill>
                          <a:effectLst/>
                          <a:latin typeface="Arial" panose="020B0604020202020204" pitchFamily="34" charset="0"/>
                          <a:cs typeface="Arial" panose="020B0604020202020204" pitchFamily="34" charset="0"/>
                        </a:rPr>
                        <a:t>21-22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800" b="1" i="0" u="none" strike="noStrike">
                          <a:solidFill>
                            <a:srgbClr val="002060"/>
                          </a:solidFill>
                          <a:effectLst/>
                          <a:latin typeface="Arial" panose="020B0604020202020204" pitchFamily="34" charset="0"/>
                          <a:cs typeface="Arial" panose="020B0604020202020204" pitchFamily="34" charset="0"/>
                        </a:rPr>
                        <a:t>22-23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800" b="1" i="0" u="none" strike="noStrike">
                          <a:solidFill>
                            <a:srgbClr val="002060"/>
                          </a:solidFill>
                          <a:effectLst/>
                          <a:latin typeface="Arial" panose="020B0604020202020204" pitchFamily="34" charset="0"/>
                          <a:cs typeface="Arial" panose="020B0604020202020204" pitchFamily="34" charset="0"/>
                        </a:rPr>
                        <a:t>23-24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800" b="1" i="0" u="none" strike="noStrike">
                          <a:solidFill>
                            <a:srgbClr val="002060"/>
                          </a:solidFill>
                          <a:effectLst/>
                          <a:latin typeface="Arial" panose="020B0604020202020204" pitchFamily="34" charset="0"/>
                          <a:cs typeface="Arial" panose="020B0604020202020204" pitchFamily="34" charset="0"/>
                        </a:rPr>
                        <a:t>24-25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GB" sz="800" b="1" i="0" u="none" strike="noStrike">
                        <a:solidFill>
                          <a:srgbClr val="002060"/>
                        </a:solidFill>
                        <a:effectLst/>
                        <a:latin typeface="Arial" panose="020B0604020202020204" pitchFamily="34" charset="0"/>
                        <a:cs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800" b="1" i="0" u="none" strike="noStrike">
                          <a:solidFill>
                            <a:srgbClr val="002060"/>
                          </a:solidFill>
                          <a:effectLst/>
                          <a:latin typeface="Arial" panose="020B0604020202020204" pitchFamily="34" charset="0"/>
                          <a:cs typeface="Arial" panose="020B0604020202020204" pitchFamily="34" charset="0"/>
                        </a:rPr>
                        <a:t>Quarter</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800" b="1" i="0" u="none" strike="noStrike">
                          <a:solidFill>
                            <a:srgbClr val="002060"/>
                          </a:solidFill>
                          <a:effectLst/>
                          <a:latin typeface="Arial" panose="020B0604020202020204" pitchFamily="34" charset="0"/>
                          <a:cs typeface="Arial" panose="020B0604020202020204" pitchFamily="34" charset="0"/>
                        </a:rPr>
                        <a:t>Q3 24-25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800" b="1" i="0" u="none" strike="noStrike">
                          <a:solidFill>
                            <a:srgbClr val="002060"/>
                          </a:solidFill>
                          <a:effectLst/>
                          <a:latin typeface="Arial" panose="020B0604020202020204" pitchFamily="34" charset="0"/>
                          <a:cs typeface="Arial" panose="020B0604020202020204" pitchFamily="34" charset="0"/>
                        </a:rPr>
                        <a:t>Q4 23-24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65647735"/>
                  </a:ext>
                </a:extLst>
              </a:tr>
              <a:tr h="331200">
                <a:tc>
                  <a:txBody>
                    <a:bodyPr/>
                    <a:lstStyle/>
                    <a:p>
                      <a:pPr algn="ctr" rtl="0" fontAlgn="ctr"/>
                      <a:r>
                        <a:rPr lang="en-GB" sz="800" b="1" i="0" u="none" strike="noStrike">
                          <a:solidFill>
                            <a:srgbClr val="002060"/>
                          </a:solidFill>
                          <a:effectLst/>
                          <a:latin typeface="Arial" panose="020B0604020202020204" pitchFamily="34" charset="0"/>
                        </a:rPr>
                        <a:t>Volume</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r>
                        <a:rPr lang="en-GB" sz="800" b="1" i="0" u="none" strike="noStrike">
                          <a:solidFill>
                            <a:srgbClr val="000000"/>
                          </a:solidFill>
                          <a:effectLst/>
                          <a:latin typeface="Arial" panose="020B0604020202020204" pitchFamily="34" charset="0"/>
                        </a:rPr>
                        <a:t>27,543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r>
                        <a:rPr lang="en-GB" sz="800" b="1" i="0" u="none" strike="noStrike">
                          <a:solidFill>
                            <a:srgbClr val="000000"/>
                          </a:solidFill>
                          <a:effectLst/>
                          <a:latin typeface="Arial" panose="020B0604020202020204" pitchFamily="34" charset="0"/>
                        </a:rPr>
                        <a:t>12,747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r>
                        <a:rPr lang="en-GB" sz="800" b="1" i="0" u="none" strike="noStrike">
                          <a:solidFill>
                            <a:srgbClr val="000000"/>
                          </a:solidFill>
                          <a:effectLst/>
                          <a:latin typeface="Arial" panose="020B0604020202020204" pitchFamily="34" charset="0"/>
                        </a:rPr>
                        <a:t>10,594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r>
                        <a:rPr lang="en-GB" sz="800" b="1" i="0" u="none" strike="noStrike">
                          <a:solidFill>
                            <a:srgbClr val="000000"/>
                          </a:solidFill>
                          <a:effectLst/>
                          <a:latin typeface="Arial" panose="020B0604020202020204" pitchFamily="34" charset="0"/>
                        </a:rPr>
                        <a:t>12,499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r>
                        <a:rPr lang="en-GB" sz="800" b="1" i="0" u="none" strike="noStrike">
                          <a:solidFill>
                            <a:srgbClr val="000000"/>
                          </a:solidFill>
                          <a:effectLst/>
                          <a:latin typeface="Arial" panose="020B0604020202020204" pitchFamily="34" charset="0"/>
                        </a:rPr>
                        <a:t>11,998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GB" sz="800" b="0" i="0" u="none" strike="noStrike">
                        <a:solidFill>
                          <a:srgbClr val="000000"/>
                        </a:solidFill>
                        <a:effectLst/>
                        <a:latin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800" b="1" i="0" u="none" strike="noStrike">
                          <a:solidFill>
                            <a:srgbClr val="002060"/>
                          </a:solidFill>
                          <a:effectLst/>
                          <a:latin typeface="Arial" panose="020B0604020202020204" pitchFamily="34" charset="0"/>
                        </a:rPr>
                        <a:t>% Change</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a:solidFill>
                            <a:srgbClr val="000000"/>
                          </a:solidFill>
                          <a:effectLst/>
                          <a:latin typeface="Arial" panose="020B0604020202020204" pitchFamily="34" charset="0"/>
                        </a:rPr>
                        <a:t>6.6%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800" b="1" i="0" u="none" strike="noStrike">
                          <a:solidFill>
                            <a:srgbClr val="000000"/>
                          </a:solidFill>
                          <a:effectLst/>
                          <a:latin typeface="Arial" panose="020B0604020202020204" pitchFamily="34" charset="0"/>
                        </a:rPr>
                        <a:t>16.7%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06712550"/>
                  </a:ext>
                </a:extLst>
              </a:tr>
            </a:tbl>
          </a:graphicData>
        </a:graphic>
      </p:graphicFrame>
      <p:pic>
        <p:nvPicPr>
          <p:cNvPr id="6" name="Picture 5">
            <a:extLst>
              <a:ext uri="{FF2B5EF4-FFF2-40B4-BE49-F238E27FC236}">
                <a16:creationId xmlns:a16="http://schemas.microsoft.com/office/drawing/2014/main" id="{C9B0928E-E47A-C770-44AA-A9849B659084}"/>
              </a:ext>
            </a:extLst>
          </p:cNvPr>
          <p:cNvPicPr>
            <a:picLocks noChangeAspect="1"/>
          </p:cNvPicPr>
          <p:nvPr/>
        </p:nvPicPr>
        <p:blipFill>
          <a:blip r:embed="rId3"/>
          <a:stretch>
            <a:fillRect/>
          </a:stretch>
        </p:blipFill>
        <p:spPr>
          <a:xfrm>
            <a:off x="539374" y="882255"/>
            <a:ext cx="5072312" cy="2450804"/>
          </a:xfrm>
          <a:prstGeom prst="rect">
            <a:avLst/>
          </a:prstGeom>
        </p:spPr>
      </p:pic>
      <p:sp>
        <p:nvSpPr>
          <p:cNvPr id="2" name="TextBox 14">
            <a:extLst>
              <a:ext uri="{FF2B5EF4-FFF2-40B4-BE49-F238E27FC236}">
                <a16:creationId xmlns:a16="http://schemas.microsoft.com/office/drawing/2014/main" id="{FD144BD8-DD64-1AAA-A51F-B4CC5EEB1A3E}"/>
              </a:ext>
            </a:extLst>
          </p:cNvPr>
          <p:cNvSpPr txBox="1">
            <a:spLocks noChangeArrowheads="1"/>
          </p:cNvSpPr>
          <p:nvPr/>
        </p:nvSpPr>
        <p:spPr bwMode="auto">
          <a:xfrm>
            <a:off x="6174000" y="773364"/>
            <a:ext cx="5910048" cy="3261600"/>
          </a:xfrm>
          <a:prstGeom prst="rect">
            <a:avLst/>
          </a:prstGeom>
          <a:noFill/>
          <a:ln w="15875">
            <a:solidFill>
              <a:srgbClr val="00206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GB" altLang="en-US" sz="1800"/>
          </a:p>
        </p:txBody>
      </p:sp>
      <p:graphicFrame>
        <p:nvGraphicFramePr>
          <p:cNvPr id="8" name="Table 7">
            <a:extLst>
              <a:ext uri="{FF2B5EF4-FFF2-40B4-BE49-F238E27FC236}">
                <a16:creationId xmlns:a16="http://schemas.microsoft.com/office/drawing/2014/main" id="{B1AB4644-55C7-2A2E-247B-3E0AED190F84}"/>
              </a:ext>
            </a:extLst>
          </p:cNvPr>
          <p:cNvGraphicFramePr>
            <a:graphicFrameLocks/>
          </p:cNvGraphicFramePr>
          <p:nvPr>
            <p:extLst>
              <p:ext uri="{D42A27DB-BD31-4B8C-83A1-F6EECF244321}">
                <p14:modId xmlns:p14="http://schemas.microsoft.com/office/powerpoint/2010/main" val="3975677863"/>
              </p:ext>
            </p:extLst>
          </p:nvPr>
        </p:nvGraphicFramePr>
        <p:xfrm>
          <a:off x="6426947" y="3441600"/>
          <a:ext cx="5403600" cy="489120"/>
        </p:xfrm>
        <a:graphic>
          <a:graphicData uri="http://schemas.openxmlformats.org/drawingml/2006/table">
            <a:tbl>
              <a:tblPr firstRow="1" bandRow="1"/>
              <a:tblGrid>
                <a:gridCol w="900600">
                  <a:extLst>
                    <a:ext uri="{9D8B030D-6E8A-4147-A177-3AD203B41FA5}">
                      <a16:colId xmlns:a16="http://schemas.microsoft.com/office/drawing/2014/main" val="2609853781"/>
                    </a:ext>
                  </a:extLst>
                </a:gridCol>
                <a:gridCol w="900600">
                  <a:extLst>
                    <a:ext uri="{9D8B030D-6E8A-4147-A177-3AD203B41FA5}">
                      <a16:colId xmlns:a16="http://schemas.microsoft.com/office/drawing/2014/main" val="3238801725"/>
                    </a:ext>
                  </a:extLst>
                </a:gridCol>
                <a:gridCol w="900600">
                  <a:extLst>
                    <a:ext uri="{9D8B030D-6E8A-4147-A177-3AD203B41FA5}">
                      <a16:colId xmlns:a16="http://schemas.microsoft.com/office/drawing/2014/main" val="129847028"/>
                    </a:ext>
                  </a:extLst>
                </a:gridCol>
                <a:gridCol w="900600">
                  <a:extLst>
                    <a:ext uri="{9D8B030D-6E8A-4147-A177-3AD203B41FA5}">
                      <a16:colId xmlns:a16="http://schemas.microsoft.com/office/drawing/2014/main" val="2983655793"/>
                    </a:ext>
                  </a:extLst>
                </a:gridCol>
                <a:gridCol w="900600">
                  <a:extLst>
                    <a:ext uri="{9D8B030D-6E8A-4147-A177-3AD203B41FA5}">
                      <a16:colId xmlns:a16="http://schemas.microsoft.com/office/drawing/2014/main" val="1752032484"/>
                    </a:ext>
                  </a:extLst>
                </a:gridCol>
                <a:gridCol w="900600">
                  <a:extLst>
                    <a:ext uri="{9D8B030D-6E8A-4147-A177-3AD203B41FA5}">
                      <a16:colId xmlns:a16="http://schemas.microsoft.com/office/drawing/2014/main" val="3044844383"/>
                    </a:ext>
                  </a:extLst>
                </a:gridCol>
              </a:tblGrid>
              <a:tr h="144000">
                <a:tc>
                  <a:txBody>
                    <a:bodyPr/>
                    <a:lstStyle/>
                    <a:p>
                      <a:pPr algn="ctr"/>
                      <a:r>
                        <a:rPr lang="en-GB" sz="800" b="1">
                          <a:solidFill>
                            <a:srgbClr val="002060"/>
                          </a:solidFill>
                          <a:latin typeface="Arial" panose="020B0604020202020204" pitchFamily="34" charset="0"/>
                          <a:cs typeface="Arial" panose="020B0604020202020204" pitchFamily="34" charset="0"/>
                        </a:rPr>
                        <a:t>Sector</a:t>
                      </a:r>
                    </a:p>
                  </a:txBody>
                  <a:tcPr marL="36000" marR="3600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a:solidFill>
                            <a:srgbClr val="002060"/>
                          </a:solidFill>
                          <a:latin typeface="Arial" panose="020B0604020202020204" pitchFamily="34" charset="0"/>
                          <a:cs typeface="Arial" panose="020B0604020202020204" pitchFamily="34" charset="0"/>
                        </a:rPr>
                        <a:t>Blaenau Gwent</a:t>
                      </a:r>
                    </a:p>
                  </a:txBody>
                  <a:tcPr marL="36000" marR="3600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a:solidFill>
                            <a:srgbClr val="002060"/>
                          </a:solidFill>
                          <a:latin typeface="Arial" panose="020B0604020202020204" pitchFamily="34" charset="0"/>
                          <a:cs typeface="Arial" panose="020B0604020202020204" pitchFamily="34" charset="0"/>
                        </a:rPr>
                        <a:t>Caerphilly</a:t>
                      </a:r>
                    </a:p>
                  </a:txBody>
                  <a:tcPr marL="36000" marR="3600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a:solidFill>
                            <a:srgbClr val="002060"/>
                          </a:solidFill>
                          <a:latin typeface="Arial" panose="020B0604020202020204" pitchFamily="34" charset="0"/>
                          <a:cs typeface="Arial" panose="020B0604020202020204" pitchFamily="34" charset="0"/>
                        </a:rPr>
                        <a:t>Monmouthshire</a:t>
                      </a:r>
                    </a:p>
                  </a:txBody>
                  <a:tcPr marL="36000" marR="3600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a:solidFill>
                            <a:srgbClr val="002060"/>
                          </a:solidFill>
                          <a:latin typeface="Arial" panose="020B0604020202020204" pitchFamily="34" charset="0"/>
                          <a:cs typeface="Arial" panose="020B0604020202020204" pitchFamily="34" charset="0"/>
                        </a:rPr>
                        <a:t>Newport</a:t>
                      </a:r>
                    </a:p>
                  </a:txBody>
                  <a:tcPr marL="36000" marR="3600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a:solidFill>
                            <a:srgbClr val="002060"/>
                          </a:solidFill>
                          <a:latin typeface="Arial" panose="020B0604020202020204" pitchFamily="34" charset="0"/>
                          <a:cs typeface="Arial" panose="020B0604020202020204" pitchFamily="34" charset="0"/>
                        </a:rPr>
                        <a:t>Torfaen</a:t>
                      </a:r>
                    </a:p>
                  </a:txBody>
                  <a:tcPr marL="36000" marR="3600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65647735"/>
                  </a:ext>
                </a:extLst>
              </a:tr>
              <a:tr h="331200">
                <a:tc>
                  <a:txBody>
                    <a:bodyPr/>
                    <a:lstStyle/>
                    <a:p>
                      <a:pPr algn="ctr" rtl="0" fontAlgn="ctr"/>
                      <a:r>
                        <a:rPr lang="en-GB" sz="800" b="1" i="0" u="none" strike="noStrike">
                          <a:solidFill>
                            <a:srgbClr val="002060"/>
                          </a:solidFill>
                          <a:effectLst/>
                          <a:latin typeface="Arial" panose="020B0604020202020204" pitchFamily="34" charset="0"/>
                        </a:rPr>
                        <a:t>% of Total</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800" b="1" i="0" u="none" strike="noStrike">
                          <a:solidFill>
                            <a:srgbClr val="000000"/>
                          </a:solidFill>
                          <a:effectLst/>
                          <a:latin typeface="Arial" panose="020B0604020202020204" pitchFamily="34" charset="0"/>
                        </a:rPr>
                        <a:t>15.8%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800" b="1" i="0" u="none" strike="noStrike">
                          <a:solidFill>
                            <a:srgbClr val="000000"/>
                          </a:solidFill>
                          <a:effectLst/>
                          <a:latin typeface="Arial" panose="020B0604020202020204" pitchFamily="34" charset="0"/>
                        </a:rPr>
                        <a:t>27.4%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800" b="1" i="0" u="none" strike="noStrike">
                          <a:solidFill>
                            <a:srgbClr val="000000"/>
                          </a:solidFill>
                          <a:effectLst/>
                          <a:latin typeface="Arial" panose="020B0604020202020204" pitchFamily="34" charset="0"/>
                        </a:rPr>
                        <a:t>9.9%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800" b="1" i="0" u="none" strike="noStrike">
                          <a:solidFill>
                            <a:srgbClr val="000000"/>
                          </a:solidFill>
                          <a:effectLst/>
                          <a:latin typeface="Arial" panose="020B0604020202020204" pitchFamily="34" charset="0"/>
                        </a:rPr>
                        <a:t>30.1%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800" b="1" i="0" u="none" strike="noStrike">
                          <a:solidFill>
                            <a:srgbClr val="000000"/>
                          </a:solidFill>
                          <a:effectLst/>
                          <a:latin typeface="Arial" panose="020B0604020202020204" pitchFamily="34" charset="0"/>
                        </a:rPr>
                        <a:t>16.3%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06712550"/>
                  </a:ext>
                </a:extLst>
              </a:tr>
            </a:tbl>
          </a:graphicData>
        </a:graphic>
      </p:graphicFrame>
      <p:pic>
        <p:nvPicPr>
          <p:cNvPr id="5" name="Picture 4">
            <a:extLst>
              <a:ext uri="{FF2B5EF4-FFF2-40B4-BE49-F238E27FC236}">
                <a16:creationId xmlns:a16="http://schemas.microsoft.com/office/drawing/2014/main" id="{284C2EAF-FF69-520E-D23D-A9CC7E3D8FE7}"/>
              </a:ext>
            </a:extLst>
          </p:cNvPr>
          <p:cNvPicPr>
            <a:picLocks noChangeAspect="1"/>
          </p:cNvPicPr>
          <p:nvPr/>
        </p:nvPicPr>
        <p:blipFill>
          <a:blip r:embed="rId4"/>
          <a:stretch>
            <a:fillRect/>
          </a:stretch>
        </p:blipFill>
        <p:spPr>
          <a:xfrm>
            <a:off x="6592591" y="882000"/>
            <a:ext cx="5072312" cy="2450804"/>
          </a:xfrm>
          <a:prstGeom prst="rect">
            <a:avLst/>
          </a:prstGeom>
        </p:spPr>
      </p:pic>
    </p:spTree>
    <p:extLst>
      <p:ext uri="{BB962C8B-B14F-4D97-AF65-F5344CB8AC3E}">
        <p14:creationId xmlns:p14="http://schemas.microsoft.com/office/powerpoint/2010/main" val="20472052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53CD3B-F2B1-3DA3-9098-72281E9E3AAB}"/>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138F917D-2117-35F2-3C3F-210F64C457B7}"/>
              </a:ext>
            </a:extLst>
          </p:cNvPr>
          <p:cNvSpPr/>
          <p:nvPr/>
        </p:nvSpPr>
        <p:spPr>
          <a:xfrm>
            <a:off x="0" y="0"/>
            <a:ext cx="12192000" cy="669925"/>
          </a:xfrm>
          <a:prstGeom prst="rect">
            <a:avLst/>
          </a:prstGeom>
          <a:solidFill>
            <a:srgbClr val="E6234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sz="3200"/>
              <a:t>	</a:t>
            </a:r>
            <a:r>
              <a:rPr lang="en-GB" sz="3200">
                <a:latin typeface="Arial" panose="020B0604020202020204" pitchFamily="34" charset="0"/>
                <a:cs typeface="Arial" panose="020B0604020202020204" pitchFamily="34" charset="0"/>
              </a:rPr>
              <a:t>Pillar Two - Making Our Communities Safer</a:t>
            </a:r>
          </a:p>
        </p:txBody>
      </p:sp>
      <p:sp>
        <p:nvSpPr>
          <p:cNvPr id="3" name="TextBox 2">
            <a:extLst>
              <a:ext uri="{FF2B5EF4-FFF2-40B4-BE49-F238E27FC236}">
                <a16:creationId xmlns:a16="http://schemas.microsoft.com/office/drawing/2014/main" id="{FD338027-735B-007C-9C7C-B341506BDDD8}"/>
              </a:ext>
            </a:extLst>
          </p:cNvPr>
          <p:cNvSpPr txBox="1"/>
          <p:nvPr/>
        </p:nvSpPr>
        <p:spPr>
          <a:xfrm>
            <a:off x="461458" y="1160675"/>
            <a:ext cx="6779851" cy="3293209"/>
          </a:xfrm>
          <a:prstGeom prst="rect">
            <a:avLst/>
          </a:prstGeom>
          <a:noFill/>
        </p:spPr>
        <p:txBody>
          <a:bodyPr wrap="square" numCol="2">
            <a:spAutoFit/>
          </a:bodyPr>
          <a:lstStyle/>
          <a:p>
            <a:pPr marL="342900" indent="-342900" eaLnBrk="1" fontAlgn="auto" hangingPunct="1">
              <a:spcBef>
                <a:spcPts val="0"/>
              </a:spcBef>
              <a:spcAft>
                <a:spcPts val="0"/>
              </a:spcAft>
              <a:buFont typeface="+mj-lt"/>
              <a:buAutoNum type="arabicPeriod"/>
              <a:defRPr/>
            </a:pPr>
            <a:r>
              <a:rPr lang="en-GB" sz="1400">
                <a:latin typeface="Arial" panose="020B0604020202020204" pitchFamily="34" charset="0"/>
                <a:cs typeface="Arial" panose="020B0604020202020204" pitchFamily="34" charset="0"/>
              </a:rPr>
              <a:t>999 Demand</a:t>
            </a:r>
          </a:p>
          <a:p>
            <a:pPr marL="342900" indent="-342900" eaLnBrk="1" fontAlgn="auto" hangingPunct="1">
              <a:spcBef>
                <a:spcPts val="0"/>
              </a:spcBef>
              <a:spcAft>
                <a:spcPts val="0"/>
              </a:spcAft>
              <a:buFont typeface="+mj-lt"/>
              <a:buAutoNum type="arabicPeriod"/>
              <a:defRPr/>
            </a:pPr>
            <a:r>
              <a:rPr lang="en-GB" sz="1400">
                <a:latin typeface="Arial" panose="020B0604020202020204" pitchFamily="34" charset="0"/>
                <a:cs typeface="Arial" panose="020B0604020202020204" pitchFamily="34" charset="0"/>
              </a:rPr>
              <a:t>101 Demand</a:t>
            </a:r>
          </a:p>
          <a:p>
            <a:pPr marL="342900" indent="-342900" eaLnBrk="1" fontAlgn="auto" hangingPunct="1">
              <a:spcBef>
                <a:spcPts val="0"/>
              </a:spcBef>
              <a:spcAft>
                <a:spcPts val="0"/>
              </a:spcAft>
              <a:buFont typeface="+mj-lt"/>
              <a:buAutoNum type="arabicPeriod"/>
              <a:defRPr/>
            </a:pPr>
            <a:r>
              <a:rPr lang="en-GB" sz="1400">
                <a:latin typeface="Arial" panose="020B0604020202020204" pitchFamily="34" charset="0"/>
                <a:cs typeface="Arial" panose="020B0604020202020204" pitchFamily="34" charset="0"/>
              </a:rPr>
              <a:t>999 and 101 Average Answer Speed</a:t>
            </a:r>
          </a:p>
          <a:p>
            <a:pPr marL="342900" indent="-342900" eaLnBrk="1" fontAlgn="auto" hangingPunct="1">
              <a:spcBef>
                <a:spcPts val="0"/>
              </a:spcBef>
              <a:spcAft>
                <a:spcPts val="0"/>
              </a:spcAft>
              <a:buFont typeface="+mj-lt"/>
              <a:buAutoNum type="arabicPeriod"/>
              <a:defRPr/>
            </a:pPr>
            <a:r>
              <a:rPr lang="en-GB" sz="1400">
                <a:latin typeface="Arial" panose="020B0604020202020204" pitchFamily="34" charset="0"/>
                <a:cs typeface="Arial" panose="020B0604020202020204" pitchFamily="34" charset="0"/>
              </a:rPr>
              <a:t>Response Times</a:t>
            </a:r>
          </a:p>
          <a:p>
            <a:pPr marL="342900" indent="-342900" eaLnBrk="1" fontAlgn="auto" hangingPunct="1">
              <a:spcBef>
                <a:spcPts val="0"/>
              </a:spcBef>
              <a:spcAft>
                <a:spcPts val="0"/>
              </a:spcAft>
              <a:buFont typeface="+mj-lt"/>
              <a:buAutoNum type="arabicPeriod"/>
              <a:defRPr/>
            </a:pPr>
            <a:r>
              <a:rPr lang="en-GB" sz="1400">
                <a:latin typeface="Arial" panose="020B0604020202020204" pitchFamily="34" charset="0"/>
                <a:cs typeface="Arial" panose="020B0604020202020204" pitchFamily="34" charset="0"/>
              </a:rPr>
              <a:t>Most Serious Violence</a:t>
            </a:r>
          </a:p>
          <a:p>
            <a:pPr marL="342900" indent="-342900" eaLnBrk="1" fontAlgn="auto" hangingPunct="1">
              <a:spcBef>
                <a:spcPts val="0"/>
              </a:spcBef>
              <a:spcAft>
                <a:spcPts val="0"/>
              </a:spcAft>
              <a:buFont typeface="+mj-lt"/>
              <a:buAutoNum type="arabicPeriod"/>
              <a:defRPr/>
            </a:pPr>
            <a:r>
              <a:rPr lang="en-GB" sz="1400">
                <a:latin typeface="Arial" panose="020B0604020202020204" pitchFamily="34" charset="0"/>
                <a:cs typeface="Arial" panose="020B0604020202020204" pitchFamily="34" charset="0"/>
              </a:rPr>
              <a:t>Serious Violence</a:t>
            </a:r>
          </a:p>
          <a:p>
            <a:pPr marL="342900" indent="-342900" eaLnBrk="1" fontAlgn="auto" hangingPunct="1">
              <a:spcBef>
                <a:spcPts val="0"/>
              </a:spcBef>
              <a:spcAft>
                <a:spcPts val="0"/>
              </a:spcAft>
              <a:buFont typeface="+mj-lt"/>
              <a:buAutoNum type="arabicPeriod"/>
              <a:defRPr/>
            </a:pPr>
            <a:r>
              <a:rPr lang="en-GB" sz="1400">
                <a:latin typeface="Arial" panose="020B0604020202020204" pitchFamily="34" charset="0"/>
                <a:cs typeface="Arial" panose="020B0604020202020204" pitchFamily="34" charset="0"/>
              </a:rPr>
              <a:t>Knife Crime</a:t>
            </a:r>
          </a:p>
          <a:p>
            <a:pPr marL="342900" indent="-342900" eaLnBrk="1" fontAlgn="auto" hangingPunct="1">
              <a:spcBef>
                <a:spcPts val="0"/>
              </a:spcBef>
              <a:spcAft>
                <a:spcPts val="0"/>
              </a:spcAft>
              <a:buFont typeface="+mj-lt"/>
              <a:buAutoNum type="arabicPeriod"/>
              <a:defRPr/>
            </a:pPr>
            <a:r>
              <a:rPr lang="en-GB" sz="1400">
                <a:latin typeface="Arial" panose="020B0604020202020204" pitchFamily="34" charset="0"/>
                <a:cs typeface="Arial" panose="020B0604020202020204" pitchFamily="34" charset="0"/>
              </a:rPr>
              <a:t>Drug Offences</a:t>
            </a:r>
          </a:p>
          <a:p>
            <a:pPr marL="342900" indent="-342900" eaLnBrk="1" fontAlgn="auto" hangingPunct="1">
              <a:spcBef>
                <a:spcPts val="0"/>
              </a:spcBef>
              <a:spcAft>
                <a:spcPts val="0"/>
              </a:spcAft>
              <a:buFont typeface="+mj-lt"/>
              <a:buAutoNum type="arabicPeriod"/>
              <a:defRPr/>
            </a:pPr>
            <a:r>
              <a:rPr lang="en-GB" sz="1400">
                <a:latin typeface="Arial" panose="020B0604020202020204" pitchFamily="34" charset="0"/>
                <a:cs typeface="Arial" panose="020B0604020202020204" pitchFamily="34" charset="0"/>
              </a:rPr>
              <a:t>Shoplifting</a:t>
            </a:r>
          </a:p>
          <a:p>
            <a:pPr marL="342900" indent="-342900" eaLnBrk="1" fontAlgn="auto" hangingPunct="1">
              <a:spcBef>
                <a:spcPts val="0"/>
              </a:spcBef>
              <a:spcAft>
                <a:spcPts val="0"/>
              </a:spcAft>
              <a:buFont typeface="+mj-lt"/>
              <a:buAutoNum type="arabicPeriod"/>
              <a:defRPr/>
            </a:pPr>
            <a:r>
              <a:rPr lang="en-GB" sz="1400">
                <a:latin typeface="Arial" panose="020B0604020202020204" pitchFamily="34" charset="0"/>
                <a:cs typeface="Arial" panose="020B0604020202020204" pitchFamily="34" charset="0"/>
              </a:rPr>
              <a:t>Residential Burglary</a:t>
            </a:r>
          </a:p>
          <a:p>
            <a:pPr marL="342900" indent="-342900" eaLnBrk="1" fontAlgn="auto" hangingPunct="1">
              <a:spcBef>
                <a:spcPts val="0"/>
              </a:spcBef>
              <a:spcAft>
                <a:spcPts val="0"/>
              </a:spcAft>
              <a:buFont typeface="+mj-lt"/>
              <a:buAutoNum type="arabicPeriod"/>
              <a:defRPr/>
            </a:pPr>
            <a:r>
              <a:rPr lang="en-GB" sz="1400">
                <a:latin typeface="Arial" panose="020B0604020202020204" pitchFamily="34" charset="0"/>
                <a:cs typeface="Arial" panose="020B0604020202020204" pitchFamily="34" charset="0"/>
              </a:rPr>
              <a:t>Robbery</a:t>
            </a:r>
          </a:p>
          <a:p>
            <a:pPr marL="342900" indent="-342900" eaLnBrk="1" fontAlgn="auto" hangingPunct="1">
              <a:spcBef>
                <a:spcPts val="0"/>
              </a:spcBef>
              <a:spcAft>
                <a:spcPts val="0"/>
              </a:spcAft>
              <a:buFont typeface="+mj-lt"/>
              <a:buAutoNum type="arabicPeriod"/>
              <a:defRPr/>
            </a:pPr>
            <a:r>
              <a:rPr lang="en-GB" sz="1400">
                <a:latin typeface="Arial" panose="020B0604020202020204" pitchFamily="34" charset="0"/>
                <a:cs typeface="Arial" panose="020B0604020202020204" pitchFamily="34" charset="0"/>
              </a:rPr>
              <a:t>Theft from the Person</a:t>
            </a:r>
          </a:p>
          <a:p>
            <a:pPr marL="342900" indent="-342900" eaLnBrk="1" fontAlgn="auto" hangingPunct="1">
              <a:spcBef>
                <a:spcPts val="0"/>
              </a:spcBef>
              <a:spcAft>
                <a:spcPts val="0"/>
              </a:spcAft>
              <a:buFont typeface="+mj-lt"/>
              <a:buAutoNum type="arabicPeriod"/>
              <a:defRPr/>
            </a:pPr>
            <a:endParaRPr lang="en-GB" sz="1400">
              <a:latin typeface="Arial" panose="020B0604020202020204" pitchFamily="34" charset="0"/>
              <a:cs typeface="Arial" panose="020B0604020202020204" pitchFamily="34" charset="0"/>
            </a:endParaRPr>
          </a:p>
          <a:p>
            <a:pPr marL="342900" indent="-342900" eaLnBrk="1" fontAlgn="auto" hangingPunct="1">
              <a:spcBef>
                <a:spcPts val="0"/>
              </a:spcBef>
              <a:spcAft>
                <a:spcPts val="0"/>
              </a:spcAft>
              <a:buFont typeface="+mj-lt"/>
              <a:buAutoNum type="arabicPeriod"/>
              <a:defRPr/>
            </a:pPr>
            <a:endParaRPr lang="en-GB">
              <a:latin typeface="+mn-lt"/>
            </a:endParaRPr>
          </a:p>
          <a:p>
            <a:pPr marL="342900" indent="-342900" eaLnBrk="1" fontAlgn="auto" hangingPunct="1">
              <a:spcBef>
                <a:spcPts val="0"/>
              </a:spcBef>
              <a:spcAft>
                <a:spcPts val="0"/>
              </a:spcAft>
              <a:buFont typeface="+mj-lt"/>
              <a:buAutoNum type="arabicPeriod"/>
              <a:defRPr/>
            </a:pPr>
            <a:endParaRPr lang="en-GB">
              <a:latin typeface="+mn-lt"/>
            </a:endParaRPr>
          </a:p>
          <a:p>
            <a:pPr eaLnBrk="1" fontAlgn="auto" hangingPunct="1">
              <a:spcBef>
                <a:spcPts val="0"/>
              </a:spcBef>
              <a:spcAft>
                <a:spcPts val="0"/>
              </a:spcAft>
              <a:defRPr/>
            </a:pPr>
            <a:endParaRPr lang="en-GB">
              <a:latin typeface="+mn-lt"/>
            </a:endParaRPr>
          </a:p>
        </p:txBody>
      </p:sp>
    </p:spTree>
    <p:extLst>
      <p:ext uri="{BB962C8B-B14F-4D97-AF65-F5344CB8AC3E}">
        <p14:creationId xmlns:p14="http://schemas.microsoft.com/office/powerpoint/2010/main" val="16364033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A7F758-A56E-2F8A-52BF-026EB2B5DA7A}"/>
            </a:ext>
          </a:extLst>
        </p:cNvPr>
        <p:cNvGrpSpPr/>
        <p:nvPr/>
      </p:nvGrpSpPr>
      <p:grpSpPr>
        <a:xfrm>
          <a:off x="0" y="0"/>
          <a:ext cx="0" cy="0"/>
          <a:chOff x="0" y="0"/>
          <a:chExt cx="0" cy="0"/>
        </a:xfrm>
      </p:grpSpPr>
      <p:sp>
        <p:nvSpPr>
          <p:cNvPr id="14338" name="TextBox 14">
            <a:extLst>
              <a:ext uri="{FF2B5EF4-FFF2-40B4-BE49-F238E27FC236}">
                <a16:creationId xmlns:a16="http://schemas.microsoft.com/office/drawing/2014/main" id="{BBA8C575-23E9-D3BC-DB8A-26CAB54A85A7}"/>
              </a:ext>
            </a:extLst>
          </p:cNvPr>
          <p:cNvSpPr txBox="1">
            <a:spLocks noChangeArrowheads="1"/>
          </p:cNvSpPr>
          <p:nvPr/>
        </p:nvSpPr>
        <p:spPr bwMode="auto">
          <a:xfrm>
            <a:off x="120506" y="773364"/>
            <a:ext cx="5910048" cy="3261600"/>
          </a:xfrm>
          <a:prstGeom prst="rect">
            <a:avLst/>
          </a:prstGeom>
          <a:noFill/>
          <a:ln w="15875">
            <a:solidFill>
              <a:srgbClr val="00206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GB" altLang="en-US" sz="1800"/>
          </a:p>
        </p:txBody>
      </p:sp>
      <p:sp>
        <p:nvSpPr>
          <p:cNvPr id="3" name="TextBox 14">
            <a:extLst>
              <a:ext uri="{FF2B5EF4-FFF2-40B4-BE49-F238E27FC236}">
                <a16:creationId xmlns:a16="http://schemas.microsoft.com/office/drawing/2014/main" id="{2F1CE4E3-A797-06F9-55EF-1C7237E83437}"/>
              </a:ext>
            </a:extLst>
          </p:cNvPr>
          <p:cNvSpPr txBox="1">
            <a:spLocks noChangeArrowheads="1"/>
          </p:cNvSpPr>
          <p:nvPr/>
        </p:nvSpPr>
        <p:spPr bwMode="auto">
          <a:xfrm>
            <a:off x="6174000" y="773364"/>
            <a:ext cx="5910048" cy="3261600"/>
          </a:xfrm>
          <a:prstGeom prst="rect">
            <a:avLst/>
          </a:prstGeom>
          <a:noFill/>
          <a:ln w="15875">
            <a:solidFill>
              <a:srgbClr val="00206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GB" altLang="en-US" sz="1800"/>
          </a:p>
        </p:txBody>
      </p:sp>
      <p:sp>
        <p:nvSpPr>
          <p:cNvPr id="4" name="Rectangle 3">
            <a:extLst>
              <a:ext uri="{FF2B5EF4-FFF2-40B4-BE49-F238E27FC236}">
                <a16:creationId xmlns:a16="http://schemas.microsoft.com/office/drawing/2014/main" id="{A0D97FBA-681E-F3A6-5809-B7205FF41EF1}"/>
              </a:ext>
            </a:extLst>
          </p:cNvPr>
          <p:cNvSpPr/>
          <p:nvPr/>
        </p:nvSpPr>
        <p:spPr>
          <a:xfrm>
            <a:off x="0" y="0"/>
            <a:ext cx="12192000" cy="669925"/>
          </a:xfrm>
          <a:prstGeom prst="rect">
            <a:avLst/>
          </a:prstGeom>
          <a:solidFill>
            <a:srgbClr val="E6234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sz="3200"/>
              <a:t>	</a:t>
            </a:r>
            <a:r>
              <a:rPr lang="en-GB" sz="3200">
                <a:latin typeface="Arial" panose="020B0604020202020204" pitchFamily="34" charset="0"/>
                <a:cs typeface="Arial" panose="020B0604020202020204" pitchFamily="34" charset="0"/>
              </a:rPr>
              <a:t>1. 999 Demand</a:t>
            </a:r>
          </a:p>
        </p:txBody>
      </p:sp>
      <p:graphicFrame>
        <p:nvGraphicFramePr>
          <p:cNvPr id="2" name="Table 1">
            <a:extLst>
              <a:ext uri="{FF2B5EF4-FFF2-40B4-BE49-F238E27FC236}">
                <a16:creationId xmlns:a16="http://schemas.microsoft.com/office/drawing/2014/main" id="{2DEC88AC-2A40-9F30-9707-3AB21DAF9052}"/>
              </a:ext>
            </a:extLst>
          </p:cNvPr>
          <p:cNvGraphicFramePr>
            <a:graphicFrameLocks/>
          </p:cNvGraphicFramePr>
          <p:nvPr>
            <p:extLst>
              <p:ext uri="{D42A27DB-BD31-4B8C-83A1-F6EECF244321}">
                <p14:modId xmlns:p14="http://schemas.microsoft.com/office/powerpoint/2010/main" val="3501277039"/>
              </p:ext>
            </p:extLst>
          </p:nvPr>
        </p:nvGraphicFramePr>
        <p:xfrm>
          <a:off x="6426947" y="3441949"/>
          <a:ext cx="5404154" cy="489120"/>
        </p:xfrm>
        <a:graphic>
          <a:graphicData uri="http://schemas.openxmlformats.org/drawingml/2006/table">
            <a:tbl>
              <a:tblPr firstRow="1" bandRow="1"/>
              <a:tblGrid>
                <a:gridCol w="864000">
                  <a:extLst>
                    <a:ext uri="{9D8B030D-6E8A-4147-A177-3AD203B41FA5}">
                      <a16:colId xmlns:a16="http://schemas.microsoft.com/office/drawing/2014/main" val="2609853781"/>
                    </a:ext>
                  </a:extLst>
                </a:gridCol>
                <a:gridCol w="504000">
                  <a:extLst>
                    <a:ext uri="{9D8B030D-6E8A-4147-A177-3AD203B41FA5}">
                      <a16:colId xmlns:a16="http://schemas.microsoft.com/office/drawing/2014/main" val="3238801725"/>
                    </a:ext>
                  </a:extLst>
                </a:gridCol>
                <a:gridCol w="504000">
                  <a:extLst>
                    <a:ext uri="{9D8B030D-6E8A-4147-A177-3AD203B41FA5}">
                      <a16:colId xmlns:a16="http://schemas.microsoft.com/office/drawing/2014/main" val="129847028"/>
                    </a:ext>
                  </a:extLst>
                </a:gridCol>
                <a:gridCol w="504000">
                  <a:extLst>
                    <a:ext uri="{9D8B030D-6E8A-4147-A177-3AD203B41FA5}">
                      <a16:colId xmlns:a16="http://schemas.microsoft.com/office/drawing/2014/main" val="2983655793"/>
                    </a:ext>
                  </a:extLst>
                </a:gridCol>
                <a:gridCol w="504000">
                  <a:extLst>
                    <a:ext uri="{9D8B030D-6E8A-4147-A177-3AD203B41FA5}">
                      <a16:colId xmlns:a16="http://schemas.microsoft.com/office/drawing/2014/main" val="1752032484"/>
                    </a:ext>
                  </a:extLst>
                </a:gridCol>
                <a:gridCol w="504000">
                  <a:extLst>
                    <a:ext uri="{9D8B030D-6E8A-4147-A177-3AD203B41FA5}">
                      <a16:colId xmlns:a16="http://schemas.microsoft.com/office/drawing/2014/main" val="3044844383"/>
                    </a:ext>
                  </a:extLst>
                </a:gridCol>
                <a:gridCol w="436154">
                  <a:extLst>
                    <a:ext uri="{9D8B030D-6E8A-4147-A177-3AD203B41FA5}">
                      <a16:colId xmlns:a16="http://schemas.microsoft.com/office/drawing/2014/main" val="848912980"/>
                    </a:ext>
                  </a:extLst>
                </a:gridCol>
                <a:gridCol w="576000">
                  <a:extLst>
                    <a:ext uri="{9D8B030D-6E8A-4147-A177-3AD203B41FA5}">
                      <a16:colId xmlns:a16="http://schemas.microsoft.com/office/drawing/2014/main" val="2436559015"/>
                    </a:ext>
                  </a:extLst>
                </a:gridCol>
                <a:gridCol w="504000">
                  <a:extLst>
                    <a:ext uri="{9D8B030D-6E8A-4147-A177-3AD203B41FA5}">
                      <a16:colId xmlns:a16="http://schemas.microsoft.com/office/drawing/2014/main" val="1495873282"/>
                    </a:ext>
                  </a:extLst>
                </a:gridCol>
                <a:gridCol w="504000">
                  <a:extLst>
                    <a:ext uri="{9D8B030D-6E8A-4147-A177-3AD203B41FA5}">
                      <a16:colId xmlns:a16="http://schemas.microsoft.com/office/drawing/2014/main" val="1487143500"/>
                    </a:ext>
                  </a:extLst>
                </a:gridCol>
              </a:tblGrid>
              <a:tr h="144000">
                <a:tc>
                  <a:txBody>
                    <a:bodyPr/>
                    <a:lstStyle/>
                    <a:p>
                      <a:pPr algn="ctr"/>
                      <a:r>
                        <a:rPr lang="en-GB" sz="800" b="1">
                          <a:solidFill>
                            <a:srgbClr val="002060"/>
                          </a:solidFill>
                          <a:latin typeface="Arial" panose="020B0604020202020204" pitchFamily="34" charset="0"/>
                          <a:cs typeface="Arial" panose="020B0604020202020204" pitchFamily="34" charset="0"/>
                        </a:rPr>
                        <a:t>Financial Year</a:t>
                      </a:r>
                    </a:p>
                  </a:txBody>
                  <a:tcPr marL="36000" marR="3600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a:solidFill>
                            <a:srgbClr val="002060"/>
                          </a:solidFill>
                          <a:latin typeface="Arial" panose="020B0604020202020204" pitchFamily="34" charset="0"/>
                          <a:cs typeface="Arial" panose="020B0604020202020204" pitchFamily="34" charset="0"/>
                        </a:rPr>
                        <a:t>20-21</a:t>
                      </a:r>
                    </a:p>
                  </a:txBody>
                  <a:tcPr marL="36000" marR="3600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a:solidFill>
                            <a:srgbClr val="002060"/>
                          </a:solidFill>
                          <a:latin typeface="Arial" panose="020B0604020202020204" pitchFamily="34" charset="0"/>
                          <a:cs typeface="Arial" panose="020B0604020202020204" pitchFamily="34" charset="0"/>
                        </a:rPr>
                        <a:t>21-22</a:t>
                      </a:r>
                    </a:p>
                  </a:txBody>
                  <a:tcPr marL="36000" marR="3600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a:solidFill>
                            <a:srgbClr val="002060"/>
                          </a:solidFill>
                          <a:latin typeface="Arial" panose="020B0604020202020204" pitchFamily="34" charset="0"/>
                          <a:cs typeface="Arial" panose="020B0604020202020204" pitchFamily="34" charset="0"/>
                        </a:rPr>
                        <a:t>22-23</a:t>
                      </a:r>
                    </a:p>
                  </a:txBody>
                  <a:tcPr marL="36000" marR="3600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a:solidFill>
                            <a:srgbClr val="002060"/>
                          </a:solidFill>
                          <a:latin typeface="Arial" panose="020B0604020202020204" pitchFamily="34" charset="0"/>
                          <a:cs typeface="Arial" panose="020B0604020202020204" pitchFamily="34" charset="0"/>
                        </a:rPr>
                        <a:t>23-24</a:t>
                      </a:r>
                    </a:p>
                  </a:txBody>
                  <a:tcPr marL="36000" marR="3600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a:solidFill>
                            <a:srgbClr val="002060"/>
                          </a:solidFill>
                          <a:latin typeface="Arial" panose="020B0604020202020204" pitchFamily="34" charset="0"/>
                          <a:cs typeface="Arial" panose="020B0604020202020204" pitchFamily="34" charset="0"/>
                        </a:rPr>
                        <a:t>24-25</a:t>
                      </a:r>
                    </a:p>
                  </a:txBody>
                  <a:tcPr marL="36000" marR="3600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GB" sz="800" b="1" i="0" u="none" strike="noStrike">
                        <a:solidFill>
                          <a:srgbClr val="002060"/>
                        </a:solidFill>
                        <a:effectLst/>
                        <a:latin typeface="Arial" panose="020B0604020202020204" pitchFamily="34" charset="0"/>
                        <a:cs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800" b="1" i="0" u="none" strike="noStrike">
                          <a:solidFill>
                            <a:srgbClr val="002060"/>
                          </a:solidFill>
                          <a:effectLst/>
                          <a:latin typeface="Arial" panose="020B0604020202020204" pitchFamily="34" charset="0"/>
                          <a:cs typeface="Arial" panose="020B0604020202020204" pitchFamily="34" charset="0"/>
                        </a:rPr>
                        <a:t>Quarter</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800" b="1" i="0" u="none" strike="noStrike">
                          <a:solidFill>
                            <a:srgbClr val="002060"/>
                          </a:solidFill>
                          <a:effectLst/>
                          <a:latin typeface="Arial" panose="020B0604020202020204" pitchFamily="34" charset="0"/>
                          <a:cs typeface="Arial" panose="020B0604020202020204" pitchFamily="34" charset="0"/>
                        </a:rPr>
                        <a:t>Q3 24-25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800" b="1" i="0" u="none" strike="noStrike">
                          <a:solidFill>
                            <a:srgbClr val="002060"/>
                          </a:solidFill>
                          <a:effectLst/>
                          <a:latin typeface="Arial" panose="020B0604020202020204" pitchFamily="34" charset="0"/>
                          <a:cs typeface="Arial" panose="020B0604020202020204" pitchFamily="34" charset="0"/>
                        </a:rPr>
                        <a:t>Q4 23-24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65647735"/>
                  </a:ext>
                </a:extLst>
              </a:tr>
              <a:tr h="331200">
                <a:tc>
                  <a:txBody>
                    <a:bodyPr/>
                    <a:lstStyle/>
                    <a:p>
                      <a:pPr algn="ctr" rtl="0" fontAlgn="ctr"/>
                      <a:r>
                        <a:rPr lang="en-GB" sz="800" b="1" i="0" u="none" strike="noStrike">
                          <a:solidFill>
                            <a:srgbClr val="002060"/>
                          </a:solidFill>
                          <a:effectLst/>
                          <a:latin typeface="Arial" panose="020B0604020202020204" pitchFamily="34" charset="0"/>
                        </a:rPr>
                        <a:t>Service Level</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800" b="1" i="0" u="none" strike="noStrike">
                          <a:solidFill>
                            <a:srgbClr val="000000"/>
                          </a:solidFill>
                          <a:effectLst/>
                          <a:latin typeface="Arial" panose="020B0604020202020204" pitchFamily="34" charset="0"/>
                        </a:rPr>
                        <a:t>87.9%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800" b="1" i="0" u="none" strike="noStrike">
                          <a:solidFill>
                            <a:srgbClr val="000000"/>
                          </a:solidFill>
                          <a:effectLst/>
                          <a:latin typeface="Arial" panose="020B0604020202020204" pitchFamily="34" charset="0"/>
                        </a:rPr>
                        <a:t>89.5%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800" b="1" i="0" u="none" strike="noStrike">
                          <a:solidFill>
                            <a:srgbClr val="000000"/>
                          </a:solidFill>
                          <a:effectLst/>
                          <a:latin typeface="Arial" panose="020B0604020202020204" pitchFamily="34" charset="0"/>
                        </a:rPr>
                        <a:t>85.7%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800" b="1" i="0" u="none" strike="noStrike">
                          <a:solidFill>
                            <a:srgbClr val="000000"/>
                          </a:solidFill>
                          <a:effectLst/>
                          <a:latin typeface="Arial" panose="020B0604020202020204" pitchFamily="34" charset="0"/>
                        </a:rPr>
                        <a:t>92.4%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800" b="1" i="0" u="none" strike="noStrike">
                          <a:solidFill>
                            <a:srgbClr val="000000"/>
                          </a:solidFill>
                          <a:effectLst/>
                          <a:latin typeface="Arial" panose="020B0604020202020204" pitchFamily="34" charset="0"/>
                        </a:rPr>
                        <a:t>97.0%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GB" sz="800" b="0" i="0" u="none" strike="noStrike">
                        <a:solidFill>
                          <a:srgbClr val="000000"/>
                        </a:solidFill>
                        <a:effectLst/>
                        <a:latin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800" b="1" i="0" u="none" strike="noStrike">
                          <a:solidFill>
                            <a:srgbClr val="002060"/>
                          </a:solidFill>
                          <a:effectLst/>
                          <a:latin typeface="Arial" panose="020B0604020202020204" pitchFamily="34" charset="0"/>
                        </a:rPr>
                        <a:t>PP Change</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a:solidFill>
                            <a:srgbClr val="000000"/>
                          </a:solidFill>
                          <a:effectLst/>
                          <a:latin typeface="Arial" panose="020B0604020202020204" pitchFamily="34" charset="0"/>
                        </a:rPr>
                        <a:t>0.8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800" b="1" i="0" u="none" strike="noStrike">
                          <a:solidFill>
                            <a:srgbClr val="000000"/>
                          </a:solidFill>
                          <a:effectLst/>
                          <a:latin typeface="Arial" panose="020B0604020202020204" pitchFamily="34" charset="0"/>
                        </a:rPr>
                        <a:t>1.1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06712550"/>
                  </a:ext>
                </a:extLst>
              </a:tr>
            </a:tbl>
          </a:graphicData>
        </a:graphic>
      </p:graphicFrame>
      <p:graphicFrame>
        <p:nvGraphicFramePr>
          <p:cNvPr id="9" name="Table 8">
            <a:extLst>
              <a:ext uri="{FF2B5EF4-FFF2-40B4-BE49-F238E27FC236}">
                <a16:creationId xmlns:a16="http://schemas.microsoft.com/office/drawing/2014/main" id="{7933A79F-7F9C-ED8C-19D3-6A560CF56C34}"/>
              </a:ext>
            </a:extLst>
          </p:cNvPr>
          <p:cNvGraphicFramePr>
            <a:graphicFrameLocks/>
          </p:cNvGraphicFramePr>
          <p:nvPr>
            <p:extLst>
              <p:ext uri="{D42A27DB-BD31-4B8C-83A1-F6EECF244321}">
                <p14:modId xmlns:p14="http://schemas.microsoft.com/office/powerpoint/2010/main" val="2069987219"/>
              </p:ext>
            </p:extLst>
          </p:nvPr>
        </p:nvGraphicFramePr>
        <p:xfrm>
          <a:off x="343270" y="3441949"/>
          <a:ext cx="5464520" cy="489120"/>
        </p:xfrm>
        <a:graphic>
          <a:graphicData uri="http://schemas.openxmlformats.org/drawingml/2006/table">
            <a:tbl>
              <a:tblPr firstRow="1" bandRow="1">
                <a:effectLst/>
              </a:tblPr>
              <a:tblGrid>
                <a:gridCol w="864000">
                  <a:extLst>
                    <a:ext uri="{9D8B030D-6E8A-4147-A177-3AD203B41FA5}">
                      <a16:colId xmlns:a16="http://schemas.microsoft.com/office/drawing/2014/main" val="2609853781"/>
                    </a:ext>
                  </a:extLst>
                </a:gridCol>
                <a:gridCol w="504000">
                  <a:extLst>
                    <a:ext uri="{9D8B030D-6E8A-4147-A177-3AD203B41FA5}">
                      <a16:colId xmlns:a16="http://schemas.microsoft.com/office/drawing/2014/main" val="3238801725"/>
                    </a:ext>
                  </a:extLst>
                </a:gridCol>
                <a:gridCol w="504000">
                  <a:extLst>
                    <a:ext uri="{9D8B030D-6E8A-4147-A177-3AD203B41FA5}">
                      <a16:colId xmlns:a16="http://schemas.microsoft.com/office/drawing/2014/main" val="129847028"/>
                    </a:ext>
                  </a:extLst>
                </a:gridCol>
                <a:gridCol w="504000">
                  <a:extLst>
                    <a:ext uri="{9D8B030D-6E8A-4147-A177-3AD203B41FA5}">
                      <a16:colId xmlns:a16="http://schemas.microsoft.com/office/drawing/2014/main" val="2983655793"/>
                    </a:ext>
                  </a:extLst>
                </a:gridCol>
                <a:gridCol w="504000">
                  <a:extLst>
                    <a:ext uri="{9D8B030D-6E8A-4147-A177-3AD203B41FA5}">
                      <a16:colId xmlns:a16="http://schemas.microsoft.com/office/drawing/2014/main" val="1752032484"/>
                    </a:ext>
                  </a:extLst>
                </a:gridCol>
                <a:gridCol w="504000">
                  <a:extLst>
                    <a:ext uri="{9D8B030D-6E8A-4147-A177-3AD203B41FA5}">
                      <a16:colId xmlns:a16="http://schemas.microsoft.com/office/drawing/2014/main" val="3044844383"/>
                    </a:ext>
                  </a:extLst>
                </a:gridCol>
                <a:gridCol w="496520">
                  <a:extLst>
                    <a:ext uri="{9D8B030D-6E8A-4147-A177-3AD203B41FA5}">
                      <a16:colId xmlns:a16="http://schemas.microsoft.com/office/drawing/2014/main" val="3702094272"/>
                    </a:ext>
                  </a:extLst>
                </a:gridCol>
                <a:gridCol w="576000">
                  <a:extLst>
                    <a:ext uri="{9D8B030D-6E8A-4147-A177-3AD203B41FA5}">
                      <a16:colId xmlns:a16="http://schemas.microsoft.com/office/drawing/2014/main" val="3746660425"/>
                    </a:ext>
                  </a:extLst>
                </a:gridCol>
                <a:gridCol w="504000">
                  <a:extLst>
                    <a:ext uri="{9D8B030D-6E8A-4147-A177-3AD203B41FA5}">
                      <a16:colId xmlns:a16="http://schemas.microsoft.com/office/drawing/2014/main" val="1495873282"/>
                    </a:ext>
                  </a:extLst>
                </a:gridCol>
                <a:gridCol w="504000">
                  <a:extLst>
                    <a:ext uri="{9D8B030D-6E8A-4147-A177-3AD203B41FA5}">
                      <a16:colId xmlns:a16="http://schemas.microsoft.com/office/drawing/2014/main" val="1487143500"/>
                    </a:ext>
                  </a:extLst>
                </a:gridCol>
              </a:tblGrid>
              <a:tr h="144000">
                <a:tc>
                  <a:txBody>
                    <a:bodyPr/>
                    <a:lstStyle/>
                    <a:p>
                      <a:pPr algn="ctr"/>
                      <a:r>
                        <a:rPr lang="en-GB" sz="800" b="1">
                          <a:solidFill>
                            <a:srgbClr val="002060"/>
                          </a:solidFill>
                          <a:latin typeface="Arial" panose="020B0604020202020204" pitchFamily="34" charset="0"/>
                          <a:cs typeface="Arial" panose="020B0604020202020204" pitchFamily="34" charset="0"/>
                        </a:rPr>
                        <a:t>Financial Year</a:t>
                      </a:r>
                    </a:p>
                  </a:txBody>
                  <a:tcPr marL="36000" marR="3600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800" b="1" i="0" u="none" strike="noStrike">
                          <a:solidFill>
                            <a:srgbClr val="002060"/>
                          </a:solidFill>
                          <a:effectLst/>
                          <a:latin typeface="Arial" panose="020B0604020202020204" pitchFamily="34" charset="0"/>
                          <a:cs typeface="Arial" panose="020B0604020202020204" pitchFamily="34" charset="0"/>
                        </a:rPr>
                        <a:t>20-21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800" b="1" i="0" u="none" strike="noStrike">
                          <a:solidFill>
                            <a:srgbClr val="002060"/>
                          </a:solidFill>
                          <a:effectLst/>
                          <a:latin typeface="Arial" panose="020B0604020202020204" pitchFamily="34" charset="0"/>
                          <a:cs typeface="Arial" panose="020B0604020202020204" pitchFamily="34" charset="0"/>
                        </a:rPr>
                        <a:t>21-22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800" b="1" i="0" u="none" strike="noStrike">
                          <a:solidFill>
                            <a:srgbClr val="002060"/>
                          </a:solidFill>
                          <a:effectLst/>
                          <a:latin typeface="Arial" panose="020B0604020202020204" pitchFamily="34" charset="0"/>
                          <a:cs typeface="Arial" panose="020B0604020202020204" pitchFamily="34" charset="0"/>
                        </a:rPr>
                        <a:t>22-23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800" b="1" i="0" u="none" strike="noStrike">
                          <a:solidFill>
                            <a:srgbClr val="002060"/>
                          </a:solidFill>
                          <a:effectLst/>
                          <a:latin typeface="Arial" panose="020B0604020202020204" pitchFamily="34" charset="0"/>
                          <a:cs typeface="Arial" panose="020B0604020202020204" pitchFamily="34" charset="0"/>
                        </a:rPr>
                        <a:t>23-24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800" b="1" i="0" u="none" strike="noStrike">
                          <a:solidFill>
                            <a:srgbClr val="002060"/>
                          </a:solidFill>
                          <a:effectLst/>
                          <a:latin typeface="Arial" panose="020B0604020202020204" pitchFamily="34" charset="0"/>
                          <a:cs typeface="Arial" panose="020B0604020202020204" pitchFamily="34" charset="0"/>
                        </a:rPr>
                        <a:t>24-25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GB" sz="800" b="1" i="0" u="none" strike="noStrike">
                        <a:solidFill>
                          <a:srgbClr val="002060"/>
                        </a:solidFill>
                        <a:effectLst/>
                        <a:latin typeface="Arial" panose="020B0604020202020204" pitchFamily="34" charset="0"/>
                        <a:cs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800" b="1" i="0" u="none" strike="noStrike">
                          <a:solidFill>
                            <a:srgbClr val="002060"/>
                          </a:solidFill>
                          <a:effectLst/>
                          <a:latin typeface="Arial" panose="020B0604020202020204" pitchFamily="34" charset="0"/>
                          <a:cs typeface="Arial" panose="020B0604020202020204" pitchFamily="34" charset="0"/>
                        </a:rPr>
                        <a:t>Quarter</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800" b="1" i="0" u="none" strike="noStrike">
                          <a:solidFill>
                            <a:srgbClr val="002060"/>
                          </a:solidFill>
                          <a:effectLst/>
                          <a:latin typeface="Arial" panose="020B0604020202020204" pitchFamily="34" charset="0"/>
                          <a:cs typeface="Arial" panose="020B0604020202020204" pitchFamily="34" charset="0"/>
                        </a:rPr>
                        <a:t>Q3 24-25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800" b="1" i="0" u="none" strike="noStrike">
                          <a:solidFill>
                            <a:srgbClr val="002060"/>
                          </a:solidFill>
                          <a:effectLst/>
                          <a:latin typeface="Arial" panose="020B0604020202020204" pitchFamily="34" charset="0"/>
                          <a:cs typeface="Arial" panose="020B0604020202020204" pitchFamily="34" charset="0"/>
                        </a:rPr>
                        <a:t>Q4 23-24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65647735"/>
                  </a:ext>
                </a:extLst>
              </a:tr>
              <a:tr h="331200">
                <a:tc>
                  <a:txBody>
                    <a:bodyPr/>
                    <a:lstStyle/>
                    <a:p>
                      <a:pPr algn="ctr" rtl="0" fontAlgn="ctr"/>
                      <a:r>
                        <a:rPr lang="en-GB" sz="800" b="1" i="0" u="none" strike="noStrike">
                          <a:solidFill>
                            <a:srgbClr val="002060"/>
                          </a:solidFill>
                          <a:effectLst/>
                          <a:latin typeface="Arial" panose="020B0604020202020204" pitchFamily="34" charset="0"/>
                        </a:rPr>
                        <a:t>Volume</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r>
                        <a:rPr lang="en-GB" sz="800" b="1" i="0" u="none" strike="noStrike">
                          <a:solidFill>
                            <a:srgbClr val="000000"/>
                          </a:solidFill>
                          <a:effectLst/>
                          <a:latin typeface="Arial" panose="020B0604020202020204" pitchFamily="34" charset="0"/>
                        </a:rPr>
                        <a:t>73,396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r>
                        <a:rPr lang="en-GB" sz="800" b="1" i="0" u="none" strike="noStrike">
                          <a:solidFill>
                            <a:srgbClr val="000000"/>
                          </a:solidFill>
                          <a:effectLst/>
                          <a:latin typeface="Arial" panose="020B0604020202020204" pitchFamily="34" charset="0"/>
                        </a:rPr>
                        <a:t>87,259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r>
                        <a:rPr lang="en-GB" sz="800" b="1" i="0" u="none" strike="noStrike">
                          <a:solidFill>
                            <a:srgbClr val="000000"/>
                          </a:solidFill>
                          <a:effectLst/>
                          <a:latin typeface="Arial" panose="020B0604020202020204" pitchFamily="34" charset="0"/>
                        </a:rPr>
                        <a:t>99,891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r>
                        <a:rPr lang="en-GB" sz="800" b="1" i="0" u="none" strike="noStrike">
                          <a:solidFill>
                            <a:srgbClr val="000000"/>
                          </a:solidFill>
                          <a:effectLst/>
                          <a:latin typeface="Arial" panose="020B0604020202020204" pitchFamily="34" charset="0"/>
                        </a:rPr>
                        <a:t>100,469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r>
                        <a:rPr lang="en-GB" sz="800" b="1" i="0" u="none" strike="noStrike">
                          <a:solidFill>
                            <a:srgbClr val="000000"/>
                          </a:solidFill>
                          <a:effectLst/>
                          <a:latin typeface="Arial" panose="020B0604020202020204" pitchFamily="34" charset="0"/>
                        </a:rPr>
                        <a:t>92,275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GB" sz="800" b="0" i="0" u="none" strike="noStrike">
                        <a:solidFill>
                          <a:srgbClr val="000000"/>
                        </a:solidFill>
                        <a:effectLst/>
                        <a:latin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800" b="1" i="0" u="none" strike="noStrike">
                          <a:solidFill>
                            <a:srgbClr val="002060"/>
                          </a:solidFill>
                          <a:effectLst/>
                          <a:latin typeface="Arial" panose="020B0604020202020204" pitchFamily="34" charset="0"/>
                        </a:rPr>
                        <a:t>% Change</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a:solidFill>
                            <a:srgbClr val="000000"/>
                          </a:solidFill>
                          <a:effectLst/>
                          <a:latin typeface="Arial" panose="020B0604020202020204" pitchFamily="34" charset="0"/>
                        </a:rPr>
                        <a:t>-6.7%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800" b="1" i="0" u="none" strike="noStrike">
                          <a:solidFill>
                            <a:srgbClr val="000000"/>
                          </a:solidFill>
                          <a:effectLst/>
                          <a:latin typeface="Arial" panose="020B0604020202020204" pitchFamily="34" charset="0"/>
                        </a:rPr>
                        <a:t>0.6%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06712550"/>
                  </a:ext>
                </a:extLst>
              </a:tr>
            </a:tbl>
          </a:graphicData>
        </a:graphic>
      </p:graphicFrame>
      <p:pic>
        <p:nvPicPr>
          <p:cNvPr id="6" name="Picture 5">
            <a:extLst>
              <a:ext uri="{FF2B5EF4-FFF2-40B4-BE49-F238E27FC236}">
                <a16:creationId xmlns:a16="http://schemas.microsoft.com/office/drawing/2014/main" id="{0AFF59EA-0EF3-1B02-CAF7-48D273AC2266}"/>
              </a:ext>
            </a:extLst>
          </p:cNvPr>
          <p:cNvPicPr>
            <a:picLocks noChangeAspect="1"/>
          </p:cNvPicPr>
          <p:nvPr/>
        </p:nvPicPr>
        <p:blipFill>
          <a:blip r:embed="rId3"/>
          <a:stretch>
            <a:fillRect/>
          </a:stretch>
        </p:blipFill>
        <p:spPr>
          <a:xfrm>
            <a:off x="539374" y="882000"/>
            <a:ext cx="5072312" cy="2450804"/>
          </a:xfrm>
          <a:prstGeom prst="rect">
            <a:avLst/>
          </a:prstGeom>
        </p:spPr>
      </p:pic>
      <p:sp>
        <p:nvSpPr>
          <p:cNvPr id="19" name="TextBox 13">
            <a:extLst>
              <a:ext uri="{FF2B5EF4-FFF2-40B4-BE49-F238E27FC236}">
                <a16:creationId xmlns:a16="http://schemas.microsoft.com/office/drawing/2014/main" id="{6F60D90B-272C-0EEC-8229-3224D96DD6DC}"/>
              </a:ext>
            </a:extLst>
          </p:cNvPr>
          <p:cNvSpPr txBox="1">
            <a:spLocks noChangeArrowheads="1"/>
          </p:cNvSpPr>
          <p:nvPr/>
        </p:nvSpPr>
        <p:spPr bwMode="auto">
          <a:xfrm>
            <a:off x="120506" y="4116802"/>
            <a:ext cx="11962800" cy="2664000"/>
          </a:xfrm>
          <a:prstGeom prst="rect">
            <a:avLst/>
          </a:prstGeom>
          <a:noFill/>
          <a:ln w="15875">
            <a:solidFill>
              <a:srgbClr val="002060"/>
            </a:solidFill>
            <a:miter lim="800000"/>
            <a:headEnd/>
            <a:tailEnd/>
          </a:ln>
          <a:extLst>
            <a:ext uri="{909E8E84-426E-40DD-AFC4-6F175D3DCCD1}">
              <a14:hiddenFill xmlns:a14="http://schemas.microsoft.com/office/drawing/2010/main">
                <a:solidFill>
                  <a:srgbClr val="FFFFFF"/>
                </a:solidFill>
              </a14:hiddenFill>
            </a:ext>
          </a:extLst>
        </p:spPr>
        <p:txBody>
          <a:bodyPr wrap="square" lIns="91440" tIns="45720" rIns="91440" bIns="45720" anchor="t">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hangingPunct="1">
              <a:lnSpc>
                <a:spcPct val="100000"/>
              </a:lnSpc>
              <a:spcBef>
                <a:spcPct val="0"/>
              </a:spcBef>
              <a:buFontTx/>
              <a:buNone/>
            </a:pPr>
            <a:r>
              <a:rPr lang="en-GB" altLang="en-US" sz="1300" b="1" i="1">
                <a:latin typeface="Arial" panose="020B0604020202020204" pitchFamily="34" charset="0"/>
                <a:cs typeface="Arial" panose="020B0604020202020204" pitchFamily="34" charset="0"/>
              </a:rPr>
              <a:t>Operational Overview</a:t>
            </a:r>
          </a:p>
          <a:p>
            <a:pPr algn="just" eaLnBrk="1" hangingPunct="1">
              <a:lnSpc>
                <a:spcPct val="100000"/>
              </a:lnSpc>
              <a:spcBef>
                <a:spcPct val="0"/>
              </a:spcBef>
              <a:buFontTx/>
              <a:buNone/>
            </a:pPr>
            <a:endParaRPr lang="en-GB" altLang="en-US" sz="600" b="1" i="1">
              <a:latin typeface="Arial" panose="020B0604020202020204" pitchFamily="34" charset="0"/>
              <a:cs typeface="Arial" panose="020B0604020202020204" pitchFamily="34" charset="0"/>
            </a:endParaRPr>
          </a:p>
          <a:p>
            <a:pPr algn="just" eaLnBrk="1" hangingPunct="1">
              <a:lnSpc>
                <a:spcPct val="100000"/>
              </a:lnSpc>
              <a:spcBef>
                <a:spcPct val="0"/>
              </a:spcBef>
              <a:buFontTx/>
              <a:buNone/>
            </a:pPr>
            <a:r>
              <a:rPr lang="en-GB" sz="1100">
                <a:latin typeface="Arial" panose="020B0604020202020204" pitchFamily="34" charset="0"/>
                <a:cs typeface="Arial" panose="020B0604020202020204" pitchFamily="34" charset="0"/>
              </a:rPr>
              <a:t>999 demand has fallen by 6.7% during Q4 2024-25 when compared to the quarter prior, with 1,528 fewer calls received for a total of 21,441. Conversely, a slight rise of 0.6% (132 additional calls) can be observed when comparing Q4 2024-25 to the same quarter during the previous financial year. </a:t>
            </a:r>
          </a:p>
          <a:p>
            <a:pPr algn="just" eaLnBrk="1" hangingPunct="1">
              <a:lnSpc>
                <a:spcPct val="100000"/>
              </a:lnSpc>
              <a:spcBef>
                <a:spcPct val="0"/>
              </a:spcBef>
              <a:buFontTx/>
              <a:buNone/>
            </a:pPr>
            <a:endParaRPr lang="en-GB" sz="600">
              <a:latin typeface="Arial" panose="020B0604020202020204" pitchFamily="34" charset="0"/>
              <a:cs typeface="Arial" panose="020B0604020202020204" pitchFamily="34" charset="0"/>
            </a:endParaRPr>
          </a:p>
          <a:p>
            <a:pPr algn="just" eaLnBrk="1" hangingPunct="1">
              <a:lnSpc>
                <a:spcPct val="100000"/>
              </a:lnSpc>
              <a:spcBef>
                <a:spcPct val="0"/>
              </a:spcBef>
              <a:buFontTx/>
              <a:buNone/>
            </a:pPr>
            <a:r>
              <a:rPr lang="en-GB" sz="1100">
                <a:effectLst/>
                <a:latin typeface="Arial" panose="020B0604020202020204" pitchFamily="34" charset="0"/>
                <a:cs typeface="Arial" panose="020B0604020202020204" pitchFamily="34" charset="0"/>
              </a:rPr>
              <a:t>999 service level (the percentage of 999 calls answered within 10 seconds) was recorded at 97.7% during Q4 2024-25. This is the highest value within the three-year timeframe, representing an increase of 0.8 percentage points when compared to the quarter prior. A similar increase of 1.1 percentage points can be observed when comparing Q4 2024-25 to the same quarter during the previous financial year. 999 </a:t>
            </a:r>
            <a:r>
              <a:rPr lang="en-GB" sz="1100">
                <a:latin typeface="Arial" panose="020B0604020202020204" pitchFamily="34" charset="0"/>
                <a:cs typeface="Arial" panose="020B0604020202020204" pitchFamily="34" charset="0"/>
              </a:rPr>
              <a:t>s</a:t>
            </a:r>
            <a:r>
              <a:rPr lang="en-GB" sz="1100">
                <a:effectLst/>
                <a:latin typeface="Arial" panose="020B0604020202020204" pitchFamily="34" charset="0"/>
                <a:cs typeface="Arial" panose="020B0604020202020204" pitchFamily="34" charset="0"/>
              </a:rPr>
              <a:t>ervice level has remained above the national target of 90% for the last seven consecutive quarters.</a:t>
            </a:r>
            <a:endParaRPr lang="en-GB" altLang="en-US" sz="1100">
              <a:latin typeface="Arial" panose="020B0604020202020204" pitchFamily="34" charset="0"/>
              <a:cs typeface="Arial" panose="020B0604020202020204" pitchFamily="34" charset="0"/>
            </a:endParaRPr>
          </a:p>
          <a:p>
            <a:pPr algn="just" eaLnBrk="1" hangingPunct="1">
              <a:lnSpc>
                <a:spcPct val="100000"/>
              </a:lnSpc>
              <a:spcBef>
                <a:spcPct val="0"/>
              </a:spcBef>
              <a:buFontTx/>
              <a:buNone/>
            </a:pPr>
            <a:endParaRPr lang="en-GB" altLang="en-US" sz="1200">
              <a:latin typeface="Arial" panose="020B0604020202020204" pitchFamily="34" charset="0"/>
              <a:cs typeface="Arial" panose="020B0604020202020204" pitchFamily="34" charset="0"/>
            </a:endParaRPr>
          </a:p>
          <a:p>
            <a:pPr algn="just" eaLnBrk="1" hangingPunct="1">
              <a:lnSpc>
                <a:spcPct val="100000"/>
              </a:lnSpc>
              <a:spcBef>
                <a:spcPct val="0"/>
              </a:spcBef>
              <a:buFontTx/>
              <a:buNone/>
            </a:pPr>
            <a:endParaRPr lang="en-GB" altLang="en-US" sz="1300" b="1" i="1">
              <a:latin typeface="Avenir Next LT Pro Demi" panose="020B0704020202020204" pitchFamily="34" charset="0"/>
              <a:cs typeface="Arial" panose="020B0604020202020204" pitchFamily="34" charset="0"/>
            </a:endParaRPr>
          </a:p>
          <a:p>
            <a:pPr algn="just" eaLnBrk="1" hangingPunct="1">
              <a:lnSpc>
                <a:spcPct val="100000"/>
              </a:lnSpc>
              <a:spcBef>
                <a:spcPct val="0"/>
              </a:spcBef>
              <a:buFontTx/>
              <a:buNone/>
            </a:pPr>
            <a:endParaRPr lang="en-GB" altLang="en-US" sz="1300" b="1" i="1">
              <a:latin typeface="Avenir Next LT Pro Demi" panose="020B0704020202020204" pitchFamily="34" charset="0"/>
              <a:cs typeface="Arial" panose="020B0604020202020204" pitchFamily="34" charset="0"/>
            </a:endParaRPr>
          </a:p>
          <a:p>
            <a:pPr algn="just" eaLnBrk="1" hangingPunct="1">
              <a:lnSpc>
                <a:spcPct val="100000"/>
              </a:lnSpc>
              <a:spcBef>
                <a:spcPct val="0"/>
              </a:spcBef>
              <a:buFontTx/>
              <a:buNone/>
            </a:pPr>
            <a:endParaRPr lang="en-GB" altLang="en-US" sz="1300" b="1" i="1">
              <a:latin typeface="Avenir Next LT Pro Demi" panose="020B0704020202020204" pitchFamily="34" charset="0"/>
              <a:cs typeface="Arial" panose="020B0604020202020204" pitchFamily="34" charset="0"/>
            </a:endParaRPr>
          </a:p>
          <a:p>
            <a:pPr algn="just" eaLnBrk="1" hangingPunct="1">
              <a:lnSpc>
                <a:spcPct val="100000"/>
              </a:lnSpc>
              <a:spcBef>
                <a:spcPct val="0"/>
              </a:spcBef>
              <a:buFontTx/>
              <a:buNone/>
            </a:pPr>
            <a:endParaRPr lang="en-GB" altLang="en-US" sz="1300" b="1" i="1">
              <a:latin typeface="Avenir Next LT Pro Demi" panose="020B0704020202020204" pitchFamily="34" charset="0"/>
              <a:cs typeface="Arial" panose="020B0604020202020204" pitchFamily="34" charset="0"/>
            </a:endParaRPr>
          </a:p>
          <a:p>
            <a:pPr algn="just" eaLnBrk="1" hangingPunct="1">
              <a:lnSpc>
                <a:spcPct val="100000"/>
              </a:lnSpc>
              <a:spcBef>
                <a:spcPct val="0"/>
              </a:spcBef>
              <a:buFontTx/>
              <a:buNone/>
            </a:pPr>
            <a:endParaRPr lang="en-GB" altLang="en-US" sz="600" b="1" i="1">
              <a:latin typeface="Arial" panose="020B0604020202020204" pitchFamily="34" charset="0"/>
              <a:cs typeface="Arial" panose="020B0604020202020204" pitchFamily="34" charset="0"/>
            </a:endParaRPr>
          </a:p>
          <a:p>
            <a:pPr algn="just" eaLnBrk="1" hangingPunct="1">
              <a:lnSpc>
                <a:spcPct val="100000"/>
              </a:lnSpc>
              <a:spcBef>
                <a:spcPct val="0"/>
              </a:spcBef>
              <a:buFontTx/>
              <a:buNone/>
            </a:pPr>
            <a:endParaRPr lang="en-GB" altLang="en-US" sz="600" b="1" i="1">
              <a:latin typeface="Arial" panose="020B0604020202020204" pitchFamily="34" charset="0"/>
              <a:cs typeface="Arial" panose="020B0604020202020204" pitchFamily="34" charset="0"/>
            </a:endParaRPr>
          </a:p>
        </p:txBody>
      </p:sp>
      <p:pic>
        <p:nvPicPr>
          <p:cNvPr id="23" name="Picture 22">
            <a:extLst>
              <a:ext uri="{FF2B5EF4-FFF2-40B4-BE49-F238E27FC236}">
                <a16:creationId xmlns:a16="http://schemas.microsoft.com/office/drawing/2014/main" id="{2A30355D-9DBD-C855-3BDD-ECA1BE3A1C3E}"/>
              </a:ext>
            </a:extLst>
          </p:cNvPr>
          <p:cNvPicPr>
            <a:picLocks noChangeAspect="1"/>
          </p:cNvPicPr>
          <p:nvPr/>
        </p:nvPicPr>
        <p:blipFill>
          <a:blip r:embed="rId4"/>
          <a:stretch>
            <a:fillRect/>
          </a:stretch>
        </p:blipFill>
        <p:spPr>
          <a:xfrm>
            <a:off x="6592868" y="880477"/>
            <a:ext cx="5072312" cy="2450804"/>
          </a:xfrm>
          <a:prstGeom prst="rect">
            <a:avLst/>
          </a:prstGeom>
        </p:spPr>
      </p:pic>
    </p:spTree>
    <p:extLst>
      <p:ext uri="{BB962C8B-B14F-4D97-AF65-F5344CB8AC3E}">
        <p14:creationId xmlns:p14="http://schemas.microsoft.com/office/powerpoint/2010/main" val="37140345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133BF9-D887-3F4F-F465-8CF1BF2EFD26}"/>
            </a:ext>
          </a:extLst>
        </p:cNvPr>
        <p:cNvGrpSpPr/>
        <p:nvPr/>
      </p:nvGrpSpPr>
      <p:grpSpPr>
        <a:xfrm>
          <a:off x="0" y="0"/>
          <a:ext cx="0" cy="0"/>
          <a:chOff x="0" y="0"/>
          <a:chExt cx="0" cy="0"/>
        </a:xfrm>
      </p:grpSpPr>
      <p:sp>
        <p:nvSpPr>
          <p:cNvPr id="14338" name="TextBox 14">
            <a:extLst>
              <a:ext uri="{FF2B5EF4-FFF2-40B4-BE49-F238E27FC236}">
                <a16:creationId xmlns:a16="http://schemas.microsoft.com/office/drawing/2014/main" id="{344CD213-08F3-C3E0-AEA6-8F06B698B45F}"/>
              </a:ext>
            </a:extLst>
          </p:cNvPr>
          <p:cNvSpPr txBox="1">
            <a:spLocks noChangeArrowheads="1"/>
          </p:cNvSpPr>
          <p:nvPr/>
        </p:nvSpPr>
        <p:spPr bwMode="auto">
          <a:xfrm>
            <a:off x="120506" y="773364"/>
            <a:ext cx="5910048" cy="3261600"/>
          </a:xfrm>
          <a:prstGeom prst="rect">
            <a:avLst/>
          </a:prstGeom>
          <a:noFill/>
          <a:ln w="15875">
            <a:solidFill>
              <a:srgbClr val="00206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GB" altLang="en-US" sz="1800"/>
          </a:p>
        </p:txBody>
      </p:sp>
      <p:sp>
        <p:nvSpPr>
          <p:cNvPr id="3" name="TextBox 14">
            <a:extLst>
              <a:ext uri="{FF2B5EF4-FFF2-40B4-BE49-F238E27FC236}">
                <a16:creationId xmlns:a16="http://schemas.microsoft.com/office/drawing/2014/main" id="{7EC4CA8C-B9A1-1E09-D4AA-72ABED152046}"/>
              </a:ext>
            </a:extLst>
          </p:cNvPr>
          <p:cNvSpPr txBox="1">
            <a:spLocks noChangeArrowheads="1"/>
          </p:cNvSpPr>
          <p:nvPr/>
        </p:nvSpPr>
        <p:spPr bwMode="auto">
          <a:xfrm>
            <a:off x="6174000" y="773364"/>
            <a:ext cx="5910048" cy="3261600"/>
          </a:xfrm>
          <a:prstGeom prst="rect">
            <a:avLst/>
          </a:prstGeom>
          <a:noFill/>
          <a:ln w="15875">
            <a:solidFill>
              <a:srgbClr val="00206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GB" altLang="en-US" sz="1800"/>
          </a:p>
        </p:txBody>
      </p:sp>
      <p:sp>
        <p:nvSpPr>
          <p:cNvPr id="4" name="Rectangle 3">
            <a:extLst>
              <a:ext uri="{FF2B5EF4-FFF2-40B4-BE49-F238E27FC236}">
                <a16:creationId xmlns:a16="http://schemas.microsoft.com/office/drawing/2014/main" id="{1D3D612F-9628-3FEB-550F-1A6F1C1CFF7F}"/>
              </a:ext>
            </a:extLst>
          </p:cNvPr>
          <p:cNvSpPr/>
          <p:nvPr/>
        </p:nvSpPr>
        <p:spPr>
          <a:xfrm>
            <a:off x="0" y="0"/>
            <a:ext cx="12192000" cy="669925"/>
          </a:xfrm>
          <a:prstGeom prst="rect">
            <a:avLst/>
          </a:prstGeom>
          <a:solidFill>
            <a:srgbClr val="E6234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sz="3200"/>
              <a:t>	</a:t>
            </a:r>
            <a:r>
              <a:rPr lang="en-GB" sz="3200">
                <a:latin typeface="Arial" panose="020B0604020202020204" pitchFamily="34" charset="0"/>
                <a:cs typeface="Arial" panose="020B0604020202020204" pitchFamily="34" charset="0"/>
              </a:rPr>
              <a:t>2. 101 Demand</a:t>
            </a:r>
          </a:p>
        </p:txBody>
      </p:sp>
      <p:graphicFrame>
        <p:nvGraphicFramePr>
          <p:cNvPr id="2" name="Table 1">
            <a:extLst>
              <a:ext uri="{FF2B5EF4-FFF2-40B4-BE49-F238E27FC236}">
                <a16:creationId xmlns:a16="http://schemas.microsoft.com/office/drawing/2014/main" id="{73E766BC-528B-EC61-65D0-71B695E67454}"/>
              </a:ext>
            </a:extLst>
          </p:cNvPr>
          <p:cNvGraphicFramePr>
            <a:graphicFrameLocks/>
          </p:cNvGraphicFramePr>
          <p:nvPr>
            <p:extLst>
              <p:ext uri="{D42A27DB-BD31-4B8C-83A1-F6EECF244321}">
                <p14:modId xmlns:p14="http://schemas.microsoft.com/office/powerpoint/2010/main" val="2181196648"/>
              </p:ext>
            </p:extLst>
          </p:nvPr>
        </p:nvGraphicFramePr>
        <p:xfrm>
          <a:off x="6426947" y="3441949"/>
          <a:ext cx="5404154" cy="489120"/>
        </p:xfrm>
        <a:graphic>
          <a:graphicData uri="http://schemas.openxmlformats.org/drawingml/2006/table">
            <a:tbl>
              <a:tblPr firstRow="1" bandRow="1"/>
              <a:tblGrid>
                <a:gridCol w="864000">
                  <a:extLst>
                    <a:ext uri="{9D8B030D-6E8A-4147-A177-3AD203B41FA5}">
                      <a16:colId xmlns:a16="http://schemas.microsoft.com/office/drawing/2014/main" val="2609853781"/>
                    </a:ext>
                  </a:extLst>
                </a:gridCol>
                <a:gridCol w="504000">
                  <a:extLst>
                    <a:ext uri="{9D8B030D-6E8A-4147-A177-3AD203B41FA5}">
                      <a16:colId xmlns:a16="http://schemas.microsoft.com/office/drawing/2014/main" val="3238801725"/>
                    </a:ext>
                  </a:extLst>
                </a:gridCol>
                <a:gridCol w="504000">
                  <a:extLst>
                    <a:ext uri="{9D8B030D-6E8A-4147-A177-3AD203B41FA5}">
                      <a16:colId xmlns:a16="http://schemas.microsoft.com/office/drawing/2014/main" val="129847028"/>
                    </a:ext>
                  </a:extLst>
                </a:gridCol>
                <a:gridCol w="504000">
                  <a:extLst>
                    <a:ext uri="{9D8B030D-6E8A-4147-A177-3AD203B41FA5}">
                      <a16:colId xmlns:a16="http://schemas.microsoft.com/office/drawing/2014/main" val="2983655793"/>
                    </a:ext>
                  </a:extLst>
                </a:gridCol>
                <a:gridCol w="504000">
                  <a:extLst>
                    <a:ext uri="{9D8B030D-6E8A-4147-A177-3AD203B41FA5}">
                      <a16:colId xmlns:a16="http://schemas.microsoft.com/office/drawing/2014/main" val="1752032484"/>
                    </a:ext>
                  </a:extLst>
                </a:gridCol>
                <a:gridCol w="504000">
                  <a:extLst>
                    <a:ext uri="{9D8B030D-6E8A-4147-A177-3AD203B41FA5}">
                      <a16:colId xmlns:a16="http://schemas.microsoft.com/office/drawing/2014/main" val="3044844383"/>
                    </a:ext>
                  </a:extLst>
                </a:gridCol>
                <a:gridCol w="436154">
                  <a:extLst>
                    <a:ext uri="{9D8B030D-6E8A-4147-A177-3AD203B41FA5}">
                      <a16:colId xmlns:a16="http://schemas.microsoft.com/office/drawing/2014/main" val="848912980"/>
                    </a:ext>
                  </a:extLst>
                </a:gridCol>
                <a:gridCol w="576000">
                  <a:extLst>
                    <a:ext uri="{9D8B030D-6E8A-4147-A177-3AD203B41FA5}">
                      <a16:colId xmlns:a16="http://schemas.microsoft.com/office/drawing/2014/main" val="2436559015"/>
                    </a:ext>
                  </a:extLst>
                </a:gridCol>
                <a:gridCol w="504000">
                  <a:extLst>
                    <a:ext uri="{9D8B030D-6E8A-4147-A177-3AD203B41FA5}">
                      <a16:colId xmlns:a16="http://schemas.microsoft.com/office/drawing/2014/main" val="1495873282"/>
                    </a:ext>
                  </a:extLst>
                </a:gridCol>
                <a:gridCol w="504000">
                  <a:extLst>
                    <a:ext uri="{9D8B030D-6E8A-4147-A177-3AD203B41FA5}">
                      <a16:colId xmlns:a16="http://schemas.microsoft.com/office/drawing/2014/main" val="1487143500"/>
                    </a:ext>
                  </a:extLst>
                </a:gridCol>
              </a:tblGrid>
              <a:tr h="144000">
                <a:tc>
                  <a:txBody>
                    <a:bodyPr/>
                    <a:lstStyle/>
                    <a:p>
                      <a:pPr algn="ctr"/>
                      <a:r>
                        <a:rPr lang="en-GB" sz="800" b="1">
                          <a:solidFill>
                            <a:srgbClr val="002060"/>
                          </a:solidFill>
                          <a:latin typeface="Arial" panose="020B0604020202020204" pitchFamily="34" charset="0"/>
                          <a:cs typeface="Arial" panose="020B0604020202020204" pitchFamily="34" charset="0"/>
                        </a:rPr>
                        <a:t>Financial Year</a:t>
                      </a:r>
                    </a:p>
                  </a:txBody>
                  <a:tcPr marL="36000" marR="3600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a:solidFill>
                            <a:srgbClr val="002060"/>
                          </a:solidFill>
                          <a:latin typeface="Arial" panose="020B0604020202020204" pitchFamily="34" charset="0"/>
                          <a:cs typeface="Arial" panose="020B0604020202020204" pitchFamily="34" charset="0"/>
                        </a:rPr>
                        <a:t>20-21</a:t>
                      </a:r>
                    </a:p>
                  </a:txBody>
                  <a:tcPr marL="36000" marR="3600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a:solidFill>
                            <a:srgbClr val="002060"/>
                          </a:solidFill>
                          <a:latin typeface="Arial" panose="020B0604020202020204" pitchFamily="34" charset="0"/>
                          <a:cs typeface="Arial" panose="020B0604020202020204" pitchFamily="34" charset="0"/>
                        </a:rPr>
                        <a:t>21-22</a:t>
                      </a:r>
                    </a:p>
                  </a:txBody>
                  <a:tcPr marL="36000" marR="3600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a:solidFill>
                            <a:srgbClr val="002060"/>
                          </a:solidFill>
                          <a:latin typeface="Arial" panose="020B0604020202020204" pitchFamily="34" charset="0"/>
                          <a:cs typeface="Arial" panose="020B0604020202020204" pitchFamily="34" charset="0"/>
                        </a:rPr>
                        <a:t>22-23</a:t>
                      </a:r>
                    </a:p>
                  </a:txBody>
                  <a:tcPr marL="36000" marR="3600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a:solidFill>
                            <a:srgbClr val="002060"/>
                          </a:solidFill>
                          <a:latin typeface="Arial" panose="020B0604020202020204" pitchFamily="34" charset="0"/>
                          <a:cs typeface="Arial" panose="020B0604020202020204" pitchFamily="34" charset="0"/>
                        </a:rPr>
                        <a:t>23-24</a:t>
                      </a:r>
                    </a:p>
                  </a:txBody>
                  <a:tcPr marL="36000" marR="3600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a:solidFill>
                            <a:srgbClr val="002060"/>
                          </a:solidFill>
                          <a:latin typeface="Arial" panose="020B0604020202020204" pitchFamily="34" charset="0"/>
                          <a:cs typeface="Arial" panose="020B0604020202020204" pitchFamily="34" charset="0"/>
                        </a:rPr>
                        <a:t>24-25</a:t>
                      </a:r>
                    </a:p>
                  </a:txBody>
                  <a:tcPr marL="36000" marR="3600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GB" sz="800" b="1" i="0" u="none" strike="noStrike">
                        <a:solidFill>
                          <a:srgbClr val="002060"/>
                        </a:solidFill>
                        <a:effectLst/>
                        <a:latin typeface="Arial" panose="020B0604020202020204" pitchFamily="34" charset="0"/>
                        <a:cs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800" b="1" i="0" u="none" strike="noStrike">
                          <a:solidFill>
                            <a:srgbClr val="002060"/>
                          </a:solidFill>
                          <a:effectLst/>
                          <a:latin typeface="Arial" panose="020B0604020202020204" pitchFamily="34" charset="0"/>
                          <a:cs typeface="Arial" panose="020B0604020202020204" pitchFamily="34" charset="0"/>
                        </a:rPr>
                        <a:t>Quarter</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800" b="1" i="0" u="none" strike="noStrike">
                          <a:solidFill>
                            <a:srgbClr val="002060"/>
                          </a:solidFill>
                          <a:effectLst/>
                          <a:latin typeface="Arial" panose="020B0604020202020204" pitchFamily="34" charset="0"/>
                          <a:cs typeface="Arial" panose="020B0604020202020204" pitchFamily="34" charset="0"/>
                        </a:rPr>
                        <a:t>Q3 24-25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800" b="1" i="0" u="none" strike="noStrike">
                          <a:solidFill>
                            <a:srgbClr val="002060"/>
                          </a:solidFill>
                          <a:effectLst/>
                          <a:latin typeface="Arial" panose="020B0604020202020204" pitchFamily="34" charset="0"/>
                          <a:cs typeface="Arial" panose="020B0604020202020204" pitchFamily="34" charset="0"/>
                        </a:rPr>
                        <a:t>Q4 23-24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65647735"/>
                  </a:ext>
                </a:extLst>
              </a:tr>
              <a:tr h="331200">
                <a:tc>
                  <a:txBody>
                    <a:bodyPr/>
                    <a:lstStyle/>
                    <a:p>
                      <a:pPr algn="ctr" rtl="0" fontAlgn="ctr"/>
                      <a:r>
                        <a:rPr lang="en-GB" sz="800" b="1" i="0" u="none" strike="noStrike">
                          <a:solidFill>
                            <a:srgbClr val="002060"/>
                          </a:solidFill>
                          <a:effectLst/>
                          <a:latin typeface="Arial" panose="020B0604020202020204" pitchFamily="34" charset="0"/>
                        </a:rPr>
                        <a:t>Abandonment Rate</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800" b="1" i="0" u="none" strike="noStrike">
                          <a:solidFill>
                            <a:srgbClr val="000000"/>
                          </a:solidFill>
                          <a:effectLst/>
                          <a:latin typeface="Arial" panose="020B0604020202020204" pitchFamily="34" charset="0"/>
                        </a:rPr>
                        <a:t>11.6%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800" b="1" i="0" u="none" strike="noStrike">
                          <a:solidFill>
                            <a:srgbClr val="000000"/>
                          </a:solidFill>
                          <a:effectLst/>
                          <a:latin typeface="Arial" panose="020B0604020202020204" pitchFamily="34" charset="0"/>
                        </a:rPr>
                        <a:t>26.7%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800" b="1" i="0" u="none" strike="noStrike">
                          <a:solidFill>
                            <a:srgbClr val="000000"/>
                          </a:solidFill>
                          <a:effectLst/>
                          <a:latin typeface="Arial" panose="020B0604020202020204" pitchFamily="34" charset="0"/>
                        </a:rPr>
                        <a:t>36.3%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800" b="1" i="0" u="none" strike="noStrike">
                          <a:solidFill>
                            <a:srgbClr val="000000"/>
                          </a:solidFill>
                          <a:effectLst/>
                          <a:latin typeface="Arial" panose="020B0604020202020204" pitchFamily="34" charset="0"/>
                        </a:rPr>
                        <a:t>19.5%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800" b="1" i="0" u="none" strike="noStrike">
                          <a:solidFill>
                            <a:srgbClr val="000000"/>
                          </a:solidFill>
                          <a:effectLst/>
                          <a:latin typeface="Arial" panose="020B0604020202020204" pitchFamily="34" charset="0"/>
                        </a:rPr>
                        <a:t>9.1%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GB" sz="800" b="0" i="0" u="none" strike="noStrike">
                        <a:solidFill>
                          <a:srgbClr val="000000"/>
                        </a:solidFill>
                        <a:effectLst/>
                        <a:latin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800" b="1" i="0" u="none" strike="noStrike">
                          <a:solidFill>
                            <a:srgbClr val="002060"/>
                          </a:solidFill>
                          <a:effectLst/>
                          <a:latin typeface="Arial" panose="020B0604020202020204" pitchFamily="34" charset="0"/>
                        </a:rPr>
                        <a:t>PP Change</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a:solidFill>
                            <a:srgbClr val="000000"/>
                          </a:solidFill>
                          <a:effectLst/>
                          <a:latin typeface="Arial" panose="020B0604020202020204" pitchFamily="34" charset="0"/>
                        </a:rPr>
                        <a:t>-3.9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800" b="1" i="0" u="none" strike="noStrike">
                          <a:solidFill>
                            <a:srgbClr val="000000"/>
                          </a:solidFill>
                          <a:effectLst/>
                          <a:latin typeface="Arial" panose="020B0604020202020204" pitchFamily="34" charset="0"/>
                        </a:rPr>
                        <a:t>-6.4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06712550"/>
                  </a:ext>
                </a:extLst>
              </a:tr>
            </a:tbl>
          </a:graphicData>
        </a:graphic>
      </p:graphicFrame>
      <p:graphicFrame>
        <p:nvGraphicFramePr>
          <p:cNvPr id="9" name="Table 8">
            <a:extLst>
              <a:ext uri="{FF2B5EF4-FFF2-40B4-BE49-F238E27FC236}">
                <a16:creationId xmlns:a16="http://schemas.microsoft.com/office/drawing/2014/main" id="{4188A641-C613-CCA2-1237-D9175B9BC918}"/>
              </a:ext>
            </a:extLst>
          </p:cNvPr>
          <p:cNvGraphicFramePr>
            <a:graphicFrameLocks/>
          </p:cNvGraphicFramePr>
          <p:nvPr>
            <p:extLst>
              <p:ext uri="{D42A27DB-BD31-4B8C-83A1-F6EECF244321}">
                <p14:modId xmlns:p14="http://schemas.microsoft.com/office/powerpoint/2010/main" val="1356168173"/>
              </p:ext>
            </p:extLst>
          </p:nvPr>
        </p:nvGraphicFramePr>
        <p:xfrm>
          <a:off x="343270" y="3441949"/>
          <a:ext cx="5464520" cy="489120"/>
        </p:xfrm>
        <a:graphic>
          <a:graphicData uri="http://schemas.openxmlformats.org/drawingml/2006/table">
            <a:tbl>
              <a:tblPr firstRow="1" bandRow="1">
                <a:effectLst/>
              </a:tblPr>
              <a:tblGrid>
                <a:gridCol w="864000">
                  <a:extLst>
                    <a:ext uri="{9D8B030D-6E8A-4147-A177-3AD203B41FA5}">
                      <a16:colId xmlns:a16="http://schemas.microsoft.com/office/drawing/2014/main" val="2609853781"/>
                    </a:ext>
                  </a:extLst>
                </a:gridCol>
                <a:gridCol w="504000">
                  <a:extLst>
                    <a:ext uri="{9D8B030D-6E8A-4147-A177-3AD203B41FA5}">
                      <a16:colId xmlns:a16="http://schemas.microsoft.com/office/drawing/2014/main" val="3238801725"/>
                    </a:ext>
                  </a:extLst>
                </a:gridCol>
                <a:gridCol w="504000">
                  <a:extLst>
                    <a:ext uri="{9D8B030D-6E8A-4147-A177-3AD203B41FA5}">
                      <a16:colId xmlns:a16="http://schemas.microsoft.com/office/drawing/2014/main" val="129847028"/>
                    </a:ext>
                  </a:extLst>
                </a:gridCol>
                <a:gridCol w="504000">
                  <a:extLst>
                    <a:ext uri="{9D8B030D-6E8A-4147-A177-3AD203B41FA5}">
                      <a16:colId xmlns:a16="http://schemas.microsoft.com/office/drawing/2014/main" val="2983655793"/>
                    </a:ext>
                  </a:extLst>
                </a:gridCol>
                <a:gridCol w="504000">
                  <a:extLst>
                    <a:ext uri="{9D8B030D-6E8A-4147-A177-3AD203B41FA5}">
                      <a16:colId xmlns:a16="http://schemas.microsoft.com/office/drawing/2014/main" val="1752032484"/>
                    </a:ext>
                  </a:extLst>
                </a:gridCol>
                <a:gridCol w="504000">
                  <a:extLst>
                    <a:ext uri="{9D8B030D-6E8A-4147-A177-3AD203B41FA5}">
                      <a16:colId xmlns:a16="http://schemas.microsoft.com/office/drawing/2014/main" val="3044844383"/>
                    </a:ext>
                  </a:extLst>
                </a:gridCol>
                <a:gridCol w="496520">
                  <a:extLst>
                    <a:ext uri="{9D8B030D-6E8A-4147-A177-3AD203B41FA5}">
                      <a16:colId xmlns:a16="http://schemas.microsoft.com/office/drawing/2014/main" val="3702094272"/>
                    </a:ext>
                  </a:extLst>
                </a:gridCol>
                <a:gridCol w="576000">
                  <a:extLst>
                    <a:ext uri="{9D8B030D-6E8A-4147-A177-3AD203B41FA5}">
                      <a16:colId xmlns:a16="http://schemas.microsoft.com/office/drawing/2014/main" val="3746660425"/>
                    </a:ext>
                  </a:extLst>
                </a:gridCol>
                <a:gridCol w="504000">
                  <a:extLst>
                    <a:ext uri="{9D8B030D-6E8A-4147-A177-3AD203B41FA5}">
                      <a16:colId xmlns:a16="http://schemas.microsoft.com/office/drawing/2014/main" val="1495873282"/>
                    </a:ext>
                  </a:extLst>
                </a:gridCol>
                <a:gridCol w="504000">
                  <a:extLst>
                    <a:ext uri="{9D8B030D-6E8A-4147-A177-3AD203B41FA5}">
                      <a16:colId xmlns:a16="http://schemas.microsoft.com/office/drawing/2014/main" val="1487143500"/>
                    </a:ext>
                  </a:extLst>
                </a:gridCol>
              </a:tblGrid>
              <a:tr h="144000">
                <a:tc>
                  <a:txBody>
                    <a:bodyPr/>
                    <a:lstStyle/>
                    <a:p>
                      <a:pPr algn="ctr"/>
                      <a:r>
                        <a:rPr lang="en-GB" sz="800" b="1">
                          <a:solidFill>
                            <a:srgbClr val="002060"/>
                          </a:solidFill>
                          <a:latin typeface="Arial" panose="020B0604020202020204" pitchFamily="34" charset="0"/>
                          <a:cs typeface="Arial" panose="020B0604020202020204" pitchFamily="34" charset="0"/>
                        </a:rPr>
                        <a:t>Financial Year</a:t>
                      </a:r>
                    </a:p>
                  </a:txBody>
                  <a:tcPr marL="36000" marR="3600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800" b="1" i="0" u="none" strike="noStrike">
                          <a:solidFill>
                            <a:srgbClr val="002060"/>
                          </a:solidFill>
                          <a:effectLst/>
                          <a:latin typeface="Arial" panose="020B0604020202020204" pitchFamily="34" charset="0"/>
                          <a:cs typeface="Arial" panose="020B0604020202020204" pitchFamily="34" charset="0"/>
                        </a:rPr>
                        <a:t>20-21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800" b="1" i="0" u="none" strike="noStrike">
                          <a:solidFill>
                            <a:srgbClr val="002060"/>
                          </a:solidFill>
                          <a:effectLst/>
                          <a:latin typeface="Arial" panose="020B0604020202020204" pitchFamily="34" charset="0"/>
                          <a:cs typeface="Arial" panose="020B0604020202020204" pitchFamily="34" charset="0"/>
                        </a:rPr>
                        <a:t>21-22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800" b="1" i="0" u="none" strike="noStrike">
                          <a:solidFill>
                            <a:srgbClr val="002060"/>
                          </a:solidFill>
                          <a:effectLst/>
                          <a:latin typeface="Arial" panose="020B0604020202020204" pitchFamily="34" charset="0"/>
                          <a:cs typeface="Arial" panose="020B0604020202020204" pitchFamily="34" charset="0"/>
                        </a:rPr>
                        <a:t>22-23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800" b="1" i="0" u="none" strike="noStrike">
                          <a:solidFill>
                            <a:srgbClr val="002060"/>
                          </a:solidFill>
                          <a:effectLst/>
                          <a:latin typeface="Arial" panose="020B0604020202020204" pitchFamily="34" charset="0"/>
                          <a:cs typeface="Arial" panose="020B0604020202020204" pitchFamily="34" charset="0"/>
                        </a:rPr>
                        <a:t>23-24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800" b="1" i="0" u="none" strike="noStrike">
                          <a:solidFill>
                            <a:srgbClr val="002060"/>
                          </a:solidFill>
                          <a:effectLst/>
                          <a:latin typeface="Arial" panose="020B0604020202020204" pitchFamily="34" charset="0"/>
                          <a:cs typeface="Arial" panose="020B0604020202020204" pitchFamily="34" charset="0"/>
                        </a:rPr>
                        <a:t>24-25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GB" sz="800" b="1" i="0" u="none" strike="noStrike">
                        <a:solidFill>
                          <a:srgbClr val="002060"/>
                        </a:solidFill>
                        <a:effectLst/>
                        <a:latin typeface="Arial" panose="020B0604020202020204" pitchFamily="34" charset="0"/>
                        <a:cs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800" b="1" i="0" u="none" strike="noStrike">
                          <a:solidFill>
                            <a:srgbClr val="002060"/>
                          </a:solidFill>
                          <a:effectLst/>
                          <a:latin typeface="Arial" panose="020B0604020202020204" pitchFamily="34" charset="0"/>
                          <a:cs typeface="Arial" panose="020B0604020202020204" pitchFamily="34" charset="0"/>
                        </a:rPr>
                        <a:t>Quarter</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800" b="1" i="0" u="none" strike="noStrike">
                          <a:solidFill>
                            <a:srgbClr val="002060"/>
                          </a:solidFill>
                          <a:effectLst/>
                          <a:latin typeface="Arial" panose="020B0604020202020204" pitchFamily="34" charset="0"/>
                          <a:cs typeface="Arial" panose="020B0604020202020204" pitchFamily="34" charset="0"/>
                        </a:rPr>
                        <a:t>Q3 24-25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800" b="1" i="0" u="none" strike="noStrike">
                          <a:solidFill>
                            <a:srgbClr val="002060"/>
                          </a:solidFill>
                          <a:effectLst/>
                          <a:latin typeface="Arial" panose="020B0604020202020204" pitchFamily="34" charset="0"/>
                          <a:cs typeface="Arial" panose="020B0604020202020204" pitchFamily="34" charset="0"/>
                        </a:rPr>
                        <a:t>Q4 23-24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65647735"/>
                  </a:ext>
                </a:extLst>
              </a:tr>
              <a:tr h="331200">
                <a:tc>
                  <a:txBody>
                    <a:bodyPr/>
                    <a:lstStyle/>
                    <a:p>
                      <a:pPr algn="ctr" rtl="0" fontAlgn="ctr"/>
                      <a:r>
                        <a:rPr lang="en-GB" sz="800" b="1" i="0" u="none" strike="noStrike">
                          <a:solidFill>
                            <a:srgbClr val="002060"/>
                          </a:solidFill>
                          <a:effectLst/>
                          <a:latin typeface="Arial" panose="020B0604020202020204" pitchFamily="34" charset="0"/>
                        </a:rPr>
                        <a:t>Volume</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r>
                        <a:rPr lang="en-GB" sz="800" b="1" i="0" u="none" strike="noStrike">
                          <a:solidFill>
                            <a:srgbClr val="000000"/>
                          </a:solidFill>
                          <a:effectLst/>
                          <a:latin typeface="Arial" panose="020B0604020202020204" pitchFamily="34" charset="0"/>
                        </a:rPr>
                        <a:t>225,942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r>
                        <a:rPr lang="en-GB" sz="800" b="1" i="0" u="none" strike="noStrike">
                          <a:solidFill>
                            <a:srgbClr val="000000"/>
                          </a:solidFill>
                          <a:effectLst/>
                          <a:latin typeface="Arial" panose="020B0604020202020204" pitchFamily="34" charset="0"/>
                        </a:rPr>
                        <a:t>241,738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r>
                        <a:rPr lang="en-GB" sz="800" b="1" i="0" u="none" strike="noStrike">
                          <a:solidFill>
                            <a:srgbClr val="000000"/>
                          </a:solidFill>
                          <a:effectLst/>
                          <a:latin typeface="Arial" panose="020B0604020202020204" pitchFamily="34" charset="0"/>
                        </a:rPr>
                        <a:t>220,342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r>
                        <a:rPr lang="en-GB" sz="800" b="1" i="0" u="none" strike="noStrike">
                          <a:solidFill>
                            <a:srgbClr val="000000"/>
                          </a:solidFill>
                          <a:effectLst/>
                          <a:latin typeface="Arial" panose="020B0604020202020204" pitchFamily="34" charset="0"/>
                        </a:rPr>
                        <a:t>213,356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r>
                        <a:rPr lang="en-GB" sz="800" b="1" i="0" u="none" strike="noStrike">
                          <a:solidFill>
                            <a:srgbClr val="000000"/>
                          </a:solidFill>
                          <a:effectLst/>
                          <a:latin typeface="Arial" panose="020B0604020202020204" pitchFamily="34" charset="0"/>
                        </a:rPr>
                        <a:t>219,010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GB" sz="800" b="0" i="0" u="none" strike="noStrike">
                        <a:solidFill>
                          <a:srgbClr val="000000"/>
                        </a:solidFill>
                        <a:effectLst/>
                        <a:latin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800" b="1" i="0" u="none" strike="noStrike">
                          <a:solidFill>
                            <a:srgbClr val="002060"/>
                          </a:solidFill>
                          <a:effectLst/>
                          <a:latin typeface="Arial" panose="020B0604020202020204" pitchFamily="34" charset="0"/>
                        </a:rPr>
                        <a:t>% Change</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a:solidFill>
                            <a:srgbClr val="000000"/>
                          </a:solidFill>
                          <a:effectLst/>
                          <a:latin typeface="Arial" panose="020B0604020202020204" pitchFamily="34" charset="0"/>
                        </a:rPr>
                        <a:t>19.8%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800" b="1" i="0" u="none" strike="noStrike">
                          <a:solidFill>
                            <a:srgbClr val="000000"/>
                          </a:solidFill>
                          <a:effectLst/>
                          <a:latin typeface="Arial" panose="020B0604020202020204" pitchFamily="34" charset="0"/>
                        </a:rPr>
                        <a:t>19.2%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06712550"/>
                  </a:ext>
                </a:extLst>
              </a:tr>
            </a:tbl>
          </a:graphicData>
        </a:graphic>
      </p:graphicFrame>
      <p:sp>
        <p:nvSpPr>
          <p:cNvPr id="16" name="TextBox 13">
            <a:extLst>
              <a:ext uri="{FF2B5EF4-FFF2-40B4-BE49-F238E27FC236}">
                <a16:creationId xmlns:a16="http://schemas.microsoft.com/office/drawing/2014/main" id="{628ECA55-EE01-583E-BE20-BC7CC9FA094F}"/>
              </a:ext>
            </a:extLst>
          </p:cNvPr>
          <p:cNvSpPr txBox="1">
            <a:spLocks noChangeArrowheads="1"/>
          </p:cNvSpPr>
          <p:nvPr/>
        </p:nvSpPr>
        <p:spPr bwMode="auto">
          <a:xfrm>
            <a:off x="121248" y="4116799"/>
            <a:ext cx="11962800" cy="2664000"/>
          </a:xfrm>
          <a:prstGeom prst="rect">
            <a:avLst/>
          </a:prstGeom>
          <a:noFill/>
          <a:ln w="15875">
            <a:solidFill>
              <a:srgbClr val="002060"/>
            </a:solidFill>
            <a:miter lim="800000"/>
            <a:headEnd/>
            <a:tailEnd/>
          </a:ln>
          <a:extLst>
            <a:ext uri="{909E8E84-426E-40DD-AFC4-6F175D3DCCD1}">
              <a14:hiddenFill xmlns:a14="http://schemas.microsoft.com/office/drawing/2010/main">
                <a:solidFill>
                  <a:srgbClr val="FFFFFF"/>
                </a:solidFill>
              </a14:hiddenFill>
            </a:ext>
          </a:extLst>
        </p:spPr>
        <p:txBody>
          <a:bodyPr wrap="square" lIns="91440" tIns="45720" rIns="91440" bIns="45720" anchor="t">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hangingPunct="1">
              <a:lnSpc>
                <a:spcPct val="100000"/>
              </a:lnSpc>
              <a:spcBef>
                <a:spcPct val="0"/>
              </a:spcBef>
              <a:buFontTx/>
              <a:buNone/>
            </a:pPr>
            <a:r>
              <a:rPr lang="en-GB" altLang="en-US" sz="1300" b="1" i="1">
                <a:latin typeface="Arial" panose="020B0604020202020204" pitchFamily="34" charset="0"/>
                <a:cs typeface="Arial" panose="020B0604020202020204" pitchFamily="34" charset="0"/>
              </a:rPr>
              <a:t>Operational Overview</a:t>
            </a:r>
          </a:p>
          <a:p>
            <a:pPr algn="just" eaLnBrk="1" hangingPunct="1">
              <a:lnSpc>
                <a:spcPct val="100000"/>
              </a:lnSpc>
              <a:spcBef>
                <a:spcPct val="0"/>
              </a:spcBef>
              <a:buFontTx/>
              <a:buNone/>
            </a:pPr>
            <a:endParaRPr lang="en-GB" altLang="en-US" sz="600" b="1" i="1">
              <a:latin typeface="Arial" panose="020B0604020202020204" pitchFamily="34" charset="0"/>
              <a:cs typeface="Arial" panose="020B0604020202020204" pitchFamily="34" charset="0"/>
            </a:endParaRPr>
          </a:p>
          <a:p>
            <a:pPr algn="just" eaLnBrk="1" hangingPunct="1">
              <a:lnSpc>
                <a:spcPct val="100000"/>
              </a:lnSpc>
              <a:spcBef>
                <a:spcPct val="0"/>
              </a:spcBef>
              <a:buFontTx/>
              <a:buNone/>
            </a:pPr>
            <a:r>
              <a:rPr lang="en-GB" altLang="en-US" sz="1100">
                <a:latin typeface="Arial" panose="020B0604020202020204" pitchFamily="34" charset="0"/>
                <a:cs typeface="Arial" panose="020B0604020202020204" pitchFamily="34" charset="0"/>
              </a:rPr>
              <a:t>101 demand (all connections) has </a:t>
            </a:r>
            <a:r>
              <a:rPr lang="en-GB" sz="1100">
                <a:latin typeface="Arial" panose="020B0604020202020204" pitchFamily="34" charset="0"/>
                <a:cs typeface="Arial" panose="020B0604020202020204" pitchFamily="34" charset="0"/>
              </a:rPr>
              <a:t>risen by 19.8% during Q4 2024-25 when compared to the quarter prior, with 9,751 additional calls received for a total of 58,950. A similar</a:t>
            </a:r>
            <a:r>
              <a:rPr lang="en-GB" sz="1100">
                <a:effectLst/>
                <a:latin typeface="Arial" panose="020B0604020202020204" pitchFamily="34" charset="0"/>
                <a:cs typeface="Arial" panose="020B0604020202020204" pitchFamily="34" charset="0"/>
              </a:rPr>
              <a:t> increase of 19.2% (9,493 additional calls) can be observed when comparing Q4 2024-25 to the same quarter during the previous financial year.</a:t>
            </a:r>
          </a:p>
          <a:p>
            <a:pPr algn="just" eaLnBrk="1" hangingPunct="1">
              <a:lnSpc>
                <a:spcPct val="100000"/>
              </a:lnSpc>
              <a:spcBef>
                <a:spcPct val="0"/>
              </a:spcBef>
              <a:buFontTx/>
              <a:buNone/>
            </a:pPr>
            <a:endParaRPr lang="en-GB" sz="600">
              <a:latin typeface="Arial" panose="020B0604020202020204" pitchFamily="34" charset="0"/>
              <a:cs typeface="Arial" panose="020B0604020202020204" pitchFamily="34" charset="0"/>
            </a:endParaRPr>
          </a:p>
          <a:p>
            <a:pPr algn="just" eaLnBrk="1" hangingPunct="1">
              <a:lnSpc>
                <a:spcPct val="100000"/>
              </a:lnSpc>
              <a:spcBef>
                <a:spcPct val="0"/>
              </a:spcBef>
              <a:buFontTx/>
              <a:buNone/>
            </a:pPr>
            <a:r>
              <a:rPr lang="en-GB" altLang="en-US" sz="1100">
                <a:latin typeface="Arial" panose="020B0604020202020204" pitchFamily="34" charset="0"/>
                <a:cs typeface="Arial" panose="020B0604020202020204" pitchFamily="34" charset="0"/>
              </a:rPr>
              <a:t>The abandonment rate for 101 calls during </a:t>
            </a:r>
            <a:r>
              <a:rPr lang="en-GB" sz="1100">
                <a:effectLst/>
                <a:latin typeface="Arial" panose="020B0604020202020204" pitchFamily="34" charset="0"/>
                <a:cs typeface="Arial" panose="020B0604020202020204" pitchFamily="34" charset="0"/>
              </a:rPr>
              <a:t>Q4 2024-25 was 5.1%. This is the lowest value within the </a:t>
            </a:r>
            <a:r>
              <a:rPr lang="en-GB" altLang="en-US" sz="1100">
                <a:latin typeface="Arial" panose="020B0604020202020204" pitchFamily="34" charset="0"/>
                <a:cs typeface="Arial" panose="020B0604020202020204" pitchFamily="34" charset="0"/>
              </a:rPr>
              <a:t>three-year </a:t>
            </a:r>
            <a:r>
              <a:rPr lang="en-GB" sz="1100">
                <a:effectLst/>
                <a:latin typeface="Arial" panose="020B0604020202020204" pitchFamily="34" charset="0"/>
                <a:cs typeface="Arial" panose="020B0604020202020204" pitchFamily="34" charset="0"/>
              </a:rPr>
              <a:t>timeframe, and represents a reduction of 3.9 percentage points when compared to the quarter prior. A further reduction of 6.4 percentage points can be observed when comparing Q4 2024-25 to the same quarter during the previous financial year.</a:t>
            </a:r>
          </a:p>
          <a:p>
            <a:pPr algn="just" eaLnBrk="1" hangingPunct="1">
              <a:lnSpc>
                <a:spcPct val="100000"/>
              </a:lnSpc>
              <a:spcBef>
                <a:spcPct val="0"/>
              </a:spcBef>
              <a:buFontTx/>
              <a:buNone/>
            </a:pPr>
            <a:endParaRPr lang="en-GB" sz="1100">
              <a:latin typeface="Arial" panose="020B0604020202020204" pitchFamily="34" charset="0"/>
              <a:cs typeface="Arial" panose="020B0604020202020204" pitchFamily="34" charset="0"/>
            </a:endParaRPr>
          </a:p>
          <a:p>
            <a:pPr algn="just" eaLnBrk="1" hangingPunct="1">
              <a:lnSpc>
                <a:spcPct val="100000"/>
              </a:lnSpc>
              <a:spcBef>
                <a:spcPct val="0"/>
              </a:spcBef>
              <a:buFontTx/>
              <a:buNone/>
            </a:pPr>
            <a:endParaRPr lang="en-GB" altLang="en-US" sz="1100">
              <a:latin typeface="Arial" panose="020B0604020202020204" pitchFamily="34" charset="0"/>
              <a:cs typeface="Arial" panose="020B0604020202020204" pitchFamily="34" charset="0"/>
            </a:endParaRPr>
          </a:p>
          <a:p>
            <a:pPr algn="just" eaLnBrk="1" hangingPunct="1">
              <a:lnSpc>
                <a:spcPct val="100000"/>
              </a:lnSpc>
              <a:spcBef>
                <a:spcPct val="0"/>
              </a:spcBef>
              <a:buFontTx/>
              <a:buNone/>
            </a:pPr>
            <a:endParaRPr lang="en-GB" altLang="en-US" sz="1300" b="1" i="1">
              <a:latin typeface="Avenir Next LT Pro Demi" panose="020B0704020202020204" pitchFamily="34" charset="0"/>
              <a:cs typeface="Arial" panose="020B0604020202020204" pitchFamily="34" charset="0"/>
            </a:endParaRPr>
          </a:p>
          <a:p>
            <a:pPr algn="just" eaLnBrk="1" hangingPunct="1">
              <a:lnSpc>
                <a:spcPct val="100000"/>
              </a:lnSpc>
              <a:spcBef>
                <a:spcPct val="0"/>
              </a:spcBef>
              <a:buFontTx/>
              <a:buNone/>
            </a:pPr>
            <a:endParaRPr lang="en-GB" altLang="en-US" sz="1300" b="1" i="1">
              <a:latin typeface="Avenir Next LT Pro Demi" panose="020B0704020202020204" pitchFamily="34" charset="0"/>
              <a:cs typeface="Arial" panose="020B0604020202020204" pitchFamily="34" charset="0"/>
            </a:endParaRPr>
          </a:p>
          <a:p>
            <a:pPr algn="just" eaLnBrk="1" hangingPunct="1">
              <a:lnSpc>
                <a:spcPct val="100000"/>
              </a:lnSpc>
              <a:spcBef>
                <a:spcPct val="0"/>
              </a:spcBef>
              <a:buFontTx/>
              <a:buNone/>
            </a:pPr>
            <a:endParaRPr lang="en-GB" altLang="en-US" sz="1100" b="1" i="1">
              <a:latin typeface="Avenir Next LT Pro Demi" panose="020B0704020202020204" pitchFamily="34" charset="0"/>
              <a:cs typeface="Arial" panose="020B0604020202020204" pitchFamily="34" charset="0"/>
            </a:endParaRPr>
          </a:p>
          <a:p>
            <a:pPr algn="just" eaLnBrk="1" hangingPunct="1">
              <a:lnSpc>
                <a:spcPct val="100000"/>
              </a:lnSpc>
              <a:spcBef>
                <a:spcPct val="0"/>
              </a:spcBef>
              <a:buFontTx/>
              <a:buNone/>
            </a:pPr>
            <a:endParaRPr lang="en-GB" altLang="en-US" sz="1100" b="1" i="1">
              <a:latin typeface="Avenir Next LT Pro Demi" panose="020B0704020202020204" pitchFamily="34" charset="0"/>
              <a:cs typeface="Arial" panose="020B0604020202020204" pitchFamily="34" charset="0"/>
            </a:endParaRPr>
          </a:p>
          <a:p>
            <a:pPr algn="just" eaLnBrk="1" hangingPunct="1">
              <a:lnSpc>
                <a:spcPct val="100000"/>
              </a:lnSpc>
              <a:spcBef>
                <a:spcPct val="0"/>
              </a:spcBef>
              <a:buFontTx/>
              <a:buNone/>
            </a:pPr>
            <a:endParaRPr lang="en-GB" altLang="en-US" sz="600" b="1" i="1">
              <a:latin typeface="Arial" panose="020B0604020202020204" pitchFamily="34" charset="0"/>
              <a:cs typeface="Arial" panose="020B0604020202020204" pitchFamily="34" charset="0"/>
            </a:endParaRPr>
          </a:p>
          <a:p>
            <a:pPr algn="just" eaLnBrk="1" hangingPunct="1">
              <a:lnSpc>
                <a:spcPct val="100000"/>
              </a:lnSpc>
              <a:spcBef>
                <a:spcPct val="0"/>
              </a:spcBef>
              <a:buFontTx/>
              <a:buNone/>
            </a:pPr>
            <a:endParaRPr lang="en-GB" altLang="en-US" sz="600" b="1" i="1">
              <a:latin typeface="Arial" panose="020B0604020202020204" pitchFamily="34" charset="0"/>
              <a:cs typeface="Arial" panose="020B0604020202020204" pitchFamily="34" charset="0"/>
            </a:endParaRPr>
          </a:p>
          <a:p>
            <a:pPr algn="just" eaLnBrk="1" hangingPunct="1">
              <a:lnSpc>
                <a:spcPct val="100000"/>
              </a:lnSpc>
              <a:spcBef>
                <a:spcPct val="0"/>
              </a:spcBef>
              <a:buFontTx/>
              <a:buNone/>
            </a:pPr>
            <a:endParaRPr lang="en-GB" altLang="en-US" sz="600" b="1" i="1">
              <a:latin typeface="Arial" panose="020B0604020202020204" pitchFamily="34" charset="0"/>
              <a:cs typeface="Arial" panose="020B0604020202020204" pitchFamily="34" charset="0"/>
            </a:endParaRPr>
          </a:p>
          <a:p>
            <a:pPr algn="just">
              <a:lnSpc>
                <a:spcPct val="100000"/>
              </a:lnSpc>
              <a:spcBef>
                <a:spcPct val="0"/>
              </a:spcBef>
              <a:buNone/>
            </a:pPr>
            <a:r>
              <a:rPr lang="en-GB" altLang="en-US" sz="1100" i="1">
                <a:latin typeface="Arial" panose="020B0604020202020204" pitchFamily="34" charset="0"/>
                <a:cs typeface="Arial" panose="020B0604020202020204" pitchFamily="34" charset="0"/>
              </a:rPr>
              <a:t>The 101 abandonment rate figure is calculated based on call options one and two only, which pertain to new incidents and incident updates respectively.</a:t>
            </a:r>
          </a:p>
        </p:txBody>
      </p:sp>
      <p:pic>
        <p:nvPicPr>
          <p:cNvPr id="21" name="Picture 20">
            <a:extLst>
              <a:ext uri="{FF2B5EF4-FFF2-40B4-BE49-F238E27FC236}">
                <a16:creationId xmlns:a16="http://schemas.microsoft.com/office/drawing/2014/main" id="{53B5C102-789F-11BE-9546-804ECED045C4}"/>
              </a:ext>
            </a:extLst>
          </p:cNvPr>
          <p:cNvPicPr>
            <a:picLocks noChangeAspect="1"/>
          </p:cNvPicPr>
          <p:nvPr/>
        </p:nvPicPr>
        <p:blipFill>
          <a:blip r:embed="rId3"/>
          <a:stretch>
            <a:fillRect/>
          </a:stretch>
        </p:blipFill>
        <p:spPr>
          <a:xfrm>
            <a:off x="539374" y="882000"/>
            <a:ext cx="5072312" cy="2450804"/>
          </a:xfrm>
          <a:prstGeom prst="rect">
            <a:avLst/>
          </a:prstGeom>
        </p:spPr>
      </p:pic>
      <p:pic>
        <p:nvPicPr>
          <p:cNvPr id="29" name="Picture 28">
            <a:extLst>
              <a:ext uri="{FF2B5EF4-FFF2-40B4-BE49-F238E27FC236}">
                <a16:creationId xmlns:a16="http://schemas.microsoft.com/office/drawing/2014/main" id="{21CEDD07-F4DE-AA47-1D46-D0460619DD9C}"/>
              </a:ext>
            </a:extLst>
          </p:cNvPr>
          <p:cNvPicPr>
            <a:picLocks noChangeAspect="1"/>
          </p:cNvPicPr>
          <p:nvPr/>
        </p:nvPicPr>
        <p:blipFill>
          <a:blip r:embed="rId4"/>
          <a:stretch>
            <a:fillRect/>
          </a:stretch>
        </p:blipFill>
        <p:spPr>
          <a:xfrm>
            <a:off x="6591600" y="882000"/>
            <a:ext cx="5072312" cy="2450804"/>
          </a:xfrm>
          <a:prstGeom prst="rect">
            <a:avLst/>
          </a:prstGeom>
        </p:spPr>
      </p:pic>
    </p:spTree>
    <p:extLst>
      <p:ext uri="{BB962C8B-B14F-4D97-AF65-F5344CB8AC3E}">
        <p14:creationId xmlns:p14="http://schemas.microsoft.com/office/powerpoint/2010/main" val="41202119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68116C-4144-0F61-5B11-102D46B55A20}"/>
            </a:ext>
          </a:extLst>
        </p:cNvPr>
        <p:cNvGrpSpPr/>
        <p:nvPr/>
      </p:nvGrpSpPr>
      <p:grpSpPr>
        <a:xfrm>
          <a:off x="0" y="0"/>
          <a:ext cx="0" cy="0"/>
          <a:chOff x="0" y="0"/>
          <a:chExt cx="0" cy="0"/>
        </a:xfrm>
      </p:grpSpPr>
      <p:sp>
        <p:nvSpPr>
          <p:cNvPr id="14338" name="TextBox 14">
            <a:extLst>
              <a:ext uri="{FF2B5EF4-FFF2-40B4-BE49-F238E27FC236}">
                <a16:creationId xmlns:a16="http://schemas.microsoft.com/office/drawing/2014/main" id="{5E8952F6-C636-98E0-DE0D-C4116C4CF72D}"/>
              </a:ext>
            </a:extLst>
          </p:cNvPr>
          <p:cNvSpPr txBox="1">
            <a:spLocks noChangeArrowheads="1"/>
          </p:cNvSpPr>
          <p:nvPr/>
        </p:nvSpPr>
        <p:spPr bwMode="auto">
          <a:xfrm>
            <a:off x="120506" y="773364"/>
            <a:ext cx="5910048" cy="3261600"/>
          </a:xfrm>
          <a:prstGeom prst="rect">
            <a:avLst/>
          </a:prstGeom>
          <a:noFill/>
          <a:ln w="15875">
            <a:solidFill>
              <a:srgbClr val="00206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GB" altLang="en-US" sz="1800"/>
          </a:p>
        </p:txBody>
      </p:sp>
      <p:sp>
        <p:nvSpPr>
          <p:cNvPr id="3" name="TextBox 14">
            <a:extLst>
              <a:ext uri="{FF2B5EF4-FFF2-40B4-BE49-F238E27FC236}">
                <a16:creationId xmlns:a16="http://schemas.microsoft.com/office/drawing/2014/main" id="{C2073887-6B29-9090-B0C9-E6A77DC9A2C7}"/>
              </a:ext>
            </a:extLst>
          </p:cNvPr>
          <p:cNvSpPr txBox="1">
            <a:spLocks noChangeArrowheads="1"/>
          </p:cNvSpPr>
          <p:nvPr/>
        </p:nvSpPr>
        <p:spPr bwMode="auto">
          <a:xfrm>
            <a:off x="6174000" y="773364"/>
            <a:ext cx="5910048" cy="3261600"/>
          </a:xfrm>
          <a:prstGeom prst="rect">
            <a:avLst/>
          </a:prstGeom>
          <a:noFill/>
          <a:ln w="15875">
            <a:solidFill>
              <a:srgbClr val="00206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GB" altLang="en-US" sz="1800"/>
          </a:p>
        </p:txBody>
      </p:sp>
      <p:sp>
        <p:nvSpPr>
          <p:cNvPr id="4" name="Rectangle 3">
            <a:extLst>
              <a:ext uri="{FF2B5EF4-FFF2-40B4-BE49-F238E27FC236}">
                <a16:creationId xmlns:a16="http://schemas.microsoft.com/office/drawing/2014/main" id="{76F348DB-9AC5-ECDF-F272-4A81AF6B662F}"/>
              </a:ext>
            </a:extLst>
          </p:cNvPr>
          <p:cNvSpPr/>
          <p:nvPr/>
        </p:nvSpPr>
        <p:spPr>
          <a:xfrm>
            <a:off x="0" y="0"/>
            <a:ext cx="12192000" cy="669925"/>
          </a:xfrm>
          <a:prstGeom prst="rect">
            <a:avLst/>
          </a:prstGeom>
          <a:solidFill>
            <a:srgbClr val="E6234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sz="3200"/>
              <a:t>	</a:t>
            </a:r>
            <a:r>
              <a:rPr lang="en-GB" sz="3200">
                <a:latin typeface="Arial" panose="020B0604020202020204" pitchFamily="34" charset="0"/>
                <a:cs typeface="Arial" panose="020B0604020202020204" pitchFamily="34" charset="0"/>
              </a:rPr>
              <a:t>3. 999 and 101 Average Answer Speed</a:t>
            </a:r>
          </a:p>
        </p:txBody>
      </p:sp>
      <p:graphicFrame>
        <p:nvGraphicFramePr>
          <p:cNvPr id="2" name="Table 1">
            <a:extLst>
              <a:ext uri="{FF2B5EF4-FFF2-40B4-BE49-F238E27FC236}">
                <a16:creationId xmlns:a16="http://schemas.microsoft.com/office/drawing/2014/main" id="{0901E4B7-B14D-D504-324C-62A9159AD1B2}"/>
              </a:ext>
            </a:extLst>
          </p:cNvPr>
          <p:cNvGraphicFramePr>
            <a:graphicFrameLocks/>
          </p:cNvGraphicFramePr>
          <p:nvPr>
            <p:extLst>
              <p:ext uri="{D42A27DB-BD31-4B8C-83A1-F6EECF244321}">
                <p14:modId xmlns:p14="http://schemas.microsoft.com/office/powerpoint/2010/main" val="3608339417"/>
              </p:ext>
            </p:extLst>
          </p:nvPr>
        </p:nvGraphicFramePr>
        <p:xfrm>
          <a:off x="6426947" y="3441949"/>
          <a:ext cx="5404154" cy="489120"/>
        </p:xfrm>
        <a:graphic>
          <a:graphicData uri="http://schemas.openxmlformats.org/drawingml/2006/table">
            <a:tbl>
              <a:tblPr firstRow="1" bandRow="1"/>
              <a:tblGrid>
                <a:gridCol w="864000">
                  <a:extLst>
                    <a:ext uri="{9D8B030D-6E8A-4147-A177-3AD203B41FA5}">
                      <a16:colId xmlns:a16="http://schemas.microsoft.com/office/drawing/2014/main" val="2609853781"/>
                    </a:ext>
                  </a:extLst>
                </a:gridCol>
                <a:gridCol w="504000">
                  <a:extLst>
                    <a:ext uri="{9D8B030D-6E8A-4147-A177-3AD203B41FA5}">
                      <a16:colId xmlns:a16="http://schemas.microsoft.com/office/drawing/2014/main" val="3238801725"/>
                    </a:ext>
                  </a:extLst>
                </a:gridCol>
                <a:gridCol w="504000">
                  <a:extLst>
                    <a:ext uri="{9D8B030D-6E8A-4147-A177-3AD203B41FA5}">
                      <a16:colId xmlns:a16="http://schemas.microsoft.com/office/drawing/2014/main" val="129847028"/>
                    </a:ext>
                  </a:extLst>
                </a:gridCol>
                <a:gridCol w="504000">
                  <a:extLst>
                    <a:ext uri="{9D8B030D-6E8A-4147-A177-3AD203B41FA5}">
                      <a16:colId xmlns:a16="http://schemas.microsoft.com/office/drawing/2014/main" val="2983655793"/>
                    </a:ext>
                  </a:extLst>
                </a:gridCol>
                <a:gridCol w="504000">
                  <a:extLst>
                    <a:ext uri="{9D8B030D-6E8A-4147-A177-3AD203B41FA5}">
                      <a16:colId xmlns:a16="http://schemas.microsoft.com/office/drawing/2014/main" val="1752032484"/>
                    </a:ext>
                  </a:extLst>
                </a:gridCol>
                <a:gridCol w="504000">
                  <a:extLst>
                    <a:ext uri="{9D8B030D-6E8A-4147-A177-3AD203B41FA5}">
                      <a16:colId xmlns:a16="http://schemas.microsoft.com/office/drawing/2014/main" val="3044844383"/>
                    </a:ext>
                  </a:extLst>
                </a:gridCol>
                <a:gridCol w="436154">
                  <a:extLst>
                    <a:ext uri="{9D8B030D-6E8A-4147-A177-3AD203B41FA5}">
                      <a16:colId xmlns:a16="http://schemas.microsoft.com/office/drawing/2014/main" val="848912980"/>
                    </a:ext>
                  </a:extLst>
                </a:gridCol>
                <a:gridCol w="576000">
                  <a:extLst>
                    <a:ext uri="{9D8B030D-6E8A-4147-A177-3AD203B41FA5}">
                      <a16:colId xmlns:a16="http://schemas.microsoft.com/office/drawing/2014/main" val="2436559015"/>
                    </a:ext>
                  </a:extLst>
                </a:gridCol>
                <a:gridCol w="504000">
                  <a:extLst>
                    <a:ext uri="{9D8B030D-6E8A-4147-A177-3AD203B41FA5}">
                      <a16:colId xmlns:a16="http://schemas.microsoft.com/office/drawing/2014/main" val="1495873282"/>
                    </a:ext>
                  </a:extLst>
                </a:gridCol>
                <a:gridCol w="504000">
                  <a:extLst>
                    <a:ext uri="{9D8B030D-6E8A-4147-A177-3AD203B41FA5}">
                      <a16:colId xmlns:a16="http://schemas.microsoft.com/office/drawing/2014/main" val="1487143500"/>
                    </a:ext>
                  </a:extLst>
                </a:gridCol>
              </a:tblGrid>
              <a:tr h="144000">
                <a:tc>
                  <a:txBody>
                    <a:bodyPr/>
                    <a:lstStyle/>
                    <a:p>
                      <a:pPr algn="ctr"/>
                      <a:r>
                        <a:rPr lang="en-GB" sz="800" b="1">
                          <a:solidFill>
                            <a:srgbClr val="002060"/>
                          </a:solidFill>
                          <a:latin typeface="Arial" panose="020B0604020202020204" pitchFamily="34" charset="0"/>
                          <a:cs typeface="Arial" panose="020B0604020202020204" pitchFamily="34" charset="0"/>
                        </a:rPr>
                        <a:t>Financial Year</a:t>
                      </a:r>
                    </a:p>
                  </a:txBody>
                  <a:tcPr marL="36000" marR="3600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a:solidFill>
                            <a:srgbClr val="002060"/>
                          </a:solidFill>
                          <a:latin typeface="Arial" panose="020B0604020202020204" pitchFamily="34" charset="0"/>
                          <a:cs typeface="Arial" panose="020B0604020202020204" pitchFamily="34" charset="0"/>
                        </a:rPr>
                        <a:t>20-21</a:t>
                      </a:r>
                    </a:p>
                  </a:txBody>
                  <a:tcPr marL="36000" marR="3600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a:solidFill>
                            <a:srgbClr val="002060"/>
                          </a:solidFill>
                          <a:latin typeface="Arial" panose="020B0604020202020204" pitchFamily="34" charset="0"/>
                          <a:cs typeface="Arial" panose="020B0604020202020204" pitchFamily="34" charset="0"/>
                        </a:rPr>
                        <a:t>21-22</a:t>
                      </a:r>
                    </a:p>
                  </a:txBody>
                  <a:tcPr marL="36000" marR="3600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a:solidFill>
                            <a:srgbClr val="002060"/>
                          </a:solidFill>
                          <a:latin typeface="Arial" panose="020B0604020202020204" pitchFamily="34" charset="0"/>
                          <a:cs typeface="Arial" panose="020B0604020202020204" pitchFamily="34" charset="0"/>
                        </a:rPr>
                        <a:t>22-23</a:t>
                      </a:r>
                    </a:p>
                  </a:txBody>
                  <a:tcPr marL="36000" marR="3600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a:solidFill>
                            <a:srgbClr val="002060"/>
                          </a:solidFill>
                          <a:latin typeface="Arial" panose="020B0604020202020204" pitchFamily="34" charset="0"/>
                          <a:cs typeface="Arial" panose="020B0604020202020204" pitchFamily="34" charset="0"/>
                        </a:rPr>
                        <a:t>23-24</a:t>
                      </a:r>
                    </a:p>
                  </a:txBody>
                  <a:tcPr marL="36000" marR="3600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a:solidFill>
                            <a:srgbClr val="002060"/>
                          </a:solidFill>
                          <a:latin typeface="Arial" panose="020B0604020202020204" pitchFamily="34" charset="0"/>
                          <a:cs typeface="Arial" panose="020B0604020202020204" pitchFamily="34" charset="0"/>
                        </a:rPr>
                        <a:t>24-25</a:t>
                      </a:r>
                    </a:p>
                  </a:txBody>
                  <a:tcPr marL="36000" marR="3600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GB" sz="800" b="1" i="0" u="none" strike="noStrike">
                        <a:solidFill>
                          <a:srgbClr val="002060"/>
                        </a:solidFill>
                        <a:effectLst/>
                        <a:latin typeface="Arial" panose="020B0604020202020204" pitchFamily="34" charset="0"/>
                        <a:cs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800" b="1" i="0" u="none" strike="noStrike">
                          <a:solidFill>
                            <a:srgbClr val="002060"/>
                          </a:solidFill>
                          <a:effectLst/>
                          <a:latin typeface="Arial" panose="020B0604020202020204" pitchFamily="34" charset="0"/>
                          <a:cs typeface="Arial" panose="020B0604020202020204" pitchFamily="34" charset="0"/>
                        </a:rPr>
                        <a:t>Quarter</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800" b="1" i="0" u="none" strike="noStrike">
                          <a:solidFill>
                            <a:srgbClr val="002060"/>
                          </a:solidFill>
                          <a:effectLst/>
                          <a:latin typeface="Arial" panose="020B0604020202020204" pitchFamily="34" charset="0"/>
                          <a:cs typeface="Arial" panose="020B0604020202020204" pitchFamily="34" charset="0"/>
                        </a:rPr>
                        <a:t>Q3 24-25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800" b="1" i="0" u="none" strike="noStrike">
                          <a:solidFill>
                            <a:srgbClr val="002060"/>
                          </a:solidFill>
                          <a:effectLst/>
                          <a:latin typeface="Arial" panose="020B0604020202020204" pitchFamily="34" charset="0"/>
                          <a:cs typeface="Arial" panose="020B0604020202020204" pitchFamily="34" charset="0"/>
                        </a:rPr>
                        <a:t>Q4 23-24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65647735"/>
                  </a:ext>
                </a:extLst>
              </a:tr>
              <a:tr h="331200">
                <a:tc>
                  <a:txBody>
                    <a:bodyPr/>
                    <a:lstStyle/>
                    <a:p>
                      <a:pPr algn="ctr" rtl="0" fontAlgn="ctr"/>
                      <a:r>
                        <a:rPr lang="en-GB" sz="800" b="1" i="0" u="none" strike="noStrike">
                          <a:solidFill>
                            <a:srgbClr val="002060"/>
                          </a:solidFill>
                          <a:effectLst/>
                          <a:latin typeface="Arial" panose="020B0604020202020204" pitchFamily="34" charset="0"/>
                        </a:rPr>
                        <a:t>Answer Speed</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800" b="1" i="0" u="none" strike="noStrike">
                          <a:solidFill>
                            <a:srgbClr val="000000"/>
                          </a:solidFill>
                          <a:effectLst/>
                          <a:latin typeface="Arial" panose="020B0604020202020204" pitchFamily="34" charset="0"/>
                        </a:rPr>
                        <a:t>02:15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800" b="1" i="0" u="none" strike="noStrike">
                          <a:solidFill>
                            <a:srgbClr val="000000"/>
                          </a:solidFill>
                          <a:effectLst/>
                          <a:latin typeface="Arial" panose="020B0604020202020204" pitchFamily="34" charset="0"/>
                        </a:rPr>
                        <a:t>05:45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800" b="1" i="0" u="none" strike="noStrike">
                          <a:solidFill>
                            <a:srgbClr val="000000"/>
                          </a:solidFill>
                          <a:effectLst/>
                          <a:latin typeface="Arial" panose="020B0604020202020204" pitchFamily="34" charset="0"/>
                        </a:rPr>
                        <a:t>08:01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800" b="1" i="0" u="none" strike="noStrike">
                          <a:solidFill>
                            <a:srgbClr val="000000"/>
                          </a:solidFill>
                          <a:effectLst/>
                          <a:latin typeface="Arial" panose="020B0604020202020204" pitchFamily="34" charset="0"/>
                        </a:rPr>
                        <a:t>03:59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800" b="1" i="0" u="none" strike="noStrike">
                          <a:solidFill>
                            <a:srgbClr val="000000"/>
                          </a:solidFill>
                          <a:effectLst/>
                          <a:latin typeface="Arial" panose="020B0604020202020204" pitchFamily="34" charset="0"/>
                        </a:rPr>
                        <a:t>01:43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GB" sz="800" b="0" i="0" u="none" strike="noStrike">
                        <a:solidFill>
                          <a:srgbClr val="000000"/>
                        </a:solidFill>
                        <a:effectLst/>
                        <a:latin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800" b="1" i="0" u="none" strike="noStrike">
                          <a:solidFill>
                            <a:srgbClr val="002060"/>
                          </a:solidFill>
                          <a:effectLst/>
                          <a:latin typeface="Arial" panose="020B0604020202020204" pitchFamily="34" charset="0"/>
                        </a:rPr>
                        <a:t>Change</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a:solidFill>
                            <a:srgbClr val="000000"/>
                          </a:solidFill>
                          <a:effectLst/>
                          <a:latin typeface="Arial" panose="020B0604020202020204" pitchFamily="34" charset="0"/>
                        </a:rPr>
                        <a:t>-00:44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800" b="1" i="0" u="none" strike="noStrike">
                          <a:solidFill>
                            <a:srgbClr val="000000"/>
                          </a:solidFill>
                          <a:effectLst/>
                          <a:latin typeface="Arial" panose="020B0604020202020204" pitchFamily="34" charset="0"/>
                        </a:rPr>
                        <a:t>-01:23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06712550"/>
                  </a:ext>
                </a:extLst>
              </a:tr>
            </a:tbl>
          </a:graphicData>
        </a:graphic>
      </p:graphicFrame>
      <p:graphicFrame>
        <p:nvGraphicFramePr>
          <p:cNvPr id="9" name="Table 8">
            <a:extLst>
              <a:ext uri="{FF2B5EF4-FFF2-40B4-BE49-F238E27FC236}">
                <a16:creationId xmlns:a16="http://schemas.microsoft.com/office/drawing/2014/main" id="{770B6CC1-20AF-FA9F-2C22-9DD865EDFF3D}"/>
              </a:ext>
            </a:extLst>
          </p:cNvPr>
          <p:cNvGraphicFramePr>
            <a:graphicFrameLocks/>
          </p:cNvGraphicFramePr>
          <p:nvPr>
            <p:extLst>
              <p:ext uri="{D42A27DB-BD31-4B8C-83A1-F6EECF244321}">
                <p14:modId xmlns:p14="http://schemas.microsoft.com/office/powerpoint/2010/main" val="3608912581"/>
              </p:ext>
            </p:extLst>
          </p:nvPr>
        </p:nvGraphicFramePr>
        <p:xfrm>
          <a:off x="343270" y="3441949"/>
          <a:ext cx="5464520" cy="489120"/>
        </p:xfrm>
        <a:graphic>
          <a:graphicData uri="http://schemas.openxmlformats.org/drawingml/2006/table">
            <a:tbl>
              <a:tblPr firstRow="1" bandRow="1">
                <a:effectLst/>
              </a:tblPr>
              <a:tblGrid>
                <a:gridCol w="864000">
                  <a:extLst>
                    <a:ext uri="{9D8B030D-6E8A-4147-A177-3AD203B41FA5}">
                      <a16:colId xmlns:a16="http://schemas.microsoft.com/office/drawing/2014/main" val="2609853781"/>
                    </a:ext>
                  </a:extLst>
                </a:gridCol>
                <a:gridCol w="504000">
                  <a:extLst>
                    <a:ext uri="{9D8B030D-6E8A-4147-A177-3AD203B41FA5}">
                      <a16:colId xmlns:a16="http://schemas.microsoft.com/office/drawing/2014/main" val="3238801725"/>
                    </a:ext>
                  </a:extLst>
                </a:gridCol>
                <a:gridCol w="504000">
                  <a:extLst>
                    <a:ext uri="{9D8B030D-6E8A-4147-A177-3AD203B41FA5}">
                      <a16:colId xmlns:a16="http://schemas.microsoft.com/office/drawing/2014/main" val="129847028"/>
                    </a:ext>
                  </a:extLst>
                </a:gridCol>
                <a:gridCol w="504000">
                  <a:extLst>
                    <a:ext uri="{9D8B030D-6E8A-4147-A177-3AD203B41FA5}">
                      <a16:colId xmlns:a16="http://schemas.microsoft.com/office/drawing/2014/main" val="2983655793"/>
                    </a:ext>
                  </a:extLst>
                </a:gridCol>
                <a:gridCol w="504000">
                  <a:extLst>
                    <a:ext uri="{9D8B030D-6E8A-4147-A177-3AD203B41FA5}">
                      <a16:colId xmlns:a16="http://schemas.microsoft.com/office/drawing/2014/main" val="1752032484"/>
                    </a:ext>
                  </a:extLst>
                </a:gridCol>
                <a:gridCol w="504000">
                  <a:extLst>
                    <a:ext uri="{9D8B030D-6E8A-4147-A177-3AD203B41FA5}">
                      <a16:colId xmlns:a16="http://schemas.microsoft.com/office/drawing/2014/main" val="3044844383"/>
                    </a:ext>
                  </a:extLst>
                </a:gridCol>
                <a:gridCol w="496520">
                  <a:extLst>
                    <a:ext uri="{9D8B030D-6E8A-4147-A177-3AD203B41FA5}">
                      <a16:colId xmlns:a16="http://schemas.microsoft.com/office/drawing/2014/main" val="3702094272"/>
                    </a:ext>
                  </a:extLst>
                </a:gridCol>
                <a:gridCol w="576000">
                  <a:extLst>
                    <a:ext uri="{9D8B030D-6E8A-4147-A177-3AD203B41FA5}">
                      <a16:colId xmlns:a16="http://schemas.microsoft.com/office/drawing/2014/main" val="3746660425"/>
                    </a:ext>
                  </a:extLst>
                </a:gridCol>
                <a:gridCol w="504000">
                  <a:extLst>
                    <a:ext uri="{9D8B030D-6E8A-4147-A177-3AD203B41FA5}">
                      <a16:colId xmlns:a16="http://schemas.microsoft.com/office/drawing/2014/main" val="1495873282"/>
                    </a:ext>
                  </a:extLst>
                </a:gridCol>
                <a:gridCol w="504000">
                  <a:extLst>
                    <a:ext uri="{9D8B030D-6E8A-4147-A177-3AD203B41FA5}">
                      <a16:colId xmlns:a16="http://schemas.microsoft.com/office/drawing/2014/main" val="1487143500"/>
                    </a:ext>
                  </a:extLst>
                </a:gridCol>
              </a:tblGrid>
              <a:tr h="144000">
                <a:tc>
                  <a:txBody>
                    <a:bodyPr/>
                    <a:lstStyle/>
                    <a:p>
                      <a:pPr algn="ctr"/>
                      <a:r>
                        <a:rPr lang="en-GB" sz="800" b="1">
                          <a:solidFill>
                            <a:srgbClr val="002060"/>
                          </a:solidFill>
                          <a:latin typeface="Arial" panose="020B0604020202020204" pitchFamily="34" charset="0"/>
                          <a:cs typeface="Arial" panose="020B0604020202020204" pitchFamily="34" charset="0"/>
                        </a:rPr>
                        <a:t>Financial Year</a:t>
                      </a:r>
                    </a:p>
                  </a:txBody>
                  <a:tcPr marL="36000" marR="3600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800" b="1" i="0" u="none" strike="noStrike">
                          <a:solidFill>
                            <a:srgbClr val="002060"/>
                          </a:solidFill>
                          <a:effectLst/>
                          <a:latin typeface="Arial" panose="020B0604020202020204" pitchFamily="34" charset="0"/>
                          <a:cs typeface="Arial" panose="020B0604020202020204" pitchFamily="34" charset="0"/>
                        </a:rPr>
                        <a:t>20-21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800" b="1" i="0" u="none" strike="noStrike">
                          <a:solidFill>
                            <a:srgbClr val="002060"/>
                          </a:solidFill>
                          <a:effectLst/>
                          <a:latin typeface="Arial" panose="020B0604020202020204" pitchFamily="34" charset="0"/>
                          <a:cs typeface="Arial" panose="020B0604020202020204" pitchFamily="34" charset="0"/>
                        </a:rPr>
                        <a:t>21-22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800" b="1" i="0" u="none" strike="noStrike">
                          <a:solidFill>
                            <a:srgbClr val="002060"/>
                          </a:solidFill>
                          <a:effectLst/>
                          <a:latin typeface="Arial" panose="020B0604020202020204" pitchFamily="34" charset="0"/>
                          <a:cs typeface="Arial" panose="020B0604020202020204" pitchFamily="34" charset="0"/>
                        </a:rPr>
                        <a:t>22-23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800" b="1" i="0" u="none" strike="noStrike">
                          <a:solidFill>
                            <a:srgbClr val="002060"/>
                          </a:solidFill>
                          <a:effectLst/>
                          <a:latin typeface="Arial" panose="020B0604020202020204" pitchFamily="34" charset="0"/>
                          <a:cs typeface="Arial" panose="020B0604020202020204" pitchFamily="34" charset="0"/>
                        </a:rPr>
                        <a:t>23-24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800" b="1" i="0" u="none" strike="noStrike">
                          <a:solidFill>
                            <a:srgbClr val="002060"/>
                          </a:solidFill>
                          <a:effectLst/>
                          <a:latin typeface="Arial" panose="020B0604020202020204" pitchFamily="34" charset="0"/>
                          <a:cs typeface="Arial" panose="020B0604020202020204" pitchFamily="34" charset="0"/>
                        </a:rPr>
                        <a:t>24-25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GB" sz="800" b="1" i="0" u="none" strike="noStrike">
                        <a:solidFill>
                          <a:srgbClr val="002060"/>
                        </a:solidFill>
                        <a:effectLst/>
                        <a:latin typeface="Arial" panose="020B0604020202020204" pitchFamily="34" charset="0"/>
                        <a:cs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800" b="1" i="0" u="none" strike="noStrike">
                          <a:solidFill>
                            <a:srgbClr val="002060"/>
                          </a:solidFill>
                          <a:effectLst/>
                          <a:latin typeface="Arial" panose="020B0604020202020204" pitchFamily="34" charset="0"/>
                          <a:cs typeface="Arial" panose="020B0604020202020204" pitchFamily="34" charset="0"/>
                        </a:rPr>
                        <a:t>Quarter</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800" b="1" i="0" u="none" strike="noStrike">
                          <a:solidFill>
                            <a:srgbClr val="002060"/>
                          </a:solidFill>
                          <a:effectLst/>
                          <a:latin typeface="Arial" panose="020B0604020202020204" pitchFamily="34" charset="0"/>
                          <a:cs typeface="Arial" panose="020B0604020202020204" pitchFamily="34" charset="0"/>
                        </a:rPr>
                        <a:t>Q3 24-25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800" b="1" i="0" u="none" strike="noStrike">
                          <a:solidFill>
                            <a:srgbClr val="002060"/>
                          </a:solidFill>
                          <a:effectLst/>
                          <a:latin typeface="Arial" panose="020B0604020202020204" pitchFamily="34" charset="0"/>
                          <a:cs typeface="Arial" panose="020B0604020202020204" pitchFamily="34" charset="0"/>
                        </a:rPr>
                        <a:t>Q4 23-24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65647735"/>
                  </a:ext>
                </a:extLst>
              </a:tr>
              <a:tr h="331200">
                <a:tc>
                  <a:txBody>
                    <a:bodyPr/>
                    <a:lstStyle/>
                    <a:p>
                      <a:pPr algn="ctr" rtl="0" fontAlgn="ctr"/>
                      <a:r>
                        <a:rPr lang="en-GB" sz="800" b="1" i="0" u="none" strike="noStrike">
                          <a:solidFill>
                            <a:srgbClr val="002060"/>
                          </a:solidFill>
                          <a:effectLst/>
                          <a:latin typeface="Arial" panose="020B0604020202020204" pitchFamily="34" charset="0"/>
                        </a:rPr>
                        <a:t>Answer Speed</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r>
                        <a:rPr lang="en-GB" sz="800" b="1" i="0" u="none" strike="noStrike">
                          <a:solidFill>
                            <a:srgbClr val="000000"/>
                          </a:solidFill>
                          <a:effectLst/>
                          <a:latin typeface="Arial" panose="020B0604020202020204" pitchFamily="34" charset="0"/>
                        </a:rPr>
                        <a:t>00:07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r>
                        <a:rPr lang="en-GB" sz="800" b="1" i="0" u="none" strike="noStrike">
                          <a:solidFill>
                            <a:srgbClr val="000000"/>
                          </a:solidFill>
                          <a:effectLst/>
                          <a:latin typeface="Arial" panose="020B0604020202020204" pitchFamily="34" charset="0"/>
                        </a:rPr>
                        <a:t>00:09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r>
                        <a:rPr lang="en-GB" sz="800" b="1" i="0" u="none" strike="noStrike">
                          <a:solidFill>
                            <a:srgbClr val="000000"/>
                          </a:solidFill>
                          <a:effectLst/>
                          <a:latin typeface="Arial" panose="020B0604020202020204" pitchFamily="34" charset="0"/>
                        </a:rPr>
                        <a:t>00:11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r>
                        <a:rPr lang="en-GB" sz="800" b="1" i="0" u="none" strike="noStrike">
                          <a:solidFill>
                            <a:srgbClr val="000000"/>
                          </a:solidFill>
                          <a:effectLst/>
                          <a:latin typeface="Arial" panose="020B0604020202020204" pitchFamily="34" charset="0"/>
                        </a:rPr>
                        <a:t>00:06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r>
                        <a:rPr lang="en-GB" sz="800" b="1" i="0" u="none" strike="noStrike">
                          <a:solidFill>
                            <a:srgbClr val="000000"/>
                          </a:solidFill>
                          <a:effectLst/>
                          <a:latin typeface="Arial" panose="020B0604020202020204" pitchFamily="34" charset="0"/>
                        </a:rPr>
                        <a:t>00:04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GB" sz="800" b="0" i="0" u="none" strike="noStrike">
                        <a:solidFill>
                          <a:srgbClr val="000000"/>
                        </a:solidFill>
                        <a:effectLst/>
                        <a:latin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800" b="1" i="0" u="none" strike="noStrike">
                          <a:solidFill>
                            <a:srgbClr val="002060"/>
                          </a:solidFill>
                          <a:effectLst/>
                          <a:latin typeface="Arial" panose="020B0604020202020204" pitchFamily="34" charset="0"/>
                        </a:rPr>
                        <a:t>Change</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a:solidFill>
                            <a:srgbClr val="000000"/>
                          </a:solidFill>
                          <a:effectLst/>
                          <a:latin typeface="Arial" panose="020B0604020202020204" pitchFamily="34" charset="0"/>
                        </a:rPr>
                        <a:t>00:00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800" b="1" i="0" u="none" strike="noStrike">
                          <a:solidFill>
                            <a:srgbClr val="000000"/>
                          </a:solidFill>
                          <a:effectLst/>
                          <a:latin typeface="Arial" panose="020B0604020202020204" pitchFamily="34" charset="0"/>
                        </a:rPr>
                        <a:t>-00:01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06712550"/>
                  </a:ext>
                </a:extLst>
              </a:tr>
            </a:tbl>
          </a:graphicData>
        </a:graphic>
      </p:graphicFrame>
      <p:sp>
        <p:nvSpPr>
          <p:cNvPr id="16" name="TextBox 13">
            <a:extLst>
              <a:ext uri="{FF2B5EF4-FFF2-40B4-BE49-F238E27FC236}">
                <a16:creationId xmlns:a16="http://schemas.microsoft.com/office/drawing/2014/main" id="{AFF4728B-6D11-5CC0-5EFB-6CDC7068357D}"/>
              </a:ext>
            </a:extLst>
          </p:cNvPr>
          <p:cNvSpPr txBox="1">
            <a:spLocks noChangeArrowheads="1"/>
          </p:cNvSpPr>
          <p:nvPr/>
        </p:nvSpPr>
        <p:spPr bwMode="auto">
          <a:xfrm>
            <a:off x="120506" y="4116801"/>
            <a:ext cx="11962800" cy="2664000"/>
          </a:xfrm>
          <a:prstGeom prst="rect">
            <a:avLst/>
          </a:prstGeom>
          <a:noFill/>
          <a:ln w="15875">
            <a:solidFill>
              <a:srgbClr val="002060"/>
            </a:solidFill>
            <a:miter lim="800000"/>
            <a:headEnd/>
            <a:tailEnd/>
          </a:ln>
          <a:extLst>
            <a:ext uri="{909E8E84-426E-40DD-AFC4-6F175D3DCCD1}">
              <a14:hiddenFill xmlns:a14="http://schemas.microsoft.com/office/drawing/2010/main">
                <a:solidFill>
                  <a:srgbClr val="FFFFFF"/>
                </a:solidFill>
              </a14:hiddenFill>
            </a:ext>
          </a:extLst>
        </p:spPr>
        <p:txBody>
          <a:bodyPr wrap="square" lIns="91440" tIns="45720" rIns="91440" bIns="45720" anchor="t">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hangingPunct="1">
              <a:lnSpc>
                <a:spcPct val="100000"/>
              </a:lnSpc>
              <a:spcBef>
                <a:spcPct val="0"/>
              </a:spcBef>
              <a:buFontTx/>
              <a:buNone/>
            </a:pPr>
            <a:r>
              <a:rPr lang="en-GB" altLang="en-US" sz="1300" b="1" i="1">
                <a:latin typeface="Arial" panose="020B0604020202020204" pitchFamily="34" charset="0"/>
                <a:cs typeface="Arial" panose="020B0604020202020204" pitchFamily="34" charset="0"/>
              </a:rPr>
              <a:t>Operational Overview</a:t>
            </a:r>
          </a:p>
          <a:p>
            <a:pPr algn="just" eaLnBrk="1" hangingPunct="1">
              <a:lnSpc>
                <a:spcPct val="100000"/>
              </a:lnSpc>
              <a:spcBef>
                <a:spcPct val="0"/>
              </a:spcBef>
              <a:buFontTx/>
              <a:buNone/>
            </a:pPr>
            <a:endParaRPr lang="en-GB" altLang="en-US" sz="600" b="1" i="1">
              <a:latin typeface="Arial" panose="020B0604020202020204" pitchFamily="34" charset="0"/>
              <a:cs typeface="Arial" panose="020B0604020202020204" pitchFamily="34" charset="0"/>
            </a:endParaRPr>
          </a:p>
          <a:p>
            <a:pPr algn="just">
              <a:lnSpc>
                <a:spcPct val="100000"/>
              </a:lnSpc>
              <a:spcBef>
                <a:spcPct val="0"/>
              </a:spcBef>
              <a:buNone/>
            </a:pPr>
            <a:r>
              <a:rPr lang="en-GB" sz="1100">
                <a:effectLst/>
                <a:latin typeface="Arial"/>
                <a:cs typeface="Arial"/>
              </a:rPr>
              <a:t>The average answer speed for 999 calls during Q4 2024-25 wa</a:t>
            </a:r>
            <a:r>
              <a:rPr lang="en-GB" sz="1100">
                <a:latin typeface="Arial"/>
                <a:cs typeface="Arial"/>
              </a:rPr>
              <a:t>s three seconds. This is the joint-lowest value within the three-year timeframe (remaining consistent with the two previous quarters) ,and represents an improvement of one second when compared to the same quarter during the previous financial year. </a:t>
            </a:r>
            <a:endParaRPr lang="en-GB" sz="1100">
              <a:effectLst/>
              <a:latin typeface="Arial"/>
              <a:cs typeface="Arial"/>
            </a:endParaRPr>
          </a:p>
          <a:p>
            <a:pPr algn="just" eaLnBrk="1" hangingPunct="1">
              <a:lnSpc>
                <a:spcPct val="100000"/>
              </a:lnSpc>
              <a:spcBef>
                <a:spcPct val="0"/>
              </a:spcBef>
              <a:buFontTx/>
              <a:buNone/>
            </a:pPr>
            <a:endParaRPr lang="en-GB" sz="600">
              <a:latin typeface="Arial" panose="020B0604020202020204" pitchFamily="34" charset="0"/>
              <a:cs typeface="Arial" panose="020B0604020202020204" pitchFamily="34" charset="0"/>
            </a:endParaRPr>
          </a:p>
          <a:p>
            <a:pPr algn="just">
              <a:lnSpc>
                <a:spcPct val="100000"/>
              </a:lnSpc>
              <a:spcBef>
                <a:spcPct val="0"/>
              </a:spcBef>
              <a:buNone/>
            </a:pPr>
            <a:r>
              <a:rPr lang="en-GB" sz="1100">
                <a:effectLst/>
                <a:latin typeface="Arial" panose="020B0604020202020204" pitchFamily="34" charset="0"/>
                <a:cs typeface="Arial" panose="020B0604020202020204" pitchFamily="34" charset="0"/>
              </a:rPr>
              <a:t>The average answer speed for 101 calls during Q4 2024-25 wa</a:t>
            </a:r>
            <a:r>
              <a:rPr lang="en-GB" sz="1100">
                <a:latin typeface="Arial" panose="020B0604020202020204" pitchFamily="34" charset="0"/>
                <a:cs typeface="Arial" panose="020B0604020202020204" pitchFamily="34" charset="0"/>
              </a:rPr>
              <a:t>s 51 seconds, again representing the lowest value within the timeframe. This is a reduction of 44 seconds when compared to the quarter prior, and a further reduction of one minute and 23 seconds when compared to the </a:t>
            </a:r>
            <a:r>
              <a:rPr lang="en-GB" sz="1100">
                <a:effectLst/>
                <a:latin typeface="Arial" panose="020B0604020202020204" pitchFamily="34" charset="0"/>
                <a:cs typeface="Arial" panose="020B0604020202020204" pitchFamily="34" charset="0"/>
              </a:rPr>
              <a:t>same quarter during the previous financial year.</a:t>
            </a:r>
            <a:endParaRPr lang="en-GB" sz="1100">
              <a:latin typeface="Arial" panose="020B0604020202020204" pitchFamily="34" charset="0"/>
              <a:cs typeface="Arial" panose="020B0604020202020204" pitchFamily="34" charset="0"/>
            </a:endParaRPr>
          </a:p>
          <a:p>
            <a:pPr algn="just" eaLnBrk="1" hangingPunct="1">
              <a:lnSpc>
                <a:spcPct val="100000"/>
              </a:lnSpc>
              <a:spcBef>
                <a:spcPct val="0"/>
              </a:spcBef>
              <a:buFontTx/>
              <a:buNone/>
            </a:pPr>
            <a:endParaRPr lang="en-GB" altLang="en-US" sz="1100">
              <a:latin typeface="Arial" panose="020B0604020202020204" pitchFamily="34" charset="0"/>
              <a:cs typeface="Arial" panose="020B0604020202020204" pitchFamily="34" charset="0"/>
            </a:endParaRPr>
          </a:p>
          <a:p>
            <a:pPr algn="just" eaLnBrk="1" hangingPunct="1">
              <a:lnSpc>
                <a:spcPct val="100000"/>
              </a:lnSpc>
              <a:spcBef>
                <a:spcPct val="0"/>
              </a:spcBef>
              <a:buFontTx/>
              <a:buNone/>
            </a:pPr>
            <a:endParaRPr lang="en-GB" altLang="en-US" sz="1300" b="1" i="1">
              <a:latin typeface="Avenir Next LT Pro Demi" panose="020B0704020202020204" pitchFamily="34" charset="0"/>
              <a:cs typeface="Arial" panose="020B0604020202020204" pitchFamily="34" charset="0"/>
            </a:endParaRPr>
          </a:p>
          <a:p>
            <a:pPr algn="just" eaLnBrk="1" hangingPunct="1">
              <a:lnSpc>
                <a:spcPct val="100000"/>
              </a:lnSpc>
              <a:spcBef>
                <a:spcPct val="0"/>
              </a:spcBef>
              <a:buFontTx/>
              <a:buNone/>
            </a:pPr>
            <a:endParaRPr lang="en-GB" altLang="en-US" sz="1300" b="1" i="1">
              <a:latin typeface="Avenir Next LT Pro Demi" panose="020B0704020202020204" pitchFamily="34" charset="0"/>
              <a:cs typeface="Arial" panose="020B0604020202020204" pitchFamily="34" charset="0"/>
            </a:endParaRPr>
          </a:p>
          <a:p>
            <a:pPr algn="just" eaLnBrk="1" hangingPunct="1">
              <a:lnSpc>
                <a:spcPct val="100000"/>
              </a:lnSpc>
              <a:spcBef>
                <a:spcPct val="0"/>
              </a:spcBef>
              <a:buFontTx/>
              <a:buNone/>
            </a:pPr>
            <a:endParaRPr lang="en-GB" altLang="en-US" sz="1300" b="1" i="1">
              <a:latin typeface="Avenir Next LT Pro Demi" panose="020B0704020202020204" pitchFamily="34" charset="0"/>
              <a:cs typeface="Arial" panose="020B0604020202020204" pitchFamily="34" charset="0"/>
            </a:endParaRPr>
          </a:p>
          <a:p>
            <a:pPr algn="just" eaLnBrk="1" hangingPunct="1">
              <a:lnSpc>
                <a:spcPct val="100000"/>
              </a:lnSpc>
              <a:spcBef>
                <a:spcPct val="0"/>
              </a:spcBef>
              <a:buFontTx/>
              <a:buNone/>
            </a:pPr>
            <a:endParaRPr lang="en-GB" altLang="en-US" sz="1300" b="1" i="1">
              <a:latin typeface="Avenir Next LT Pro Demi" panose="020B0704020202020204" pitchFamily="34" charset="0"/>
              <a:cs typeface="Arial" panose="020B0604020202020204" pitchFamily="34" charset="0"/>
            </a:endParaRPr>
          </a:p>
          <a:p>
            <a:pPr algn="just" eaLnBrk="1" hangingPunct="1">
              <a:lnSpc>
                <a:spcPct val="100000"/>
              </a:lnSpc>
              <a:spcBef>
                <a:spcPct val="0"/>
              </a:spcBef>
              <a:buFontTx/>
              <a:buNone/>
            </a:pPr>
            <a:endParaRPr lang="en-GB" altLang="en-US" sz="1300" b="1" i="1">
              <a:latin typeface="Avenir Next LT Pro Demi" panose="020B0704020202020204" pitchFamily="34" charset="0"/>
              <a:cs typeface="Arial" panose="020B0604020202020204" pitchFamily="34" charset="0"/>
            </a:endParaRPr>
          </a:p>
          <a:p>
            <a:pPr algn="just" eaLnBrk="1" hangingPunct="1">
              <a:lnSpc>
                <a:spcPct val="100000"/>
              </a:lnSpc>
              <a:spcBef>
                <a:spcPct val="0"/>
              </a:spcBef>
              <a:buFontTx/>
              <a:buNone/>
            </a:pPr>
            <a:endParaRPr lang="en-GB" altLang="en-US" sz="600" b="1" i="1">
              <a:latin typeface="Arial" panose="020B0604020202020204" pitchFamily="34" charset="0"/>
              <a:cs typeface="Arial" panose="020B0604020202020204" pitchFamily="34" charset="0"/>
            </a:endParaRPr>
          </a:p>
          <a:p>
            <a:pPr algn="just" eaLnBrk="1" hangingPunct="1">
              <a:lnSpc>
                <a:spcPct val="100000"/>
              </a:lnSpc>
              <a:spcBef>
                <a:spcPct val="0"/>
              </a:spcBef>
              <a:buFontTx/>
              <a:buNone/>
            </a:pPr>
            <a:endParaRPr lang="en-GB" altLang="en-US" sz="600" b="1" i="1">
              <a:latin typeface="Arial" panose="020B0604020202020204" pitchFamily="34" charset="0"/>
              <a:cs typeface="Arial" panose="020B0604020202020204" pitchFamily="34" charset="0"/>
            </a:endParaRPr>
          </a:p>
          <a:p>
            <a:pPr algn="just">
              <a:lnSpc>
                <a:spcPct val="100000"/>
              </a:lnSpc>
              <a:spcBef>
                <a:spcPct val="0"/>
              </a:spcBef>
              <a:buNone/>
            </a:pPr>
            <a:r>
              <a:rPr lang="en-GB" altLang="en-US" sz="1100" i="1">
                <a:latin typeface="Arial"/>
                <a:cs typeface="Arial"/>
              </a:rPr>
              <a:t>The 101 average answer speed figure is calculated based on call options one and two only, which pertain to new incidents and incident updates respectively.</a:t>
            </a:r>
          </a:p>
        </p:txBody>
      </p:sp>
      <p:pic>
        <p:nvPicPr>
          <p:cNvPr id="14" name="Picture 13">
            <a:extLst>
              <a:ext uri="{FF2B5EF4-FFF2-40B4-BE49-F238E27FC236}">
                <a16:creationId xmlns:a16="http://schemas.microsoft.com/office/drawing/2014/main" id="{E6EB0890-6EDA-468D-EE7D-C8839B5CFFB4}"/>
              </a:ext>
            </a:extLst>
          </p:cNvPr>
          <p:cNvPicPr>
            <a:picLocks noChangeAspect="1"/>
          </p:cNvPicPr>
          <p:nvPr/>
        </p:nvPicPr>
        <p:blipFill>
          <a:blip r:embed="rId3"/>
          <a:stretch>
            <a:fillRect/>
          </a:stretch>
        </p:blipFill>
        <p:spPr>
          <a:xfrm>
            <a:off x="539374" y="882000"/>
            <a:ext cx="5072312" cy="2450804"/>
          </a:xfrm>
          <a:prstGeom prst="rect">
            <a:avLst/>
          </a:prstGeom>
        </p:spPr>
      </p:pic>
      <p:pic>
        <p:nvPicPr>
          <p:cNvPr id="17" name="Picture 16">
            <a:extLst>
              <a:ext uri="{FF2B5EF4-FFF2-40B4-BE49-F238E27FC236}">
                <a16:creationId xmlns:a16="http://schemas.microsoft.com/office/drawing/2014/main" id="{B2B25FBA-F41B-4454-F04B-092639584028}"/>
              </a:ext>
            </a:extLst>
          </p:cNvPr>
          <p:cNvPicPr>
            <a:picLocks noChangeAspect="1"/>
          </p:cNvPicPr>
          <p:nvPr/>
        </p:nvPicPr>
        <p:blipFill>
          <a:blip r:embed="rId4"/>
          <a:stretch>
            <a:fillRect/>
          </a:stretch>
        </p:blipFill>
        <p:spPr>
          <a:xfrm>
            <a:off x="6592868" y="882000"/>
            <a:ext cx="5072312" cy="2450804"/>
          </a:xfrm>
          <a:prstGeom prst="rect">
            <a:avLst/>
          </a:prstGeom>
        </p:spPr>
      </p:pic>
    </p:spTree>
    <p:extLst>
      <p:ext uri="{BB962C8B-B14F-4D97-AF65-F5344CB8AC3E}">
        <p14:creationId xmlns:p14="http://schemas.microsoft.com/office/powerpoint/2010/main" val="8072922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9BE2C2-4493-70FF-B142-6D4503F3D905}"/>
            </a:ext>
          </a:extLst>
        </p:cNvPr>
        <p:cNvGrpSpPr/>
        <p:nvPr/>
      </p:nvGrpSpPr>
      <p:grpSpPr>
        <a:xfrm>
          <a:off x="0" y="0"/>
          <a:ext cx="0" cy="0"/>
          <a:chOff x="0" y="0"/>
          <a:chExt cx="0" cy="0"/>
        </a:xfrm>
      </p:grpSpPr>
      <p:sp>
        <p:nvSpPr>
          <p:cNvPr id="14338" name="TextBox 14">
            <a:extLst>
              <a:ext uri="{FF2B5EF4-FFF2-40B4-BE49-F238E27FC236}">
                <a16:creationId xmlns:a16="http://schemas.microsoft.com/office/drawing/2014/main" id="{4425237B-0E2E-49B7-5A7A-974C9986CFB0}"/>
              </a:ext>
            </a:extLst>
          </p:cNvPr>
          <p:cNvSpPr txBox="1">
            <a:spLocks noChangeArrowheads="1"/>
          </p:cNvSpPr>
          <p:nvPr/>
        </p:nvSpPr>
        <p:spPr bwMode="auto">
          <a:xfrm>
            <a:off x="120506" y="773364"/>
            <a:ext cx="5910048" cy="3261600"/>
          </a:xfrm>
          <a:prstGeom prst="rect">
            <a:avLst/>
          </a:prstGeom>
          <a:noFill/>
          <a:ln w="15875">
            <a:solidFill>
              <a:srgbClr val="00206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GB" altLang="en-US" sz="1800"/>
          </a:p>
        </p:txBody>
      </p:sp>
      <p:sp>
        <p:nvSpPr>
          <p:cNvPr id="3" name="TextBox 14">
            <a:extLst>
              <a:ext uri="{FF2B5EF4-FFF2-40B4-BE49-F238E27FC236}">
                <a16:creationId xmlns:a16="http://schemas.microsoft.com/office/drawing/2014/main" id="{ECACB5E7-D4D5-621E-B455-CF7D036B5314}"/>
              </a:ext>
            </a:extLst>
          </p:cNvPr>
          <p:cNvSpPr txBox="1">
            <a:spLocks noChangeArrowheads="1"/>
          </p:cNvSpPr>
          <p:nvPr/>
        </p:nvSpPr>
        <p:spPr bwMode="auto">
          <a:xfrm>
            <a:off x="6174000" y="773364"/>
            <a:ext cx="5910048" cy="3261600"/>
          </a:xfrm>
          <a:prstGeom prst="rect">
            <a:avLst/>
          </a:prstGeom>
          <a:noFill/>
          <a:ln w="15875">
            <a:solidFill>
              <a:srgbClr val="00206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GB" altLang="en-US" sz="1800"/>
          </a:p>
        </p:txBody>
      </p:sp>
      <p:sp>
        <p:nvSpPr>
          <p:cNvPr id="4" name="Rectangle 3">
            <a:extLst>
              <a:ext uri="{FF2B5EF4-FFF2-40B4-BE49-F238E27FC236}">
                <a16:creationId xmlns:a16="http://schemas.microsoft.com/office/drawing/2014/main" id="{3A324D01-0E42-1FE2-8538-841198744228}"/>
              </a:ext>
            </a:extLst>
          </p:cNvPr>
          <p:cNvSpPr/>
          <p:nvPr/>
        </p:nvSpPr>
        <p:spPr>
          <a:xfrm>
            <a:off x="0" y="0"/>
            <a:ext cx="12192000" cy="669925"/>
          </a:xfrm>
          <a:prstGeom prst="rect">
            <a:avLst/>
          </a:prstGeom>
          <a:solidFill>
            <a:srgbClr val="E6234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sz="3200"/>
              <a:t>	</a:t>
            </a:r>
            <a:r>
              <a:rPr lang="en-GB" sz="3200">
                <a:latin typeface="Arial" panose="020B0604020202020204" pitchFamily="34" charset="0"/>
                <a:cs typeface="Arial" panose="020B0604020202020204" pitchFamily="34" charset="0"/>
              </a:rPr>
              <a:t>4. Response Times</a:t>
            </a:r>
          </a:p>
        </p:txBody>
      </p:sp>
      <p:graphicFrame>
        <p:nvGraphicFramePr>
          <p:cNvPr id="2" name="Table 1">
            <a:extLst>
              <a:ext uri="{FF2B5EF4-FFF2-40B4-BE49-F238E27FC236}">
                <a16:creationId xmlns:a16="http://schemas.microsoft.com/office/drawing/2014/main" id="{08B721DE-8D62-6A77-7872-CC7EB8B620A1}"/>
              </a:ext>
            </a:extLst>
          </p:cNvPr>
          <p:cNvGraphicFramePr>
            <a:graphicFrameLocks/>
          </p:cNvGraphicFramePr>
          <p:nvPr>
            <p:extLst>
              <p:ext uri="{D42A27DB-BD31-4B8C-83A1-F6EECF244321}">
                <p14:modId xmlns:p14="http://schemas.microsoft.com/office/powerpoint/2010/main" val="2939126027"/>
              </p:ext>
            </p:extLst>
          </p:nvPr>
        </p:nvGraphicFramePr>
        <p:xfrm>
          <a:off x="6426947" y="3441949"/>
          <a:ext cx="5404154" cy="489120"/>
        </p:xfrm>
        <a:graphic>
          <a:graphicData uri="http://schemas.openxmlformats.org/drawingml/2006/table">
            <a:tbl>
              <a:tblPr firstRow="1" bandRow="1"/>
              <a:tblGrid>
                <a:gridCol w="864000">
                  <a:extLst>
                    <a:ext uri="{9D8B030D-6E8A-4147-A177-3AD203B41FA5}">
                      <a16:colId xmlns:a16="http://schemas.microsoft.com/office/drawing/2014/main" val="2609853781"/>
                    </a:ext>
                  </a:extLst>
                </a:gridCol>
                <a:gridCol w="504000">
                  <a:extLst>
                    <a:ext uri="{9D8B030D-6E8A-4147-A177-3AD203B41FA5}">
                      <a16:colId xmlns:a16="http://schemas.microsoft.com/office/drawing/2014/main" val="3238801725"/>
                    </a:ext>
                  </a:extLst>
                </a:gridCol>
                <a:gridCol w="504000">
                  <a:extLst>
                    <a:ext uri="{9D8B030D-6E8A-4147-A177-3AD203B41FA5}">
                      <a16:colId xmlns:a16="http://schemas.microsoft.com/office/drawing/2014/main" val="129847028"/>
                    </a:ext>
                  </a:extLst>
                </a:gridCol>
                <a:gridCol w="504000">
                  <a:extLst>
                    <a:ext uri="{9D8B030D-6E8A-4147-A177-3AD203B41FA5}">
                      <a16:colId xmlns:a16="http://schemas.microsoft.com/office/drawing/2014/main" val="2983655793"/>
                    </a:ext>
                  </a:extLst>
                </a:gridCol>
                <a:gridCol w="504000">
                  <a:extLst>
                    <a:ext uri="{9D8B030D-6E8A-4147-A177-3AD203B41FA5}">
                      <a16:colId xmlns:a16="http://schemas.microsoft.com/office/drawing/2014/main" val="1752032484"/>
                    </a:ext>
                  </a:extLst>
                </a:gridCol>
                <a:gridCol w="504000">
                  <a:extLst>
                    <a:ext uri="{9D8B030D-6E8A-4147-A177-3AD203B41FA5}">
                      <a16:colId xmlns:a16="http://schemas.microsoft.com/office/drawing/2014/main" val="3044844383"/>
                    </a:ext>
                  </a:extLst>
                </a:gridCol>
                <a:gridCol w="436154">
                  <a:extLst>
                    <a:ext uri="{9D8B030D-6E8A-4147-A177-3AD203B41FA5}">
                      <a16:colId xmlns:a16="http://schemas.microsoft.com/office/drawing/2014/main" val="848912980"/>
                    </a:ext>
                  </a:extLst>
                </a:gridCol>
                <a:gridCol w="576000">
                  <a:extLst>
                    <a:ext uri="{9D8B030D-6E8A-4147-A177-3AD203B41FA5}">
                      <a16:colId xmlns:a16="http://schemas.microsoft.com/office/drawing/2014/main" val="2436559015"/>
                    </a:ext>
                  </a:extLst>
                </a:gridCol>
                <a:gridCol w="504000">
                  <a:extLst>
                    <a:ext uri="{9D8B030D-6E8A-4147-A177-3AD203B41FA5}">
                      <a16:colId xmlns:a16="http://schemas.microsoft.com/office/drawing/2014/main" val="1495873282"/>
                    </a:ext>
                  </a:extLst>
                </a:gridCol>
                <a:gridCol w="504000">
                  <a:extLst>
                    <a:ext uri="{9D8B030D-6E8A-4147-A177-3AD203B41FA5}">
                      <a16:colId xmlns:a16="http://schemas.microsoft.com/office/drawing/2014/main" val="1487143500"/>
                    </a:ext>
                  </a:extLst>
                </a:gridCol>
              </a:tblGrid>
              <a:tr h="144000">
                <a:tc>
                  <a:txBody>
                    <a:bodyPr/>
                    <a:lstStyle/>
                    <a:p>
                      <a:pPr algn="ctr"/>
                      <a:r>
                        <a:rPr lang="en-GB" sz="800" b="1">
                          <a:solidFill>
                            <a:srgbClr val="002060"/>
                          </a:solidFill>
                          <a:latin typeface="Arial" panose="020B0604020202020204" pitchFamily="34" charset="0"/>
                          <a:cs typeface="Arial" panose="020B0604020202020204" pitchFamily="34" charset="0"/>
                        </a:rPr>
                        <a:t>Financial Year</a:t>
                      </a:r>
                    </a:p>
                  </a:txBody>
                  <a:tcPr marL="36000" marR="3600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a:solidFill>
                            <a:srgbClr val="002060"/>
                          </a:solidFill>
                          <a:latin typeface="Arial" panose="020B0604020202020204" pitchFamily="34" charset="0"/>
                          <a:cs typeface="Arial" panose="020B0604020202020204" pitchFamily="34" charset="0"/>
                        </a:rPr>
                        <a:t>20-21</a:t>
                      </a:r>
                    </a:p>
                  </a:txBody>
                  <a:tcPr marL="36000" marR="3600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a:solidFill>
                            <a:srgbClr val="002060"/>
                          </a:solidFill>
                          <a:latin typeface="Arial" panose="020B0604020202020204" pitchFamily="34" charset="0"/>
                          <a:cs typeface="Arial" panose="020B0604020202020204" pitchFamily="34" charset="0"/>
                        </a:rPr>
                        <a:t>21-22</a:t>
                      </a:r>
                    </a:p>
                  </a:txBody>
                  <a:tcPr marL="36000" marR="3600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a:solidFill>
                            <a:srgbClr val="002060"/>
                          </a:solidFill>
                          <a:latin typeface="Arial" panose="020B0604020202020204" pitchFamily="34" charset="0"/>
                          <a:cs typeface="Arial" panose="020B0604020202020204" pitchFamily="34" charset="0"/>
                        </a:rPr>
                        <a:t>22-23</a:t>
                      </a:r>
                    </a:p>
                  </a:txBody>
                  <a:tcPr marL="36000" marR="3600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a:solidFill>
                            <a:srgbClr val="002060"/>
                          </a:solidFill>
                          <a:latin typeface="Arial" panose="020B0604020202020204" pitchFamily="34" charset="0"/>
                          <a:cs typeface="Arial" panose="020B0604020202020204" pitchFamily="34" charset="0"/>
                        </a:rPr>
                        <a:t>23-24</a:t>
                      </a:r>
                    </a:p>
                  </a:txBody>
                  <a:tcPr marL="36000" marR="3600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a:solidFill>
                            <a:srgbClr val="002060"/>
                          </a:solidFill>
                          <a:latin typeface="Arial" panose="020B0604020202020204" pitchFamily="34" charset="0"/>
                          <a:cs typeface="Arial" panose="020B0604020202020204" pitchFamily="34" charset="0"/>
                        </a:rPr>
                        <a:t>24-25</a:t>
                      </a:r>
                    </a:p>
                  </a:txBody>
                  <a:tcPr marL="36000" marR="3600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GB" sz="800" b="1" i="0" u="none" strike="noStrike">
                        <a:solidFill>
                          <a:srgbClr val="002060"/>
                        </a:solidFill>
                        <a:effectLst/>
                        <a:latin typeface="Arial" panose="020B0604020202020204" pitchFamily="34" charset="0"/>
                        <a:cs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800" b="1" i="0" u="none" strike="noStrike">
                          <a:solidFill>
                            <a:srgbClr val="002060"/>
                          </a:solidFill>
                          <a:effectLst/>
                          <a:latin typeface="Arial" panose="020B0604020202020204" pitchFamily="34" charset="0"/>
                          <a:cs typeface="Arial" panose="020B0604020202020204" pitchFamily="34" charset="0"/>
                        </a:rPr>
                        <a:t>Quarter</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800" b="1" i="0" u="none" strike="noStrike">
                          <a:solidFill>
                            <a:srgbClr val="002060"/>
                          </a:solidFill>
                          <a:effectLst/>
                          <a:latin typeface="Arial" panose="020B0604020202020204" pitchFamily="34" charset="0"/>
                          <a:cs typeface="Arial" panose="020B0604020202020204" pitchFamily="34" charset="0"/>
                        </a:rPr>
                        <a:t>Q3 24-25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800" b="1" i="0" u="none" strike="noStrike">
                          <a:solidFill>
                            <a:srgbClr val="002060"/>
                          </a:solidFill>
                          <a:effectLst/>
                          <a:latin typeface="Arial" panose="020B0604020202020204" pitchFamily="34" charset="0"/>
                          <a:cs typeface="Arial" panose="020B0604020202020204" pitchFamily="34" charset="0"/>
                        </a:rPr>
                        <a:t>Q4 23-24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65647735"/>
                  </a:ext>
                </a:extLst>
              </a:tr>
              <a:tr h="331200">
                <a:tc>
                  <a:txBody>
                    <a:bodyPr/>
                    <a:lstStyle/>
                    <a:p>
                      <a:pPr algn="ctr" rtl="0" fontAlgn="ctr"/>
                      <a:r>
                        <a:rPr lang="en-GB" sz="800" b="1" i="0" u="none" strike="noStrike">
                          <a:solidFill>
                            <a:srgbClr val="002060"/>
                          </a:solidFill>
                          <a:effectLst/>
                          <a:latin typeface="Arial" panose="020B0604020202020204" pitchFamily="34" charset="0"/>
                        </a:rPr>
                        <a:t>Compliance Rate</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800" b="1" i="0" u="none" strike="noStrike">
                          <a:solidFill>
                            <a:srgbClr val="000000"/>
                          </a:solidFill>
                          <a:effectLst/>
                          <a:latin typeface="Arial" panose="020B0604020202020204" pitchFamily="34" charset="0"/>
                        </a:rPr>
                        <a:t>38.4%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800" b="1" i="0" u="none" strike="noStrike">
                          <a:solidFill>
                            <a:srgbClr val="000000"/>
                          </a:solidFill>
                          <a:effectLst/>
                          <a:latin typeface="Arial" panose="020B0604020202020204" pitchFamily="34" charset="0"/>
                        </a:rPr>
                        <a:t>33.2%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800" b="1" i="0" u="none" strike="noStrike">
                          <a:solidFill>
                            <a:srgbClr val="000000"/>
                          </a:solidFill>
                          <a:effectLst/>
                          <a:latin typeface="Arial" panose="020B0604020202020204" pitchFamily="34" charset="0"/>
                        </a:rPr>
                        <a:t>32.3%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800" b="1" i="0" u="none" strike="noStrike">
                          <a:solidFill>
                            <a:srgbClr val="000000"/>
                          </a:solidFill>
                          <a:effectLst/>
                          <a:latin typeface="Arial" panose="020B0604020202020204" pitchFamily="34" charset="0"/>
                        </a:rPr>
                        <a:t>50.0%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800" b="1" i="0" u="none" strike="noStrike">
                          <a:solidFill>
                            <a:srgbClr val="000000"/>
                          </a:solidFill>
                          <a:effectLst/>
                          <a:latin typeface="Arial" panose="020B0604020202020204" pitchFamily="34" charset="0"/>
                        </a:rPr>
                        <a:t>74.5%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GB" sz="800" b="0" i="0" u="none" strike="noStrike">
                        <a:solidFill>
                          <a:srgbClr val="000000"/>
                        </a:solidFill>
                        <a:effectLst/>
                        <a:latin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800" b="1" i="0" u="none" strike="noStrike">
                          <a:solidFill>
                            <a:srgbClr val="002060"/>
                          </a:solidFill>
                          <a:effectLst/>
                          <a:latin typeface="Arial" panose="020B0604020202020204" pitchFamily="34" charset="0"/>
                        </a:rPr>
                        <a:t>PP Change</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a:solidFill>
                            <a:srgbClr val="000000"/>
                          </a:solidFill>
                          <a:effectLst/>
                          <a:latin typeface="Arial" panose="020B0604020202020204" pitchFamily="34" charset="0"/>
                        </a:rPr>
                        <a:t>-0.6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800" b="1" i="0" u="none" strike="noStrike">
                          <a:solidFill>
                            <a:srgbClr val="000000"/>
                          </a:solidFill>
                          <a:effectLst/>
                          <a:latin typeface="Arial" panose="020B0604020202020204" pitchFamily="34" charset="0"/>
                        </a:rPr>
                        <a:t>28.6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06712550"/>
                  </a:ext>
                </a:extLst>
              </a:tr>
            </a:tbl>
          </a:graphicData>
        </a:graphic>
      </p:graphicFrame>
      <p:graphicFrame>
        <p:nvGraphicFramePr>
          <p:cNvPr id="9" name="Table 8">
            <a:extLst>
              <a:ext uri="{FF2B5EF4-FFF2-40B4-BE49-F238E27FC236}">
                <a16:creationId xmlns:a16="http://schemas.microsoft.com/office/drawing/2014/main" id="{D226F81A-58F9-E137-0C14-A22A63FA3913}"/>
              </a:ext>
            </a:extLst>
          </p:cNvPr>
          <p:cNvGraphicFramePr>
            <a:graphicFrameLocks/>
          </p:cNvGraphicFramePr>
          <p:nvPr>
            <p:extLst>
              <p:ext uri="{D42A27DB-BD31-4B8C-83A1-F6EECF244321}">
                <p14:modId xmlns:p14="http://schemas.microsoft.com/office/powerpoint/2010/main" val="2114476712"/>
              </p:ext>
            </p:extLst>
          </p:nvPr>
        </p:nvGraphicFramePr>
        <p:xfrm>
          <a:off x="343270" y="3441949"/>
          <a:ext cx="5464520" cy="489120"/>
        </p:xfrm>
        <a:graphic>
          <a:graphicData uri="http://schemas.openxmlformats.org/drawingml/2006/table">
            <a:tbl>
              <a:tblPr firstRow="1" bandRow="1">
                <a:effectLst/>
              </a:tblPr>
              <a:tblGrid>
                <a:gridCol w="864000">
                  <a:extLst>
                    <a:ext uri="{9D8B030D-6E8A-4147-A177-3AD203B41FA5}">
                      <a16:colId xmlns:a16="http://schemas.microsoft.com/office/drawing/2014/main" val="2609853781"/>
                    </a:ext>
                  </a:extLst>
                </a:gridCol>
                <a:gridCol w="504000">
                  <a:extLst>
                    <a:ext uri="{9D8B030D-6E8A-4147-A177-3AD203B41FA5}">
                      <a16:colId xmlns:a16="http://schemas.microsoft.com/office/drawing/2014/main" val="3238801725"/>
                    </a:ext>
                  </a:extLst>
                </a:gridCol>
                <a:gridCol w="504000">
                  <a:extLst>
                    <a:ext uri="{9D8B030D-6E8A-4147-A177-3AD203B41FA5}">
                      <a16:colId xmlns:a16="http://schemas.microsoft.com/office/drawing/2014/main" val="129847028"/>
                    </a:ext>
                  </a:extLst>
                </a:gridCol>
                <a:gridCol w="504000">
                  <a:extLst>
                    <a:ext uri="{9D8B030D-6E8A-4147-A177-3AD203B41FA5}">
                      <a16:colId xmlns:a16="http://schemas.microsoft.com/office/drawing/2014/main" val="2983655793"/>
                    </a:ext>
                  </a:extLst>
                </a:gridCol>
                <a:gridCol w="504000">
                  <a:extLst>
                    <a:ext uri="{9D8B030D-6E8A-4147-A177-3AD203B41FA5}">
                      <a16:colId xmlns:a16="http://schemas.microsoft.com/office/drawing/2014/main" val="1752032484"/>
                    </a:ext>
                  </a:extLst>
                </a:gridCol>
                <a:gridCol w="504000">
                  <a:extLst>
                    <a:ext uri="{9D8B030D-6E8A-4147-A177-3AD203B41FA5}">
                      <a16:colId xmlns:a16="http://schemas.microsoft.com/office/drawing/2014/main" val="3044844383"/>
                    </a:ext>
                  </a:extLst>
                </a:gridCol>
                <a:gridCol w="496520">
                  <a:extLst>
                    <a:ext uri="{9D8B030D-6E8A-4147-A177-3AD203B41FA5}">
                      <a16:colId xmlns:a16="http://schemas.microsoft.com/office/drawing/2014/main" val="3702094272"/>
                    </a:ext>
                  </a:extLst>
                </a:gridCol>
                <a:gridCol w="576000">
                  <a:extLst>
                    <a:ext uri="{9D8B030D-6E8A-4147-A177-3AD203B41FA5}">
                      <a16:colId xmlns:a16="http://schemas.microsoft.com/office/drawing/2014/main" val="3746660425"/>
                    </a:ext>
                  </a:extLst>
                </a:gridCol>
                <a:gridCol w="504000">
                  <a:extLst>
                    <a:ext uri="{9D8B030D-6E8A-4147-A177-3AD203B41FA5}">
                      <a16:colId xmlns:a16="http://schemas.microsoft.com/office/drawing/2014/main" val="1495873282"/>
                    </a:ext>
                  </a:extLst>
                </a:gridCol>
                <a:gridCol w="504000">
                  <a:extLst>
                    <a:ext uri="{9D8B030D-6E8A-4147-A177-3AD203B41FA5}">
                      <a16:colId xmlns:a16="http://schemas.microsoft.com/office/drawing/2014/main" val="1487143500"/>
                    </a:ext>
                  </a:extLst>
                </a:gridCol>
              </a:tblGrid>
              <a:tr h="144000">
                <a:tc>
                  <a:txBody>
                    <a:bodyPr/>
                    <a:lstStyle/>
                    <a:p>
                      <a:pPr algn="ctr"/>
                      <a:r>
                        <a:rPr lang="en-GB" sz="800" b="1">
                          <a:solidFill>
                            <a:srgbClr val="002060"/>
                          </a:solidFill>
                          <a:latin typeface="Arial" panose="020B0604020202020204" pitchFamily="34" charset="0"/>
                          <a:cs typeface="Arial" panose="020B0604020202020204" pitchFamily="34" charset="0"/>
                        </a:rPr>
                        <a:t>Financial Year</a:t>
                      </a:r>
                    </a:p>
                  </a:txBody>
                  <a:tcPr marL="36000" marR="3600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800" b="1" i="0" u="none" strike="noStrike">
                          <a:solidFill>
                            <a:srgbClr val="002060"/>
                          </a:solidFill>
                          <a:effectLst/>
                          <a:latin typeface="Arial" panose="020B0604020202020204" pitchFamily="34" charset="0"/>
                          <a:cs typeface="Arial" panose="020B0604020202020204" pitchFamily="34" charset="0"/>
                        </a:rPr>
                        <a:t>20-21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800" b="1" i="0" u="none" strike="noStrike">
                          <a:solidFill>
                            <a:srgbClr val="002060"/>
                          </a:solidFill>
                          <a:effectLst/>
                          <a:latin typeface="Arial" panose="020B0604020202020204" pitchFamily="34" charset="0"/>
                          <a:cs typeface="Arial" panose="020B0604020202020204" pitchFamily="34" charset="0"/>
                        </a:rPr>
                        <a:t>21-22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800" b="1" i="0" u="none" strike="noStrike">
                          <a:solidFill>
                            <a:srgbClr val="002060"/>
                          </a:solidFill>
                          <a:effectLst/>
                          <a:latin typeface="Arial" panose="020B0604020202020204" pitchFamily="34" charset="0"/>
                          <a:cs typeface="Arial" panose="020B0604020202020204" pitchFamily="34" charset="0"/>
                        </a:rPr>
                        <a:t>22-23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800" b="1" i="0" u="none" strike="noStrike">
                          <a:solidFill>
                            <a:srgbClr val="002060"/>
                          </a:solidFill>
                          <a:effectLst/>
                          <a:latin typeface="Arial" panose="020B0604020202020204" pitchFamily="34" charset="0"/>
                          <a:cs typeface="Arial" panose="020B0604020202020204" pitchFamily="34" charset="0"/>
                        </a:rPr>
                        <a:t>23-24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800" b="1" i="0" u="none" strike="noStrike">
                          <a:solidFill>
                            <a:srgbClr val="002060"/>
                          </a:solidFill>
                          <a:effectLst/>
                          <a:latin typeface="Arial" panose="020B0604020202020204" pitchFamily="34" charset="0"/>
                          <a:cs typeface="Arial" panose="020B0604020202020204" pitchFamily="34" charset="0"/>
                        </a:rPr>
                        <a:t>24-25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GB" sz="800" b="1" i="0" u="none" strike="noStrike">
                        <a:solidFill>
                          <a:srgbClr val="002060"/>
                        </a:solidFill>
                        <a:effectLst/>
                        <a:latin typeface="Arial" panose="020B0604020202020204" pitchFamily="34" charset="0"/>
                        <a:cs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800" b="1" i="0" u="none" strike="noStrike">
                          <a:solidFill>
                            <a:srgbClr val="002060"/>
                          </a:solidFill>
                          <a:effectLst/>
                          <a:latin typeface="Arial" panose="020B0604020202020204" pitchFamily="34" charset="0"/>
                          <a:cs typeface="Arial" panose="020B0604020202020204" pitchFamily="34" charset="0"/>
                        </a:rPr>
                        <a:t>Quarter</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800" b="1" i="0" u="none" strike="noStrike">
                          <a:solidFill>
                            <a:srgbClr val="002060"/>
                          </a:solidFill>
                          <a:effectLst/>
                          <a:latin typeface="Arial" panose="020B0604020202020204" pitchFamily="34" charset="0"/>
                          <a:cs typeface="Arial" panose="020B0604020202020204" pitchFamily="34" charset="0"/>
                        </a:rPr>
                        <a:t>Q3 24-25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800" b="1" i="0" u="none" strike="noStrike">
                          <a:solidFill>
                            <a:srgbClr val="002060"/>
                          </a:solidFill>
                          <a:effectLst/>
                          <a:latin typeface="Arial" panose="020B0604020202020204" pitchFamily="34" charset="0"/>
                          <a:cs typeface="Arial" panose="020B0604020202020204" pitchFamily="34" charset="0"/>
                        </a:rPr>
                        <a:t>Q4 23-24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65647735"/>
                  </a:ext>
                </a:extLst>
              </a:tr>
              <a:tr h="331200">
                <a:tc>
                  <a:txBody>
                    <a:bodyPr/>
                    <a:lstStyle/>
                    <a:p>
                      <a:pPr algn="ctr" rtl="0" fontAlgn="ctr"/>
                      <a:r>
                        <a:rPr lang="en-GB" sz="800" b="1" i="0" u="none" strike="noStrike">
                          <a:solidFill>
                            <a:srgbClr val="002060"/>
                          </a:solidFill>
                          <a:effectLst/>
                          <a:latin typeface="Arial" panose="020B0604020202020204" pitchFamily="34" charset="0"/>
                        </a:rPr>
                        <a:t>Compliance Rate</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r>
                        <a:rPr lang="en-GB" sz="800" b="1" i="0" u="none" strike="noStrike">
                          <a:solidFill>
                            <a:srgbClr val="000000"/>
                          </a:solidFill>
                          <a:effectLst/>
                          <a:latin typeface="Arial" panose="020B0604020202020204" pitchFamily="34" charset="0"/>
                        </a:rPr>
                        <a:t>53.0%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r>
                        <a:rPr lang="en-GB" sz="800" b="1" i="0" u="none" strike="noStrike">
                          <a:solidFill>
                            <a:srgbClr val="000000"/>
                          </a:solidFill>
                          <a:effectLst/>
                          <a:latin typeface="Arial" panose="020B0604020202020204" pitchFamily="34" charset="0"/>
                        </a:rPr>
                        <a:t>47.5%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r>
                        <a:rPr lang="en-GB" sz="800" b="1" i="0" u="none" strike="noStrike">
                          <a:solidFill>
                            <a:srgbClr val="000000"/>
                          </a:solidFill>
                          <a:effectLst/>
                          <a:latin typeface="Arial" panose="020B0604020202020204" pitchFamily="34" charset="0"/>
                        </a:rPr>
                        <a:t>47.0%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r>
                        <a:rPr lang="en-GB" sz="800" b="1" i="0" u="none" strike="noStrike">
                          <a:solidFill>
                            <a:srgbClr val="000000"/>
                          </a:solidFill>
                          <a:effectLst/>
                          <a:latin typeface="Arial" panose="020B0604020202020204" pitchFamily="34" charset="0"/>
                        </a:rPr>
                        <a:t>55.4%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r>
                        <a:rPr lang="en-GB" sz="800" b="1" i="0" u="none" strike="noStrike">
                          <a:solidFill>
                            <a:srgbClr val="000000"/>
                          </a:solidFill>
                          <a:effectLst/>
                          <a:latin typeface="Arial" panose="020B0604020202020204" pitchFamily="34" charset="0"/>
                        </a:rPr>
                        <a:t>68.7%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GB" sz="800" b="0" i="0" u="none" strike="noStrike">
                        <a:solidFill>
                          <a:srgbClr val="000000"/>
                        </a:solidFill>
                        <a:effectLst/>
                        <a:latin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800" b="1" i="0" u="none" strike="noStrike">
                          <a:solidFill>
                            <a:srgbClr val="002060"/>
                          </a:solidFill>
                          <a:effectLst/>
                          <a:latin typeface="Arial" panose="020B0604020202020204" pitchFamily="34" charset="0"/>
                        </a:rPr>
                        <a:t>PP Change</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a:solidFill>
                            <a:srgbClr val="000000"/>
                          </a:solidFill>
                          <a:effectLst/>
                          <a:latin typeface="Arial" panose="020B0604020202020204" pitchFamily="34" charset="0"/>
                        </a:rPr>
                        <a:t>2.4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800" b="1" i="0" u="none" strike="noStrike">
                          <a:solidFill>
                            <a:srgbClr val="000000"/>
                          </a:solidFill>
                          <a:effectLst/>
                          <a:latin typeface="Arial" panose="020B0604020202020204" pitchFamily="34" charset="0"/>
                        </a:rPr>
                        <a:t>19.2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06712550"/>
                  </a:ext>
                </a:extLst>
              </a:tr>
            </a:tbl>
          </a:graphicData>
        </a:graphic>
      </p:graphicFrame>
      <p:sp>
        <p:nvSpPr>
          <p:cNvPr id="8" name="TextBox 13">
            <a:extLst>
              <a:ext uri="{FF2B5EF4-FFF2-40B4-BE49-F238E27FC236}">
                <a16:creationId xmlns:a16="http://schemas.microsoft.com/office/drawing/2014/main" id="{AF14A644-0916-C4FC-3DDE-5A83798794DC}"/>
              </a:ext>
            </a:extLst>
          </p:cNvPr>
          <p:cNvSpPr txBox="1">
            <a:spLocks noChangeArrowheads="1"/>
          </p:cNvSpPr>
          <p:nvPr/>
        </p:nvSpPr>
        <p:spPr bwMode="auto">
          <a:xfrm>
            <a:off x="120506" y="4116802"/>
            <a:ext cx="11962800" cy="2664000"/>
          </a:xfrm>
          <a:prstGeom prst="rect">
            <a:avLst/>
          </a:prstGeom>
          <a:noFill/>
          <a:ln w="15875">
            <a:solidFill>
              <a:srgbClr val="002060"/>
            </a:solidFill>
            <a:miter lim="800000"/>
            <a:headEnd/>
            <a:tailEnd/>
          </a:ln>
          <a:extLst>
            <a:ext uri="{909E8E84-426E-40DD-AFC4-6F175D3DCCD1}">
              <a14:hiddenFill xmlns:a14="http://schemas.microsoft.com/office/drawing/2010/main">
                <a:solidFill>
                  <a:srgbClr val="FFFFFF"/>
                </a:solidFill>
              </a14:hiddenFill>
            </a:ext>
          </a:extLst>
        </p:spPr>
        <p:txBody>
          <a:bodyPr wrap="square" lIns="91440" tIns="45720" rIns="91440" bIns="45720" anchor="t">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hangingPunct="1">
              <a:lnSpc>
                <a:spcPct val="100000"/>
              </a:lnSpc>
              <a:spcBef>
                <a:spcPct val="0"/>
              </a:spcBef>
              <a:buFontTx/>
              <a:buNone/>
            </a:pPr>
            <a:r>
              <a:rPr lang="en-GB" altLang="en-US" sz="1300" b="1" i="1">
                <a:latin typeface="Arial" panose="020B0604020202020204" pitchFamily="34" charset="0"/>
                <a:cs typeface="Arial" panose="020B0604020202020204" pitchFamily="34" charset="0"/>
              </a:rPr>
              <a:t>Operational Overview</a:t>
            </a:r>
          </a:p>
          <a:p>
            <a:pPr algn="just" eaLnBrk="1" hangingPunct="1">
              <a:lnSpc>
                <a:spcPct val="100000"/>
              </a:lnSpc>
              <a:spcBef>
                <a:spcPct val="0"/>
              </a:spcBef>
              <a:buFontTx/>
              <a:buNone/>
            </a:pPr>
            <a:endParaRPr lang="en-GB" altLang="en-US" sz="600" b="1" i="1">
              <a:latin typeface="Arial" panose="020B0604020202020204" pitchFamily="34" charset="0"/>
              <a:cs typeface="Arial" panose="020B0604020202020204" pitchFamily="34" charset="0"/>
            </a:endParaRPr>
          </a:p>
          <a:p>
            <a:pPr algn="just" eaLnBrk="1" hangingPunct="1">
              <a:lnSpc>
                <a:spcPct val="100000"/>
              </a:lnSpc>
              <a:spcBef>
                <a:spcPct val="0"/>
              </a:spcBef>
              <a:buFontTx/>
              <a:buNone/>
            </a:pPr>
            <a:r>
              <a:rPr lang="en-GB" altLang="en-US" sz="1100">
                <a:latin typeface="Arial"/>
                <a:cs typeface="Arial"/>
              </a:rPr>
              <a:t>Based on the target arrival time of 15 minutes, emergency create-to-arrival compliance during Q4 2024-25 stands at 77.0%. This is the highest value within the three-year timeframe, representing an increase of 2.4 percentage points when compared to the quarter prior, and a more prominent increase of 19.2 percentage points when compared to the same quarter during the previous financial year. Despite this, compliance remains three percentage points below the national target of 80.0%.</a:t>
            </a:r>
          </a:p>
          <a:p>
            <a:pPr algn="just" eaLnBrk="1" hangingPunct="1">
              <a:lnSpc>
                <a:spcPct val="100000"/>
              </a:lnSpc>
              <a:spcBef>
                <a:spcPct val="0"/>
              </a:spcBef>
              <a:buFontTx/>
              <a:buNone/>
            </a:pPr>
            <a:endParaRPr lang="en-GB" altLang="en-US" sz="600">
              <a:latin typeface="Arial" panose="020B0604020202020204" pitchFamily="34" charset="0"/>
              <a:cs typeface="Arial" panose="020B0604020202020204" pitchFamily="34" charset="0"/>
            </a:endParaRPr>
          </a:p>
          <a:p>
            <a:pPr algn="just" eaLnBrk="1" hangingPunct="1">
              <a:lnSpc>
                <a:spcPct val="100000"/>
              </a:lnSpc>
              <a:spcBef>
                <a:spcPct val="0"/>
              </a:spcBef>
              <a:buFontTx/>
              <a:buNone/>
            </a:pPr>
            <a:r>
              <a:rPr lang="en-GB" altLang="en-US" sz="1100">
                <a:latin typeface="Arial"/>
                <a:cs typeface="Arial"/>
              </a:rPr>
              <a:t>Based on the target arrival time of 60 minutes, priority create-to-arrival compliance during Q4 2024-25 stands at 87.0%. Whilst this represents a slight reduction of 0.6 percentage points when compared to the quarter prior, it remains the second-highest value within the timeframe, and a significant increase of 28.6 percentage points when compared to the same quarter during the previous financial year. This exceeds the national compliance target of 80.0%.</a:t>
            </a:r>
            <a:endParaRPr lang="en-GB" altLang="en-US" sz="1100">
              <a:solidFill>
                <a:srgbClr val="FF0000"/>
              </a:solidFill>
              <a:latin typeface="Arial"/>
              <a:cs typeface="Arial"/>
            </a:endParaRPr>
          </a:p>
          <a:p>
            <a:pPr algn="just" eaLnBrk="1" hangingPunct="1">
              <a:lnSpc>
                <a:spcPct val="100000"/>
              </a:lnSpc>
              <a:spcBef>
                <a:spcPct val="0"/>
              </a:spcBef>
              <a:buFontTx/>
              <a:buNone/>
            </a:pPr>
            <a:endParaRPr lang="en-GB" altLang="en-US" sz="600" b="1" i="1">
              <a:latin typeface="Avenir Next LT Pro Demi" panose="020B0704020202020204" pitchFamily="34" charset="0"/>
              <a:cs typeface="Arial" panose="020B0604020202020204" pitchFamily="34" charset="0"/>
            </a:endParaRPr>
          </a:p>
          <a:p>
            <a:pPr algn="just" eaLnBrk="1" hangingPunct="1">
              <a:lnSpc>
                <a:spcPct val="100000"/>
              </a:lnSpc>
              <a:spcBef>
                <a:spcPct val="0"/>
              </a:spcBef>
              <a:buFontTx/>
              <a:buNone/>
            </a:pPr>
            <a:endParaRPr lang="en-GB" altLang="en-US" sz="600" b="1" i="1">
              <a:latin typeface="Avenir Next LT Pro Demi" panose="020B0704020202020204" pitchFamily="34" charset="0"/>
              <a:cs typeface="Arial" panose="020B0604020202020204" pitchFamily="34" charset="0"/>
            </a:endParaRPr>
          </a:p>
          <a:p>
            <a:pPr algn="just" eaLnBrk="1" hangingPunct="1">
              <a:lnSpc>
                <a:spcPct val="100000"/>
              </a:lnSpc>
              <a:spcBef>
                <a:spcPct val="0"/>
              </a:spcBef>
              <a:buFontTx/>
              <a:buNone/>
            </a:pPr>
            <a:endParaRPr lang="en-GB" altLang="en-US" sz="600" b="1" i="1">
              <a:latin typeface="Avenir Next LT Pro Demi" panose="020B0704020202020204" pitchFamily="34" charset="0"/>
              <a:cs typeface="Arial" panose="020B0604020202020204" pitchFamily="34" charset="0"/>
            </a:endParaRPr>
          </a:p>
          <a:p>
            <a:pPr algn="just" eaLnBrk="1" hangingPunct="1">
              <a:lnSpc>
                <a:spcPct val="100000"/>
              </a:lnSpc>
              <a:spcBef>
                <a:spcPct val="0"/>
              </a:spcBef>
              <a:buFontTx/>
              <a:buNone/>
            </a:pPr>
            <a:endParaRPr lang="en-GB" altLang="en-US" sz="600" b="1" i="1">
              <a:latin typeface="Avenir Next LT Pro Demi" panose="020B0704020202020204" pitchFamily="34" charset="0"/>
              <a:cs typeface="Arial" panose="020B0604020202020204" pitchFamily="34" charset="0"/>
            </a:endParaRPr>
          </a:p>
          <a:p>
            <a:pPr algn="just" eaLnBrk="1" hangingPunct="1">
              <a:lnSpc>
                <a:spcPct val="100000"/>
              </a:lnSpc>
              <a:spcBef>
                <a:spcPct val="0"/>
              </a:spcBef>
              <a:buFontTx/>
              <a:buNone/>
            </a:pPr>
            <a:endParaRPr lang="en-GB" altLang="en-US" sz="600" b="1" i="1">
              <a:latin typeface="Avenir Next LT Pro Demi" panose="020B0704020202020204" pitchFamily="34" charset="0"/>
              <a:cs typeface="Arial" panose="020B0604020202020204" pitchFamily="34" charset="0"/>
            </a:endParaRPr>
          </a:p>
          <a:p>
            <a:pPr algn="just" eaLnBrk="1" hangingPunct="1">
              <a:lnSpc>
                <a:spcPct val="100000"/>
              </a:lnSpc>
              <a:spcBef>
                <a:spcPct val="0"/>
              </a:spcBef>
              <a:buFontTx/>
              <a:buNone/>
            </a:pPr>
            <a:endParaRPr lang="en-GB" altLang="en-US" sz="600" b="1" i="1">
              <a:latin typeface="Avenir Next LT Pro Demi" panose="020B0704020202020204" pitchFamily="34" charset="0"/>
              <a:cs typeface="Arial" panose="020B0604020202020204" pitchFamily="34" charset="0"/>
            </a:endParaRPr>
          </a:p>
          <a:p>
            <a:pPr algn="just" eaLnBrk="1" hangingPunct="1">
              <a:lnSpc>
                <a:spcPct val="100000"/>
              </a:lnSpc>
              <a:spcBef>
                <a:spcPct val="0"/>
              </a:spcBef>
              <a:buFontTx/>
              <a:buNone/>
            </a:pPr>
            <a:endParaRPr lang="en-GB" altLang="en-US" sz="600" b="1" i="1">
              <a:latin typeface="Avenir Next LT Pro Demi" panose="020B0704020202020204" pitchFamily="34" charset="0"/>
              <a:cs typeface="Arial" panose="020B0604020202020204" pitchFamily="34" charset="0"/>
            </a:endParaRPr>
          </a:p>
          <a:p>
            <a:pPr algn="just" eaLnBrk="1" hangingPunct="1">
              <a:lnSpc>
                <a:spcPct val="100000"/>
              </a:lnSpc>
              <a:spcBef>
                <a:spcPct val="0"/>
              </a:spcBef>
              <a:buFontTx/>
              <a:buNone/>
            </a:pPr>
            <a:endParaRPr lang="en-GB" altLang="en-US" sz="600" b="1" i="1">
              <a:latin typeface="Avenir Next LT Pro Demi" panose="020B0704020202020204" pitchFamily="34" charset="0"/>
              <a:cs typeface="Arial" panose="020B0604020202020204" pitchFamily="34" charset="0"/>
            </a:endParaRPr>
          </a:p>
          <a:p>
            <a:pPr algn="just" eaLnBrk="1" hangingPunct="1">
              <a:lnSpc>
                <a:spcPct val="100000"/>
              </a:lnSpc>
              <a:spcBef>
                <a:spcPct val="0"/>
              </a:spcBef>
              <a:buFontTx/>
              <a:buNone/>
            </a:pPr>
            <a:endParaRPr lang="en-GB" altLang="en-US" sz="600" b="1" i="1">
              <a:latin typeface="Avenir Next LT Pro Demi" panose="020B0704020202020204" pitchFamily="34" charset="0"/>
              <a:cs typeface="Arial" panose="020B0604020202020204" pitchFamily="34" charset="0"/>
            </a:endParaRPr>
          </a:p>
          <a:p>
            <a:pPr algn="just" eaLnBrk="1" hangingPunct="1">
              <a:lnSpc>
                <a:spcPct val="100000"/>
              </a:lnSpc>
              <a:spcBef>
                <a:spcPct val="0"/>
              </a:spcBef>
              <a:buFontTx/>
              <a:buNone/>
            </a:pPr>
            <a:endParaRPr lang="en-GB" altLang="en-US" sz="600" b="1" i="1">
              <a:latin typeface="Avenir Next LT Pro Demi" panose="020B0704020202020204" pitchFamily="34" charset="0"/>
              <a:cs typeface="Arial" panose="020B0604020202020204" pitchFamily="34" charset="0"/>
            </a:endParaRPr>
          </a:p>
          <a:p>
            <a:pPr algn="just" eaLnBrk="1" hangingPunct="1">
              <a:lnSpc>
                <a:spcPct val="100000"/>
              </a:lnSpc>
              <a:spcBef>
                <a:spcPct val="0"/>
              </a:spcBef>
              <a:buFontTx/>
              <a:buNone/>
            </a:pPr>
            <a:endParaRPr lang="en-GB" altLang="en-US" sz="600" b="1" i="1">
              <a:latin typeface="Avenir Next LT Pro Demi" panose="020B0704020202020204" pitchFamily="34" charset="0"/>
              <a:cs typeface="Arial" panose="020B0604020202020204" pitchFamily="34" charset="0"/>
            </a:endParaRPr>
          </a:p>
          <a:p>
            <a:pPr algn="just" eaLnBrk="1" hangingPunct="1">
              <a:lnSpc>
                <a:spcPct val="100000"/>
              </a:lnSpc>
              <a:spcBef>
                <a:spcPct val="0"/>
              </a:spcBef>
              <a:buFontTx/>
              <a:buNone/>
            </a:pPr>
            <a:r>
              <a:rPr lang="en-GB" altLang="en-US" sz="1100" i="1">
                <a:latin typeface="Arial" panose="020B0604020202020204" pitchFamily="34" charset="0"/>
                <a:cs typeface="Arial" panose="020B0604020202020204" pitchFamily="34" charset="0"/>
              </a:rPr>
              <a:t>In this context, ‘create to arrival’ refers to the time elapsed between the creation of a Storm Log for a given incident, and the arrival of officers at the scene.</a:t>
            </a:r>
          </a:p>
        </p:txBody>
      </p:sp>
      <p:pic>
        <p:nvPicPr>
          <p:cNvPr id="10" name="Picture 9">
            <a:extLst>
              <a:ext uri="{FF2B5EF4-FFF2-40B4-BE49-F238E27FC236}">
                <a16:creationId xmlns:a16="http://schemas.microsoft.com/office/drawing/2014/main" id="{C6C00D6E-2DCE-299E-BC17-D28147938671}"/>
              </a:ext>
            </a:extLst>
          </p:cNvPr>
          <p:cNvPicPr>
            <a:picLocks noChangeAspect="1"/>
          </p:cNvPicPr>
          <p:nvPr/>
        </p:nvPicPr>
        <p:blipFill>
          <a:blip r:embed="rId3"/>
          <a:stretch>
            <a:fillRect/>
          </a:stretch>
        </p:blipFill>
        <p:spPr>
          <a:xfrm>
            <a:off x="539374" y="882000"/>
            <a:ext cx="5072312" cy="2450804"/>
          </a:xfrm>
          <a:prstGeom prst="rect">
            <a:avLst/>
          </a:prstGeom>
        </p:spPr>
      </p:pic>
      <p:pic>
        <p:nvPicPr>
          <p:cNvPr id="11" name="Picture 10">
            <a:extLst>
              <a:ext uri="{FF2B5EF4-FFF2-40B4-BE49-F238E27FC236}">
                <a16:creationId xmlns:a16="http://schemas.microsoft.com/office/drawing/2014/main" id="{88F0C806-5A1B-9B4F-8AF5-13EED5F75B86}"/>
              </a:ext>
            </a:extLst>
          </p:cNvPr>
          <p:cNvPicPr>
            <a:picLocks noChangeAspect="1"/>
          </p:cNvPicPr>
          <p:nvPr/>
        </p:nvPicPr>
        <p:blipFill>
          <a:blip r:embed="rId4"/>
          <a:stretch>
            <a:fillRect/>
          </a:stretch>
        </p:blipFill>
        <p:spPr>
          <a:xfrm>
            <a:off x="6591600" y="882000"/>
            <a:ext cx="5072312" cy="2450804"/>
          </a:xfrm>
          <a:prstGeom prst="rect">
            <a:avLst/>
          </a:prstGeom>
        </p:spPr>
      </p:pic>
    </p:spTree>
    <p:extLst>
      <p:ext uri="{BB962C8B-B14F-4D97-AF65-F5344CB8AC3E}">
        <p14:creationId xmlns:p14="http://schemas.microsoft.com/office/powerpoint/2010/main" val="19244024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027E28-303F-4E6E-B085-FCEC92A97FF7}"/>
            </a:ext>
          </a:extLst>
        </p:cNvPr>
        <p:cNvGrpSpPr/>
        <p:nvPr/>
      </p:nvGrpSpPr>
      <p:grpSpPr>
        <a:xfrm>
          <a:off x="0" y="0"/>
          <a:ext cx="0" cy="0"/>
          <a:chOff x="0" y="0"/>
          <a:chExt cx="0" cy="0"/>
        </a:xfrm>
      </p:grpSpPr>
      <p:sp>
        <p:nvSpPr>
          <p:cNvPr id="14338" name="TextBox 14">
            <a:extLst>
              <a:ext uri="{FF2B5EF4-FFF2-40B4-BE49-F238E27FC236}">
                <a16:creationId xmlns:a16="http://schemas.microsoft.com/office/drawing/2014/main" id="{DCBA4CF6-F837-C0AC-4F34-96E8BEA8EB7E}"/>
              </a:ext>
            </a:extLst>
          </p:cNvPr>
          <p:cNvSpPr txBox="1">
            <a:spLocks noChangeArrowheads="1"/>
          </p:cNvSpPr>
          <p:nvPr/>
        </p:nvSpPr>
        <p:spPr bwMode="auto">
          <a:xfrm>
            <a:off x="120506" y="773364"/>
            <a:ext cx="5910048" cy="3261600"/>
          </a:xfrm>
          <a:prstGeom prst="rect">
            <a:avLst/>
          </a:prstGeom>
          <a:noFill/>
          <a:ln w="15875">
            <a:solidFill>
              <a:srgbClr val="00206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GB" altLang="en-US" sz="1800"/>
          </a:p>
        </p:txBody>
      </p:sp>
      <p:sp>
        <p:nvSpPr>
          <p:cNvPr id="3" name="TextBox 14">
            <a:extLst>
              <a:ext uri="{FF2B5EF4-FFF2-40B4-BE49-F238E27FC236}">
                <a16:creationId xmlns:a16="http://schemas.microsoft.com/office/drawing/2014/main" id="{B8C76B61-3FB3-48F9-9FB3-48243AD40009}"/>
              </a:ext>
            </a:extLst>
          </p:cNvPr>
          <p:cNvSpPr txBox="1">
            <a:spLocks noChangeArrowheads="1"/>
          </p:cNvSpPr>
          <p:nvPr/>
        </p:nvSpPr>
        <p:spPr bwMode="auto">
          <a:xfrm>
            <a:off x="6174000" y="773364"/>
            <a:ext cx="5910048" cy="3261600"/>
          </a:xfrm>
          <a:prstGeom prst="rect">
            <a:avLst/>
          </a:prstGeom>
          <a:noFill/>
          <a:ln w="15875">
            <a:solidFill>
              <a:srgbClr val="00206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GB" altLang="en-US" sz="1800"/>
          </a:p>
        </p:txBody>
      </p:sp>
      <p:sp>
        <p:nvSpPr>
          <p:cNvPr id="4" name="Rectangle 3">
            <a:extLst>
              <a:ext uri="{FF2B5EF4-FFF2-40B4-BE49-F238E27FC236}">
                <a16:creationId xmlns:a16="http://schemas.microsoft.com/office/drawing/2014/main" id="{60243FDF-90CA-BF52-31B5-4165DA625395}"/>
              </a:ext>
            </a:extLst>
          </p:cNvPr>
          <p:cNvSpPr/>
          <p:nvPr/>
        </p:nvSpPr>
        <p:spPr>
          <a:xfrm>
            <a:off x="0" y="0"/>
            <a:ext cx="12192000" cy="669925"/>
          </a:xfrm>
          <a:prstGeom prst="rect">
            <a:avLst/>
          </a:prstGeom>
          <a:solidFill>
            <a:srgbClr val="E6234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sz="3200"/>
              <a:t>	</a:t>
            </a:r>
            <a:r>
              <a:rPr lang="en-GB" sz="3200">
                <a:latin typeface="Arial" panose="020B0604020202020204" pitchFamily="34" charset="0"/>
                <a:cs typeface="Arial" panose="020B0604020202020204" pitchFamily="34" charset="0"/>
              </a:rPr>
              <a:t>5. Most Serious Violence</a:t>
            </a:r>
          </a:p>
        </p:txBody>
      </p:sp>
      <p:sp>
        <p:nvSpPr>
          <p:cNvPr id="14341" name="TextBox 13">
            <a:extLst>
              <a:ext uri="{FF2B5EF4-FFF2-40B4-BE49-F238E27FC236}">
                <a16:creationId xmlns:a16="http://schemas.microsoft.com/office/drawing/2014/main" id="{013B70E2-E60A-535D-0814-5EF4D5B12D3B}"/>
              </a:ext>
            </a:extLst>
          </p:cNvPr>
          <p:cNvSpPr txBox="1">
            <a:spLocks noChangeArrowheads="1"/>
          </p:cNvSpPr>
          <p:nvPr/>
        </p:nvSpPr>
        <p:spPr bwMode="auto">
          <a:xfrm>
            <a:off x="120506" y="4116797"/>
            <a:ext cx="11962800" cy="2664000"/>
          </a:xfrm>
          <a:prstGeom prst="rect">
            <a:avLst/>
          </a:prstGeom>
          <a:noFill/>
          <a:ln w="15875">
            <a:solidFill>
              <a:srgbClr val="002060"/>
            </a:solidFill>
            <a:miter lim="800000"/>
            <a:headEnd/>
            <a:tailEnd/>
          </a:ln>
          <a:extLst>
            <a:ext uri="{909E8E84-426E-40DD-AFC4-6F175D3DCCD1}">
              <a14:hiddenFill xmlns:a14="http://schemas.microsoft.com/office/drawing/2010/main">
                <a:solidFill>
                  <a:srgbClr val="FFFFFF"/>
                </a:solidFill>
              </a14:hiddenFill>
            </a:ext>
          </a:extLst>
        </p:spPr>
        <p:txBody>
          <a:bodyPr wrap="square" lIns="91440" tIns="45720" rIns="91440" bIns="45720" anchor="t">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hangingPunct="1">
              <a:lnSpc>
                <a:spcPct val="100000"/>
              </a:lnSpc>
              <a:spcBef>
                <a:spcPct val="0"/>
              </a:spcBef>
              <a:buFontTx/>
              <a:buNone/>
            </a:pPr>
            <a:r>
              <a:rPr lang="en-GB" altLang="en-US" sz="1300" b="1" i="1">
                <a:latin typeface="Arial" panose="020B0604020202020204" pitchFamily="34" charset="0"/>
                <a:cs typeface="Arial" panose="020B0604020202020204" pitchFamily="34" charset="0"/>
              </a:rPr>
              <a:t>Operational Overview</a:t>
            </a:r>
          </a:p>
          <a:p>
            <a:pPr algn="just" eaLnBrk="1" hangingPunct="1">
              <a:lnSpc>
                <a:spcPct val="100000"/>
              </a:lnSpc>
              <a:spcBef>
                <a:spcPct val="0"/>
              </a:spcBef>
              <a:buFontTx/>
              <a:buNone/>
            </a:pPr>
            <a:endParaRPr lang="en-GB" altLang="en-US" sz="600" b="1" i="1">
              <a:latin typeface="Avenir Next LT Pro Demi" panose="020B0704020202020204" pitchFamily="34" charset="0"/>
              <a:cs typeface="Arial" panose="020B0604020202020204" pitchFamily="34" charset="0"/>
            </a:endParaRPr>
          </a:p>
          <a:p>
            <a:pPr algn="just" eaLnBrk="1" hangingPunct="1">
              <a:lnSpc>
                <a:spcPct val="100000"/>
              </a:lnSpc>
              <a:spcBef>
                <a:spcPct val="0"/>
              </a:spcBef>
              <a:buFontTx/>
              <a:buNone/>
            </a:pPr>
            <a:r>
              <a:rPr lang="en-GB" altLang="en-US" sz="1100">
                <a:latin typeface="Arial" panose="020B0604020202020204" pitchFamily="34" charset="0"/>
                <a:cs typeface="Arial" panose="020B0604020202020204" pitchFamily="34" charset="0"/>
              </a:rPr>
              <a:t>A total of 144 crimes classified as Most Serious Violence were recorded during Q4 2024-25. This represents an increase of 6.7% (nine additional offences) when compared to the quarter prior, and an increase of 4.3% (six additional offences) when compared to the same quarter during the previous financial year. </a:t>
            </a:r>
          </a:p>
          <a:p>
            <a:pPr algn="just" eaLnBrk="1" hangingPunct="1">
              <a:lnSpc>
                <a:spcPct val="100000"/>
              </a:lnSpc>
              <a:spcBef>
                <a:spcPct val="0"/>
              </a:spcBef>
              <a:buFontTx/>
              <a:buNone/>
            </a:pPr>
            <a:endParaRPr lang="en-GB" altLang="en-US" sz="600">
              <a:latin typeface="Arial" panose="020B0604020202020204" pitchFamily="34" charset="0"/>
              <a:cs typeface="Arial" panose="020B0604020202020204" pitchFamily="34" charset="0"/>
            </a:endParaRPr>
          </a:p>
          <a:p>
            <a:pPr algn="just" eaLnBrk="1" hangingPunct="1">
              <a:lnSpc>
                <a:spcPct val="100000"/>
              </a:lnSpc>
              <a:spcBef>
                <a:spcPct val="0"/>
              </a:spcBef>
              <a:buFontTx/>
              <a:buNone/>
            </a:pPr>
            <a:r>
              <a:rPr lang="en-GB" altLang="en-US" sz="1100">
                <a:latin typeface="Arial" panose="020B0604020202020204" pitchFamily="34" charset="0"/>
                <a:cs typeface="Arial" panose="020B0604020202020204" pitchFamily="34" charset="0"/>
              </a:rPr>
              <a:t>The solved rate for Q4 2024-25 stands at 32.6%, with 47 crimes solved. This is the highest solved rate within the three-year timeframe, representing an increase of 11.1 percentage points when compared to the quarter prior, with 18 additional crimes solved. A further increase of 16.7 percentage points can be observed when comparing Q4 2024-25 to the same quarter during the previous financial year, with 25 additional crimes solved.</a:t>
            </a:r>
          </a:p>
          <a:p>
            <a:pPr algn="just" eaLnBrk="1" hangingPunct="1">
              <a:lnSpc>
                <a:spcPct val="100000"/>
              </a:lnSpc>
              <a:spcBef>
                <a:spcPct val="0"/>
              </a:spcBef>
              <a:buFontTx/>
              <a:buNone/>
            </a:pPr>
            <a:endParaRPr lang="en-GB" altLang="en-US" sz="600">
              <a:latin typeface="Arial" panose="020B0604020202020204" pitchFamily="34" charset="0"/>
              <a:cs typeface="Arial" panose="020B0604020202020204" pitchFamily="34" charset="0"/>
            </a:endParaRPr>
          </a:p>
          <a:p>
            <a:pPr algn="just">
              <a:spcBef>
                <a:spcPts val="50"/>
              </a:spcBef>
              <a:spcAft>
                <a:spcPts val="50"/>
              </a:spcAft>
              <a:buNone/>
            </a:pPr>
            <a:r>
              <a:rPr lang="en-GB" sz="1100">
                <a:latin typeface="Arial" panose="020B0604020202020204" pitchFamily="34" charset="0"/>
                <a:ea typeface="Times New Roman" panose="02020603050405020304" pitchFamily="18" charset="0"/>
                <a:cs typeface="Arial" panose="020B0604020202020204" pitchFamily="34" charset="0"/>
              </a:rPr>
              <a:t>The force continues to utilise a </a:t>
            </a:r>
            <a:r>
              <a:rPr lang="en-GB" sz="1100">
                <a:effectLst/>
                <a:latin typeface="Arial" panose="020B0604020202020204" pitchFamily="34" charset="0"/>
                <a:ea typeface="Times New Roman" panose="02020603050405020304" pitchFamily="18" charset="0"/>
                <a:cs typeface="Arial" panose="020B0604020202020204" pitchFamily="34" charset="0"/>
              </a:rPr>
              <a:t>problem-solving, partnership-based approach to preventing Serious Violence. Investment has been made within the neighbourhood pillar for an officer with knife crime reduction as an integral part of their role. </a:t>
            </a:r>
            <a:r>
              <a:rPr lang="en-GB" sz="1100">
                <a:effectLst/>
                <a:latin typeface="Arial" panose="020B0604020202020204" pitchFamily="34" charset="0"/>
                <a:ea typeface="Calibri" panose="020F0502020204030204" pitchFamily="34" charset="0"/>
                <a:cs typeface="Arial" panose="020B0604020202020204" pitchFamily="34" charset="0"/>
              </a:rPr>
              <a:t>The force’s Most Serious Violence governance and delivery has been reviewed, with recent meetings seeing focused discussions around youth violence and knife crime.</a:t>
            </a:r>
          </a:p>
          <a:p>
            <a:pPr algn="just">
              <a:spcBef>
                <a:spcPts val="50"/>
              </a:spcBef>
              <a:spcAft>
                <a:spcPts val="50"/>
              </a:spcAft>
              <a:buNone/>
            </a:pPr>
            <a:endParaRPr lang="en-GB" altLang="en-US" sz="600">
              <a:latin typeface="Arial" panose="020B0604020202020204" pitchFamily="34" charset="0"/>
              <a:cs typeface="Arial" panose="020B0604020202020204" pitchFamily="34" charset="0"/>
            </a:endParaRPr>
          </a:p>
          <a:p>
            <a:pPr algn="just" eaLnBrk="1" hangingPunct="1">
              <a:lnSpc>
                <a:spcPct val="100000"/>
              </a:lnSpc>
              <a:spcBef>
                <a:spcPct val="0"/>
              </a:spcBef>
              <a:buFontTx/>
              <a:buNone/>
            </a:pPr>
            <a:endParaRPr lang="en-GB" altLang="en-US" sz="600" b="1" i="1">
              <a:latin typeface="Arial" panose="020B0604020202020204" pitchFamily="34" charset="0"/>
              <a:cs typeface="Arial" panose="020B0604020202020204" pitchFamily="34" charset="0"/>
            </a:endParaRPr>
          </a:p>
          <a:p>
            <a:pPr algn="just" eaLnBrk="1" hangingPunct="1">
              <a:lnSpc>
                <a:spcPct val="100000"/>
              </a:lnSpc>
              <a:spcBef>
                <a:spcPct val="0"/>
              </a:spcBef>
              <a:buFontTx/>
              <a:buNone/>
            </a:pPr>
            <a:endParaRPr lang="en-GB" altLang="en-US" sz="600" b="1" i="1">
              <a:latin typeface="Arial" panose="020B0604020202020204" pitchFamily="34" charset="0"/>
              <a:cs typeface="Arial" panose="020B0604020202020204" pitchFamily="34" charset="0"/>
            </a:endParaRPr>
          </a:p>
          <a:p>
            <a:pPr algn="just" eaLnBrk="1" hangingPunct="1">
              <a:lnSpc>
                <a:spcPct val="100000"/>
              </a:lnSpc>
              <a:spcBef>
                <a:spcPct val="0"/>
              </a:spcBef>
              <a:buFontTx/>
              <a:buNone/>
            </a:pPr>
            <a:endParaRPr lang="en-GB" altLang="en-US" sz="600" b="1" i="1">
              <a:latin typeface="Arial" panose="020B0604020202020204" pitchFamily="34" charset="0"/>
              <a:cs typeface="Arial" panose="020B0604020202020204" pitchFamily="34" charset="0"/>
            </a:endParaRPr>
          </a:p>
          <a:p>
            <a:pPr algn="just" eaLnBrk="1" hangingPunct="1">
              <a:lnSpc>
                <a:spcPct val="100000"/>
              </a:lnSpc>
              <a:spcBef>
                <a:spcPct val="0"/>
              </a:spcBef>
              <a:buFontTx/>
              <a:buNone/>
            </a:pPr>
            <a:endParaRPr lang="en-GB" altLang="en-US" sz="600" b="1" i="1">
              <a:latin typeface="Arial" panose="020B0604020202020204" pitchFamily="34" charset="0"/>
              <a:cs typeface="Arial" panose="020B0604020202020204" pitchFamily="34" charset="0"/>
            </a:endParaRPr>
          </a:p>
          <a:p>
            <a:pPr algn="just" eaLnBrk="1" hangingPunct="1">
              <a:lnSpc>
                <a:spcPct val="100000"/>
              </a:lnSpc>
              <a:spcBef>
                <a:spcPct val="0"/>
              </a:spcBef>
              <a:buFontTx/>
              <a:buNone/>
            </a:pPr>
            <a:endParaRPr lang="en-GB" altLang="en-US" sz="600" b="1" i="1">
              <a:latin typeface="Arial" panose="020B0604020202020204" pitchFamily="34" charset="0"/>
              <a:cs typeface="Arial" panose="020B0604020202020204" pitchFamily="34" charset="0"/>
            </a:endParaRPr>
          </a:p>
          <a:p>
            <a:pPr algn="just" eaLnBrk="1" hangingPunct="1">
              <a:lnSpc>
                <a:spcPct val="100000"/>
              </a:lnSpc>
              <a:spcBef>
                <a:spcPct val="0"/>
              </a:spcBef>
              <a:buFontTx/>
              <a:buNone/>
            </a:pPr>
            <a:endParaRPr lang="en-GB" altLang="en-US" sz="300" b="1" i="1">
              <a:latin typeface="Arial" panose="020B0604020202020204" pitchFamily="34" charset="0"/>
              <a:cs typeface="Arial" panose="020B0604020202020204" pitchFamily="34" charset="0"/>
            </a:endParaRPr>
          </a:p>
          <a:p>
            <a:pPr algn="just" eaLnBrk="1" hangingPunct="1">
              <a:lnSpc>
                <a:spcPct val="100000"/>
              </a:lnSpc>
              <a:spcBef>
                <a:spcPct val="0"/>
              </a:spcBef>
              <a:buFontTx/>
              <a:buNone/>
            </a:pPr>
            <a:r>
              <a:rPr lang="en-GB" altLang="en-US" sz="1100" i="1">
                <a:latin typeface="Arial"/>
                <a:cs typeface="Arial"/>
              </a:rPr>
              <a:t>Most Serious Violence offences consist of homicide, grievous bodily harm with intent, and causing death by dangerous driving.</a:t>
            </a:r>
          </a:p>
        </p:txBody>
      </p:sp>
      <p:graphicFrame>
        <p:nvGraphicFramePr>
          <p:cNvPr id="2" name="Table 1">
            <a:extLst>
              <a:ext uri="{FF2B5EF4-FFF2-40B4-BE49-F238E27FC236}">
                <a16:creationId xmlns:a16="http://schemas.microsoft.com/office/drawing/2014/main" id="{3FF7B63D-AD6F-7300-BCF7-0D18AF080F3F}"/>
              </a:ext>
            </a:extLst>
          </p:cNvPr>
          <p:cNvGraphicFramePr>
            <a:graphicFrameLocks/>
          </p:cNvGraphicFramePr>
          <p:nvPr>
            <p:extLst>
              <p:ext uri="{D42A27DB-BD31-4B8C-83A1-F6EECF244321}">
                <p14:modId xmlns:p14="http://schemas.microsoft.com/office/powerpoint/2010/main" val="2443191883"/>
              </p:ext>
            </p:extLst>
          </p:nvPr>
        </p:nvGraphicFramePr>
        <p:xfrm>
          <a:off x="6426947" y="3441949"/>
          <a:ext cx="5404154" cy="489120"/>
        </p:xfrm>
        <a:graphic>
          <a:graphicData uri="http://schemas.openxmlformats.org/drawingml/2006/table">
            <a:tbl>
              <a:tblPr firstRow="1" bandRow="1"/>
              <a:tblGrid>
                <a:gridCol w="864000">
                  <a:extLst>
                    <a:ext uri="{9D8B030D-6E8A-4147-A177-3AD203B41FA5}">
                      <a16:colId xmlns:a16="http://schemas.microsoft.com/office/drawing/2014/main" val="2609853781"/>
                    </a:ext>
                  </a:extLst>
                </a:gridCol>
                <a:gridCol w="504000">
                  <a:extLst>
                    <a:ext uri="{9D8B030D-6E8A-4147-A177-3AD203B41FA5}">
                      <a16:colId xmlns:a16="http://schemas.microsoft.com/office/drawing/2014/main" val="3238801725"/>
                    </a:ext>
                  </a:extLst>
                </a:gridCol>
                <a:gridCol w="504000">
                  <a:extLst>
                    <a:ext uri="{9D8B030D-6E8A-4147-A177-3AD203B41FA5}">
                      <a16:colId xmlns:a16="http://schemas.microsoft.com/office/drawing/2014/main" val="129847028"/>
                    </a:ext>
                  </a:extLst>
                </a:gridCol>
                <a:gridCol w="504000">
                  <a:extLst>
                    <a:ext uri="{9D8B030D-6E8A-4147-A177-3AD203B41FA5}">
                      <a16:colId xmlns:a16="http://schemas.microsoft.com/office/drawing/2014/main" val="2983655793"/>
                    </a:ext>
                  </a:extLst>
                </a:gridCol>
                <a:gridCol w="504000">
                  <a:extLst>
                    <a:ext uri="{9D8B030D-6E8A-4147-A177-3AD203B41FA5}">
                      <a16:colId xmlns:a16="http://schemas.microsoft.com/office/drawing/2014/main" val="1752032484"/>
                    </a:ext>
                  </a:extLst>
                </a:gridCol>
                <a:gridCol w="504000">
                  <a:extLst>
                    <a:ext uri="{9D8B030D-6E8A-4147-A177-3AD203B41FA5}">
                      <a16:colId xmlns:a16="http://schemas.microsoft.com/office/drawing/2014/main" val="3044844383"/>
                    </a:ext>
                  </a:extLst>
                </a:gridCol>
                <a:gridCol w="436154">
                  <a:extLst>
                    <a:ext uri="{9D8B030D-6E8A-4147-A177-3AD203B41FA5}">
                      <a16:colId xmlns:a16="http://schemas.microsoft.com/office/drawing/2014/main" val="848912980"/>
                    </a:ext>
                  </a:extLst>
                </a:gridCol>
                <a:gridCol w="576000">
                  <a:extLst>
                    <a:ext uri="{9D8B030D-6E8A-4147-A177-3AD203B41FA5}">
                      <a16:colId xmlns:a16="http://schemas.microsoft.com/office/drawing/2014/main" val="2436559015"/>
                    </a:ext>
                  </a:extLst>
                </a:gridCol>
                <a:gridCol w="504000">
                  <a:extLst>
                    <a:ext uri="{9D8B030D-6E8A-4147-A177-3AD203B41FA5}">
                      <a16:colId xmlns:a16="http://schemas.microsoft.com/office/drawing/2014/main" val="1495873282"/>
                    </a:ext>
                  </a:extLst>
                </a:gridCol>
                <a:gridCol w="504000">
                  <a:extLst>
                    <a:ext uri="{9D8B030D-6E8A-4147-A177-3AD203B41FA5}">
                      <a16:colId xmlns:a16="http://schemas.microsoft.com/office/drawing/2014/main" val="1487143500"/>
                    </a:ext>
                  </a:extLst>
                </a:gridCol>
              </a:tblGrid>
              <a:tr h="144000">
                <a:tc>
                  <a:txBody>
                    <a:bodyPr/>
                    <a:lstStyle/>
                    <a:p>
                      <a:pPr algn="ctr"/>
                      <a:r>
                        <a:rPr lang="en-GB" sz="800" b="1">
                          <a:solidFill>
                            <a:srgbClr val="002060"/>
                          </a:solidFill>
                          <a:latin typeface="Arial" panose="020B0604020202020204" pitchFamily="34" charset="0"/>
                          <a:cs typeface="Arial" panose="020B0604020202020204" pitchFamily="34" charset="0"/>
                        </a:rPr>
                        <a:t>Financial Year</a:t>
                      </a:r>
                    </a:p>
                  </a:txBody>
                  <a:tcPr marL="36000" marR="3600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a:solidFill>
                            <a:srgbClr val="002060"/>
                          </a:solidFill>
                          <a:latin typeface="Arial" panose="020B0604020202020204" pitchFamily="34" charset="0"/>
                          <a:cs typeface="Arial" panose="020B0604020202020204" pitchFamily="34" charset="0"/>
                        </a:rPr>
                        <a:t>20-21</a:t>
                      </a:r>
                    </a:p>
                  </a:txBody>
                  <a:tcPr marL="36000" marR="3600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a:solidFill>
                            <a:srgbClr val="002060"/>
                          </a:solidFill>
                          <a:latin typeface="Arial" panose="020B0604020202020204" pitchFamily="34" charset="0"/>
                          <a:cs typeface="Arial" panose="020B0604020202020204" pitchFamily="34" charset="0"/>
                        </a:rPr>
                        <a:t>21-22</a:t>
                      </a:r>
                    </a:p>
                  </a:txBody>
                  <a:tcPr marL="36000" marR="3600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a:solidFill>
                            <a:srgbClr val="002060"/>
                          </a:solidFill>
                          <a:latin typeface="Arial" panose="020B0604020202020204" pitchFamily="34" charset="0"/>
                          <a:cs typeface="Arial" panose="020B0604020202020204" pitchFamily="34" charset="0"/>
                        </a:rPr>
                        <a:t>22-23</a:t>
                      </a:r>
                    </a:p>
                  </a:txBody>
                  <a:tcPr marL="36000" marR="3600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a:solidFill>
                            <a:srgbClr val="002060"/>
                          </a:solidFill>
                          <a:latin typeface="Arial" panose="020B0604020202020204" pitchFamily="34" charset="0"/>
                          <a:cs typeface="Arial" panose="020B0604020202020204" pitchFamily="34" charset="0"/>
                        </a:rPr>
                        <a:t>23-24</a:t>
                      </a:r>
                    </a:p>
                  </a:txBody>
                  <a:tcPr marL="36000" marR="3600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a:solidFill>
                            <a:srgbClr val="002060"/>
                          </a:solidFill>
                          <a:latin typeface="Arial" panose="020B0604020202020204" pitchFamily="34" charset="0"/>
                          <a:cs typeface="Arial" panose="020B0604020202020204" pitchFamily="34" charset="0"/>
                        </a:rPr>
                        <a:t>24-25</a:t>
                      </a:r>
                    </a:p>
                  </a:txBody>
                  <a:tcPr marL="36000" marR="3600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GB" sz="800" b="1" i="0" u="none" strike="noStrike">
                        <a:solidFill>
                          <a:srgbClr val="002060"/>
                        </a:solidFill>
                        <a:effectLst/>
                        <a:latin typeface="Arial" panose="020B0604020202020204" pitchFamily="34" charset="0"/>
                        <a:cs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800" b="1" i="0" u="none" strike="noStrike">
                          <a:solidFill>
                            <a:srgbClr val="002060"/>
                          </a:solidFill>
                          <a:effectLst/>
                          <a:latin typeface="Arial" panose="020B0604020202020204" pitchFamily="34" charset="0"/>
                          <a:cs typeface="Arial" panose="020B0604020202020204" pitchFamily="34" charset="0"/>
                        </a:rPr>
                        <a:t>Quarter</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800" b="1" i="0" u="none" strike="noStrike">
                          <a:solidFill>
                            <a:srgbClr val="002060"/>
                          </a:solidFill>
                          <a:effectLst/>
                          <a:latin typeface="Arial" panose="020B0604020202020204" pitchFamily="34" charset="0"/>
                          <a:cs typeface="Arial" panose="020B0604020202020204" pitchFamily="34" charset="0"/>
                        </a:rPr>
                        <a:t>Q3 24-25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800" b="1" i="0" u="none" strike="noStrike">
                          <a:solidFill>
                            <a:srgbClr val="002060"/>
                          </a:solidFill>
                          <a:effectLst/>
                          <a:latin typeface="Arial" panose="020B0604020202020204" pitchFamily="34" charset="0"/>
                          <a:cs typeface="Arial" panose="020B0604020202020204" pitchFamily="34" charset="0"/>
                        </a:rPr>
                        <a:t>Q4 23-24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65647735"/>
                  </a:ext>
                </a:extLst>
              </a:tr>
              <a:tr h="331200">
                <a:tc>
                  <a:txBody>
                    <a:bodyPr/>
                    <a:lstStyle/>
                    <a:p>
                      <a:pPr algn="ctr" rtl="0" fontAlgn="ctr"/>
                      <a:r>
                        <a:rPr lang="en-GB" sz="800" b="1" i="0" u="none" strike="noStrike">
                          <a:solidFill>
                            <a:srgbClr val="002060"/>
                          </a:solidFill>
                          <a:effectLst/>
                          <a:latin typeface="Arial" panose="020B0604020202020204" pitchFamily="34" charset="0"/>
                        </a:rPr>
                        <a:t>Solved Rate</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800" b="1" i="0" u="none" strike="noStrike">
                          <a:solidFill>
                            <a:srgbClr val="000000"/>
                          </a:solidFill>
                          <a:effectLst/>
                          <a:latin typeface="Arial" panose="020B0604020202020204" pitchFamily="34" charset="0"/>
                        </a:rPr>
                        <a:t>27.9%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800" b="1" i="0" u="none" strike="noStrike">
                          <a:solidFill>
                            <a:srgbClr val="000000"/>
                          </a:solidFill>
                          <a:effectLst/>
                          <a:latin typeface="Arial" panose="020B0604020202020204" pitchFamily="34" charset="0"/>
                        </a:rPr>
                        <a:t>16.3%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800" b="1" i="0" u="none" strike="noStrike">
                          <a:solidFill>
                            <a:srgbClr val="000000"/>
                          </a:solidFill>
                          <a:effectLst/>
                          <a:latin typeface="Arial" panose="020B0604020202020204" pitchFamily="34" charset="0"/>
                        </a:rPr>
                        <a:t>19.2%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800" b="1" i="0" u="none" strike="noStrike">
                          <a:solidFill>
                            <a:srgbClr val="000000"/>
                          </a:solidFill>
                          <a:effectLst/>
                          <a:latin typeface="Arial" panose="020B0604020202020204" pitchFamily="34" charset="0"/>
                        </a:rPr>
                        <a:t>19.5%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800" b="1" i="0" u="none" strike="noStrike">
                          <a:solidFill>
                            <a:srgbClr val="000000"/>
                          </a:solidFill>
                          <a:effectLst/>
                          <a:latin typeface="Arial" panose="020B0604020202020204" pitchFamily="34" charset="0"/>
                        </a:rPr>
                        <a:t>23.5%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GB" sz="800" b="0" i="0" u="none" strike="noStrike">
                        <a:solidFill>
                          <a:srgbClr val="000000"/>
                        </a:solidFill>
                        <a:effectLst/>
                        <a:latin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800" b="1" i="0" u="none" strike="noStrike">
                          <a:solidFill>
                            <a:srgbClr val="002060"/>
                          </a:solidFill>
                          <a:effectLst/>
                          <a:latin typeface="Arial" panose="020B0604020202020204" pitchFamily="34" charset="0"/>
                        </a:rPr>
                        <a:t>PP Change</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a:solidFill>
                            <a:srgbClr val="000000"/>
                          </a:solidFill>
                          <a:effectLst/>
                          <a:latin typeface="Arial" panose="020B0604020202020204" pitchFamily="34" charset="0"/>
                        </a:rPr>
                        <a:t>11.1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800" b="1" i="0" u="none" strike="noStrike">
                          <a:solidFill>
                            <a:srgbClr val="000000"/>
                          </a:solidFill>
                          <a:effectLst/>
                          <a:latin typeface="Arial" panose="020B0604020202020204" pitchFamily="34" charset="0"/>
                        </a:rPr>
                        <a:t>16.7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06712550"/>
                  </a:ext>
                </a:extLst>
              </a:tr>
            </a:tbl>
          </a:graphicData>
        </a:graphic>
      </p:graphicFrame>
      <p:graphicFrame>
        <p:nvGraphicFramePr>
          <p:cNvPr id="9" name="Table 8">
            <a:extLst>
              <a:ext uri="{FF2B5EF4-FFF2-40B4-BE49-F238E27FC236}">
                <a16:creationId xmlns:a16="http://schemas.microsoft.com/office/drawing/2014/main" id="{82E52DFD-6DA4-24D7-CE66-2FE0353D3F19}"/>
              </a:ext>
            </a:extLst>
          </p:cNvPr>
          <p:cNvGraphicFramePr>
            <a:graphicFrameLocks/>
          </p:cNvGraphicFramePr>
          <p:nvPr>
            <p:extLst>
              <p:ext uri="{D42A27DB-BD31-4B8C-83A1-F6EECF244321}">
                <p14:modId xmlns:p14="http://schemas.microsoft.com/office/powerpoint/2010/main" val="1417054229"/>
              </p:ext>
            </p:extLst>
          </p:nvPr>
        </p:nvGraphicFramePr>
        <p:xfrm>
          <a:off x="343270" y="3441949"/>
          <a:ext cx="5464520" cy="489120"/>
        </p:xfrm>
        <a:graphic>
          <a:graphicData uri="http://schemas.openxmlformats.org/drawingml/2006/table">
            <a:tbl>
              <a:tblPr firstRow="1" bandRow="1">
                <a:effectLst/>
              </a:tblPr>
              <a:tblGrid>
                <a:gridCol w="864000">
                  <a:extLst>
                    <a:ext uri="{9D8B030D-6E8A-4147-A177-3AD203B41FA5}">
                      <a16:colId xmlns:a16="http://schemas.microsoft.com/office/drawing/2014/main" val="2609853781"/>
                    </a:ext>
                  </a:extLst>
                </a:gridCol>
                <a:gridCol w="504000">
                  <a:extLst>
                    <a:ext uri="{9D8B030D-6E8A-4147-A177-3AD203B41FA5}">
                      <a16:colId xmlns:a16="http://schemas.microsoft.com/office/drawing/2014/main" val="3238801725"/>
                    </a:ext>
                  </a:extLst>
                </a:gridCol>
                <a:gridCol w="504000">
                  <a:extLst>
                    <a:ext uri="{9D8B030D-6E8A-4147-A177-3AD203B41FA5}">
                      <a16:colId xmlns:a16="http://schemas.microsoft.com/office/drawing/2014/main" val="129847028"/>
                    </a:ext>
                  </a:extLst>
                </a:gridCol>
                <a:gridCol w="504000">
                  <a:extLst>
                    <a:ext uri="{9D8B030D-6E8A-4147-A177-3AD203B41FA5}">
                      <a16:colId xmlns:a16="http://schemas.microsoft.com/office/drawing/2014/main" val="2983655793"/>
                    </a:ext>
                  </a:extLst>
                </a:gridCol>
                <a:gridCol w="504000">
                  <a:extLst>
                    <a:ext uri="{9D8B030D-6E8A-4147-A177-3AD203B41FA5}">
                      <a16:colId xmlns:a16="http://schemas.microsoft.com/office/drawing/2014/main" val="1752032484"/>
                    </a:ext>
                  </a:extLst>
                </a:gridCol>
                <a:gridCol w="504000">
                  <a:extLst>
                    <a:ext uri="{9D8B030D-6E8A-4147-A177-3AD203B41FA5}">
                      <a16:colId xmlns:a16="http://schemas.microsoft.com/office/drawing/2014/main" val="3044844383"/>
                    </a:ext>
                  </a:extLst>
                </a:gridCol>
                <a:gridCol w="496520">
                  <a:extLst>
                    <a:ext uri="{9D8B030D-6E8A-4147-A177-3AD203B41FA5}">
                      <a16:colId xmlns:a16="http://schemas.microsoft.com/office/drawing/2014/main" val="3702094272"/>
                    </a:ext>
                  </a:extLst>
                </a:gridCol>
                <a:gridCol w="576000">
                  <a:extLst>
                    <a:ext uri="{9D8B030D-6E8A-4147-A177-3AD203B41FA5}">
                      <a16:colId xmlns:a16="http://schemas.microsoft.com/office/drawing/2014/main" val="3746660425"/>
                    </a:ext>
                  </a:extLst>
                </a:gridCol>
                <a:gridCol w="504000">
                  <a:extLst>
                    <a:ext uri="{9D8B030D-6E8A-4147-A177-3AD203B41FA5}">
                      <a16:colId xmlns:a16="http://schemas.microsoft.com/office/drawing/2014/main" val="1495873282"/>
                    </a:ext>
                  </a:extLst>
                </a:gridCol>
                <a:gridCol w="504000">
                  <a:extLst>
                    <a:ext uri="{9D8B030D-6E8A-4147-A177-3AD203B41FA5}">
                      <a16:colId xmlns:a16="http://schemas.microsoft.com/office/drawing/2014/main" val="1487143500"/>
                    </a:ext>
                  </a:extLst>
                </a:gridCol>
              </a:tblGrid>
              <a:tr h="144000">
                <a:tc>
                  <a:txBody>
                    <a:bodyPr/>
                    <a:lstStyle/>
                    <a:p>
                      <a:pPr algn="ctr"/>
                      <a:r>
                        <a:rPr lang="en-GB" sz="800" b="1">
                          <a:solidFill>
                            <a:srgbClr val="002060"/>
                          </a:solidFill>
                          <a:latin typeface="Arial" panose="020B0604020202020204" pitchFamily="34" charset="0"/>
                          <a:cs typeface="Arial" panose="020B0604020202020204" pitchFamily="34" charset="0"/>
                        </a:rPr>
                        <a:t>Financial Year</a:t>
                      </a:r>
                    </a:p>
                  </a:txBody>
                  <a:tcPr marL="36000" marR="3600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800" b="1" i="0" u="none" strike="noStrike">
                          <a:solidFill>
                            <a:srgbClr val="002060"/>
                          </a:solidFill>
                          <a:effectLst/>
                          <a:latin typeface="Arial" panose="020B0604020202020204" pitchFamily="34" charset="0"/>
                          <a:cs typeface="Arial" panose="020B0604020202020204" pitchFamily="34" charset="0"/>
                        </a:rPr>
                        <a:t>20-21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800" b="1" i="0" u="none" strike="noStrike">
                          <a:solidFill>
                            <a:srgbClr val="002060"/>
                          </a:solidFill>
                          <a:effectLst/>
                          <a:latin typeface="Arial" panose="020B0604020202020204" pitchFamily="34" charset="0"/>
                          <a:cs typeface="Arial" panose="020B0604020202020204" pitchFamily="34" charset="0"/>
                        </a:rPr>
                        <a:t>21-22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800" b="1" i="0" u="none" strike="noStrike">
                          <a:solidFill>
                            <a:srgbClr val="002060"/>
                          </a:solidFill>
                          <a:effectLst/>
                          <a:latin typeface="Arial" panose="020B0604020202020204" pitchFamily="34" charset="0"/>
                          <a:cs typeface="Arial" panose="020B0604020202020204" pitchFamily="34" charset="0"/>
                        </a:rPr>
                        <a:t>22-23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800" b="1" i="0" u="none" strike="noStrike">
                          <a:solidFill>
                            <a:srgbClr val="002060"/>
                          </a:solidFill>
                          <a:effectLst/>
                          <a:latin typeface="Arial" panose="020B0604020202020204" pitchFamily="34" charset="0"/>
                          <a:cs typeface="Arial" panose="020B0604020202020204" pitchFamily="34" charset="0"/>
                        </a:rPr>
                        <a:t>23-24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800" b="1" i="0" u="none" strike="noStrike">
                          <a:solidFill>
                            <a:srgbClr val="002060"/>
                          </a:solidFill>
                          <a:effectLst/>
                          <a:latin typeface="Arial" panose="020B0604020202020204" pitchFamily="34" charset="0"/>
                          <a:cs typeface="Arial" panose="020B0604020202020204" pitchFamily="34" charset="0"/>
                        </a:rPr>
                        <a:t>24-25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GB" sz="800" b="1" i="0" u="none" strike="noStrike">
                        <a:solidFill>
                          <a:srgbClr val="002060"/>
                        </a:solidFill>
                        <a:effectLst/>
                        <a:latin typeface="Arial" panose="020B0604020202020204" pitchFamily="34" charset="0"/>
                        <a:cs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800" b="1" i="0" u="none" strike="noStrike">
                          <a:solidFill>
                            <a:srgbClr val="002060"/>
                          </a:solidFill>
                          <a:effectLst/>
                          <a:latin typeface="Arial" panose="020B0604020202020204" pitchFamily="34" charset="0"/>
                          <a:cs typeface="Arial" panose="020B0604020202020204" pitchFamily="34" charset="0"/>
                        </a:rPr>
                        <a:t>Quarter</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800" b="1" i="0" u="none" strike="noStrike">
                          <a:solidFill>
                            <a:srgbClr val="002060"/>
                          </a:solidFill>
                          <a:effectLst/>
                          <a:latin typeface="Arial" panose="020B0604020202020204" pitchFamily="34" charset="0"/>
                          <a:cs typeface="Arial" panose="020B0604020202020204" pitchFamily="34" charset="0"/>
                        </a:rPr>
                        <a:t>Q3 24-25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800" b="1" i="0" u="none" strike="noStrike">
                          <a:solidFill>
                            <a:srgbClr val="002060"/>
                          </a:solidFill>
                          <a:effectLst/>
                          <a:latin typeface="Arial" panose="020B0604020202020204" pitchFamily="34" charset="0"/>
                          <a:cs typeface="Arial" panose="020B0604020202020204" pitchFamily="34" charset="0"/>
                        </a:rPr>
                        <a:t>Q4 23-24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65647735"/>
                  </a:ext>
                </a:extLst>
              </a:tr>
              <a:tr h="331200">
                <a:tc>
                  <a:txBody>
                    <a:bodyPr/>
                    <a:lstStyle/>
                    <a:p>
                      <a:pPr algn="ctr" rtl="0" fontAlgn="ctr"/>
                      <a:r>
                        <a:rPr lang="en-GB" sz="800" b="1" i="0" u="none" strike="noStrike">
                          <a:solidFill>
                            <a:srgbClr val="002060"/>
                          </a:solidFill>
                          <a:effectLst/>
                          <a:latin typeface="Arial" panose="020B0604020202020204" pitchFamily="34" charset="0"/>
                        </a:rPr>
                        <a:t>Volume</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r>
                        <a:rPr lang="en-GB" sz="800" b="1" i="0" u="none" strike="noStrike">
                          <a:solidFill>
                            <a:srgbClr val="000000"/>
                          </a:solidFill>
                          <a:effectLst/>
                          <a:latin typeface="Arial" panose="020B0604020202020204" pitchFamily="34" charset="0"/>
                        </a:rPr>
                        <a:t>359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r>
                        <a:rPr lang="en-GB" sz="800" b="1" i="0" u="none" strike="noStrike">
                          <a:solidFill>
                            <a:srgbClr val="000000"/>
                          </a:solidFill>
                          <a:effectLst/>
                          <a:latin typeface="Arial" panose="020B0604020202020204" pitchFamily="34" charset="0"/>
                        </a:rPr>
                        <a:t>435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r>
                        <a:rPr lang="en-GB" sz="800" b="1" i="0" u="none" strike="noStrike">
                          <a:solidFill>
                            <a:srgbClr val="000000"/>
                          </a:solidFill>
                          <a:effectLst/>
                          <a:latin typeface="Arial" panose="020B0604020202020204" pitchFamily="34" charset="0"/>
                        </a:rPr>
                        <a:t>474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r>
                        <a:rPr lang="en-GB" sz="800" b="1" i="0" u="none" strike="noStrike">
                          <a:solidFill>
                            <a:srgbClr val="000000"/>
                          </a:solidFill>
                          <a:effectLst/>
                          <a:latin typeface="Arial" panose="020B0604020202020204" pitchFamily="34" charset="0"/>
                        </a:rPr>
                        <a:t>519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r>
                        <a:rPr lang="en-GB" sz="800" b="1" i="0" u="none" strike="noStrike">
                          <a:solidFill>
                            <a:srgbClr val="000000"/>
                          </a:solidFill>
                          <a:effectLst/>
                          <a:latin typeface="Arial" panose="020B0604020202020204" pitchFamily="34" charset="0"/>
                        </a:rPr>
                        <a:t>612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GB" sz="800" b="0" i="0" u="none" strike="noStrike">
                        <a:solidFill>
                          <a:srgbClr val="000000"/>
                        </a:solidFill>
                        <a:effectLst/>
                        <a:latin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800" b="1" i="0" u="none" strike="noStrike">
                          <a:solidFill>
                            <a:srgbClr val="002060"/>
                          </a:solidFill>
                          <a:effectLst/>
                          <a:latin typeface="Arial" panose="020B0604020202020204" pitchFamily="34" charset="0"/>
                        </a:rPr>
                        <a:t>% Change</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a:solidFill>
                            <a:srgbClr val="000000"/>
                          </a:solidFill>
                          <a:effectLst/>
                          <a:latin typeface="Arial" panose="020B0604020202020204" pitchFamily="34" charset="0"/>
                        </a:rPr>
                        <a:t>6.7%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800" b="1" i="0" u="none" strike="noStrike">
                          <a:solidFill>
                            <a:srgbClr val="000000"/>
                          </a:solidFill>
                          <a:effectLst/>
                          <a:latin typeface="Arial" panose="020B0604020202020204" pitchFamily="34" charset="0"/>
                        </a:rPr>
                        <a:t>4.3%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06712550"/>
                  </a:ext>
                </a:extLst>
              </a:tr>
            </a:tbl>
          </a:graphicData>
        </a:graphic>
      </p:graphicFrame>
      <p:pic>
        <p:nvPicPr>
          <p:cNvPr id="7" name="Picture 6">
            <a:extLst>
              <a:ext uri="{FF2B5EF4-FFF2-40B4-BE49-F238E27FC236}">
                <a16:creationId xmlns:a16="http://schemas.microsoft.com/office/drawing/2014/main" id="{BB58E218-F765-4831-565C-C2AACF5CCC0E}"/>
              </a:ext>
            </a:extLst>
          </p:cNvPr>
          <p:cNvPicPr>
            <a:picLocks noChangeAspect="1"/>
          </p:cNvPicPr>
          <p:nvPr/>
        </p:nvPicPr>
        <p:blipFill>
          <a:blip r:embed="rId3"/>
          <a:stretch>
            <a:fillRect/>
          </a:stretch>
        </p:blipFill>
        <p:spPr>
          <a:xfrm>
            <a:off x="539374" y="882000"/>
            <a:ext cx="5072312" cy="2450804"/>
          </a:xfrm>
          <a:prstGeom prst="rect">
            <a:avLst/>
          </a:prstGeom>
        </p:spPr>
      </p:pic>
      <p:pic>
        <p:nvPicPr>
          <p:cNvPr id="8" name="Picture 7">
            <a:extLst>
              <a:ext uri="{FF2B5EF4-FFF2-40B4-BE49-F238E27FC236}">
                <a16:creationId xmlns:a16="http://schemas.microsoft.com/office/drawing/2014/main" id="{8BC3CBD1-AFAD-385E-777A-773BC26691F5}"/>
              </a:ext>
            </a:extLst>
          </p:cNvPr>
          <p:cNvPicPr>
            <a:picLocks noChangeAspect="1"/>
          </p:cNvPicPr>
          <p:nvPr/>
        </p:nvPicPr>
        <p:blipFill>
          <a:blip r:embed="rId4"/>
          <a:stretch>
            <a:fillRect/>
          </a:stretch>
        </p:blipFill>
        <p:spPr>
          <a:xfrm>
            <a:off x="6592868" y="882000"/>
            <a:ext cx="5072312" cy="2450804"/>
          </a:xfrm>
          <a:prstGeom prst="rect">
            <a:avLst/>
          </a:prstGeom>
        </p:spPr>
      </p:pic>
    </p:spTree>
    <p:extLst>
      <p:ext uri="{BB962C8B-B14F-4D97-AF65-F5344CB8AC3E}">
        <p14:creationId xmlns:p14="http://schemas.microsoft.com/office/powerpoint/2010/main" val="9552679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14B4CA-630A-3F1C-BFC4-AE0F42575279}"/>
            </a:ext>
          </a:extLst>
        </p:cNvPr>
        <p:cNvGrpSpPr/>
        <p:nvPr/>
      </p:nvGrpSpPr>
      <p:grpSpPr>
        <a:xfrm>
          <a:off x="0" y="0"/>
          <a:ext cx="0" cy="0"/>
          <a:chOff x="0" y="0"/>
          <a:chExt cx="0" cy="0"/>
        </a:xfrm>
      </p:grpSpPr>
      <p:sp>
        <p:nvSpPr>
          <p:cNvPr id="14338" name="TextBox 14">
            <a:extLst>
              <a:ext uri="{FF2B5EF4-FFF2-40B4-BE49-F238E27FC236}">
                <a16:creationId xmlns:a16="http://schemas.microsoft.com/office/drawing/2014/main" id="{277DEAAF-34F9-8BAD-22EC-6940E02D2CEB}"/>
              </a:ext>
            </a:extLst>
          </p:cNvPr>
          <p:cNvSpPr txBox="1">
            <a:spLocks noChangeArrowheads="1"/>
          </p:cNvSpPr>
          <p:nvPr/>
        </p:nvSpPr>
        <p:spPr bwMode="auto">
          <a:xfrm>
            <a:off x="120506" y="773364"/>
            <a:ext cx="5910048" cy="3261600"/>
          </a:xfrm>
          <a:prstGeom prst="rect">
            <a:avLst/>
          </a:prstGeom>
          <a:noFill/>
          <a:ln w="15875">
            <a:solidFill>
              <a:srgbClr val="00206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GB" altLang="en-US" sz="1800"/>
          </a:p>
        </p:txBody>
      </p:sp>
      <p:sp>
        <p:nvSpPr>
          <p:cNvPr id="3" name="TextBox 14">
            <a:extLst>
              <a:ext uri="{FF2B5EF4-FFF2-40B4-BE49-F238E27FC236}">
                <a16:creationId xmlns:a16="http://schemas.microsoft.com/office/drawing/2014/main" id="{A45B1AF0-5049-003E-4A8B-3ECB0F7B77E8}"/>
              </a:ext>
            </a:extLst>
          </p:cNvPr>
          <p:cNvSpPr txBox="1">
            <a:spLocks noChangeArrowheads="1"/>
          </p:cNvSpPr>
          <p:nvPr/>
        </p:nvSpPr>
        <p:spPr bwMode="auto">
          <a:xfrm>
            <a:off x="6174000" y="773364"/>
            <a:ext cx="5910048" cy="3261600"/>
          </a:xfrm>
          <a:prstGeom prst="rect">
            <a:avLst/>
          </a:prstGeom>
          <a:noFill/>
          <a:ln w="15875">
            <a:solidFill>
              <a:srgbClr val="00206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GB" altLang="en-US" sz="1800"/>
          </a:p>
        </p:txBody>
      </p:sp>
      <p:sp>
        <p:nvSpPr>
          <p:cNvPr id="4" name="Rectangle 3">
            <a:extLst>
              <a:ext uri="{FF2B5EF4-FFF2-40B4-BE49-F238E27FC236}">
                <a16:creationId xmlns:a16="http://schemas.microsoft.com/office/drawing/2014/main" id="{BCE74B5C-2594-4589-3B93-6BAE6EA70E5E}"/>
              </a:ext>
            </a:extLst>
          </p:cNvPr>
          <p:cNvSpPr/>
          <p:nvPr/>
        </p:nvSpPr>
        <p:spPr>
          <a:xfrm>
            <a:off x="0" y="0"/>
            <a:ext cx="12192000" cy="669925"/>
          </a:xfrm>
          <a:prstGeom prst="rect">
            <a:avLst/>
          </a:prstGeom>
          <a:solidFill>
            <a:srgbClr val="E6234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sz="3200"/>
              <a:t>	</a:t>
            </a:r>
            <a:r>
              <a:rPr lang="en-GB" sz="3200">
                <a:latin typeface="Arial" panose="020B0604020202020204" pitchFamily="34" charset="0"/>
                <a:cs typeface="Arial" panose="020B0604020202020204" pitchFamily="34" charset="0"/>
              </a:rPr>
              <a:t>6. Serious Violence</a:t>
            </a:r>
          </a:p>
        </p:txBody>
      </p:sp>
      <p:sp>
        <p:nvSpPr>
          <p:cNvPr id="14341" name="TextBox 13">
            <a:extLst>
              <a:ext uri="{FF2B5EF4-FFF2-40B4-BE49-F238E27FC236}">
                <a16:creationId xmlns:a16="http://schemas.microsoft.com/office/drawing/2014/main" id="{FF23C72F-6616-610E-704B-666B07D6391C}"/>
              </a:ext>
            </a:extLst>
          </p:cNvPr>
          <p:cNvSpPr txBox="1">
            <a:spLocks noChangeArrowheads="1"/>
          </p:cNvSpPr>
          <p:nvPr/>
        </p:nvSpPr>
        <p:spPr bwMode="auto">
          <a:xfrm>
            <a:off x="120506" y="4116799"/>
            <a:ext cx="11962800" cy="2664000"/>
          </a:xfrm>
          <a:prstGeom prst="rect">
            <a:avLst/>
          </a:prstGeom>
          <a:noFill/>
          <a:ln w="15875">
            <a:solidFill>
              <a:srgbClr val="002060"/>
            </a:solidFill>
            <a:miter lim="800000"/>
            <a:headEnd/>
            <a:tailEnd/>
          </a:ln>
          <a:extLst>
            <a:ext uri="{909E8E84-426E-40DD-AFC4-6F175D3DCCD1}">
              <a14:hiddenFill xmlns:a14="http://schemas.microsoft.com/office/drawing/2010/main">
                <a:solidFill>
                  <a:srgbClr val="FFFFFF"/>
                </a:solidFill>
              </a14:hiddenFill>
            </a:ext>
          </a:extLst>
        </p:spPr>
        <p:txBody>
          <a:bodyPr wrap="square" lIns="91440" tIns="45720" rIns="91440" bIns="45720" anchor="t">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hangingPunct="1">
              <a:lnSpc>
                <a:spcPct val="100000"/>
              </a:lnSpc>
              <a:spcBef>
                <a:spcPct val="0"/>
              </a:spcBef>
              <a:buFontTx/>
              <a:buNone/>
            </a:pPr>
            <a:r>
              <a:rPr lang="en-GB" altLang="en-US" sz="1300" b="1" i="1">
                <a:latin typeface="Arial" panose="020B0604020202020204" pitchFamily="34" charset="0"/>
                <a:cs typeface="Arial" panose="020B0604020202020204" pitchFamily="34" charset="0"/>
              </a:rPr>
              <a:t>Operational Overview</a:t>
            </a:r>
          </a:p>
          <a:p>
            <a:pPr algn="just" eaLnBrk="1" hangingPunct="1">
              <a:lnSpc>
                <a:spcPct val="100000"/>
              </a:lnSpc>
              <a:spcBef>
                <a:spcPct val="0"/>
              </a:spcBef>
              <a:buFontTx/>
              <a:buNone/>
            </a:pPr>
            <a:endParaRPr lang="en-GB" altLang="en-US" sz="600" b="1" i="1">
              <a:latin typeface="Avenir Next LT Pro Demi" panose="020B0704020202020204" pitchFamily="34" charset="0"/>
              <a:cs typeface="Arial" panose="020B0604020202020204" pitchFamily="34" charset="0"/>
            </a:endParaRPr>
          </a:p>
          <a:p>
            <a:pPr algn="just" eaLnBrk="1" hangingPunct="1">
              <a:lnSpc>
                <a:spcPct val="100000"/>
              </a:lnSpc>
              <a:spcBef>
                <a:spcPct val="0"/>
              </a:spcBef>
              <a:buFontTx/>
              <a:buNone/>
            </a:pPr>
            <a:r>
              <a:rPr lang="en-GB" altLang="en-US" sz="1100">
                <a:latin typeface="Arial" panose="020B0604020202020204" pitchFamily="34" charset="0"/>
                <a:cs typeface="Arial" panose="020B0604020202020204" pitchFamily="34" charset="0"/>
              </a:rPr>
              <a:t>As displayed in the upper-left graph, 208 crimes classified as Serious Violence were recorded during Q4 2024-25. This represents a reduction of 3.7% (eight fewer offences) when compared to the quarter prior, and a further reduction of 4.6% (10 fewer offences) when compared to the same quarter during the previous financial year. </a:t>
            </a:r>
          </a:p>
          <a:p>
            <a:pPr algn="just" eaLnBrk="1" hangingPunct="1">
              <a:lnSpc>
                <a:spcPct val="100000"/>
              </a:lnSpc>
              <a:spcBef>
                <a:spcPct val="0"/>
              </a:spcBef>
              <a:buFontTx/>
              <a:buNone/>
            </a:pPr>
            <a:endParaRPr lang="en-GB" altLang="en-US" sz="600">
              <a:latin typeface="Arial" panose="020B0604020202020204" pitchFamily="34" charset="0"/>
              <a:cs typeface="Arial" panose="020B0604020202020204" pitchFamily="34" charset="0"/>
            </a:endParaRPr>
          </a:p>
          <a:p>
            <a:pPr algn="just" eaLnBrk="1" hangingPunct="1">
              <a:lnSpc>
                <a:spcPct val="100000"/>
              </a:lnSpc>
              <a:spcBef>
                <a:spcPct val="0"/>
              </a:spcBef>
              <a:buFontTx/>
              <a:buNone/>
            </a:pPr>
            <a:r>
              <a:rPr lang="en-GB" altLang="en-US" sz="1100">
                <a:latin typeface="Arial" panose="020B0604020202020204" pitchFamily="34" charset="0"/>
                <a:cs typeface="Arial" panose="020B0604020202020204" pitchFamily="34" charset="0"/>
              </a:rPr>
              <a:t>The solved rate for Q4 2024-25 stands at 26.9%, with 56 crimes solved. This is the highest solved rate within the three-year timeframe, and represents an increase of 9.3 percentage points when compared to the quarter prior, with 18 additional crimes solved.  A more prominent increase of 13.1 percentage points can be observed when comparing Q4 2024-25 to the same quarter during the previous financial year, with 26 additional crimes solved.</a:t>
            </a:r>
            <a:endParaRPr lang="en-GB" altLang="en-US" sz="600">
              <a:latin typeface="Arial" panose="020B0604020202020204" pitchFamily="34" charset="0"/>
              <a:cs typeface="Arial" panose="020B0604020202020204" pitchFamily="34" charset="0"/>
            </a:endParaRPr>
          </a:p>
          <a:p>
            <a:pPr algn="just" eaLnBrk="1" hangingPunct="1">
              <a:lnSpc>
                <a:spcPct val="100000"/>
              </a:lnSpc>
              <a:spcBef>
                <a:spcPct val="0"/>
              </a:spcBef>
              <a:buFontTx/>
              <a:buNone/>
            </a:pPr>
            <a:endParaRPr lang="en-GB" altLang="en-US" sz="600" b="1" i="1">
              <a:latin typeface="Avenir Next LT Pro Demi" panose="020B0704020202020204" pitchFamily="34" charset="0"/>
              <a:cs typeface="Arial" panose="020B0604020202020204" pitchFamily="34" charset="0"/>
            </a:endParaRPr>
          </a:p>
          <a:p>
            <a:pPr algn="just">
              <a:lnSpc>
                <a:spcPct val="100000"/>
              </a:lnSpc>
              <a:spcBef>
                <a:spcPct val="0"/>
              </a:spcBef>
              <a:buNone/>
            </a:pPr>
            <a:r>
              <a:rPr lang="en-GB" altLang="en-US" sz="1100">
                <a:latin typeface="Arial" panose="020B0604020202020204" pitchFamily="34" charset="0"/>
                <a:cs typeface="Arial" panose="020B0604020202020204" pitchFamily="34" charset="0"/>
              </a:rPr>
              <a:t>The force continues to hold a homicide prevention and Serious Violence meeting, in which the levels of Serious Violence offences are considered and monitored. The meeting has a specific focus on intervention and prevention, with themes in violence being assessed in order to support this. A recent initiative involved securing national funding to develop an education programme for children on the dangers of violence and knife crime using virtual reality gaming equipment.</a:t>
            </a:r>
            <a:endParaRPr lang="en-GB" altLang="en-US" sz="600" b="1" i="1">
              <a:latin typeface="Arial" panose="020B0604020202020204" pitchFamily="34" charset="0"/>
              <a:cs typeface="Arial" panose="020B0604020202020204" pitchFamily="34" charset="0"/>
            </a:endParaRPr>
          </a:p>
          <a:p>
            <a:pPr algn="just" eaLnBrk="1" hangingPunct="1">
              <a:lnSpc>
                <a:spcPct val="100000"/>
              </a:lnSpc>
              <a:spcBef>
                <a:spcPct val="0"/>
              </a:spcBef>
              <a:buFontTx/>
              <a:buNone/>
            </a:pPr>
            <a:endParaRPr lang="en-GB" altLang="en-US" sz="600" b="1" i="1">
              <a:latin typeface="Arial" panose="020B0604020202020204" pitchFamily="34" charset="0"/>
              <a:cs typeface="Arial" panose="020B0604020202020204" pitchFamily="34" charset="0"/>
            </a:endParaRPr>
          </a:p>
          <a:p>
            <a:pPr algn="just" eaLnBrk="1" hangingPunct="1">
              <a:lnSpc>
                <a:spcPct val="100000"/>
              </a:lnSpc>
              <a:spcBef>
                <a:spcPct val="0"/>
              </a:spcBef>
              <a:buFontTx/>
              <a:buNone/>
            </a:pPr>
            <a:endParaRPr lang="en-GB" altLang="en-US" sz="600" b="1" i="1">
              <a:latin typeface="Arial" panose="020B0604020202020204" pitchFamily="34" charset="0"/>
              <a:cs typeface="Arial" panose="020B0604020202020204" pitchFamily="34" charset="0"/>
            </a:endParaRPr>
          </a:p>
          <a:p>
            <a:pPr algn="just" eaLnBrk="1" hangingPunct="1">
              <a:lnSpc>
                <a:spcPct val="100000"/>
              </a:lnSpc>
              <a:spcBef>
                <a:spcPct val="0"/>
              </a:spcBef>
              <a:buFontTx/>
              <a:buNone/>
            </a:pPr>
            <a:endParaRPr lang="en-GB" altLang="en-US" sz="600" b="1" i="1">
              <a:latin typeface="Arial" panose="020B0604020202020204" pitchFamily="34" charset="0"/>
              <a:cs typeface="Arial" panose="020B0604020202020204" pitchFamily="34" charset="0"/>
            </a:endParaRPr>
          </a:p>
          <a:p>
            <a:pPr algn="just" eaLnBrk="1" hangingPunct="1">
              <a:lnSpc>
                <a:spcPct val="100000"/>
              </a:lnSpc>
              <a:spcBef>
                <a:spcPct val="0"/>
              </a:spcBef>
              <a:buFontTx/>
              <a:buNone/>
            </a:pPr>
            <a:endParaRPr lang="en-GB" altLang="en-US" sz="600" b="1" i="1">
              <a:latin typeface="Arial" panose="020B0604020202020204" pitchFamily="34" charset="0"/>
              <a:cs typeface="Arial" panose="020B0604020202020204" pitchFamily="34" charset="0"/>
            </a:endParaRPr>
          </a:p>
          <a:p>
            <a:pPr algn="just" eaLnBrk="1" hangingPunct="1">
              <a:lnSpc>
                <a:spcPct val="100000"/>
              </a:lnSpc>
              <a:spcBef>
                <a:spcPct val="0"/>
              </a:spcBef>
              <a:buFontTx/>
              <a:buNone/>
            </a:pPr>
            <a:endParaRPr lang="en-GB" altLang="en-US" sz="600" b="1" i="1">
              <a:latin typeface="Arial" panose="020B0604020202020204" pitchFamily="34" charset="0"/>
              <a:cs typeface="Arial" panose="020B0604020202020204" pitchFamily="34" charset="0"/>
            </a:endParaRPr>
          </a:p>
          <a:p>
            <a:pPr algn="just" eaLnBrk="1" hangingPunct="1">
              <a:lnSpc>
                <a:spcPct val="100000"/>
              </a:lnSpc>
              <a:spcBef>
                <a:spcPct val="0"/>
              </a:spcBef>
              <a:buFontTx/>
              <a:buNone/>
            </a:pPr>
            <a:endParaRPr lang="en-GB" altLang="en-US" sz="600" b="1" i="1">
              <a:latin typeface="Arial" panose="020B0604020202020204" pitchFamily="34" charset="0"/>
              <a:cs typeface="Arial" panose="020B0604020202020204" pitchFamily="34" charset="0"/>
            </a:endParaRPr>
          </a:p>
          <a:p>
            <a:pPr algn="just" eaLnBrk="1" hangingPunct="1">
              <a:lnSpc>
                <a:spcPct val="100000"/>
              </a:lnSpc>
              <a:spcBef>
                <a:spcPct val="0"/>
              </a:spcBef>
              <a:buFontTx/>
              <a:buNone/>
            </a:pPr>
            <a:r>
              <a:rPr kumimoji="0" lang="en-GB" altLang="en-US" sz="1100" b="0" i="1" u="none" strike="noStrike" kern="1200" cap="none" spc="0" normalizeH="0" baseline="0" noProof="0">
                <a:ln>
                  <a:noFill/>
                </a:ln>
                <a:effectLst/>
                <a:uLnTx/>
                <a:uFillTx/>
                <a:latin typeface="Arial"/>
                <a:ea typeface="+mn-ea"/>
                <a:cs typeface="Arial"/>
              </a:rPr>
              <a:t>Serious Violence </a:t>
            </a:r>
            <a:r>
              <a:rPr lang="en-GB" altLang="en-US" sz="1100" i="1">
                <a:latin typeface="Arial"/>
                <a:cs typeface="Arial"/>
              </a:rPr>
              <a:t>offences</a:t>
            </a:r>
            <a:r>
              <a:rPr kumimoji="0" lang="en-GB" altLang="en-US" sz="1100" b="0" i="1" u="none" strike="noStrike" kern="1200" cap="none" spc="0" normalizeH="0" baseline="0" noProof="0">
                <a:ln>
                  <a:noFill/>
                </a:ln>
                <a:effectLst/>
                <a:uLnTx/>
                <a:uFillTx/>
                <a:latin typeface="Arial"/>
                <a:ea typeface="+mn-ea"/>
                <a:cs typeface="Arial"/>
              </a:rPr>
              <a:t> consist of </a:t>
            </a:r>
            <a:r>
              <a:rPr lang="en-GB" altLang="en-US" sz="1100" i="1">
                <a:latin typeface="Arial"/>
                <a:cs typeface="Arial"/>
              </a:rPr>
              <a:t>section</a:t>
            </a:r>
            <a:r>
              <a:rPr kumimoji="0" lang="en-GB" altLang="en-US" sz="1100" b="0" i="1" u="none" strike="noStrike" kern="1200" cap="none" spc="0" normalizeH="0" baseline="0" noProof="0">
                <a:ln>
                  <a:noFill/>
                </a:ln>
                <a:effectLst/>
                <a:uLnTx/>
                <a:uFillTx/>
                <a:latin typeface="Arial"/>
                <a:ea typeface="+mn-ea"/>
                <a:cs typeface="Arial"/>
              </a:rPr>
              <a:t> 18 grievous bodily harm with intent, </a:t>
            </a:r>
            <a:r>
              <a:rPr lang="en-GB" altLang="en-US" sz="1100" i="1">
                <a:latin typeface="Arial"/>
                <a:cs typeface="Arial"/>
              </a:rPr>
              <a:t>section</a:t>
            </a:r>
            <a:r>
              <a:rPr kumimoji="0" lang="en-GB" altLang="en-US" sz="1100" b="0" i="1" u="none" strike="noStrike" kern="1200" cap="none" spc="0" normalizeH="0" baseline="0" noProof="0">
                <a:ln>
                  <a:noFill/>
                </a:ln>
                <a:effectLst/>
                <a:uLnTx/>
                <a:uFillTx/>
                <a:latin typeface="Arial"/>
                <a:ea typeface="+mn-ea"/>
                <a:cs typeface="Arial"/>
              </a:rPr>
              <a:t> 20 malicious </a:t>
            </a:r>
            <a:r>
              <a:rPr lang="en-GB" altLang="en-US" sz="1100" i="1">
                <a:latin typeface="Arial"/>
                <a:cs typeface="Arial"/>
              </a:rPr>
              <a:t>wounding</a:t>
            </a:r>
            <a:r>
              <a:rPr kumimoji="0" lang="en-GB" altLang="en-US" sz="1100" b="0" i="1" u="none" strike="noStrike" kern="1200" cap="none" spc="0" normalizeH="0" baseline="0" noProof="0">
                <a:ln>
                  <a:noFill/>
                </a:ln>
                <a:effectLst/>
                <a:uLnTx/>
                <a:uFillTx/>
                <a:latin typeface="Arial"/>
                <a:ea typeface="+mn-ea"/>
                <a:cs typeface="Arial"/>
              </a:rPr>
              <a:t> without intent, and personal robbery.</a:t>
            </a:r>
            <a:endParaRPr lang="en-GB" altLang="en-US" sz="1100" b="1" i="1">
              <a:latin typeface="Arial" panose="020B0604020202020204" pitchFamily="34" charset="0"/>
              <a:cs typeface="Arial" panose="020B0604020202020204" pitchFamily="34" charset="0"/>
            </a:endParaRPr>
          </a:p>
        </p:txBody>
      </p:sp>
      <p:graphicFrame>
        <p:nvGraphicFramePr>
          <p:cNvPr id="2" name="Table 1">
            <a:extLst>
              <a:ext uri="{FF2B5EF4-FFF2-40B4-BE49-F238E27FC236}">
                <a16:creationId xmlns:a16="http://schemas.microsoft.com/office/drawing/2014/main" id="{025BE1CA-98B5-369D-2C45-FCD24BF26AE0}"/>
              </a:ext>
            </a:extLst>
          </p:cNvPr>
          <p:cNvGraphicFramePr>
            <a:graphicFrameLocks/>
          </p:cNvGraphicFramePr>
          <p:nvPr>
            <p:extLst>
              <p:ext uri="{D42A27DB-BD31-4B8C-83A1-F6EECF244321}">
                <p14:modId xmlns:p14="http://schemas.microsoft.com/office/powerpoint/2010/main" val="2991595096"/>
              </p:ext>
            </p:extLst>
          </p:nvPr>
        </p:nvGraphicFramePr>
        <p:xfrm>
          <a:off x="6426947" y="3441949"/>
          <a:ext cx="5404154" cy="489120"/>
        </p:xfrm>
        <a:graphic>
          <a:graphicData uri="http://schemas.openxmlformats.org/drawingml/2006/table">
            <a:tbl>
              <a:tblPr firstRow="1" bandRow="1"/>
              <a:tblGrid>
                <a:gridCol w="864000">
                  <a:extLst>
                    <a:ext uri="{9D8B030D-6E8A-4147-A177-3AD203B41FA5}">
                      <a16:colId xmlns:a16="http://schemas.microsoft.com/office/drawing/2014/main" val="2609853781"/>
                    </a:ext>
                  </a:extLst>
                </a:gridCol>
                <a:gridCol w="504000">
                  <a:extLst>
                    <a:ext uri="{9D8B030D-6E8A-4147-A177-3AD203B41FA5}">
                      <a16:colId xmlns:a16="http://schemas.microsoft.com/office/drawing/2014/main" val="3238801725"/>
                    </a:ext>
                  </a:extLst>
                </a:gridCol>
                <a:gridCol w="504000">
                  <a:extLst>
                    <a:ext uri="{9D8B030D-6E8A-4147-A177-3AD203B41FA5}">
                      <a16:colId xmlns:a16="http://schemas.microsoft.com/office/drawing/2014/main" val="129847028"/>
                    </a:ext>
                  </a:extLst>
                </a:gridCol>
                <a:gridCol w="504000">
                  <a:extLst>
                    <a:ext uri="{9D8B030D-6E8A-4147-A177-3AD203B41FA5}">
                      <a16:colId xmlns:a16="http://schemas.microsoft.com/office/drawing/2014/main" val="2983655793"/>
                    </a:ext>
                  </a:extLst>
                </a:gridCol>
                <a:gridCol w="504000">
                  <a:extLst>
                    <a:ext uri="{9D8B030D-6E8A-4147-A177-3AD203B41FA5}">
                      <a16:colId xmlns:a16="http://schemas.microsoft.com/office/drawing/2014/main" val="1752032484"/>
                    </a:ext>
                  </a:extLst>
                </a:gridCol>
                <a:gridCol w="504000">
                  <a:extLst>
                    <a:ext uri="{9D8B030D-6E8A-4147-A177-3AD203B41FA5}">
                      <a16:colId xmlns:a16="http://schemas.microsoft.com/office/drawing/2014/main" val="3044844383"/>
                    </a:ext>
                  </a:extLst>
                </a:gridCol>
                <a:gridCol w="436154">
                  <a:extLst>
                    <a:ext uri="{9D8B030D-6E8A-4147-A177-3AD203B41FA5}">
                      <a16:colId xmlns:a16="http://schemas.microsoft.com/office/drawing/2014/main" val="848912980"/>
                    </a:ext>
                  </a:extLst>
                </a:gridCol>
                <a:gridCol w="576000">
                  <a:extLst>
                    <a:ext uri="{9D8B030D-6E8A-4147-A177-3AD203B41FA5}">
                      <a16:colId xmlns:a16="http://schemas.microsoft.com/office/drawing/2014/main" val="2436559015"/>
                    </a:ext>
                  </a:extLst>
                </a:gridCol>
                <a:gridCol w="504000">
                  <a:extLst>
                    <a:ext uri="{9D8B030D-6E8A-4147-A177-3AD203B41FA5}">
                      <a16:colId xmlns:a16="http://schemas.microsoft.com/office/drawing/2014/main" val="1495873282"/>
                    </a:ext>
                  </a:extLst>
                </a:gridCol>
                <a:gridCol w="504000">
                  <a:extLst>
                    <a:ext uri="{9D8B030D-6E8A-4147-A177-3AD203B41FA5}">
                      <a16:colId xmlns:a16="http://schemas.microsoft.com/office/drawing/2014/main" val="1487143500"/>
                    </a:ext>
                  </a:extLst>
                </a:gridCol>
              </a:tblGrid>
              <a:tr h="144000">
                <a:tc>
                  <a:txBody>
                    <a:bodyPr/>
                    <a:lstStyle/>
                    <a:p>
                      <a:pPr algn="ctr"/>
                      <a:r>
                        <a:rPr lang="en-GB" sz="800" b="1">
                          <a:solidFill>
                            <a:srgbClr val="002060"/>
                          </a:solidFill>
                          <a:latin typeface="Arial" panose="020B0604020202020204" pitchFamily="34" charset="0"/>
                          <a:cs typeface="Arial" panose="020B0604020202020204" pitchFamily="34" charset="0"/>
                        </a:rPr>
                        <a:t>Financial Year</a:t>
                      </a:r>
                    </a:p>
                  </a:txBody>
                  <a:tcPr marL="36000" marR="3600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a:solidFill>
                            <a:srgbClr val="002060"/>
                          </a:solidFill>
                          <a:latin typeface="Arial" panose="020B0604020202020204" pitchFamily="34" charset="0"/>
                          <a:cs typeface="Arial" panose="020B0604020202020204" pitchFamily="34" charset="0"/>
                        </a:rPr>
                        <a:t>20-21</a:t>
                      </a:r>
                    </a:p>
                  </a:txBody>
                  <a:tcPr marL="36000" marR="3600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a:solidFill>
                            <a:srgbClr val="002060"/>
                          </a:solidFill>
                          <a:latin typeface="Arial" panose="020B0604020202020204" pitchFamily="34" charset="0"/>
                          <a:cs typeface="Arial" panose="020B0604020202020204" pitchFamily="34" charset="0"/>
                        </a:rPr>
                        <a:t>21-22</a:t>
                      </a:r>
                    </a:p>
                  </a:txBody>
                  <a:tcPr marL="36000" marR="3600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a:solidFill>
                            <a:srgbClr val="002060"/>
                          </a:solidFill>
                          <a:latin typeface="Arial" panose="020B0604020202020204" pitchFamily="34" charset="0"/>
                          <a:cs typeface="Arial" panose="020B0604020202020204" pitchFamily="34" charset="0"/>
                        </a:rPr>
                        <a:t>22-23</a:t>
                      </a:r>
                    </a:p>
                  </a:txBody>
                  <a:tcPr marL="36000" marR="3600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a:solidFill>
                            <a:srgbClr val="002060"/>
                          </a:solidFill>
                          <a:latin typeface="Arial" panose="020B0604020202020204" pitchFamily="34" charset="0"/>
                          <a:cs typeface="Arial" panose="020B0604020202020204" pitchFamily="34" charset="0"/>
                        </a:rPr>
                        <a:t>23-24</a:t>
                      </a:r>
                    </a:p>
                  </a:txBody>
                  <a:tcPr marL="36000" marR="3600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a:solidFill>
                            <a:srgbClr val="002060"/>
                          </a:solidFill>
                          <a:latin typeface="Arial" panose="020B0604020202020204" pitchFamily="34" charset="0"/>
                          <a:cs typeface="Arial" panose="020B0604020202020204" pitchFamily="34" charset="0"/>
                        </a:rPr>
                        <a:t>24-25</a:t>
                      </a:r>
                    </a:p>
                  </a:txBody>
                  <a:tcPr marL="36000" marR="3600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GB" sz="800" b="1" i="0" u="none" strike="noStrike">
                        <a:solidFill>
                          <a:srgbClr val="002060"/>
                        </a:solidFill>
                        <a:effectLst/>
                        <a:latin typeface="Arial" panose="020B0604020202020204" pitchFamily="34" charset="0"/>
                        <a:cs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800" b="1" i="0" u="none" strike="noStrike">
                          <a:solidFill>
                            <a:srgbClr val="002060"/>
                          </a:solidFill>
                          <a:effectLst/>
                          <a:latin typeface="Arial" panose="020B0604020202020204" pitchFamily="34" charset="0"/>
                          <a:cs typeface="Arial" panose="020B0604020202020204" pitchFamily="34" charset="0"/>
                        </a:rPr>
                        <a:t>Quarter</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800" b="1" i="0" u="none" strike="noStrike">
                          <a:solidFill>
                            <a:srgbClr val="002060"/>
                          </a:solidFill>
                          <a:effectLst/>
                          <a:latin typeface="Arial" panose="020B0604020202020204" pitchFamily="34" charset="0"/>
                          <a:cs typeface="Arial" panose="020B0604020202020204" pitchFamily="34" charset="0"/>
                        </a:rPr>
                        <a:t>Q3 24-25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800" b="1" i="0" u="none" strike="noStrike">
                          <a:solidFill>
                            <a:srgbClr val="002060"/>
                          </a:solidFill>
                          <a:effectLst/>
                          <a:latin typeface="Arial" panose="020B0604020202020204" pitchFamily="34" charset="0"/>
                          <a:cs typeface="Arial" panose="020B0604020202020204" pitchFamily="34" charset="0"/>
                        </a:rPr>
                        <a:t>Q4 23-24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65647735"/>
                  </a:ext>
                </a:extLst>
              </a:tr>
              <a:tr h="331200">
                <a:tc>
                  <a:txBody>
                    <a:bodyPr/>
                    <a:lstStyle/>
                    <a:p>
                      <a:pPr algn="ctr" rtl="0" fontAlgn="ctr"/>
                      <a:r>
                        <a:rPr lang="en-GB" sz="800" b="1" i="0" u="none" strike="noStrike">
                          <a:solidFill>
                            <a:srgbClr val="002060"/>
                          </a:solidFill>
                          <a:effectLst/>
                          <a:latin typeface="Arial" panose="020B0604020202020204" pitchFamily="34" charset="0"/>
                        </a:rPr>
                        <a:t>Solved Rate</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800" b="1" i="0" u="none" strike="noStrike">
                          <a:solidFill>
                            <a:srgbClr val="000000"/>
                          </a:solidFill>
                          <a:effectLst/>
                          <a:latin typeface="Arial" panose="020B0604020202020204" pitchFamily="34" charset="0"/>
                        </a:rPr>
                        <a:t>22.2%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800" b="1" i="0" u="none" strike="noStrike">
                          <a:solidFill>
                            <a:srgbClr val="000000"/>
                          </a:solidFill>
                          <a:effectLst/>
                          <a:latin typeface="Arial" panose="020B0604020202020204" pitchFamily="34" charset="0"/>
                        </a:rPr>
                        <a:t>16.2%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800" b="1" i="0" u="none" strike="noStrike">
                          <a:solidFill>
                            <a:srgbClr val="000000"/>
                          </a:solidFill>
                          <a:effectLst/>
                          <a:latin typeface="Arial" panose="020B0604020202020204" pitchFamily="34" charset="0"/>
                        </a:rPr>
                        <a:t>15.7%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800" b="1" i="0" u="none" strike="noStrike">
                          <a:solidFill>
                            <a:srgbClr val="000000"/>
                          </a:solidFill>
                          <a:effectLst/>
                          <a:latin typeface="Arial" panose="020B0604020202020204" pitchFamily="34" charset="0"/>
                        </a:rPr>
                        <a:t>17.3%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800" b="1" i="0" u="none" strike="noStrike">
                          <a:solidFill>
                            <a:srgbClr val="000000"/>
                          </a:solidFill>
                          <a:effectLst/>
                          <a:latin typeface="Arial" panose="020B0604020202020204" pitchFamily="34" charset="0"/>
                        </a:rPr>
                        <a:t>19.2%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GB" sz="800" b="0" i="0" u="none" strike="noStrike">
                        <a:solidFill>
                          <a:srgbClr val="000000"/>
                        </a:solidFill>
                        <a:effectLst/>
                        <a:latin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800" b="1" i="0" u="none" strike="noStrike">
                          <a:solidFill>
                            <a:srgbClr val="002060"/>
                          </a:solidFill>
                          <a:effectLst/>
                          <a:latin typeface="Arial" panose="020B0604020202020204" pitchFamily="34" charset="0"/>
                        </a:rPr>
                        <a:t>PP Change</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a:solidFill>
                            <a:srgbClr val="000000"/>
                          </a:solidFill>
                          <a:effectLst/>
                          <a:latin typeface="Arial" panose="020B0604020202020204" pitchFamily="34" charset="0"/>
                        </a:rPr>
                        <a:t>9.3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800" b="1" i="0" u="none" strike="noStrike">
                          <a:solidFill>
                            <a:srgbClr val="000000"/>
                          </a:solidFill>
                          <a:effectLst/>
                          <a:latin typeface="Arial" panose="020B0604020202020204" pitchFamily="34" charset="0"/>
                        </a:rPr>
                        <a:t>13.1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06712550"/>
                  </a:ext>
                </a:extLst>
              </a:tr>
            </a:tbl>
          </a:graphicData>
        </a:graphic>
      </p:graphicFrame>
      <p:graphicFrame>
        <p:nvGraphicFramePr>
          <p:cNvPr id="9" name="Table 8">
            <a:extLst>
              <a:ext uri="{FF2B5EF4-FFF2-40B4-BE49-F238E27FC236}">
                <a16:creationId xmlns:a16="http://schemas.microsoft.com/office/drawing/2014/main" id="{7DFE8010-F1FF-1C1E-5E19-AA416F23968D}"/>
              </a:ext>
            </a:extLst>
          </p:cNvPr>
          <p:cNvGraphicFramePr>
            <a:graphicFrameLocks/>
          </p:cNvGraphicFramePr>
          <p:nvPr>
            <p:extLst>
              <p:ext uri="{D42A27DB-BD31-4B8C-83A1-F6EECF244321}">
                <p14:modId xmlns:p14="http://schemas.microsoft.com/office/powerpoint/2010/main" val="1167458127"/>
              </p:ext>
            </p:extLst>
          </p:nvPr>
        </p:nvGraphicFramePr>
        <p:xfrm>
          <a:off x="343270" y="3441949"/>
          <a:ext cx="5464520" cy="489120"/>
        </p:xfrm>
        <a:graphic>
          <a:graphicData uri="http://schemas.openxmlformats.org/drawingml/2006/table">
            <a:tbl>
              <a:tblPr firstRow="1" bandRow="1">
                <a:effectLst/>
              </a:tblPr>
              <a:tblGrid>
                <a:gridCol w="864000">
                  <a:extLst>
                    <a:ext uri="{9D8B030D-6E8A-4147-A177-3AD203B41FA5}">
                      <a16:colId xmlns:a16="http://schemas.microsoft.com/office/drawing/2014/main" val="2609853781"/>
                    </a:ext>
                  </a:extLst>
                </a:gridCol>
                <a:gridCol w="504000">
                  <a:extLst>
                    <a:ext uri="{9D8B030D-6E8A-4147-A177-3AD203B41FA5}">
                      <a16:colId xmlns:a16="http://schemas.microsoft.com/office/drawing/2014/main" val="3238801725"/>
                    </a:ext>
                  </a:extLst>
                </a:gridCol>
                <a:gridCol w="504000">
                  <a:extLst>
                    <a:ext uri="{9D8B030D-6E8A-4147-A177-3AD203B41FA5}">
                      <a16:colId xmlns:a16="http://schemas.microsoft.com/office/drawing/2014/main" val="129847028"/>
                    </a:ext>
                  </a:extLst>
                </a:gridCol>
                <a:gridCol w="504000">
                  <a:extLst>
                    <a:ext uri="{9D8B030D-6E8A-4147-A177-3AD203B41FA5}">
                      <a16:colId xmlns:a16="http://schemas.microsoft.com/office/drawing/2014/main" val="2983655793"/>
                    </a:ext>
                  </a:extLst>
                </a:gridCol>
                <a:gridCol w="504000">
                  <a:extLst>
                    <a:ext uri="{9D8B030D-6E8A-4147-A177-3AD203B41FA5}">
                      <a16:colId xmlns:a16="http://schemas.microsoft.com/office/drawing/2014/main" val="1752032484"/>
                    </a:ext>
                  </a:extLst>
                </a:gridCol>
                <a:gridCol w="504000">
                  <a:extLst>
                    <a:ext uri="{9D8B030D-6E8A-4147-A177-3AD203B41FA5}">
                      <a16:colId xmlns:a16="http://schemas.microsoft.com/office/drawing/2014/main" val="3044844383"/>
                    </a:ext>
                  </a:extLst>
                </a:gridCol>
                <a:gridCol w="496520">
                  <a:extLst>
                    <a:ext uri="{9D8B030D-6E8A-4147-A177-3AD203B41FA5}">
                      <a16:colId xmlns:a16="http://schemas.microsoft.com/office/drawing/2014/main" val="3702094272"/>
                    </a:ext>
                  </a:extLst>
                </a:gridCol>
                <a:gridCol w="576000">
                  <a:extLst>
                    <a:ext uri="{9D8B030D-6E8A-4147-A177-3AD203B41FA5}">
                      <a16:colId xmlns:a16="http://schemas.microsoft.com/office/drawing/2014/main" val="3746660425"/>
                    </a:ext>
                  </a:extLst>
                </a:gridCol>
                <a:gridCol w="504000">
                  <a:extLst>
                    <a:ext uri="{9D8B030D-6E8A-4147-A177-3AD203B41FA5}">
                      <a16:colId xmlns:a16="http://schemas.microsoft.com/office/drawing/2014/main" val="1495873282"/>
                    </a:ext>
                  </a:extLst>
                </a:gridCol>
                <a:gridCol w="504000">
                  <a:extLst>
                    <a:ext uri="{9D8B030D-6E8A-4147-A177-3AD203B41FA5}">
                      <a16:colId xmlns:a16="http://schemas.microsoft.com/office/drawing/2014/main" val="1487143500"/>
                    </a:ext>
                  </a:extLst>
                </a:gridCol>
              </a:tblGrid>
              <a:tr h="144000">
                <a:tc>
                  <a:txBody>
                    <a:bodyPr/>
                    <a:lstStyle/>
                    <a:p>
                      <a:pPr algn="ctr"/>
                      <a:r>
                        <a:rPr lang="en-GB" sz="800" b="1">
                          <a:solidFill>
                            <a:srgbClr val="002060"/>
                          </a:solidFill>
                          <a:latin typeface="Arial" panose="020B0604020202020204" pitchFamily="34" charset="0"/>
                          <a:cs typeface="Arial" panose="020B0604020202020204" pitchFamily="34" charset="0"/>
                        </a:rPr>
                        <a:t>Financial Year</a:t>
                      </a:r>
                    </a:p>
                  </a:txBody>
                  <a:tcPr marL="36000" marR="3600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800" b="1" i="0" u="none" strike="noStrike">
                          <a:solidFill>
                            <a:srgbClr val="002060"/>
                          </a:solidFill>
                          <a:effectLst/>
                          <a:latin typeface="Arial" panose="020B0604020202020204" pitchFamily="34" charset="0"/>
                          <a:cs typeface="Arial" panose="020B0604020202020204" pitchFamily="34" charset="0"/>
                        </a:rPr>
                        <a:t>20-21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800" b="1" i="0" u="none" strike="noStrike">
                          <a:solidFill>
                            <a:srgbClr val="002060"/>
                          </a:solidFill>
                          <a:effectLst/>
                          <a:latin typeface="Arial" panose="020B0604020202020204" pitchFamily="34" charset="0"/>
                          <a:cs typeface="Arial" panose="020B0604020202020204" pitchFamily="34" charset="0"/>
                        </a:rPr>
                        <a:t>21-22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800" b="1" i="0" u="none" strike="noStrike">
                          <a:solidFill>
                            <a:srgbClr val="002060"/>
                          </a:solidFill>
                          <a:effectLst/>
                          <a:latin typeface="Arial" panose="020B0604020202020204" pitchFamily="34" charset="0"/>
                          <a:cs typeface="Arial" panose="020B0604020202020204" pitchFamily="34" charset="0"/>
                        </a:rPr>
                        <a:t>22-23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800" b="1" i="0" u="none" strike="noStrike">
                          <a:solidFill>
                            <a:srgbClr val="002060"/>
                          </a:solidFill>
                          <a:effectLst/>
                          <a:latin typeface="Arial" panose="020B0604020202020204" pitchFamily="34" charset="0"/>
                          <a:cs typeface="Arial" panose="020B0604020202020204" pitchFamily="34" charset="0"/>
                        </a:rPr>
                        <a:t>23-24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800" b="1" i="0" u="none" strike="noStrike">
                          <a:solidFill>
                            <a:srgbClr val="002060"/>
                          </a:solidFill>
                          <a:effectLst/>
                          <a:latin typeface="Arial" panose="020B0604020202020204" pitchFamily="34" charset="0"/>
                          <a:cs typeface="Arial" panose="020B0604020202020204" pitchFamily="34" charset="0"/>
                        </a:rPr>
                        <a:t>24-25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GB" sz="800" b="1" i="0" u="none" strike="noStrike">
                        <a:solidFill>
                          <a:srgbClr val="002060"/>
                        </a:solidFill>
                        <a:effectLst/>
                        <a:latin typeface="Arial" panose="020B0604020202020204" pitchFamily="34" charset="0"/>
                        <a:cs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800" b="1" i="0" u="none" strike="noStrike">
                          <a:solidFill>
                            <a:srgbClr val="002060"/>
                          </a:solidFill>
                          <a:effectLst/>
                          <a:latin typeface="Arial" panose="020B0604020202020204" pitchFamily="34" charset="0"/>
                          <a:cs typeface="Arial" panose="020B0604020202020204" pitchFamily="34" charset="0"/>
                        </a:rPr>
                        <a:t>Quarter</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800" b="1" i="0" u="none" strike="noStrike">
                          <a:solidFill>
                            <a:srgbClr val="002060"/>
                          </a:solidFill>
                          <a:effectLst/>
                          <a:latin typeface="Arial" panose="020B0604020202020204" pitchFamily="34" charset="0"/>
                          <a:cs typeface="Arial" panose="020B0604020202020204" pitchFamily="34" charset="0"/>
                        </a:rPr>
                        <a:t>Q3 24-25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800" b="1" i="0" u="none" strike="noStrike">
                          <a:solidFill>
                            <a:srgbClr val="002060"/>
                          </a:solidFill>
                          <a:effectLst/>
                          <a:latin typeface="Arial" panose="020B0604020202020204" pitchFamily="34" charset="0"/>
                          <a:cs typeface="Arial" panose="020B0604020202020204" pitchFamily="34" charset="0"/>
                        </a:rPr>
                        <a:t>Q4 23-24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65647735"/>
                  </a:ext>
                </a:extLst>
              </a:tr>
              <a:tr h="331200">
                <a:tc>
                  <a:txBody>
                    <a:bodyPr/>
                    <a:lstStyle/>
                    <a:p>
                      <a:pPr algn="ctr" rtl="0" fontAlgn="ctr"/>
                      <a:r>
                        <a:rPr lang="en-GB" sz="800" b="1" i="0" u="none" strike="noStrike">
                          <a:solidFill>
                            <a:srgbClr val="002060"/>
                          </a:solidFill>
                          <a:effectLst/>
                          <a:latin typeface="Arial" panose="020B0604020202020204" pitchFamily="34" charset="0"/>
                        </a:rPr>
                        <a:t>Volume</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r>
                        <a:rPr lang="en-GB" sz="800" b="1" i="0" u="none" strike="noStrike">
                          <a:solidFill>
                            <a:srgbClr val="000000"/>
                          </a:solidFill>
                          <a:effectLst/>
                          <a:latin typeface="Arial" panose="020B0604020202020204" pitchFamily="34" charset="0"/>
                        </a:rPr>
                        <a:t>657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r>
                        <a:rPr lang="en-GB" sz="800" b="1" i="0" u="none" strike="noStrike">
                          <a:solidFill>
                            <a:srgbClr val="000000"/>
                          </a:solidFill>
                          <a:effectLst/>
                          <a:latin typeface="Arial" panose="020B0604020202020204" pitchFamily="34" charset="0"/>
                        </a:rPr>
                        <a:t>729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r>
                        <a:rPr lang="en-GB" sz="800" b="1" i="0" u="none" strike="noStrike">
                          <a:solidFill>
                            <a:srgbClr val="000000"/>
                          </a:solidFill>
                          <a:effectLst/>
                          <a:latin typeface="Arial" panose="020B0604020202020204" pitchFamily="34" charset="0"/>
                        </a:rPr>
                        <a:t>842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r>
                        <a:rPr lang="en-GB" sz="800" b="1" i="0" u="none" strike="noStrike">
                          <a:solidFill>
                            <a:srgbClr val="000000"/>
                          </a:solidFill>
                          <a:effectLst/>
                          <a:latin typeface="Arial" panose="020B0604020202020204" pitchFamily="34" charset="0"/>
                        </a:rPr>
                        <a:t>830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r>
                        <a:rPr lang="en-GB" sz="800" b="1" i="0" u="none" strike="noStrike">
                          <a:solidFill>
                            <a:srgbClr val="000000"/>
                          </a:solidFill>
                          <a:effectLst/>
                          <a:latin typeface="Arial" panose="020B0604020202020204" pitchFamily="34" charset="0"/>
                        </a:rPr>
                        <a:t>946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GB" sz="800" b="0" i="0" u="none" strike="noStrike">
                        <a:solidFill>
                          <a:srgbClr val="000000"/>
                        </a:solidFill>
                        <a:effectLst/>
                        <a:latin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800" b="1" i="0" u="none" strike="noStrike">
                          <a:solidFill>
                            <a:srgbClr val="002060"/>
                          </a:solidFill>
                          <a:effectLst/>
                          <a:latin typeface="Arial" panose="020B0604020202020204" pitchFamily="34" charset="0"/>
                        </a:rPr>
                        <a:t>% Change</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a:solidFill>
                            <a:srgbClr val="000000"/>
                          </a:solidFill>
                          <a:effectLst/>
                          <a:latin typeface="Arial" panose="020B0604020202020204" pitchFamily="34" charset="0"/>
                        </a:rPr>
                        <a:t>-3.7%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800" b="1" i="0" u="none" strike="noStrike">
                          <a:solidFill>
                            <a:srgbClr val="000000"/>
                          </a:solidFill>
                          <a:effectLst/>
                          <a:latin typeface="Arial" panose="020B0604020202020204" pitchFamily="34" charset="0"/>
                        </a:rPr>
                        <a:t>-4.6%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06712550"/>
                  </a:ext>
                </a:extLst>
              </a:tr>
            </a:tbl>
          </a:graphicData>
        </a:graphic>
      </p:graphicFrame>
      <p:pic>
        <p:nvPicPr>
          <p:cNvPr id="6" name="Picture 5">
            <a:extLst>
              <a:ext uri="{FF2B5EF4-FFF2-40B4-BE49-F238E27FC236}">
                <a16:creationId xmlns:a16="http://schemas.microsoft.com/office/drawing/2014/main" id="{65468532-61AB-5F9C-9C75-E9275E393410}"/>
              </a:ext>
            </a:extLst>
          </p:cNvPr>
          <p:cNvPicPr>
            <a:picLocks noChangeAspect="1"/>
          </p:cNvPicPr>
          <p:nvPr/>
        </p:nvPicPr>
        <p:blipFill>
          <a:blip r:embed="rId3"/>
          <a:stretch>
            <a:fillRect/>
          </a:stretch>
        </p:blipFill>
        <p:spPr>
          <a:xfrm>
            <a:off x="539374" y="882000"/>
            <a:ext cx="5072312" cy="2450804"/>
          </a:xfrm>
          <a:prstGeom prst="rect">
            <a:avLst/>
          </a:prstGeom>
        </p:spPr>
      </p:pic>
      <p:pic>
        <p:nvPicPr>
          <p:cNvPr id="7" name="Picture 6">
            <a:extLst>
              <a:ext uri="{FF2B5EF4-FFF2-40B4-BE49-F238E27FC236}">
                <a16:creationId xmlns:a16="http://schemas.microsoft.com/office/drawing/2014/main" id="{9ABFD966-36C4-D39E-88C6-48901DE53990}"/>
              </a:ext>
            </a:extLst>
          </p:cNvPr>
          <p:cNvPicPr>
            <a:picLocks noChangeAspect="1"/>
          </p:cNvPicPr>
          <p:nvPr/>
        </p:nvPicPr>
        <p:blipFill>
          <a:blip r:embed="rId4"/>
          <a:stretch>
            <a:fillRect/>
          </a:stretch>
        </p:blipFill>
        <p:spPr>
          <a:xfrm>
            <a:off x="6592868" y="882000"/>
            <a:ext cx="5072312" cy="2450804"/>
          </a:xfrm>
          <a:prstGeom prst="rect">
            <a:avLst/>
          </a:prstGeom>
        </p:spPr>
      </p:pic>
    </p:spTree>
    <p:extLst>
      <p:ext uri="{BB962C8B-B14F-4D97-AF65-F5344CB8AC3E}">
        <p14:creationId xmlns:p14="http://schemas.microsoft.com/office/powerpoint/2010/main" val="39108792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B8AB0A-09DF-AF50-F700-3C5AA9F1331A}"/>
            </a:ext>
          </a:extLst>
        </p:cNvPr>
        <p:cNvGrpSpPr/>
        <p:nvPr/>
      </p:nvGrpSpPr>
      <p:grpSpPr>
        <a:xfrm>
          <a:off x="0" y="0"/>
          <a:ext cx="0" cy="0"/>
          <a:chOff x="0" y="0"/>
          <a:chExt cx="0" cy="0"/>
        </a:xfrm>
      </p:grpSpPr>
      <p:sp>
        <p:nvSpPr>
          <p:cNvPr id="14338" name="TextBox 14">
            <a:extLst>
              <a:ext uri="{FF2B5EF4-FFF2-40B4-BE49-F238E27FC236}">
                <a16:creationId xmlns:a16="http://schemas.microsoft.com/office/drawing/2014/main" id="{F382B067-D18C-419B-9517-F368D70242C6}"/>
              </a:ext>
            </a:extLst>
          </p:cNvPr>
          <p:cNvSpPr txBox="1">
            <a:spLocks noChangeArrowheads="1"/>
          </p:cNvSpPr>
          <p:nvPr/>
        </p:nvSpPr>
        <p:spPr bwMode="auto">
          <a:xfrm>
            <a:off x="120506" y="773364"/>
            <a:ext cx="5910048" cy="3261600"/>
          </a:xfrm>
          <a:prstGeom prst="rect">
            <a:avLst/>
          </a:prstGeom>
          <a:noFill/>
          <a:ln w="15875">
            <a:solidFill>
              <a:srgbClr val="00206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GB" altLang="en-US" sz="1800"/>
          </a:p>
        </p:txBody>
      </p:sp>
      <p:sp>
        <p:nvSpPr>
          <p:cNvPr id="4" name="Rectangle 3">
            <a:extLst>
              <a:ext uri="{FF2B5EF4-FFF2-40B4-BE49-F238E27FC236}">
                <a16:creationId xmlns:a16="http://schemas.microsoft.com/office/drawing/2014/main" id="{7A761412-C97B-B728-921F-B5DDEBB19C63}"/>
              </a:ext>
            </a:extLst>
          </p:cNvPr>
          <p:cNvSpPr/>
          <p:nvPr/>
        </p:nvSpPr>
        <p:spPr>
          <a:xfrm>
            <a:off x="0" y="0"/>
            <a:ext cx="12192000" cy="669925"/>
          </a:xfrm>
          <a:prstGeom prst="rect">
            <a:avLst/>
          </a:prstGeom>
          <a:solidFill>
            <a:srgbClr val="E6234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sz="3200"/>
              <a:t>	</a:t>
            </a:r>
            <a:r>
              <a:rPr lang="en-GB" sz="3200">
                <a:latin typeface="Arial" panose="020B0604020202020204" pitchFamily="34" charset="0"/>
                <a:cs typeface="Arial" panose="020B0604020202020204" pitchFamily="34" charset="0"/>
              </a:rPr>
              <a:t>7. Knife Crime</a:t>
            </a:r>
          </a:p>
        </p:txBody>
      </p:sp>
      <p:sp>
        <p:nvSpPr>
          <p:cNvPr id="14341" name="TextBox 13">
            <a:extLst>
              <a:ext uri="{FF2B5EF4-FFF2-40B4-BE49-F238E27FC236}">
                <a16:creationId xmlns:a16="http://schemas.microsoft.com/office/drawing/2014/main" id="{D83D43EA-176D-98E9-0FFE-56FD9933AA0F}"/>
              </a:ext>
            </a:extLst>
          </p:cNvPr>
          <p:cNvSpPr txBox="1">
            <a:spLocks noChangeArrowheads="1"/>
          </p:cNvSpPr>
          <p:nvPr/>
        </p:nvSpPr>
        <p:spPr bwMode="auto">
          <a:xfrm>
            <a:off x="122400" y="4116802"/>
            <a:ext cx="11962800" cy="2662267"/>
          </a:xfrm>
          <a:prstGeom prst="rect">
            <a:avLst/>
          </a:prstGeom>
          <a:noFill/>
          <a:ln w="15875">
            <a:solidFill>
              <a:srgbClr val="002060"/>
            </a:solidFill>
            <a:miter lim="800000"/>
            <a:headEnd/>
            <a:tailEnd/>
          </a:ln>
          <a:extLst>
            <a:ext uri="{909E8E84-426E-40DD-AFC4-6F175D3DCCD1}">
              <a14:hiddenFill xmlns:a14="http://schemas.microsoft.com/office/drawing/2010/main">
                <a:solidFill>
                  <a:srgbClr val="FFFFFF"/>
                </a:solidFill>
              </a14:hiddenFill>
            </a:ext>
          </a:extLst>
        </p:spPr>
        <p:txBody>
          <a:bodyPr wrap="square" lIns="91440" tIns="45720" rIns="91440" bIns="45720" anchor="t">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hangingPunct="1">
              <a:lnSpc>
                <a:spcPct val="100000"/>
              </a:lnSpc>
              <a:spcBef>
                <a:spcPct val="0"/>
              </a:spcBef>
              <a:buFontTx/>
              <a:buNone/>
            </a:pPr>
            <a:r>
              <a:rPr lang="en-GB" altLang="en-US" sz="1300" b="1" i="1">
                <a:latin typeface="Arial" panose="020B0604020202020204" pitchFamily="34" charset="0"/>
                <a:cs typeface="Arial" panose="020B0604020202020204" pitchFamily="34" charset="0"/>
              </a:rPr>
              <a:t>Operational Overview</a:t>
            </a:r>
          </a:p>
          <a:p>
            <a:pPr algn="just" eaLnBrk="1" hangingPunct="1">
              <a:lnSpc>
                <a:spcPct val="100000"/>
              </a:lnSpc>
              <a:spcBef>
                <a:spcPct val="0"/>
              </a:spcBef>
              <a:buFontTx/>
              <a:buNone/>
            </a:pPr>
            <a:endParaRPr lang="en-GB" altLang="en-US" sz="600">
              <a:latin typeface="Arial" panose="020B0604020202020204" pitchFamily="34" charset="0"/>
              <a:cs typeface="Arial" panose="020B0604020202020204" pitchFamily="34" charset="0"/>
            </a:endParaRPr>
          </a:p>
          <a:p>
            <a:pPr algn="just" eaLnBrk="1" hangingPunct="1">
              <a:lnSpc>
                <a:spcPct val="100000"/>
              </a:lnSpc>
              <a:spcBef>
                <a:spcPct val="0"/>
              </a:spcBef>
              <a:buFontTx/>
              <a:buNone/>
            </a:pPr>
            <a:r>
              <a:rPr lang="en-GB" altLang="en-US" sz="1100">
                <a:latin typeface="Arial" panose="020B0604020202020204" pitchFamily="34" charset="0"/>
                <a:cs typeface="Arial" panose="020B0604020202020204" pitchFamily="34" charset="0"/>
              </a:rPr>
              <a:t>During Q4 2024-25, 78 offences were recorded which met the criteria of a knife crime as defined by the Home Office’s National Data Quality Improvement Service (NDQIS) reporting system. This is the lowest value within the three-year timeframe, falling below the lower control limit and representing a reduction of 27.1% (29 fewer offences) when compared to the quarter prior. A less prominent reduction of 10.3% (nine fewer offences) can be observed when comparing Q4 2024-25 to the same quarter during the previous financial year. </a:t>
            </a:r>
          </a:p>
          <a:p>
            <a:pPr algn="just" eaLnBrk="1" hangingPunct="1">
              <a:lnSpc>
                <a:spcPct val="100000"/>
              </a:lnSpc>
              <a:spcBef>
                <a:spcPct val="0"/>
              </a:spcBef>
              <a:buFontTx/>
              <a:buNone/>
            </a:pPr>
            <a:endParaRPr lang="en-GB" altLang="en-US" sz="600" b="1" i="1">
              <a:latin typeface="Avenir Next LT Pro Demi" panose="020B0704020202020204" pitchFamily="34" charset="0"/>
              <a:cs typeface="Arial" panose="020B0604020202020204" pitchFamily="34" charset="0"/>
            </a:endParaRPr>
          </a:p>
          <a:p>
            <a:pPr algn="just">
              <a:lnSpc>
                <a:spcPct val="100000"/>
              </a:lnSpc>
              <a:spcBef>
                <a:spcPct val="0"/>
              </a:spcBef>
              <a:buNone/>
            </a:pPr>
            <a:r>
              <a:rPr lang="en-GB" altLang="en-US" sz="1100">
                <a:latin typeface="Arial" panose="020B0604020202020204" pitchFamily="34" charset="0"/>
                <a:cs typeface="Arial" panose="020B0604020202020204" pitchFamily="34" charset="0"/>
              </a:rPr>
              <a:t>The force actively engages with initiatives which aim to reduce knife crime, such as Operation Sceptre. Sweeps of areas are also conducted, in order to locate concealed or abandoned knives and weapons. In addition, diversionary schemes and education are provided for young people, highlighting the dangers and consequences of carrying and/or using a knife.</a:t>
            </a:r>
          </a:p>
          <a:p>
            <a:pPr algn="just" eaLnBrk="1" hangingPunct="1">
              <a:lnSpc>
                <a:spcPct val="100000"/>
              </a:lnSpc>
              <a:spcBef>
                <a:spcPct val="0"/>
              </a:spcBef>
              <a:buFontTx/>
              <a:buNone/>
            </a:pPr>
            <a:endParaRPr lang="en-GB" altLang="en-US" sz="600" b="1" i="1">
              <a:latin typeface="Avenir Next LT Pro Demi" panose="020B0704020202020204" pitchFamily="34" charset="0"/>
              <a:cs typeface="Arial" panose="020B0604020202020204" pitchFamily="34" charset="0"/>
            </a:endParaRPr>
          </a:p>
          <a:p>
            <a:pPr algn="just" eaLnBrk="1" hangingPunct="1">
              <a:lnSpc>
                <a:spcPct val="100000"/>
              </a:lnSpc>
              <a:spcBef>
                <a:spcPct val="0"/>
              </a:spcBef>
              <a:buFontTx/>
              <a:buNone/>
            </a:pPr>
            <a:endParaRPr lang="en-GB" altLang="en-US" sz="600" b="1" i="1">
              <a:latin typeface="Avenir Next LT Pro Demi" panose="020B0704020202020204" pitchFamily="34" charset="0"/>
              <a:cs typeface="Arial" panose="020B0604020202020204" pitchFamily="34" charset="0"/>
            </a:endParaRPr>
          </a:p>
          <a:p>
            <a:pPr algn="just" eaLnBrk="1" hangingPunct="1">
              <a:lnSpc>
                <a:spcPct val="100000"/>
              </a:lnSpc>
              <a:spcBef>
                <a:spcPct val="0"/>
              </a:spcBef>
              <a:buFontTx/>
              <a:buNone/>
            </a:pPr>
            <a:endParaRPr lang="en-GB" altLang="en-US" sz="600" b="1" i="1">
              <a:latin typeface="Avenir Next LT Pro Demi" panose="020B0704020202020204" pitchFamily="34" charset="0"/>
              <a:cs typeface="Arial" panose="020B0604020202020204" pitchFamily="34" charset="0"/>
            </a:endParaRPr>
          </a:p>
          <a:p>
            <a:pPr algn="just" eaLnBrk="1" hangingPunct="1">
              <a:lnSpc>
                <a:spcPct val="100000"/>
              </a:lnSpc>
              <a:spcBef>
                <a:spcPct val="0"/>
              </a:spcBef>
              <a:buFontTx/>
              <a:buNone/>
            </a:pPr>
            <a:endParaRPr lang="en-GB" altLang="en-US" sz="600" b="1" i="1">
              <a:latin typeface="Avenir Next LT Pro Demi" panose="020B0704020202020204" pitchFamily="34" charset="0"/>
              <a:cs typeface="Arial" panose="020B0604020202020204" pitchFamily="34" charset="0"/>
            </a:endParaRPr>
          </a:p>
          <a:p>
            <a:pPr algn="just" eaLnBrk="1" hangingPunct="1">
              <a:lnSpc>
                <a:spcPct val="100000"/>
              </a:lnSpc>
              <a:spcBef>
                <a:spcPct val="0"/>
              </a:spcBef>
              <a:buFontTx/>
              <a:buNone/>
            </a:pPr>
            <a:endParaRPr lang="en-GB" altLang="en-US" sz="600" b="1" i="1">
              <a:latin typeface="Avenir Next LT Pro Demi" panose="020B0704020202020204" pitchFamily="34" charset="0"/>
              <a:cs typeface="Arial" panose="020B0604020202020204" pitchFamily="34" charset="0"/>
            </a:endParaRPr>
          </a:p>
          <a:p>
            <a:pPr algn="just" eaLnBrk="1" hangingPunct="1">
              <a:lnSpc>
                <a:spcPct val="100000"/>
              </a:lnSpc>
              <a:spcBef>
                <a:spcPct val="0"/>
              </a:spcBef>
              <a:buFontTx/>
              <a:buNone/>
            </a:pPr>
            <a:endParaRPr lang="en-GB" altLang="en-US" sz="600" b="1" i="1">
              <a:latin typeface="Avenir Next LT Pro Demi" panose="020B0704020202020204" pitchFamily="34" charset="0"/>
              <a:cs typeface="Arial" panose="020B0604020202020204" pitchFamily="34" charset="0"/>
            </a:endParaRPr>
          </a:p>
          <a:p>
            <a:pPr algn="just" eaLnBrk="1" hangingPunct="1">
              <a:lnSpc>
                <a:spcPct val="100000"/>
              </a:lnSpc>
              <a:spcBef>
                <a:spcPct val="0"/>
              </a:spcBef>
              <a:buFontTx/>
              <a:buNone/>
            </a:pPr>
            <a:endParaRPr lang="en-GB" altLang="en-US" sz="600" b="1" i="1">
              <a:latin typeface="Avenir Next LT Pro Demi" panose="020B0704020202020204" pitchFamily="34" charset="0"/>
              <a:cs typeface="Arial" panose="020B0604020202020204" pitchFamily="34" charset="0"/>
            </a:endParaRPr>
          </a:p>
          <a:p>
            <a:pPr algn="just" eaLnBrk="1" hangingPunct="1">
              <a:lnSpc>
                <a:spcPct val="100000"/>
              </a:lnSpc>
              <a:spcBef>
                <a:spcPct val="0"/>
              </a:spcBef>
              <a:buFontTx/>
              <a:buNone/>
            </a:pPr>
            <a:endParaRPr lang="en-GB" altLang="en-US" sz="600" b="1" i="1">
              <a:latin typeface="Avenir Next LT Pro Demi" panose="020B0704020202020204" pitchFamily="34" charset="0"/>
              <a:cs typeface="Arial" panose="020B0604020202020204" pitchFamily="34" charset="0"/>
            </a:endParaRPr>
          </a:p>
          <a:p>
            <a:pPr algn="just" eaLnBrk="1" hangingPunct="1">
              <a:lnSpc>
                <a:spcPct val="100000"/>
              </a:lnSpc>
              <a:spcBef>
                <a:spcPct val="0"/>
              </a:spcBef>
              <a:buFontTx/>
              <a:buNone/>
            </a:pPr>
            <a:endParaRPr lang="en-GB" altLang="en-US" sz="600" b="1" i="1">
              <a:latin typeface="Avenir Next LT Pro Demi" panose="020B0704020202020204" pitchFamily="34" charset="0"/>
              <a:cs typeface="Arial" panose="020B0604020202020204" pitchFamily="34" charset="0"/>
            </a:endParaRPr>
          </a:p>
          <a:p>
            <a:pPr algn="just" eaLnBrk="1" hangingPunct="1">
              <a:lnSpc>
                <a:spcPct val="100000"/>
              </a:lnSpc>
              <a:spcBef>
                <a:spcPct val="0"/>
              </a:spcBef>
              <a:buFontTx/>
              <a:buNone/>
            </a:pPr>
            <a:endParaRPr lang="en-GB" altLang="en-US" sz="600" b="1" i="1">
              <a:latin typeface="Avenir Next LT Pro Demi" panose="020B0704020202020204" pitchFamily="34" charset="0"/>
              <a:cs typeface="Arial" panose="020B0604020202020204" pitchFamily="34" charset="0"/>
            </a:endParaRPr>
          </a:p>
          <a:p>
            <a:pPr algn="just" eaLnBrk="1" hangingPunct="1">
              <a:lnSpc>
                <a:spcPct val="100000"/>
              </a:lnSpc>
              <a:spcBef>
                <a:spcPct val="0"/>
              </a:spcBef>
              <a:buFontTx/>
              <a:buNone/>
            </a:pPr>
            <a:endParaRPr lang="en-GB" altLang="en-US" sz="600" b="1" i="1">
              <a:latin typeface="Avenir Next LT Pro Demi" panose="020B0704020202020204" pitchFamily="34" charset="0"/>
              <a:cs typeface="Arial" panose="020B0604020202020204" pitchFamily="34" charset="0"/>
            </a:endParaRPr>
          </a:p>
          <a:p>
            <a:pPr algn="just" eaLnBrk="1" hangingPunct="1">
              <a:lnSpc>
                <a:spcPct val="100000"/>
              </a:lnSpc>
              <a:spcBef>
                <a:spcPct val="0"/>
              </a:spcBef>
              <a:buFontTx/>
              <a:buNone/>
            </a:pPr>
            <a:endParaRPr lang="en-GB" altLang="en-US" sz="600" b="1" i="1">
              <a:latin typeface="Avenir Next LT Pro Demi" panose="020B0704020202020204" pitchFamily="34" charset="0"/>
              <a:cs typeface="Arial" panose="020B0604020202020204" pitchFamily="34" charset="0"/>
            </a:endParaRPr>
          </a:p>
          <a:p>
            <a:pPr algn="just" eaLnBrk="1" hangingPunct="1">
              <a:lnSpc>
                <a:spcPct val="100000"/>
              </a:lnSpc>
              <a:spcBef>
                <a:spcPct val="0"/>
              </a:spcBef>
              <a:buFontTx/>
              <a:buNone/>
            </a:pPr>
            <a:endParaRPr lang="en-GB" altLang="en-US" sz="400" b="1" i="1">
              <a:latin typeface="Arial" panose="020B0604020202020204" pitchFamily="34" charset="0"/>
              <a:cs typeface="Arial" panose="020B0604020202020204" pitchFamily="34" charset="0"/>
            </a:endParaRPr>
          </a:p>
          <a:p>
            <a:pPr algn="just" eaLnBrk="1" hangingPunct="1">
              <a:lnSpc>
                <a:spcPct val="100000"/>
              </a:lnSpc>
              <a:spcBef>
                <a:spcPct val="0"/>
              </a:spcBef>
              <a:buFontTx/>
              <a:buNone/>
            </a:pPr>
            <a:r>
              <a:rPr lang="en-GB" altLang="en-US" sz="1100" i="1">
                <a:latin typeface="Arial" panose="020B0604020202020204" pitchFamily="34" charset="0"/>
                <a:cs typeface="Arial" panose="020B0604020202020204" pitchFamily="34" charset="0"/>
              </a:rPr>
              <a:t>In accordance with NDQIS reporting criteria, Possession of a Weapon and Homicide offences have been excluded from this dataset.</a:t>
            </a:r>
          </a:p>
        </p:txBody>
      </p:sp>
      <p:graphicFrame>
        <p:nvGraphicFramePr>
          <p:cNvPr id="9" name="Table 8">
            <a:extLst>
              <a:ext uri="{FF2B5EF4-FFF2-40B4-BE49-F238E27FC236}">
                <a16:creationId xmlns:a16="http://schemas.microsoft.com/office/drawing/2014/main" id="{5E96344C-61C0-E68C-42EE-3A98CC5B10EE}"/>
              </a:ext>
            </a:extLst>
          </p:cNvPr>
          <p:cNvGraphicFramePr>
            <a:graphicFrameLocks/>
          </p:cNvGraphicFramePr>
          <p:nvPr>
            <p:extLst>
              <p:ext uri="{D42A27DB-BD31-4B8C-83A1-F6EECF244321}">
                <p14:modId xmlns:p14="http://schemas.microsoft.com/office/powerpoint/2010/main" val="1878883175"/>
              </p:ext>
            </p:extLst>
          </p:nvPr>
        </p:nvGraphicFramePr>
        <p:xfrm>
          <a:off x="343270" y="3441949"/>
          <a:ext cx="5464520" cy="489120"/>
        </p:xfrm>
        <a:graphic>
          <a:graphicData uri="http://schemas.openxmlformats.org/drawingml/2006/table">
            <a:tbl>
              <a:tblPr firstRow="1" bandRow="1">
                <a:effectLst/>
              </a:tblPr>
              <a:tblGrid>
                <a:gridCol w="864000">
                  <a:extLst>
                    <a:ext uri="{9D8B030D-6E8A-4147-A177-3AD203B41FA5}">
                      <a16:colId xmlns:a16="http://schemas.microsoft.com/office/drawing/2014/main" val="2609853781"/>
                    </a:ext>
                  </a:extLst>
                </a:gridCol>
                <a:gridCol w="504000">
                  <a:extLst>
                    <a:ext uri="{9D8B030D-6E8A-4147-A177-3AD203B41FA5}">
                      <a16:colId xmlns:a16="http://schemas.microsoft.com/office/drawing/2014/main" val="3238801725"/>
                    </a:ext>
                  </a:extLst>
                </a:gridCol>
                <a:gridCol w="504000">
                  <a:extLst>
                    <a:ext uri="{9D8B030D-6E8A-4147-A177-3AD203B41FA5}">
                      <a16:colId xmlns:a16="http://schemas.microsoft.com/office/drawing/2014/main" val="129847028"/>
                    </a:ext>
                  </a:extLst>
                </a:gridCol>
                <a:gridCol w="504000">
                  <a:extLst>
                    <a:ext uri="{9D8B030D-6E8A-4147-A177-3AD203B41FA5}">
                      <a16:colId xmlns:a16="http://schemas.microsoft.com/office/drawing/2014/main" val="2983655793"/>
                    </a:ext>
                  </a:extLst>
                </a:gridCol>
                <a:gridCol w="504000">
                  <a:extLst>
                    <a:ext uri="{9D8B030D-6E8A-4147-A177-3AD203B41FA5}">
                      <a16:colId xmlns:a16="http://schemas.microsoft.com/office/drawing/2014/main" val="1752032484"/>
                    </a:ext>
                  </a:extLst>
                </a:gridCol>
                <a:gridCol w="504000">
                  <a:extLst>
                    <a:ext uri="{9D8B030D-6E8A-4147-A177-3AD203B41FA5}">
                      <a16:colId xmlns:a16="http://schemas.microsoft.com/office/drawing/2014/main" val="3044844383"/>
                    </a:ext>
                  </a:extLst>
                </a:gridCol>
                <a:gridCol w="496520">
                  <a:extLst>
                    <a:ext uri="{9D8B030D-6E8A-4147-A177-3AD203B41FA5}">
                      <a16:colId xmlns:a16="http://schemas.microsoft.com/office/drawing/2014/main" val="3702094272"/>
                    </a:ext>
                  </a:extLst>
                </a:gridCol>
                <a:gridCol w="576000">
                  <a:extLst>
                    <a:ext uri="{9D8B030D-6E8A-4147-A177-3AD203B41FA5}">
                      <a16:colId xmlns:a16="http://schemas.microsoft.com/office/drawing/2014/main" val="3746660425"/>
                    </a:ext>
                  </a:extLst>
                </a:gridCol>
                <a:gridCol w="504000">
                  <a:extLst>
                    <a:ext uri="{9D8B030D-6E8A-4147-A177-3AD203B41FA5}">
                      <a16:colId xmlns:a16="http://schemas.microsoft.com/office/drawing/2014/main" val="1495873282"/>
                    </a:ext>
                  </a:extLst>
                </a:gridCol>
                <a:gridCol w="504000">
                  <a:extLst>
                    <a:ext uri="{9D8B030D-6E8A-4147-A177-3AD203B41FA5}">
                      <a16:colId xmlns:a16="http://schemas.microsoft.com/office/drawing/2014/main" val="1487143500"/>
                    </a:ext>
                  </a:extLst>
                </a:gridCol>
              </a:tblGrid>
              <a:tr h="144000">
                <a:tc>
                  <a:txBody>
                    <a:bodyPr/>
                    <a:lstStyle/>
                    <a:p>
                      <a:pPr algn="ctr"/>
                      <a:r>
                        <a:rPr lang="en-GB" sz="800" b="1">
                          <a:solidFill>
                            <a:srgbClr val="002060"/>
                          </a:solidFill>
                          <a:latin typeface="Arial" panose="020B0604020202020204" pitchFamily="34" charset="0"/>
                          <a:cs typeface="Arial" panose="020B0604020202020204" pitchFamily="34" charset="0"/>
                        </a:rPr>
                        <a:t>Financial Year</a:t>
                      </a:r>
                    </a:p>
                  </a:txBody>
                  <a:tcPr marL="36000" marR="3600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800" b="1" i="0" u="none" strike="noStrike">
                          <a:solidFill>
                            <a:srgbClr val="002060"/>
                          </a:solidFill>
                          <a:effectLst/>
                          <a:latin typeface="Arial" panose="020B0604020202020204" pitchFamily="34" charset="0"/>
                          <a:cs typeface="Arial" panose="020B0604020202020204" pitchFamily="34" charset="0"/>
                        </a:rPr>
                        <a:t>20-21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800" b="1" i="0" u="none" strike="noStrike">
                          <a:solidFill>
                            <a:srgbClr val="002060"/>
                          </a:solidFill>
                          <a:effectLst/>
                          <a:latin typeface="Arial" panose="020B0604020202020204" pitchFamily="34" charset="0"/>
                          <a:cs typeface="Arial" panose="020B0604020202020204" pitchFamily="34" charset="0"/>
                        </a:rPr>
                        <a:t>21-22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800" b="1" i="0" u="none" strike="noStrike">
                          <a:solidFill>
                            <a:srgbClr val="002060"/>
                          </a:solidFill>
                          <a:effectLst/>
                          <a:latin typeface="Arial" panose="020B0604020202020204" pitchFamily="34" charset="0"/>
                          <a:cs typeface="Arial" panose="020B0604020202020204" pitchFamily="34" charset="0"/>
                        </a:rPr>
                        <a:t>22-23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800" b="1" i="0" u="none" strike="noStrike">
                          <a:solidFill>
                            <a:srgbClr val="002060"/>
                          </a:solidFill>
                          <a:effectLst/>
                          <a:latin typeface="Arial" panose="020B0604020202020204" pitchFamily="34" charset="0"/>
                          <a:cs typeface="Arial" panose="020B0604020202020204" pitchFamily="34" charset="0"/>
                        </a:rPr>
                        <a:t>23-24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800" b="1" i="0" u="none" strike="noStrike">
                          <a:solidFill>
                            <a:srgbClr val="002060"/>
                          </a:solidFill>
                          <a:effectLst/>
                          <a:latin typeface="Arial" panose="020B0604020202020204" pitchFamily="34" charset="0"/>
                          <a:cs typeface="Arial" panose="020B0604020202020204" pitchFamily="34" charset="0"/>
                        </a:rPr>
                        <a:t>24-25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GB" sz="800" b="1" i="0" u="none" strike="noStrike">
                        <a:solidFill>
                          <a:srgbClr val="002060"/>
                        </a:solidFill>
                        <a:effectLst/>
                        <a:latin typeface="Arial" panose="020B0604020202020204" pitchFamily="34" charset="0"/>
                        <a:cs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800" b="1" i="0" u="none" strike="noStrike">
                          <a:solidFill>
                            <a:srgbClr val="002060"/>
                          </a:solidFill>
                          <a:effectLst/>
                          <a:latin typeface="Arial" panose="020B0604020202020204" pitchFamily="34" charset="0"/>
                          <a:cs typeface="Arial" panose="020B0604020202020204" pitchFamily="34" charset="0"/>
                        </a:rPr>
                        <a:t>Quarter</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800" b="1" i="0" u="none" strike="noStrike">
                          <a:solidFill>
                            <a:srgbClr val="002060"/>
                          </a:solidFill>
                          <a:effectLst/>
                          <a:latin typeface="Arial" panose="020B0604020202020204" pitchFamily="34" charset="0"/>
                          <a:cs typeface="Arial" panose="020B0604020202020204" pitchFamily="34" charset="0"/>
                        </a:rPr>
                        <a:t>Q3 24-25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800" b="1" i="0" u="none" strike="noStrike">
                          <a:solidFill>
                            <a:srgbClr val="002060"/>
                          </a:solidFill>
                          <a:effectLst/>
                          <a:latin typeface="Arial" panose="020B0604020202020204" pitchFamily="34" charset="0"/>
                          <a:cs typeface="Arial" panose="020B0604020202020204" pitchFamily="34" charset="0"/>
                        </a:rPr>
                        <a:t>Q4 23-24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65647735"/>
                  </a:ext>
                </a:extLst>
              </a:tr>
              <a:tr h="331200">
                <a:tc>
                  <a:txBody>
                    <a:bodyPr/>
                    <a:lstStyle/>
                    <a:p>
                      <a:pPr algn="ctr" rtl="0" fontAlgn="ctr"/>
                      <a:r>
                        <a:rPr lang="en-GB" sz="800" b="1" i="0" u="none" strike="noStrike">
                          <a:solidFill>
                            <a:srgbClr val="002060"/>
                          </a:solidFill>
                          <a:effectLst/>
                          <a:latin typeface="Arial" panose="020B0604020202020204" pitchFamily="34" charset="0"/>
                        </a:rPr>
                        <a:t>Volume</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r>
                        <a:rPr lang="en-GB" sz="800" b="1" i="0" u="none" strike="noStrike">
                          <a:solidFill>
                            <a:srgbClr val="000000"/>
                          </a:solidFill>
                          <a:effectLst/>
                          <a:latin typeface="Arial" panose="020B0604020202020204" pitchFamily="34" charset="0"/>
                        </a:rPr>
                        <a:t>321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r>
                        <a:rPr lang="en-GB" sz="800" b="1" i="0" u="none" strike="noStrike">
                          <a:solidFill>
                            <a:srgbClr val="000000"/>
                          </a:solidFill>
                          <a:effectLst/>
                          <a:latin typeface="Arial" panose="020B0604020202020204" pitchFamily="34" charset="0"/>
                        </a:rPr>
                        <a:t>283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r>
                        <a:rPr lang="en-GB" sz="800" b="1" i="0" u="none" strike="noStrike">
                          <a:solidFill>
                            <a:srgbClr val="000000"/>
                          </a:solidFill>
                          <a:effectLst/>
                          <a:latin typeface="Arial" panose="020B0604020202020204" pitchFamily="34" charset="0"/>
                        </a:rPr>
                        <a:t>370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r>
                        <a:rPr lang="en-GB" sz="800" b="1" i="0" u="none" strike="noStrike">
                          <a:solidFill>
                            <a:srgbClr val="000000"/>
                          </a:solidFill>
                          <a:effectLst/>
                          <a:latin typeface="Arial" panose="020B0604020202020204" pitchFamily="34" charset="0"/>
                        </a:rPr>
                        <a:t>359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r>
                        <a:rPr lang="en-GB" sz="800" b="1" i="0" u="none" strike="noStrike">
                          <a:solidFill>
                            <a:srgbClr val="000000"/>
                          </a:solidFill>
                          <a:effectLst/>
                          <a:latin typeface="Arial" panose="020B0604020202020204" pitchFamily="34" charset="0"/>
                        </a:rPr>
                        <a:t>389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GB" sz="800" b="0" i="0" u="none" strike="noStrike">
                        <a:solidFill>
                          <a:srgbClr val="000000"/>
                        </a:solidFill>
                        <a:effectLst/>
                        <a:latin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800" b="1" i="0" u="none" strike="noStrike">
                          <a:solidFill>
                            <a:srgbClr val="002060"/>
                          </a:solidFill>
                          <a:effectLst/>
                          <a:latin typeface="Arial" panose="020B0604020202020204" pitchFamily="34" charset="0"/>
                        </a:rPr>
                        <a:t>% Change</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a:solidFill>
                            <a:srgbClr val="000000"/>
                          </a:solidFill>
                          <a:effectLst/>
                          <a:latin typeface="Arial" panose="020B0604020202020204" pitchFamily="34" charset="0"/>
                        </a:rPr>
                        <a:t>-27.1%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800" b="1" i="0" u="none" strike="noStrike">
                          <a:solidFill>
                            <a:srgbClr val="000000"/>
                          </a:solidFill>
                          <a:effectLst/>
                          <a:latin typeface="Arial" panose="020B0604020202020204" pitchFamily="34" charset="0"/>
                        </a:rPr>
                        <a:t>-10.3%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06712550"/>
                  </a:ext>
                </a:extLst>
              </a:tr>
            </a:tbl>
          </a:graphicData>
        </a:graphic>
      </p:graphicFrame>
      <p:pic>
        <p:nvPicPr>
          <p:cNvPr id="2" name="Picture 1">
            <a:extLst>
              <a:ext uri="{FF2B5EF4-FFF2-40B4-BE49-F238E27FC236}">
                <a16:creationId xmlns:a16="http://schemas.microsoft.com/office/drawing/2014/main" id="{D032D2FC-F0D0-78A1-61AF-38EBBFAFD7D9}"/>
              </a:ext>
            </a:extLst>
          </p:cNvPr>
          <p:cNvPicPr>
            <a:picLocks noChangeAspect="1"/>
          </p:cNvPicPr>
          <p:nvPr/>
        </p:nvPicPr>
        <p:blipFill>
          <a:blip r:embed="rId3"/>
          <a:stretch>
            <a:fillRect/>
          </a:stretch>
        </p:blipFill>
        <p:spPr>
          <a:xfrm>
            <a:off x="539374" y="882255"/>
            <a:ext cx="5072312" cy="2450804"/>
          </a:xfrm>
          <a:prstGeom prst="rect">
            <a:avLst/>
          </a:prstGeom>
        </p:spPr>
      </p:pic>
    </p:spTree>
    <p:extLst>
      <p:ext uri="{BB962C8B-B14F-4D97-AF65-F5344CB8AC3E}">
        <p14:creationId xmlns:p14="http://schemas.microsoft.com/office/powerpoint/2010/main" val="42026407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AE3907-593B-6009-322F-61A64C70AD94}"/>
            </a:ext>
          </a:extLst>
        </p:cNvPr>
        <p:cNvGrpSpPr/>
        <p:nvPr/>
      </p:nvGrpSpPr>
      <p:grpSpPr>
        <a:xfrm>
          <a:off x="0" y="0"/>
          <a:ext cx="0" cy="0"/>
          <a:chOff x="0" y="0"/>
          <a:chExt cx="0" cy="0"/>
        </a:xfrm>
      </p:grpSpPr>
      <p:sp>
        <p:nvSpPr>
          <p:cNvPr id="14338" name="TextBox 14">
            <a:extLst>
              <a:ext uri="{FF2B5EF4-FFF2-40B4-BE49-F238E27FC236}">
                <a16:creationId xmlns:a16="http://schemas.microsoft.com/office/drawing/2014/main" id="{FB924B1F-92F4-A1E1-0225-C2A47B02F17B}"/>
              </a:ext>
            </a:extLst>
          </p:cNvPr>
          <p:cNvSpPr txBox="1">
            <a:spLocks noChangeArrowheads="1"/>
          </p:cNvSpPr>
          <p:nvPr/>
        </p:nvSpPr>
        <p:spPr bwMode="auto">
          <a:xfrm>
            <a:off x="120506" y="773364"/>
            <a:ext cx="5910048" cy="3261600"/>
          </a:xfrm>
          <a:prstGeom prst="rect">
            <a:avLst/>
          </a:prstGeom>
          <a:noFill/>
          <a:ln w="15875">
            <a:solidFill>
              <a:srgbClr val="00206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GB" altLang="en-US" sz="1800"/>
          </a:p>
        </p:txBody>
      </p:sp>
      <p:sp>
        <p:nvSpPr>
          <p:cNvPr id="3" name="TextBox 14">
            <a:extLst>
              <a:ext uri="{FF2B5EF4-FFF2-40B4-BE49-F238E27FC236}">
                <a16:creationId xmlns:a16="http://schemas.microsoft.com/office/drawing/2014/main" id="{EE12FC85-5B6F-E371-58DE-3293A84B857D}"/>
              </a:ext>
            </a:extLst>
          </p:cNvPr>
          <p:cNvSpPr txBox="1">
            <a:spLocks noChangeArrowheads="1"/>
          </p:cNvSpPr>
          <p:nvPr/>
        </p:nvSpPr>
        <p:spPr bwMode="auto">
          <a:xfrm>
            <a:off x="6174000" y="773364"/>
            <a:ext cx="5910048" cy="3261600"/>
          </a:xfrm>
          <a:prstGeom prst="rect">
            <a:avLst/>
          </a:prstGeom>
          <a:noFill/>
          <a:ln w="15875">
            <a:solidFill>
              <a:srgbClr val="00206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GB" altLang="en-US" sz="1800"/>
          </a:p>
        </p:txBody>
      </p:sp>
      <p:sp>
        <p:nvSpPr>
          <p:cNvPr id="4" name="Rectangle 3">
            <a:extLst>
              <a:ext uri="{FF2B5EF4-FFF2-40B4-BE49-F238E27FC236}">
                <a16:creationId xmlns:a16="http://schemas.microsoft.com/office/drawing/2014/main" id="{A0DE4DE5-4335-7C08-97F8-D6947602C1FC}"/>
              </a:ext>
            </a:extLst>
          </p:cNvPr>
          <p:cNvSpPr/>
          <p:nvPr/>
        </p:nvSpPr>
        <p:spPr>
          <a:xfrm>
            <a:off x="0" y="0"/>
            <a:ext cx="12192000" cy="669925"/>
          </a:xfrm>
          <a:prstGeom prst="rect">
            <a:avLst/>
          </a:prstGeom>
          <a:solidFill>
            <a:srgbClr val="E6234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sz="3200"/>
              <a:t>	</a:t>
            </a:r>
            <a:r>
              <a:rPr lang="en-GB" sz="3200">
                <a:latin typeface="Arial" panose="020B0604020202020204" pitchFamily="34" charset="0"/>
                <a:cs typeface="Arial" panose="020B0604020202020204" pitchFamily="34" charset="0"/>
              </a:rPr>
              <a:t>8. Drug Offences</a:t>
            </a:r>
          </a:p>
        </p:txBody>
      </p:sp>
      <p:sp>
        <p:nvSpPr>
          <p:cNvPr id="14341" name="TextBox 13">
            <a:extLst>
              <a:ext uri="{FF2B5EF4-FFF2-40B4-BE49-F238E27FC236}">
                <a16:creationId xmlns:a16="http://schemas.microsoft.com/office/drawing/2014/main" id="{9C3CBA93-F36B-234F-CF1C-C714F6D228FE}"/>
              </a:ext>
            </a:extLst>
          </p:cNvPr>
          <p:cNvSpPr txBox="1">
            <a:spLocks noChangeArrowheads="1"/>
          </p:cNvSpPr>
          <p:nvPr/>
        </p:nvSpPr>
        <p:spPr bwMode="auto">
          <a:xfrm>
            <a:off x="120506" y="4116798"/>
            <a:ext cx="11962800" cy="2664000"/>
          </a:xfrm>
          <a:prstGeom prst="rect">
            <a:avLst/>
          </a:prstGeom>
          <a:noFill/>
          <a:ln w="15875">
            <a:solidFill>
              <a:srgbClr val="002060"/>
            </a:solidFill>
            <a:miter lim="800000"/>
            <a:headEnd/>
            <a:tailEnd/>
          </a:ln>
          <a:extLst>
            <a:ext uri="{909E8E84-426E-40DD-AFC4-6F175D3DCCD1}">
              <a14:hiddenFill xmlns:a14="http://schemas.microsoft.com/office/drawing/2010/main">
                <a:solidFill>
                  <a:srgbClr val="FFFFFF"/>
                </a:solidFill>
              </a14:hiddenFill>
            </a:ext>
          </a:extLst>
        </p:spPr>
        <p:txBody>
          <a:bodyPr wrap="square" lIns="91440" tIns="45720" rIns="91440" bIns="45720" anchor="t">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hangingPunct="1">
              <a:lnSpc>
                <a:spcPct val="100000"/>
              </a:lnSpc>
              <a:spcBef>
                <a:spcPct val="0"/>
              </a:spcBef>
              <a:buFontTx/>
              <a:buNone/>
            </a:pPr>
            <a:r>
              <a:rPr lang="en-GB" altLang="en-US" sz="1300" b="1" i="1">
                <a:latin typeface="Arial" panose="020B0604020202020204" pitchFamily="34" charset="0"/>
                <a:cs typeface="Arial" panose="020B0604020202020204" pitchFamily="34" charset="0"/>
              </a:rPr>
              <a:t>Operational Overview</a:t>
            </a:r>
          </a:p>
          <a:p>
            <a:pPr algn="just" eaLnBrk="1" hangingPunct="1">
              <a:lnSpc>
                <a:spcPct val="100000"/>
              </a:lnSpc>
              <a:spcBef>
                <a:spcPct val="0"/>
              </a:spcBef>
              <a:buFontTx/>
              <a:buNone/>
            </a:pPr>
            <a:endParaRPr lang="en-GB" altLang="en-US" sz="600" b="1" i="1">
              <a:latin typeface="Avenir Next LT Pro Demi" panose="020B0704020202020204" pitchFamily="34" charset="0"/>
              <a:cs typeface="Arial" panose="020B0604020202020204" pitchFamily="34" charset="0"/>
            </a:endParaRPr>
          </a:p>
          <a:p>
            <a:pPr algn="just" eaLnBrk="1" hangingPunct="1">
              <a:lnSpc>
                <a:spcPct val="100000"/>
              </a:lnSpc>
              <a:spcBef>
                <a:spcPct val="0"/>
              </a:spcBef>
              <a:buFontTx/>
              <a:buNone/>
            </a:pPr>
            <a:r>
              <a:rPr lang="en-GB" altLang="en-US" sz="1100">
                <a:latin typeface="Arial" panose="020B0604020202020204" pitchFamily="34" charset="0"/>
                <a:cs typeface="Arial" panose="020B0604020202020204" pitchFamily="34" charset="0"/>
              </a:rPr>
              <a:t>A total of 431 crimes classified as Drug Offences were recorded during Q4 2024-25. This represents a reduction of 15.3% (78 fewer offences) when compared to the quarter prior, but an increase of 24.6% (85 additional offences) when compared to the same quarter during the previous financial year. </a:t>
            </a:r>
          </a:p>
          <a:p>
            <a:pPr algn="just" eaLnBrk="1" hangingPunct="1">
              <a:lnSpc>
                <a:spcPct val="100000"/>
              </a:lnSpc>
              <a:spcBef>
                <a:spcPct val="0"/>
              </a:spcBef>
              <a:buFontTx/>
              <a:buNone/>
            </a:pPr>
            <a:endParaRPr lang="en-GB" altLang="en-US" sz="600">
              <a:latin typeface="Arial" panose="020B0604020202020204" pitchFamily="34" charset="0"/>
              <a:cs typeface="Arial" panose="020B0604020202020204" pitchFamily="34" charset="0"/>
            </a:endParaRPr>
          </a:p>
          <a:p>
            <a:pPr algn="just" eaLnBrk="1" hangingPunct="1">
              <a:lnSpc>
                <a:spcPct val="100000"/>
              </a:lnSpc>
              <a:spcBef>
                <a:spcPct val="0"/>
              </a:spcBef>
              <a:buFontTx/>
              <a:buNone/>
            </a:pPr>
            <a:r>
              <a:rPr lang="en-GB" altLang="en-US" sz="1100">
                <a:latin typeface="Arial" panose="020B0604020202020204" pitchFamily="34" charset="0"/>
                <a:cs typeface="Arial" panose="020B0604020202020204" pitchFamily="34" charset="0"/>
              </a:rPr>
              <a:t>The solved rate for Drug Offences during Q4 2024-25 stands at 53.6%, with 231 crimes solved. This is an increase of 6.1 percentage points when compared to the quarter prior, albeit with 11 fewer crimes solved. However, the solved rate has fallen by 18.9 percentage points when compared to the same quarter during the previous financial year, with 20 fewer crimes solved. </a:t>
            </a:r>
            <a:endParaRPr lang="en-GB" altLang="en-US" sz="1200">
              <a:latin typeface="Arial" panose="020B0604020202020204" pitchFamily="34" charset="0"/>
              <a:cs typeface="Arial" panose="020B0604020202020204" pitchFamily="34" charset="0"/>
            </a:endParaRPr>
          </a:p>
          <a:p>
            <a:pPr algn="just" eaLnBrk="1" hangingPunct="1">
              <a:lnSpc>
                <a:spcPct val="100000"/>
              </a:lnSpc>
              <a:spcBef>
                <a:spcPct val="0"/>
              </a:spcBef>
              <a:buFontTx/>
              <a:buNone/>
            </a:pPr>
            <a:endParaRPr lang="en-GB" altLang="en-US" sz="600">
              <a:latin typeface="Arial" panose="020B0604020202020204" pitchFamily="34" charset="0"/>
              <a:cs typeface="Arial" panose="020B0604020202020204" pitchFamily="34" charset="0"/>
            </a:endParaRPr>
          </a:p>
          <a:p>
            <a:pPr algn="just">
              <a:lnSpc>
                <a:spcPct val="100000"/>
              </a:lnSpc>
              <a:spcBef>
                <a:spcPct val="0"/>
              </a:spcBef>
              <a:buNone/>
            </a:pPr>
            <a:r>
              <a:rPr lang="en-GB" altLang="en-US" sz="1100">
                <a:latin typeface="Arial" panose="020B0604020202020204" pitchFamily="34" charset="0"/>
                <a:cs typeface="Arial" panose="020B0604020202020204" pitchFamily="34" charset="0"/>
              </a:rPr>
              <a:t>An increase in Drug Offences has been recorded over the last 12 months. Analysis has identified that a key driver of this increase is seizures by the UK Border Force relating to drug commodities that were destined for Gwent postal addresses. The force is working with the Regional Organised Crime Unit and other partners to understand the impact of this increase, strengthening intelligence sharing mechanisms and developing solutions. During Q4 2024-25, 19.2% of all Drug Offences related to drugs importation and border force seizures, with 82 offences recorded. This represents a reduction of 32.8% (40 fewer offences) when compared to the quarter prior.</a:t>
            </a:r>
          </a:p>
          <a:p>
            <a:pPr algn="just" eaLnBrk="1" hangingPunct="1">
              <a:lnSpc>
                <a:spcPct val="100000"/>
              </a:lnSpc>
              <a:spcBef>
                <a:spcPct val="0"/>
              </a:spcBef>
              <a:buFontTx/>
              <a:buNone/>
            </a:pPr>
            <a:endParaRPr lang="en-GB" altLang="en-US" sz="1300" b="1" i="1">
              <a:latin typeface="Avenir Next LT Pro Demi" panose="020B0704020202020204" pitchFamily="34" charset="0"/>
              <a:cs typeface="Arial" panose="020B0604020202020204" pitchFamily="34" charset="0"/>
            </a:endParaRPr>
          </a:p>
          <a:p>
            <a:pPr algn="just" eaLnBrk="1" hangingPunct="1">
              <a:lnSpc>
                <a:spcPct val="100000"/>
              </a:lnSpc>
              <a:spcBef>
                <a:spcPct val="0"/>
              </a:spcBef>
              <a:buFontTx/>
              <a:buNone/>
            </a:pPr>
            <a:endParaRPr lang="en-GB" altLang="en-US" sz="1300" b="1" i="1">
              <a:latin typeface="Avenir Next LT Pro Demi" panose="020B0704020202020204" pitchFamily="34" charset="0"/>
              <a:cs typeface="Arial" panose="020B0604020202020204" pitchFamily="34" charset="0"/>
            </a:endParaRPr>
          </a:p>
          <a:p>
            <a:pPr algn="just" eaLnBrk="1" hangingPunct="1">
              <a:lnSpc>
                <a:spcPct val="100000"/>
              </a:lnSpc>
              <a:spcBef>
                <a:spcPct val="0"/>
              </a:spcBef>
              <a:buFontTx/>
              <a:buNone/>
            </a:pPr>
            <a:endParaRPr lang="en-GB" altLang="en-US" sz="600" b="1" i="1">
              <a:latin typeface="Arial" panose="020B0604020202020204" pitchFamily="34" charset="0"/>
              <a:cs typeface="Arial" panose="020B0604020202020204" pitchFamily="34" charset="0"/>
            </a:endParaRPr>
          </a:p>
          <a:p>
            <a:pPr algn="just" eaLnBrk="1" hangingPunct="1">
              <a:lnSpc>
                <a:spcPct val="100000"/>
              </a:lnSpc>
              <a:spcBef>
                <a:spcPct val="0"/>
              </a:spcBef>
              <a:buFontTx/>
              <a:buNone/>
            </a:pPr>
            <a:endParaRPr lang="en-GB" altLang="en-US" sz="600" b="1" i="1">
              <a:latin typeface="Arial" panose="020B0604020202020204" pitchFamily="34" charset="0"/>
              <a:cs typeface="Arial" panose="020B0604020202020204" pitchFamily="34" charset="0"/>
            </a:endParaRPr>
          </a:p>
        </p:txBody>
      </p:sp>
      <p:graphicFrame>
        <p:nvGraphicFramePr>
          <p:cNvPr id="2" name="Table 1">
            <a:extLst>
              <a:ext uri="{FF2B5EF4-FFF2-40B4-BE49-F238E27FC236}">
                <a16:creationId xmlns:a16="http://schemas.microsoft.com/office/drawing/2014/main" id="{A0A6932F-9BBD-9FCB-5F32-4195198826C0}"/>
              </a:ext>
            </a:extLst>
          </p:cNvPr>
          <p:cNvGraphicFramePr>
            <a:graphicFrameLocks/>
          </p:cNvGraphicFramePr>
          <p:nvPr>
            <p:extLst>
              <p:ext uri="{D42A27DB-BD31-4B8C-83A1-F6EECF244321}">
                <p14:modId xmlns:p14="http://schemas.microsoft.com/office/powerpoint/2010/main" val="3495734896"/>
              </p:ext>
            </p:extLst>
          </p:nvPr>
        </p:nvGraphicFramePr>
        <p:xfrm>
          <a:off x="6426947" y="3441949"/>
          <a:ext cx="5404154" cy="489120"/>
        </p:xfrm>
        <a:graphic>
          <a:graphicData uri="http://schemas.openxmlformats.org/drawingml/2006/table">
            <a:tbl>
              <a:tblPr firstRow="1" bandRow="1"/>
              <a:tblGrid>
                <a:gridCol w="864000">
                  <a:extLst>
                    <a:ext uri="{9D8B030D-6E8A-4147-A177-3AD203B41FA5}">
                      <a16:colId xmlns:a16="http://schemas.microsoft.com/office/drawing/2014/main" val="2609853781"/>
                    </a:ext>
                  </a:extLst>
                </a:gridCol>
                <a:gridCol w="504000">
                  <a:extLst>
                    <a:ext uri="{9D8B030D-6E8A-4147-A177-3AD203B41FA5}">
                      <a16:colId xmlns:a16="http://schemas.microsoft.com/office/drawing/2014/main" val="3238801725"/>
                    </a:ext>
                  </a:extLst>
                </a:gridCol>
                <a:gridCol w="504000">
                  <a:extLst>
                    <a:ext uri="{9D8B030D-6E8A-4147-A177-3AD203B41FA5}">
                      <a16:colId xmlns:a16="http://schemas.microsoft.com/office/drawing/2014/main" val="129847028"/>
                    </a:ext>
                  </a:extLst>
                </a:gridCol>
                <a:gridCol w="504000">
                  <a:extLst>
                    <a:ext uri="{9D8B030D-6E8A-4147-A177-3AD203B41FA5}">
                      <a16:colId xmlns:a16="http://schemas.microsoft.com/office/drawing/2014/main" val="2983655793"/>
                    </a:ext>
                  </a:extLst>
                </a:gridCol>
                <a:gridCol w="504000">
                  <a:extLst>
                    <a:ext uri="{9D8B030D-6E8A-4147-A177-3AD203B41FA5}">
                      <a16:colId xmlns:a16="http://schemas.microsoft.com/office/drawing/2014/main" val="1752032484"/>
                    </a:ext>
                  </a:extLst>
                </a:gridCol>
                <a:gridCol w="504000">
                  <a:extLst>
                    <a:ext uri="{9D8B030D-6E8A-4147-A177-3AD203B41FA5}">
                      <a16:colId xmlns:a16="http://schemas.microsoft.com/office/drawing/2014/main" val="3044844383"/>
                    </a:ext>
                  </a:extLst>
                </a:gridCol>
                <a:gridCol w="436154">
                  <a:extLst>
                    <a:ext uri="{9D8B030D-6E8A-4147-A177-3AD203B41FA5}">
                      <a16:colId xmlns:a16="http://schemas.microsoft.com/office/drawing/2014/main" val="848912980"/>
                    </a:ext>
                  </a:extLst>
                </a:gridCol>
                <a:gridCol w="576000">
                  <a:extLst>
                    <a:ext uri="{9D8B030D-6E8A-4147-A177-3AD203B41FA5}">
                      <a16:colId xmlns:a16="http://schemas.microsoft.com/office/drawing/2014/main" val="2436559015"/>
                    </a:ext>
                  </a:extLst>
                </a:gridCol>
                <a:gridCol w="504000">
                  <a:extLst>
                    <a:ext uri="{9D8B030D-6E8A-4147-A177-3AD203B41FA5}">
                      <a16:colId xmlns:a16="http://schemas.microsoft.com/office/drawing/2014/main" val="1495873282"/>
                    </a:ext>
                  </a:extLst>
                </a:gridCol>
                <a:gridCol w="504000">
                  <a:extLst>
                    <a:ext uri="{9D8B030D-6E8A-4147-A177-3AD203B41FA5}">
                      <a16:colId xmlns:a16="http://schemas.microsoft.com/office/drawing/2014/main" val="1487143500"/>
                    </a:ext>
                  </a:extLst>
                </a:gridCol>
              </a:tblGrid>
              <a:tr h="144000">
                <a:tc>
                  <a:txBody>
                    <a:bodyPr/>
                    <a:lstStyle/>
                    <a:p>
                      <a:pPr algn="ctr"/>
                      <a:r>
                        <a:rPr lang="en-GB" sz="800" b="1">
                          <a:solidFill>
                            <a:srgbClr val="002060"/>
                          </a:solidFill>
                          <a:latin typeface="Arial" panose="020B0604020202020204" pitchFamily="34" charset="0"/>
                          <a:cs typeface="Arial" panose="020B0604020202020204" pitchFamily="34" charset="0"/>
                        </a:rPr>
                        <a:t>Financial Year</a:t>
                      </a:r>
                    </a:p>
                  </a:txBody>
                  <a:tcPr marL="36000" marR="3600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a:solidFill>
                            <a:srgbClr val="002060"/>
                          </a:solidFill>
                          <a:latin typeface="Arial" panose="020B0604020202020204" pitchFamily="34" charset="0"/>
                          <a:cs typeface="Arial" panose="020B0604020202020204" pitchFamily="34" charset="0"/>
                        </a:rPr>
                        <a:t>20-21</a:t>
                      </a:r>
                    </a:p>
                  </a:txBody>
                  <a:tcPr marL="36000" marR="3600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a:solidFill>
                            <a:srgbClr val="002060"/>
                          </a:solidFill>
                          <a:latin typeface="Arial" panose="020B0604020202020204" pitchFamily="34" charset="0"/>
                          <a:cs typeface="Arial" panose="020B0604020202020204" pitchFamily="34" charset="0"/>
                        </a:rPr>
                        <a:t>21-22</a:t>
                      </a:r>
                    </a:p>
                  </a:txBody>
                  <a:tcPr marL="36000" marR="3600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a:solidFill>
                            <a:srgbClr val="002060"/>
                          </a:solidFill>
                          <a:latin typeface="Arial" panose="020B0604020202020204" pitchFamily="34" charset="0"/>
                          <a:cs typeface="Arial" panose="020B0604020202020204" pitchFamily="34" charset="0"/>
                        </a:rPr>
                        <a:t>22-23</a:t>
                      </a:r>
                    </a:p>
                  </a:txBody>
                  <a:tcPr marL="36000" marR="3600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a:solidFill>
                            <a:srgbClr val="002060"/>
                          </a:solidFill>
                          <a:latin typeface="Arial" panose="020B0604020202020204" pitchFamily="34" charset="0"/>
                          <a:cs typeface="Arial" panose="020B0604020202020204" pitchFamily="34" charset="0"/>
                        </a:rPr>
                        <a:t>23-24</a:t>
                      </a:r>
                    </a:p>
                  </a:txBody>
                  <a:tcPr marL="36000" marR="3600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a:solidFill>
                            <a:srgbClr val="002060"/>
                          </a:solidFill>
                          <a:latin typeface="Arial" panose="020B0604020202020204" pitchFamily="34" charset="0"/>
                          <a:cs typeface="Arial" panose="020B0604020202020204" pitchFamily="34" charset="0"/>
                        </a:rPr>
                        <a:t>24-25</a:t>
                      </a:r>
                    </a:p>
                  </a:txBody>
                  <a:tcPr marL="36000" marR="3600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GB" sz="800" b="1" i="0" u="none" strike="noStrike">
                        <a:solidFill>
                          <a:srgbClr val="002060"/>
                        </a:solidFill>
                        <a:effectLst/>
                        <a:latin typeface="Arial" panose="020B0604020202020204" pitchFamily="34" charset="0"/>
                        <a:cs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800" b="1" i="0" u="none" strike="noStrike">
                          <a:solidFill>
                            <a:srgbClr val="002060"/>
                          </a:solidFill>
                          <a:effectLst/>
                          <a:latin typeface="Arial" panose="020B0604020202020204" pitchFamily="34" charset="0"/>
                          <a:cs typeface="Arial" panose="020B0604020202020204" pitchFamily="34" charset="0"/>
                        </a:rPr>
                        <a:t>Quarter</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800" b="1" i="0" u="none" strike="noStrike">
                          <a:solidFill>
                            <a:srgbClr val="002060"/>
                          </a:solidFill>
                          <a:effectLst/>
                          <a:latin typeface="Arial" panose="020B0604020202020204" pitchFamily="34" charset="0"/>
                          <a:cs typeface="Arial" panose="020B0604020202020204" pitchFamily="34" charset="0"/>
                        </a:rPr>
                        <a:t>Q3 24-25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800" b="1" i="0" u="none" strike="noStrike">
                          <a:solidFill>
                            <a:srgbClr val="002060"/>
                          </a:solidFill>
                          <a:effectLst/>
                          <a:latin typeface="Arial" panose="020B0604020202020204" pitchFamily="34" charset="0"/>
                          <a:cs typeface="Arial" panose="020B0604020202020204" pitchFamily="34" charset="0"/>
                        </a:rPr>
                        <a:t>Q4 23-24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65647735"/>
                  </a:ext>
                </a:extLst>
              </a:tr>
              <a:tr h="331200">
                <a:tc>
                  <a:txBody>
                    <a:bodyPr/>
                    <a:lstStyle/>
                    <a:p>
                      <a:pPr algn="ctr" rtl="0" fontAlgn="ctr"/>
                      <a:r>
                        <a:rPr lang="en-GB" sz="800" b="1" i="0" u="none" strike="noStrike">
                          <a:solidFill>
                            <a:srgbClr val="002060"/>
                          </a:solidFill>
                          <a:effectLst/>
                          <a:latin typeface="Arial" panose="020B0604020202020204" pitchFamily="34" charset="0"/>
                        </a:rPr>
                        <a:t>Solved Rate</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800" b="1" i="0" u="none" strike="noStrike">
                          <a:solidFill>
                            <a:srgbClr val="000000"/>
                          </a:solidFill>
                          <a:effectLst/>
                          <a:latin typeface="Arial" panose="020B0604020202020204" pitchFamily="34" charset="0"/>
                        </a:rPr>
                        <a:t>79.0%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800" b="1" i="0" u="none" strike="noStrike">
                          <a:solidFill>
                            <a:srgbClr val="000000"/>
                          </a:solidFill>
                          <a:effectLst/>
                          <a:latin typeface="Arial" panose="020B0604020202020204" pitchFamily="34" charset="0"/>
                        </a:rPr>
                        <a:t>67.5%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800" b="1" i="0" u="none" strike="noStrike">
                          <a:solidFill>
                            <a:srgbClr val="000000"/>
                          </a:solidFill>
                          <a:effectLst/>
                          <a:latin typeface="Arial" panose="020B0604020202020204" pitchFamily="34" charset="0"/>
                        </a:rPr>
                        <a:t>55.1%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800" b="1" i="0" u="none" strike="noStrike">
                          <a:solidFill>
                            <a:srgbClr val="000000"/>
                          </a:solidFill>
                          <a:effectLst/>
                          <a:latin typeface="Arial" panose="020B0604020202020204" pitchFamily="34" charset="0"/>
                        </a:rPr>
                        <a:t>64.9%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800" b="1" i="0" u="none" strike="noStrike">
                          <a:solidFill>
                            <a:srgbClr val="000000"/>
                          </a:solidFill>
                          <a:effectLst/>
                          <a:latin typeface="Arial" panose="020B0604020202020204" pitchFamily="34" charset="0"/>
                        </a:rPr>
                        <a:t>50.3%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GB" sz="800" b="0" i="0" u="none" strike="noStrike">
                        <a:solidFill>
                          <a:srgbClr val="000000"/>
                        </a:solidFill>
                        <a:effectLst/>
                        <a:latin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800" b="1" i="0" u="none" strike="noStrike">
                          <a:solidFill>
                            <a:srgbClr val="002060"/>
                          </a:solidFill>
                          <a:effectLst/>
                          <a:latin typeface="Arial" panose="020B0604020202020204" pitchFamily="34" charset="0"/>
                        </a:rPr>
                        <a:t>PP Change</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a:solidFill>
                            <a:srgbClr val="000000"/>
                          </a:solidFill>
                          <a:effectLst/>
                          <a:latin typeface="Arial" panose="020B0604020202020204" pitchFamily="34" charset="0"/>
                        </a:rPr>
                        <a:t>6.1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800" b="1" i="0" u="none" strike="noStrike">
                          <a:solidFill>
                            <a:srgbClr val="000000"/>
                          </a:solidFill>
                          <a:effectLst/>
                          <a:latin typeface="Arial" panose="020B0604020202020204" pitchFamily="34" charset="0"/>
                        </a:rPr>
                        <a:t>-18.9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06712550"/>
                  </a:ext>
                </a:extLst>
              </a:tr>
            </a:tbl>
          </a:graphicData>
        </a:graphic>
      </p:graphicFrame>
      <p:graphicFrame>
        <p:nvGraphicFramePr>
          <p:cNvPr id="9" name="Table 8">
            <a:extLst>
              <a:ext uri="{FF2B5EF4-FFF2-40B4-BE49-F238E27FC236}">
                <a16:creationId xmlns:a16="http://schemas.microsoft.com/office/drawing/2014/main" id="{FE1F4637-C793-E5BD-A4C1-D18E5A4E1DC5}"/>
              </a:ext>
            </a:extLst>
          </p:cNvPr>
          <p:cNvGraphicFramePr>
            <a:graphicFrameLocks/>
          </p:cNvGraphicFramePr>
          <p:nvPr>
            <p:extLst>
              <p:ext uri="{D42A27DB-BD31-4B8C-83A1-F6EECF244321}">
                <p14:modId xmlns:p14="http://schemas.microsoft.com/office/powerpoint/2010/main" val="2681169923"/>
              </p:ext>
            </p:extLst>
          </p:nvPr>
        </p:nvGraphicFramePr>
        <p:xfrm>
          <a:off x="343270" y="3441949"/>
          <a:ext cx="5464520" cy="489120"/>
        </p:xfrm>
        <a:graphic>
          <a:graphicData uri="http://schemas.openxmlformats.org/drawingml/2006/table">
            <a:tbl>
              <a:tblPr firstRow="1" bandRow="1">
                <a:effectLst/>
              </a:tblPr>
              <a:tblGrid>
                <a:gridCol w="864000">
                  <a:extLst>
                    <a:ext uri="{9D8B030D-6E8A-4147-A177-3AD203B41FA5}">
                      <a16:colId xmlns:a16="http://schemas.microsoft.com/office/drawing/2014/main" val="2609853781"/>
                    </a:ext>
                  </a:extLst>
                </a:gridCol>
                <a:gridCol w="504000">
                  <a:extLst>
                    <a:ext uri="{9D8B030D-6E8A-4147-A177-3AD203B41FA5}">
                      <a16:colId xmlns:a16="http://schemas.microsoft.com/office/drawing/2014/main" val="3238801725"/>
                    </a:ext>
                  </a:extLst>
                </a:gridCol>
                <a:gridCol w="504000">
                  <a:extLst>
                    <a:ext uri="{9D8B030D-6E8A-4147-A177-3AD203B41FA5}">
                      <a16:colId xmlns:a16="http://schemas.microsoft.com/office/drawing/2014/main" val="129847028"/>
                    </a:ext>
                  </a:extLst>
                </a:gridCol>
                <a:gridCol w="504000">
                  <a:extLst>
                    <a:ext uri="{9D8B030D-6E8A-4147-A177-3AD203B41FA5}">
                      <a16:colId xmlns:a16="http://schemas.microsoft.com/office/drawing/2014/main" val="2983655793"/>
                    </a:ext>
                  </a:extLst>
                </a:gridCol>
                <a:gridCol w="504000">
                  <a:extLst>
                    <a:ext uri="{9D8B030D-6E8A-4147-A177-3AD203B41FA5}">
                      <a16:colId xmlns:a16="http://schemas.microsoft.com/office/drawing/2014/main" val="1752032484"/>
                    </a:ext>
                  </a:extLst>
                </a:gridCol>
                <a:gridCol w="504000">
                  <a:extLst>
                    <a:ext uri="{9D8B030D-6E8A-4147-A177-3AD203B41FA5}">
                      <a16:colId xmlns:a16="http://schemas.microsoft.com/office/drawing/2014/main" val="3044844383"/>
                    </a:ext>
                  </a:extLst>
                </a:gridCol>
                <a:gridCol w="496520">
                  <a:extLst>
                    <a:ext uri="{9D8B030D-6E8A-4147-A177-3AD203B41FA5}">
                      <a16:colId xmlns:a16="http://schemas.microsoft.com/office/drawing/2014/main" val="3702094272"/>
                    </a:ext>
                  </a:extLst>
                </a:gridCol>
                <a:gridCol w="576000">
                  <a:extLst>
                    <a:ext uri="{9D8B030D-6E8A-4147-A177-3AD203B41FA5}">
                      <a16:colId xmlns:a16="http://schemas.microsoft.com/office/drawing/2014/main" val="3746660425"/>
                    </a:ext>
                  </a:extLst>
                </a:gridCol>
                <a:gridCol w="504000">
                  <a:extLst>
                    <a:ext uri="{9D8B030D-6E8A-4147-A177-3AD203B41FA5}">
                      <a16:colId xmlns:a16="http://schemas.microsoft.com/office/drawing/2014/main" val="1495873282"/>
                    </a:ext>
                  </a:extLst>
                </a:gridCol>
                <a:gridCol w="504000">
                  <a:extLst>
                    <a:ext uri="{9D8B030D-6E8A-4147-A177-3AD203B41FA5}">
                      <a16:colId xmlns:a16="http://schemas.microsoft.com/office/drawing/2014/main" val="1487143500"/>
                    </a:ext>
                  </a:extLst>
                </a:gridCol>
              </a:tblGrid>
              <a:tr h="144000">
                <a:tc>
                  <a:txBody>
                    <a:bodyPr/>
                    <a:lstStyle/>
                    <a:p>
                      <a:pPr algn="ctr"/>
                      <a:r>
                        <a:rPr lang="en-GB" sz="800" b="1">
                          <a:solidFill>
                            <a:srgbClr val="002060"/>
                          </a:solidFill>
                          <a:latin typeface="Arial" panose="020B0604020202020204" pitchFamily="34" charset="0"/>
                          <a:cs typeface="Arial" panose="020B0604020202020204" pitchFamily="34" charset="0"/>
                        </a:rPr>
                        <a:t>Financial Year</a:t>
                      </a:r>
                    </a:p>
                  </a:txBody>
                  <a:tcPr marL="36000" marR="3600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800" b="1" i="0" u="none" strike="noStrike">
                          <a:solidFill>
                            <a:srgbClr val="002060"/>
                          </a:solidFill>
                          <a:effectLst/>
                          <a:latin typeface="Arial" panose="020B0604020202020204" pitchFamily="34" charset="0"/>
                          <a:cs typeface="Arial" panose="020B0604020202020204" pitchFamily="34" charset="0"/>
                        </a:rPr>
                        <a:t>20-21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800" b="1" i="0" u="none" strike="noStrike">
                          <a:solidFill>
                            <a:srgbClr val="002060"/>
                          </a:solidFill>
                          <a:effectLst/>
                          <a:latin typeface="Arial" panose="020B0604020202020204" pitchFamily="34" charset="0"/>
                          <a:cs typeface="Arial" panose="020B0604020202020204" pitchFamily="34" charset="0"/>
                        </a:rPr>
                        <a:t>21-22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800" b="1" i="0" u="none" strike="noStrike">
                          <a:solidFill>
                            <a:srgbClr val="002060"/>
                          </a:solidFill>
                          <a:effectLst/>
                          <a:latin typeface="Arial" panose="020B0604020202020204" pitchFamily="34" charset="0"/>
                          <a:cs typeface="Arial" panose="020B0604020202020204" pitchFamily="34" charset="0"/>
                        </a:rPr>
                        <a:t>22-23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800" b="1" i="0" u="none" strike="noStrike">
                          <a:solidFill>
                            <a:srgbClr val="002060"/>
                          </a:solidFill>
                          <a:effectLst/>
                          <a:latin typeface="Arial" panose="020B0604020202020204" pitchFamily="34" charset="0"/>
                          <a:cs typeface="Arial" panose="020B0604020202020204" pitchFamily="34" charset="0"/>
                        </a:rPr>
                        <a:t>23-24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800" b="1" i="0" u="none" strike="noStrike">
                          <a:solidFill>
                            <a:srgbClr val="002060"/>
                          </a:solidFill>
                          <a:effectLst/>
                          <a:latin typeface="Arial" panose="020B0604020202020204" pitchFamily="34" charset="0"/>
                          <a:cs typeface="Arial" panose="020B0604020202020204" pitchFamily="34" charset="0"/>
                        </a:rPr>
                        <a:t>24-25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GB" sz="800" b="1" i="0" u="none" strike="noStrike">
                        <a:solidFill>
                          <a:srgbClr val="002060"/>
                        </a:solidFill>
                        <a:effectLst/>
                        <a:latin typeface="Arial" panose="020B0604020202020204" pitchFamily="34" charset="0"/>
                        <a:cs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800" b="1" i="0" u="none" strike="noStrike">
                          <a:solidFill>
                            <a:srgbClr val="002060"/>
                          </a:solidFill>
                          <a:effectLst/>
                          <a:latin typeface="Arial" panose="020B0604020202020204" pitchFamily="34" charset="0"/>
                          <a:cs typeface="Arial" panose="020B0604020202020204" pitchFamily="34" charset="0"/>
                        </a:rPr>
                        <a:t>Quarter</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800" b="1" i="0" u="none" strike="noStrike">
                          <a:solidFill>
                            <a:srgbClr val="002060"/>
                          </a:solidFill>
                          <a:effectLst/>
                          <a:latin typeface="Arial" panose="020B0604020202020204" pitchFamily="34" charset="0"/>
                          <a:cs typeface="Arial" panose="020B0604020202020204" pitchFamily="34" charset="0"/>
                        </a:rPr>
                        <a:t>Q3 24-25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800" b="1" i="0" u="none" strike="noStrike">
                          <a:solidFill>
                            <a:srgbClr val="002060"/>
                          </a:solidFill>
                          <a:effectLst/>
                          <a:latin typeface="Arial" panose="020B0604020202020204" pitchFamily="34" charset="0"/>
                          <a:cs typeface="Arial" panose="020B0604020202020204" pitchFamily="34" charset="0"/>
                        </a:rPr>
                        <a:t>Q4 23-24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65647735"/>
                  </a:ext>
                </a:extLst>
              </a:tr>
              <a:tr h="331200">
                <a:tc>
                  <a:txBody>
                    <a:bodyPr/>
                    <a:lstStyle/>
                    <a:p>
                      <a:pPr algn="ctr" rtl="0" fontAlgn="ctr"/>
                      <a:r>
                        <a:rPr lang="en-GB" sz="800" b="1" i="0" u="none" strike="noStrike">
                          <a:solidFill>
                            <a:srgbClr val="002060"/>
                          </a:solidFill>
                          <a:effectLst/>
                          <a:latin typeface="Arial" panose="020B0604020202020204" pitchFamily="34" charset="0"/>
                        </a:rPr>
                        <a:t>Volume</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r>
                        <a:rPr lang="en-GB" sz="800" b="1" i="0" u="none" strike="noStrike">
                          <a:solidFill>
                            <a:srgbClr val="000000"/>
                          </a:solidFill>
                          <a:effectLst/>
                          <a:latin typeface="Arial" panose="020B0604020202020204" pitchFamily="34" charset="0"/>
                        </a:rPr>
                        <a:t>1,839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r>
                        <a:rPr lang="en-GB" sz="800" b="1" i="0" u="none" strike="noStrike">
                          <a:solidFill>
                            <a:srgbClr val="000000"/>
                          </a:solidFill>
                          <a:effectLst/>
                          <a:latin typeface="Arial" panose="020B0604020202020204" pitchFamily="34" charset="0"/>
                        </a:rPr>
                        <a:t>1,328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r>
                        <a:rPr lang="en-GB" sz="800" b="1" i="0" u="none" strike="noStrike">
                          <a:solidFill>
                            <a:srgbClr val="000000"/>
                          </a:solidFill>
                          <a:effectLst/>
                          <a:latin typeface="Arial" panose="020B0604020202020204" pitchFamily="34" charset="0"/>
                        </a:rPr>
                        <a:t>1,295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r>
                        <a:rPr lang="en-GB" sz="800" b="1" i="0" u="none" strike="noStrike">
                          <a:solidFill>
                            <a:srgbClr val="000000"/>
                          </a:solidFill>
                          <a:effectLst/>
                          <a:latin typeface="Arial" panose="020B0604020202020204" pitchFamily="34" charset="0"/>
                        </a:rPr>
                        <a:t>1,415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r>
                        <a:rPr lang="en-GB" sz="800" b="1" i="0" u="none" strike="noStrike">
                          <a:solidFill>
                            <a:srgbClr val="000000"/>
                          </a:solidFill>
                          <a:effectLst/>
                          <a:latin typeface="Arial" panose="020B0604020202020204" pitchFamily="34" charset="0"/>
                        </a:rPr>
                        <a:t>1,861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GB" sz="800" b="0" i="0" u="none" strike="noStrike">
                        <a:solidFill>
                          <a:srgbClr val="000000"/>
                        </a:solidFill>
                        <a:effectLst/>
                        <a:latin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800" b="1" i="0" u="none" strike="noStrike">
                          <a:solidFill>
                            <a:srgbClr val="002060"/>
                          </a:solidFill>
                          <a:effectLst/>
                          <a:latin typeface="Arial" panose="020B0604020202020204" pitchFamily="34" charset="0"/>
                        </a:rPr>
                        <a:t>% Change</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a:solidFill>
                            <a:srgbClr val="000000"/>
                          </a:solidFill>
                          <a:effectLst/>
                          <a:latin typeface="Arial" panose="020B0604020202020204" pitchFamily="34" charset="0"/>
                        </a:rPr>
                        <a:t>-15.3%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800" b="1" i="0" u="none" strike="noStrike">
                          <a:solidFill>
                            <a:srgbClr val="000000"/>
                          </a:solidFill>
                          <a:effectLst/>
                          <a:latin typeface="Arial" panose="020B0604020202020204" pitchFamily="34" charset="0"/>
                        </a:rPr>
                        <a:t>24.6%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06712550"/>
                  </a:ext>
                </a:extLst>
              </a:tr>
            </a:tbl>
          </a:graphicData>
        </a:graphic>
      </p:graphicFrame>
      <p:pic>
        <p:nvPicPr>
          <p:cNvPr id="10" name="Picture 9">
            <a:extLst>
              <a:ext uri="{FF2B5EF4-FFF2-40B4-BE49-F238E27FC236}">
                <a16:creationId xmlns:a16="http://schemas.microsoft.com/office/drawing/2014/main" id="{21ABE7B8-DE45-3A24-BCBC-70A2CDC8129F}"/>
              </a:ext>
            </a:extLst>
          </p:cNvPr>
          <p:cNvPicPr>
            <a:picLocks noChangeAspect="1"/>
          </p:cNvPicPr>
          <p:nvPr/>
        </p:nvPicPr>
        <p:blipFill>
          <a:blip r:embed="rId3"/>
          <a:stretch>
            <a:fillRect/>
          </a:stretch>
        </p:blipFill>
        <p:spPr>
          <a:xfrm>
            <a:off x="540000" y="882000"/>
            <a:ext cx="5072312" cy="2450804"/>
          </a:xfrm>
          <a:prstGeom prst="rect">
            <a:avLst/>
          </a:prstGeom>
        </p:spPr>
      </p:pic>
      <p:pic>
        <p:nvPicPr>
          <p:cNvPr id="6" name="Picture 5">
            <a:extLst>
              <a:ext uri="{FF2B5EF4-FFF2-40B4-BE49-F238E27FC236}">
                <a16:creationId xmlns:a16="http://schemas.microsoft.com/office/drawing/2014/main" id="{F66DE611-76DC-F380-87FA-002D86FCC20D}"/>
              </a:ext>
            </a:extLst>
          </p:cNvPr>
          <p:cNvPicPr>
            <a:picLocks noChangeAspect="1"/>
          </p:cNvPicPr>
          <p:nvPr/>
        </p:nvPicPr>
        <p:blipFill>
          <a:blip r:embed="rId4"/>
          <a:stretch>
            <a:fillRect/>
          </a:stretch>
        </p:blipFill>
        <p:spPr>
          <a:xfrm>
            <a:off x="6591600" y="882000"/>
            <a:ext cx="5072312" cy="2450804"/>
          </a:xfrm>
          <a:prstGeom prst="rect">
            <a:avLst/>
          </a:prstGeom>
        </p:spPr>
      </p:pic>
    </p:spTree>
    <p:extLst>
      <p:ext uri="{BB962C8B-B14F-4D97-AF65-F5344CB8AC3E}">
        <p14:creationId xmlns:p14="http://schemas.microsoft.com/office/powerpoint/2010/main" val="35950170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D19A33-B4A8-79B0-7401-BB28A1D0109E}"/>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3EDE29E7-B871-8B26-4707-A004EA5195AE}"/>
              </a:ext>
            </a:extLst>
          </p:cNvPr>
          <p:cNvSpPr/>
          <p:nvPr/>
        </p:nvSpPr>
        <p:spPr>
          <a:xfrm>
            <a:off x="0" y="0"/>
            <a:ext cx="12192000" cy="669925"/>
          </a:xfrm>
          <a:prstGeom prst="rect">
            <a:avLst/>
          </a:prstGeom>
          <a:solidFill>
            <a:srgbClr val="E6234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sz="3200"/>
              <a:t>	</a:t>
            </a:r>
            <a:r>
              <a:rPr lang="en-GB" sz="3200">
                <a:latin typeface="Arial" panose="020B0604020202020204" pitchFamily="34" charset="0"/>
                <a:cs typeface="Arial" panose="020B0604020202020204" pitchFamily="34" charset="0"/>
              </a:rPr>
              <a:t>Glossary of Terms</a:t>
            </a:r>
          </a:p>
        </p:txBody>
      </p:sp>
      <p:sp>
        <p:nvSpPr>
          <p:cNvPr id="2" name="TextBox 14">
            <a:extLst>
              <a:ext uri="{FF2B5EF4-FFF2-40B4-BE49-F238E27FC236}">
                <a16:creationId xmlns:a16="http://schemas.microsoft.com/office/drawing/2014/main" id="{E839F97F-637D-9FD6-1BD1-3F5E63D3EB18}"/>
              </a:ext>
            </a:extLst>
          </p:cNvPr>
          <p:cNvSpPr txBox="1">
            <a:spLocks noChangeArrowheads="1"/>
          </p:cNvSpPr>
          <p:nvPr/>
        </p:nvSpPr>
        <p:spPr bwMode="auto">
          <a:xfrm>
            <a:off x="310154" y="872764"/>
            <a:ext cx="5634543" cy="2042849"/>
          </a:xfrm>
          <a:prstGeom prst="rect">
            <a:avLst/>
          </a:prstGeom>
          <a:noFill/>
          <a:ln w="15875">
            <a:solidFill>
              <a:srgbClr val="002060"/>
            </a:solidFill>
            <a:miter lim="800000"/>
            <a:headEnd/>
            <a:tailEnd/>
          </a:ln>
          <a:extLst>
            <a:ext uri="{909E8E84-426E-40DD-AFC4-6F175D3DCCD1}">
              <a14:hiddenFill xmlns:a14="http://schemas.microsoft.com/office/drawing/2010/main">
                <a:solidFill>
                  <a:srgbClr val="FFFFFF"/>
                </a:solidFill>
              </a14:hiddenFill>
            </a:ext>
          </a:extLst>
        </p:spPr>
        <p:txBody>
          <a:bodyPr wrap="square" tIns="72000" bIns="7200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fontAlgn="auto" hangingPunct="1">
              <a:spcBef>
                <a:spcPts val="0"/>
              </a:spcBef>
              <a:spcAft>
                <a:spcPts val="0"/>
              </a:spcAft>
              <a:buNone/>
              <a:defRPr/>
            </a:pPr>
            <a:r>
              <a:rPr lang="en-GB" sz="1200" b="1">
                <a:latin typeface="Arial" panose="020B0604020202020204" pitchFamily="34" charset="0"/>
                <a:cs typeface="Arial" panose="020B0604020202020204" pitchFamily="34" charset="0"/>
              </a:rPr>
              <a:t>Common Terms:</a:t>
            </a:r>
          </a:p>
          <a:p>
            <a:pPr algn="just" eaLnBrk="1" fontAlgn="auto" hangingPunct="1">
              <a:spcBef>
                <a:spcPts val="0"/>
              </a:spcBef>
              <a:spcAft>
                <a:spcPts val="0"/>
              </a:spcAft>
              <a:buNone/>
              <a:defRPr/>
            </a:pPr>
            <a:endParaRPr lang="en-GB" sz="1200" b="1">
              <a:latin typeface="Arial" panose="020B0604020202020204" pitchFamily="34" charset="0"/>
              <a:cs typeface="Arial" panose="020B0604020202020204" pitchFamily="34" charset="0"/>
            </a:endParaRPr>
          </a:p>
          <a:p>
            <a:pPr algn="just" eaLnBrk="1" fontAlgn="auto" hangingPunct="1">
              <a:spcBef>
                <a:spcPts val="0"/>
              </a:spcBef>
              <a:spcAft>
                <a:spcPts val="0"/>
              </a:spcAft>
              <a:buNone/>
              <a:defRPr/>
            </a:pPr>
            <a:r>
              <a:rPr lang="en-GB" sz="1100" b="1">
                <a:latin typeface="Arial" panose="020B0604020202020204" pitchFamily="34" charset="0"/>
                <a:cs typeface="Arial" panose="020B0604020202020204" pitchFamily="34" charset="0"/>
              </a:rPr>
              <a:t>Percentage Points </a:t>
            </a:r>
            <a:r>
              <a:rPr lang="en-GB" sz="1100">
                <a:latin typeface="Arial" panose="020B0604020202020204" pitchFamily="34" charset="0"/>
                <a:cs typeface="Arial" panose="020B0604020202020204" pitchFamily="34" charset="0"/>
              </a:rPr>
              <a:t>–</a:t>
            </a:r>
            <a:r>
              <a:rPr lang="en-GB" sz="1100" b="1">
                <a:latin typeface="Arial" panose="020B0604020202020204" pitchFamily="34" charset="0"/>
                <a:cs typeface="Arial" panose="020B0604020202020204" pitchFamily="34" charset="0"/>
              </a:rPr>
              <a:t> </a:t>
            </a:r>
            <a:r>
              <a:rPr lang="en-GB" sz="1100">
                <a:latin typeface="Arial" panose="020B0604020202020204" pitchFamily="34" charset="0"/>
                <a:cs typeface="Arial" panose="020B0604020202020204" pitchFamily="34" charset="0"/>
              </a:rPr>
              <a:t>Percentage points are used to indicate the numeric difference between two percentages. For instance, moving from 10.0% to 12.0% is an increase of two percentage points.</a:t>
            </a:r>
          </a:p>
          <a:p>
            <a:pPr algn="just" eaLnBrk="1" fontAlgn="auto" hangingPunct="1">
              <a:spcBef>
                <a:spcPts val="0"/>
              </a:spcBef>
              <a:spcAft>
                <a:spcPts val="0"/>
              </a:spcAft>
              <a:buNone/>
              <a:defRPr/>
            </a:pPr>
            <a:endParaRPr lang="en-GB" sz="800" b="1">
              <a:latin typeface="Arial" panose="020B0604020202020204" pitchFamily="34" charset="0"/>
              <a:cs typeface="Arial" panose="020B0604020202020204" pitchFamily="34" charset="0"/>
            </a:endParaRPr>
          </a:p>
          <a:p>
            <a:pPr algn="just" eaLnBrk="1" fontAlgn="auto" hangingPunct="1">
              <a:spcBef>
                <a:spcPts val="0"/>
              </a:spcBef>
              <a:spcAft>
                <a:spcPts val="0"/>
              </a:spcAft>
              <a:buNone/>
              <a:defRPr/>
            </a:pPr>
            <a:r>
              <a:rPr lang="en-GB" sz="1100" b="1">
                <a:latin typeface="Arial" panose="020B0604020202020204" pitchFamily="34" charset="0"/>
                <a:cs typeface="Arial" panose="020B0604020202020204" pitchFamily="34" charset="0"/>
              </a:rPr>
              <a:t>Solved Crimes </a:t>
            </a:r>
            <a:r>
              <a:rPr lang="en-GB" sz="1100">
                <a:latin typeface="Arial" panose="020B0604020202020204" pitchFamily="34" charset="0"/>
                <a:cs typeface="Arial" panose="020B0604020202020204" pitchFamily="34" charset="0"/>
              </a:rPr>
              <a:t>–</a:t>
            </a:r>
            <a:r>
              <a:rPr lang="en-GB" sz="1100" b="1">
                <a:latin typeface="Arial" panose="020B0604020202020204" pitchFamily="34" charset="0"/>
                <a:cs typeface="Arial" panose="020B0604020202020204" pitchFamily="34" charset="0"/>
              </a:rPr>
              <a:t> </a:t>
            </a:r>
            <a:r>
              <a:rPr lang="en-GB" sz="1100">
                <a:latin typeface="Arial" panose="020B0604020202020204" pitchFamily="34" charset="0"/>
                <a:cs typeface="Arial" panose="020B0604020202020204" pitchFamily="34" charset="0"/>
              </a:rPr>
              <a:t>For the purposes of this report, a crime is considered ‘solved’ if it has been resulted with a criminal justice outcome. This includes out-of-court outcomes such as community resolutions and cautions, in addition to formal charges.</a:t>
            </a:r>
          </a:p>
          <a:p>
            <a:pPr algn="just" eaLnBrk="1" fontAlgn="auto" hangingPunct="1">
              <a:spcBef>
                <a:spcPts val="0"/>
              </a:spcBef>
              <a:spcAft>
                <a:spcPts val="0"/>
              </a:spcAft>
              <a:defRPr/>
            </a:pPr>
            <a:endParaRPr lang="en-GB" sz="600" b="1">
              <a:latin typeface="Arial" panose="020B0604020202020204" pitchFamily="34" charset="0"/>
              <a:cs typeface="Arial" panose="020B0604020202020204" pitchFamily="34" charset="0"/>
            </a:endParaRPr>
          </a:p>
          <a:p>
            <a:pPr algn="just" eaLnBrk="1" fontAlgn="auto" hangingPunct="1">
              <a:spcBef>
                <a:spcPts val="0"/>
              </a:spcBef>
              <a:spcAft>
                <a:spcPts val="0"/>
              </a:spcAft>
              <a:buNone/>
              <a:defRPr/>
            </a:pPr>
            <a:r>
              <a:rPr lang="en-GB" sz="1100" b="1">
                <a:latin typeface="Arial" panose="020B0604020202020204" pitchFamily="34" charset="0"/>
                <a:cs typeface="Arial" panose="020B0604020202020204" pitchFamily="34" charset="0"/>
              </a:rPr>
              <a:t>Solved Rate </a:t>
            </a:r>
            <a:r>
              <a:rPr lang="en-GB" sz="1100">
                <a:latin typeface="Arial" panose="020B0604020202020204" pitchFamily="34" charset="0"/>
                <a:cs typeface="Arial" panose="020B0604020202020204" pitchFamily="34" charset="0"/>
              </a:rPr>
              <a:t>–</a:t>
            </a:r>
            <a:r>
              <a:rPr lang="en-GB" sz="1100" b="1">
                <a:latin typeface="Arial" panose="020B0604020202020204" pitchFamily="34" charset="0"/>
                <a:cs typeface="Arial" panose="020B0604020202020204" pitchFamily="34" charset="0"/>
              </a:rPr>
              <a:t> </a:t>
            </a:r>
            <a:r>
              <a:rPr lang="en-GB" sz="1100">
                <a:latin typeface="Arial" panose="020B0604020202020204" pitchFamily="34" charset="0"/>
                <a:cs typeface="Arial" panose="020B0604020202020204" pitchFamily="34" charset="0"/>
              </a:rPr>
              <a:t>The solved rate for a given quarter is calculated by dividing the number of crimes which were assigned a criminal justice outcome during that quarter by the number of crimes recorded during the quarter.</a:t>
            </a:r>
          </a:p>
        </p:txBody>
      </p:sp>
      <p:sp>
        <p:nvSpPr>
          <p:cNvPr id="5" name="TextBox 14">
            <a:extLst>
              <a:ext uri="{FF2B5EF4-FFF2-40B4-BE49-F238E27FC236}">
                <a16:creationId xmlns:a16="http://schemas.microsoft.com/office/drawing/2014/main" id="{72CDF4BE-85A0-2422-3FB9-394A51539296}"/>
              </a:ext>
            </a:extLst>
          </p:cNvPr>
          <p:cNvSpPr txBox="1">
            <a:spLocks noChangeArrowheads="1"/>
          </p:cNvSpPr>
          <p:nvPr/>
        </p:nvSpPr>
        <p:spPr bwMode="auto">
          <a:xfrm>
            <a:off x="6247305" y="872764"/>
            <a:ext cx="5634543" cy="1959749"/>
          </a:xfrm>
          <a:prstGeom prst="rect">
            <a:avLst/>
          </a:prstGeom>
          <a:noFill/>
          <a:ln w="15875">
            <a:solidFill>
              <a:srgbClr val="002060"/>
            </a:solidFill>
            <a:miter lim="800000"/>
            <a:headEnd/>
            <a:tailEnd/>
          </a:ln>
          <a:extLst>
            <a:ext uri="{909E8E84-426E-40DD-AFC4-6F175D3DCCD1}">
              <a14:hiddenFill xmlns:a14="http://schemas.microsoft.com/office/drawing/2010/main">
                <a:solidFill>
                  <a:srgbClr val="FFFFFF"/>
                </a:solidFill>
              </a14:hiddenFill>
            </a:ext>
          </a:extLst>
        </p:spPr>
        <p:txBody>
          <a:bodyPr wrap="square" lIns="91440" tIns="72000" rIns="91440" bIns="72000" anchor="t">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spcBef>
                <a:spcPts val="0"/>
              </a:spcBef>
              <a:buNone/>
              <a:defRPr/>
            </a:pPr>
            <a:r>
              <a:rPr lang="en-GB" sz="1200" b="1">
                <a:latin typeface="Arial" panose="020B0604020202020204" pitchFamily="34" charset="0"/>
                <a:cs typeface="Arial" panose="020B0604020202020204" pitchFamily="34" charset="0"/>
              </a:rPr>
              <a:t>Graph Elements:</a:t>
            </a:r>
          </a:p>
          <a:p>
            <a:pPr algn="just">
              <a:spcBef>
                <a:spcPts val="0"/>
              </a:spcBef>
              <a:buNone/>
              <a:defRPr/>
            </a:pPr>
            <a:endParaRPr lang="en-GB" sz="800" b="1">
              <a:latin typeface="Arial" panose="020B0604020202020204" pitchFamily="34" charset="0"/>
              <a:cs typeface="Arial" panose="020B0604020202020204" pitchFamily="34" charset="0"/>
            </a:endParaRPr>
          </a:p>
          <a:p>
            <a:pPr algn="just">
              <a:spcBef>
                <a:spcPts val="0"/>
              </a:spcBef>
              <a:buNone/>
              <a:defRPr/>
            </a:pPr>
            <a:r>
              <a:rPr lang="en-GB" sz="1100" b="1">
                <a:latin typeface="Arial" panose="020B0604020202020204" pitchFamily="34" charset="0"/>
                <a:cs typeface="Arial" panose="020B0604020202020204" pitchFamily="34" charset="0"/>
              </a:rPr>
              <a:t>Average</a:t>
            </a:r>
            <a:r>
              <a:rPr lang="en-GB" sz="1100">
                <a:latin typeface="Arial" panose="020B0604020202020204" pitchFamily="34" charset="0"/>
                <a:cs typeface="Arial" panose="020B0604020202020204" pitchFamily="34" charset="0"/>
              </a:rPr>
              <a:t> – For the purposes of this report, this graph element is calculated based on the mean value of the eight quarters preceding quarter 4 2024-25.</a:t>
            </a:r>
            <a:endParaRPr lang="en-GB" sz="600">
              <a:latin typeface="Arial" panose="020B0604020202020204" pitchFamily="34" charset="0"/>
              <a:cs typeface="Arial" panose="020B0604020202020204" pitchFamily="34" charset="0"/>
            </a:endParaRPr>
          </a:p>
          <a:p>
            <a:pPr algn="just">
              <a:spcBef>
                <a:spcPts val="0"/>
              </a:spcBef>
              <a:defRPr/>
            </a:pPr>
            <a:endParaRPr lang="en-GB" sz="600" b="1">
              <a:latin typeface="Arial" panose="020B0604020202020204" pitchFamily="34" charset="0"/>
              <a:cs typeface="Arial" panose="020B0604020202020204" pitchFamily="34" charset="0"/>
            </a:endParaRPr>
          </a:p>
          <a:p>
            <a:pPr algn="just">
              <a:spcBef>
                <a:spcPts val="0"/>
              </a:spcBef>
              <a:buNone/>
              <a:defRPr/>
            </a:pPr>
            <a:r>
              <a:rPr lang="en-GB" sz="1100" b="1">
                <a:latin typeface="Arial"/>
                <a:cs typeface="Arial"/>
              </a:rPr>
              <a:t>Trendline </a:t>
            </a:r>
            <a:r>
              <a:rPr lang="en-GB" sz="1100">
                <a:latin typeface="Arial"/>
                <a:cs typeface="Arial"/>
              </a:rPr>
              <a:t>–</a:t>
            </a:r>
            <a:r>
              <a:rPr lang="en-GB" sz="1100" b="1">
                <a:latin typeface="Arial"/>
                <a:cs typeface="Arial"/>
              </a:rPr>
              <a:t> </a:t>
            </a:r>
            <a:r>
              <a:rPr lang="en-GB" sz="1100">
                <a:latin typeface="Arial"/>
                <a:cs typeface="Arial"/>
              </a:rPr>
              <a:t>This graph element indicates the overall direction of the data within the graph. For the purposes of this report all 12 quarters represented within the graph. </a:t>
            </a:r>
          </a:p>
          <a:p>
            <a:pPr algn="just">
              <a:spcBef>
                <a:spcPts val="0"/>
              </a:spcBef>
              <a:buNone/>
              <a:defRPr/>
            </a:pPr>
            <a:endParaRPr lang="en-GB" sz="600" b="1">
              <a:latin typeface="Arial" panose="020B0604020202020204" pitchFamily="34" charset="0"/>
              <a:cs typeface="Arial" panose="020B0604020202020204" pitchFamily="34" charset="0"/>
            </a:endParaRPr>
          </a:p>
          <a:p>
            <a:pPr algn="just">
              <a:spcBef>
                <a:spcPts val="0"/>
              </a:spcBef>
              <a:buNone/>
              <a:defRPr/>
            </a:pPr>
            <a:r>
              <a:rPr lang="en-GB" sz="1100" b="1">
                <a:latin typeface="Arial" panose="020B0604020202020204" pitchFamily="34" charset="0"/>
                <a:cs typeface="Arial" panose="020B0604020202020204" pitchFamily="34" charset="0"/>
              </a:rPr>
              <a:t>Upper and Lower Control Limits (Upper CL and Lower CL) </a:t>
            </a:r>
            <a:r>
              <a:rPr lang="en-GB" sz="1100">
                <a:latin typeface="Arial" panose="020B0604020202020204" pitchFamily="34" charset="0"/>
                <a:cs typeface="Arial" panose="020B0604020202020204" pitchFamily="34" charset="0"/>
              </a:rPr>
              <a:t>–</a:t>
            </a:r>
            <a:r>
              <a:rPr lang="en-GB" sz="1100" b="1">
                <a:latin typeface="Arial" panose="020B0604020202020204" pitchFamily="34" charset="0"/>
                <a:cs typeface="Arial" panose="020B0604020202020204" pitchFamily="34" charset="0"/>
              </a:rPr>
              <a:t> </a:t>
            </a:r>
            <a:r>
              <a:rPr lang="en-GB" sz="1100">
                <a:latin typeface="Arial" panose="020B0604020202020204" pitchFamily="34" charset="0"/>
                <a:cs typeface="Arial" panose="020B0604020202020204" pitchFamily="34" charset="0"/>
              </a:rPr>
              <a:t>These graph elements mark the points beyond which a value is considered a special case, often implying the influence of one or more an abnormal external factors. The upper control limit indicates that a value is higher than would be expected, whereas the lower control control limit indicates that the given value is below the expected level.</a:t>
            </a:r>
          </a:p>
        </p:txBody>
      </p:sp>
    </p:spTree>
    <p:extLst>
      <p:ext uri="{BB962C8B-B14F-4D97-AF65-F5344CB8AC3E}">
        <p14:creationId xmlns:p14="http://schemas.microsoft.com/office/powerpoint/2010/main" val="29544770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7B5752-AEAD-4323-DEF7-D61A88979EBD}"/>
            </a:ext>
          </a:extLst>
        </p:cNvPr>
        <p:cNvGrpSpPr/>
        <p:nvPr/>
      </p:nvGrpSpPr>
      <p:grpSpPr>
        <a:xfrm>
          <a:off x="0" y="0"/>
          <a:ext cx="0" cy="0"/>
          <a:chOff x="0" y="0"/>
          <a:chExt cx="0" cy="0"/>
        </a:xfrm>
      </p:grpSpPr>
      <p:sp>
        <p:nvSpPr>
          <p:cNvPr id="14338" name="TextBox 14">
            <a:extLst>
              <a:ext uri="{FF2B5EF4-FFF2-40B4-BE49-F238E27FC236}">
                <a16:creationId xmlns:a16="http://schemas.microsoft.com/office/drawing/2014/main" id="{0149F658-203E-7144-5EF2-16F84E09D005}"/>
              </a:ext>
            </a:extLst>
          </p:cNvPr>
          <p:cNvSpPr txBox="1">
            <a:spLocks noChangeArrowheads="1"/>
          </p:cNvSpPr>
          <p:nvPr/>
        </p:nvSpPr>
        <p:spPr bwMode="auto">
          <a:xfrm>
            <a:off x="120506" y="773364"/>
            <a:ext cx="5910048" cy="3261600"/>
          </a:xfrm>
          <a:prstGeom prst="rect">
            <a:avLst/>
          </a:prstGeom>
          <a:noFill/>
          <a:ln w="15875">
            <a:solidFill>
              <a:srgbClr val="00206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GB" altLang="en-US" sz="1800"/>
          </a:p>
        </p:txBody>
      </p:sp>
      <p:sp>
        <p:nvSpPr>
          <p:cNvPr id="3" name="TextBox 14">
            <a:extLst>
              <a:ext uri="{FF2B5EF4-FFF2-40B4-BE49-F238E27FC236}">
                <a16:creationId xmlns:a16="http://schemas.microsoft.com/office/drawing/2014/main" id="{83AA2870-F7D5-11CB-0B9D-15DD2FCB82BF}"/>
              </a:ext>
            </a:extLst>
          </p:cNvPr>
          <p:cNvSpPr txBox="1">
            <a:spLocks noChangeArrowheads="1"/>
          </p:cNvSpPr>
          <p:nvPr/>
        </p:nvSpPr>
        <p:spPr bwMode="auto">
          <a:xfrm>
            <a:off x="6174000" y="773364"/>
            <a:ext cx="5910048" cy="3261600"/>
          </a:xfrm>
          <a:prstGeom prst="rect">
            <a:avLst/>
          </a:prstGeom>
          <a:noFill/>
          <a:ln w="15875">
            <a:solidFill>
              <a:srgbClr val="00206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GB" altLang="en-US" sz="1800"/>
          </a:p>
        </p:txBody>
      </p:sp>
      <p:sp>
        <p:nvSpPr>
          <p:cNvPr id="4" name="Rectangle 3">
            <a:extLst>
              <a:ext uri="{FF2B5EF4-FFF2-40B4-BE49-F238E27FC236}">
                <a16:creationId xmlns:a16="http://schemas.microsoft.com/office/drawing/2014/main" id="{AD249E78-1BE8-CCD2-658E-9BA2CA37DD65}"/>
              </a:ext>
            </a:extLst>
          </p:cNvPr>
          <p:cNvSpPr/>
          <p:nvPr/>
        </p:nvSpPr>
        <p:spPr>
          <a:xfrm>
            <a:off x="0" y="0"/>
            <a:ext cx="12192000" cy="669925"/>
          </a:xfrm>
          <a:prstGeom prst="rect">
            <a:avLst/>
          </a:prstGeom>
          <a:solidFill>
            <a:srgbClr val="E6234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sz="3200"/>
              <a:t>	</a:t>
            </a:r>
            <a:r>
              <a:rPr lang="en-GB" sz="3200">
                <a:latin typeface="Arial" panose="020B0604020202020204" pitchFamily="34" charset="0"/>
                <a:cs typeface="Arial" panose="020B0604020202020204" pitchFamily="34" charset="0"/>
              </a:rPr>
              <a:t>9. Shoplifting</a:t>
            </a:r>
          </a:p>
        </p:txBody>
      </p:sp>
      <p:sp>
        <p:nvSpPr>
          <p:cNvPr id="14341" name="TextBox 13">
            <a:extLst>
              <a:ext uri="{FF2B5EF4-FFF2-40B4-BE49-F238E27FC236}">
                <a16:creationId xmlns:a16="http://schemas.microsoft.com/office/drawing/2014/main" id="{74252CE8-6ABC-C155-481D-EBA3FC1A5491}"/>
              </a:ext>
            </a:extLst>
          </p:cNvPr>
          <p:cNvSpPr txBox="1">
            <a:spLocks noChangeArrowheads="1"/>
          </p:cNvSpPr>
          <p:nvPr/>
        </p:nvSpPr>
        <p:spPr bwMode="auto">
          <a:xfrm>
            <a:off x="120506" y="4116801"/>
            <a:ext cx="11962800" cy="2664000"/>
          </a:xfrm>
          <a:prstGeom prst="rect">
            <a:avLst/>
          </a:prstGeom>
          <a:noFill/>
          <a:ln w="15875">
            <a:solidFill>
              <a:srgbClr val="002060"/>
            </a:solidFill>
            <a:miter lim="800000"/>
            <a:headEnd/>
            <a:tailEnd/>
          </a:ln>
          <a:extLst>
            <a:ext uri="{909E8E84-426E-40DD-AFC4-6F175D3DCCD1}">
              <a14:hiddenFill xmlns:a14="http://schemas.microsoft.com/office/drawing/2010/main">
                <a:solidFill>
                  <a:srgbClr val="FFFFFF"/>
                </a:solidFill>
              </a14:hiddenFill>
            </a:ext>
          </a:extLst>
        </p:spPr>
        <p:txBody>
          <a:bodyPr wrap="square" lIns="91440" tIns="45720" rIns="91440" bIns="45720" anchor="t">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hangingPunct="1">
              <a:lnSpc>
                <a:spcPct val="100000"/>
              </a:lnSpc>
              <a:spcBef>
                <a:spcPct val="0"/>
              </a:spcBef>
              <a:buFontTx/>
              <a:buNone/>
            </a:pPr>
            <a:r>
              <a:rPr lang="en-GB" altLang="en-US" sz="1300" b="1" i="1">
                <a:latin typeface="Arial" panose="020B0604020202020204" pitchFamily="34" charset="0"/>
                <a:cs typeface="Arial" panose="020B0604020202020204" pitchFamily="34" charset="0"/>
              </a:rPr>
              <a:t>Operational Overview</a:t>
            </a:r>
          </a:p>
          <a:p>
            <a:pPr algn="just" eaLnBrk="1" hangingPunct="1">
              <a:lnSpc>
                <a:spcPct val="100000"/>
              </a:lnSpc>
              <a:spcBef>
                <a:spcPct val="0"/>
              </a:spcBef>
              <a:buFontTx/>
              <a:buNone/>
            </a:pPr>
            <a:endParaRPr lang="en-GB" altLang="en-US" sz="600" b="1" i="1">
              <a:latin typeface="Avenir Next LT Pro Demi" panose="020B0704020202020204" pitchFamily="34" charset="0"/>
              <a:cs typeface="Arial" panose="020B0604020202020204" pitchFamily="34" charset="0"/>
            </a:endParaRPr>
          </a:p>
          <a:p>
            <a:pPr algn="just" eaLnBrk="1" hangingPunct="1">
              <a:lnSpc>
                <a:spcPct val="100000"/>
              </a:lnSpc>
              <a:spcBef>
                <a:spcPct val="0"/>
              </a:spcBef>
              <a:buFontTx/>
              <a:buNone/>
            </a:pPr>
            <a:r>
              <a:rPr lang="en-GB" altLang="en-US" sz="1100">
                <a:latin typeface="Arial" panose="020B0604020202020204" pitchFamily="34" charset="0"/>
                <a:cs typeface="Arial" panose="020B0604020202020204" pitchFamily="34" charset="0"/>
              </a:rPr>
              <a:t>During Q4 2024-25, 1,140 Shoplifting offences were recorded. This represents an increase of 1.3% (15 additional offences) when compared to the quarter prior, and a similar increase of 3.1% (34 additional offences) when compared to the same quarter during the previous financial year. </a:t>
            </a:r>
          </a:p>
          <a:p>
            <a:pPr algn="just" eaLnBrk="1" hangingPunct="1">
              <a:lnSpc>
                <a:spcPct val="100000"/>
              </a:lnSpc>
              <a:spcBef>
                <a:spcPct val="0"/>
              </a:spcBef>
              <a:buFontTx/>
              <a:buNone/>
            </a:pPr>
            <a:endParaRPr lang="en-GB" altLang="en-US" sz="600">
              <a:latin typeface="Arial" panose="020B0604020202020204" pitchFamily="34" charset="0"/>
              <a:cs typeface="Arial" panose="020B0604020202020204" pitchFamily="34" charset="0"/>
            </a:endParaRPr>
          </a:p>
          <a:p>
            <a:pPr algn="just" eaLnBrk="1" hangingPunct="1">
              <a:lnSpc>
                <a:spcPct val="100000"/>
              </a:lnSpc>
              <a:spcBef>
                <a:spcPct val="0"/>
              </a:spcBef>
              <a:buFontTx/>
              <a:buNone/>
            </a:pPr>
            <a:r>
              <a:rPr lang="en-GB" altLang="en-US" sz="1100">
                <a:latin typeface="Arial" panose="020B0604020202020204" pitchFamily="34" charset="0"/>
                <a:cs typeface="Arial" panose="020B0604020202020204" pitchFamily="34" charset="0"/>
              </a:rPr>
              <a:t>The solved rate for Q4 2024-25 stands at 31.0%, with 353 crimes solved. This represents an increase of 3.5 percentage points when compared to the quarter prior, with 44 additional crimes solved, and a further increase of 6.1 percentage points when compared to the same quarter during the previous financial year, with 78 additional crimes solved.</a:t>
            </a:r>
          </a:p>
          <a:p>
            <a:pPr algn="just" eaLnBrk="1" hangingPunct="1">
              <a:lnSpc>
                <a:spcPct val="100000"/>
              </a:lnSpc>
              <a:spcBef>
                <a:spcPct val="0"/>
              </a:spcBef>
              <a:buFontTx/>
              <a:buNone/>
            </a:pPr>
            <a:endParaRPr lang="en-GB" altLang="en-US" sz="1200">
              <a:latin typeface="Arial" panose="020B0604020202020204" pitchFamily="34" charset="0"/>
              <a:cs typeface="Arial" panose="020B0604020202020204" pitchFamily="34" charset="0"/>
            </a:endParaRPr>
          </a:p>
          <a:p>
            <a:pPr algn="just" eaLnBrk="1" hangingPunct="1">
              <a:lnSpc>
                <a:spcPct val="100000"/>
              </a:lnSpc>
              <a:spcBef>
                <a:spcPct val="0"/>
              </a:spcBef>
              <a:buFontTx/>
              <a:buNone/>
            </a:pPr>
            <a:endParaRPr lang="en-GB" altLang="en-US" sz="1200">
              <a:latin typeface="Arial" panose="020B0604020202020204" pitchFamily="34" charset="0"/>
              <a:cs typeface="Arial" panose="020B0604020202020204" pitchFamily="34" charset="0"/>
            </a:endParaRPr>
          </a:p>
          <a:p>
            <a:pPr algn="just" eaLnBrk="1" hangingPunct="1">
              <a:lnSpc>
                <a:spcPct val="100000"/>
              </a:lnSpc>
              <a:spcBef>
                <a:spcPct val="0"/>
              </a:spcBef>
              <a:buFontTx/>
              <a:buNone/>
            </a:pPr>
            <a:endParaRPr lang="en-GB" altLang="en-US" sz="1300" b="1" i="1">
              <a:latin typeface="Avenir Next LT Pro Demi" panose="020B0704020202020204" pitchFamily="34" charset="0"/>
              <a:cs typeface="Arial" panose="020B0604020202020204" pitchFamily="34" charset="0"/>
            </a:endParaRPr>
          </a:p>
          <a:p>
            <a:pPr algn="just" eaLnBrk="1" hangingPunct="1">
              <a:lnSpc>
                <a:spcPct val="100000"/>
              </a:lnSpc>
              <a:spcBef>
                <a:spcPct val="0"/>
              </a:spcBef>
              <a:buFontTx/>
              <a:buNone/>
            </a:pPr>
            <a:endParaRPr lang="en-GB" altLang="en-US" sz="1300" b="1" i="1">
              <a:latin typeface="Avenir Next LT Pro Demi" panose="020B0704020202020204" pitchFamily="34" charset="0"/>
              <a:cs typeface="Arial" panose="020B0604020202020204" pitchFamily="34" charset="0"/>
            </a:endParaRPr>
          </a:p>
          <a:p>
            <a:pPr algn="just" eaLnBrk="1" hangingPunct="1">
              <a:lnSpc>
                <a:spcPct val="100000"/>
              </a:lnSpc>
              <a:spcBef>
                <a:spcPct val="0"/>
              </a:spcBef>
              <a:buFontTx/>
              <a:buNone/>
            </a:pPr>
            <a:endParaRPr lang="en-GB" altLang="en-US" sz="1300" b="1" i="1">
              <a:latin typeface="Avenir Next LT Pro Demi" panose="020B0704020202020204" pitchFamily="34" charset="0"/>
              <a:cs typeface="Arial" panose="020B0604020202020204" pitchFamily="34" charset="0"/>
            </a:endParaRPr>
          </a:p>
          <a:p>
            <a:pPr algn="just" eaLnBrk="1" hangingPunct="1">
              <a:lnSpc>
                <a:spcPct val="100000"/>
              </a:lnSpc>
              <a:spcBef>
                <a:spcPct val="0"/>
              </a:spcBef>
              <a:buFontTx/>
              <a:buNone/>
            </a:pPr>
            <a:endParaRPr lang="en-GB" altLang="en-US" sz="1300" b="1" i="1">
              <a:latin typeface="Avenir Next LT Pro Demi" panose="020B0704020202020204" pitchFamily="34" charset="0"/>
              <a:cs typeface="Arial" panose="020B0604020202020204" pitchFamily="34" charset="0"/>
            </a:endParaRPr>
          </a:p>
          <a:p>
            <a:pPr algn="just" eaLnBrk="1" hangingPunct="1">
              <a:lnSpc>
                <a:spcPct val="100000"/>
              </a:lnSpc>
              <a:spcBef>
                <a:spcPct val="0"/>
              </a:spcBef>
              <a:buFontTx/>
              <a:buNone/>
            </a:pPr>
            <a:endParaRPr lang="en-GB" altLang="en-US" sz="600" b="1" i="1">
              <a:latin typeface="Arial" panose="020B0604020202020204" pitchFamily="34" charset="0"/>
              <a:cs typeface="Arial" panose="020B0604020202020204" pitchFamily="34" charset="0"/>
            </a:endParaRPr>
          </a:p>
          <a:p>
            <a:pPr algn="just" eaLnBrk="1" hangingPunct="1">
              <a:lnSpc>
                <a:spcPct val="100000"/>
              </a:lnSpc>
              <a:spcBef>
                <a:spcPct val="0"/>
              </a:spcBef>
              <a:buFontTx/>
              <a:buNone/>
            </a:pPr>
            <a:endParaRPr lang="en-GB" altLang="en-US" sz="600" b="1" i="1">
              <a:latin typeface="Arial" panose="020B0604020202020204" pitchFamily="34" charset="0"/>
              <a:cs typeface="Arial" panose="020B0604020202020204" pitchFamily="34" charset="0"/>
            </a:endParaRPr>
          </a:p>
        </p:txBody>
      </p:sp>
      <p:graphicFrame>
        <p:nvGraphicFramePr>
          <p:cNvPr id="2" name="Table 1">
            <a:extLst>
              <a:ext uri="{FF2B5EF4-FFF2-40B4-BE49-F238E27FC236}">
                <a16:creationId xmlns:a16="http://schemas.microsoft.com/office/drawing/2014/main" id="{B12DB199-23D8-D42E-75DE-925BBAD9E9A9}"/>
              </a:ext>
            </a:extLst>
          </p:cNvPr>
          <p:cNvGraphicFramePr>
            <a:graphicFrameLocks/>
          </p:cNvGraphicFramePr>
          <p:nvPr>
            <p:extLst>
              <p:ext uri="{D42A27DB-BD31-4B8C-83A1-F6EECF244321}">
                <p14:modId xmlns:p14="http://schemas.microsoft.com/office/powerpoint/2010/main" val="42173139"/>
              </p:ext>
            </p:extLst>
          </p:nvPr>
        </p:nvGraphicFramePr>
        <p:xfrm>
          <a:off x="6426947" y="3441949"/>
          <a:ext cx="5404154" cy="489120"/>
        </p:xfrm>
        <a:graphic>
          <a:graphicData uri="http://schemas.openxmlformats.org/drawingml/2006/table">
            <a:tbl>
              <a:tblPr firstRow="1" bandRow="1"/>
              <a:tblGrid>
                <a:gridCol w="864000">
                  <a:extLst>
                    <a:ext uri="{9D8B030D-6E8A-4147-A177-3AD203B41FA5}">
                      <a16:colId xmlns:a16="http://schemas.microsoft.com/office/drawing/2014/main" val="2609853781"/>
                    </a:ext>
                  </a:extLst>
                </a:gridCol>
                <a:gridCol w="504000">
                  <a:extLst>
                    <a:ext uri="{9D8B030D-6E8A-4147-A177-3AD203B41FA5}">
                      <a16:colId xmlns:a16="http://schemas.microsoft.com/office/drawing/2014/main" val="3238801725"/>
                    </a:ext>
                  </a:extLst>
                </a:gridCol>
                <a:gridCol w="504000">
                  <a:extLst>
                    <a:ext uri="{9D8B030D-6E8A-4147-A177-3AD203B41FA5}">
                      <a16:colId xmlns:a16="http://schemas.microsoft.com/office/drawing/2014/main" val="129847028"/>
                    </a:ext>
                  </a:extLst>
                </a:gridCol>
                <a:gridCol w="504000">
                  <a:extLst>
                    <a:ext uri="{9D8B030D-6E8A-4147-A177-3AD203B41FA5}">
                      <a16:colId xmlns:a16="http://schemas.microsoft.com/office/drawing/2014/main" val="2983655793"/>
                    </a:ext>
                  </a:extLst>
                </a:gridCol>
                <a:gridCol w="504000">
                  <a:extLst>
                    <a:ext uri="{9D8B030D-6E8A-4147-A177-3AD203B41FA5}">
                      <a16:colId xmlns:a16="http://schemas.microsoft.com/office/drawing/2014/main" val="1752032484"/>
                    </a:ext>
                  </a:extLst>
                </a:gridCol>
                <a:gridCol w="504000">
                  <a:extLst>
                    <a:ext uri="{9D8B030D-6E8A-4147-A177-3AD203B41FA5}">
                      <a16:colId xmlns:a16="http://schemas.microsoft.com/office/drawing/2014/main" val="3044844383"/>
                    </a:ext>
                  </a:extLst>
                </a:gridCol>
                <a:gridCol w="436154">
                  <a:extLst>
                    <a:ext uri="{9D8B030D-6E8A-4147-A177-3AD203B41FA5}">
                      <a16:colId xmlns:a16="http://schemas.microsoft.com/office/drawing/2014/main" val="848912980"/>
                    </a:ext>
                  </a:extLst>
                </a:gridCol>
                <a:gridCol w="576000">
                  <a:extLst>
                    <a:ext uri="{9D8B030D-6E8A-4147-A177-3AD203B41FA5}">
                      <a16:colId xmlns:a16="http://schemas.microsoft.com/office/drawing/2014/main" val="2436559015"/>
                    </a:ext>
                  </a:extLst>
                </a:gridCol>
                <a:gridCol w="504000">
                  <a:extLst>
                    <a:ext uri="{9D8B030D-6E8A-4147-A177-3AD203B41FA5}">
                      <a16:colId xmlns:a16="http://schemas.microsoft.com/office/drawing/2014/main" val="1495873282"/>
                    </a:ext>
                  </a:extLst>
                </a:gridCol>
                <a:gridCol w="504000">
                  <a:extLst>
                    <a:ext uri="{9D8B030D-6E8A-4147-A177-3AD203B41FA5}">
                      <a16:colId xmlns:a16="http://schemas.microsoft.com/office/drawing/2014/main" val="1487143500"/>
                    </a:ext>
                  </a:extLst>
                </a:gridCol>
              </a:tblGrid>
              <a:tr h="144000">
                <a:tc>
                  <a:txBody>
                    <a:bodyPr/>
                    <a:lstStyle/>
                    <a:p>
                      <a:pPr algn="ctr"/>
                      <a:r>
                        <a:rPr lang="en-GB" sz="800" b="1">
                          <a:solidFill>
                            <a:srgbClr val="002060"/>
                          </a:solidFill>
                          <a:latin typeface="Arial" panose="020B0604020202020204" pitchFamily="34" charset="0"/>
                          <a:cs typeface="Arial" panose="020B0604020202020204" pitchFamily="34" charset="0"/>
                        </a:rPr>
                        <a:t>Financial Year</a:t>
                      </a:r>
                    </a:p>
                  </a:txBody>
                  <a:tcPr marL="36000" marR="3600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a:solidFill>
                            <a:srgbClr val="002060"/>
                          </a:solidFill>
                          <a:latin typeface="Arial" panose="020B0604020202020204" pitchFamily="34" charset="0"/>
                          <a:cs typeface="Arial" panose="020B0604020202020204" pitchFamily="34" charset="0"/>
                        </a:rPr>
                        <a:t>20-21</a:t>
                      </a:r>
                    </a:p>
                  </a:txBody>
                  <a:tcPr marL="36000" marR="3600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a:solidFill>
                            <a:srgbClr val="002060"/>
                          </a:solidFill>
                          <a:latin typeface="Arial" panose="020B0604020202020204" pitchFamily="34" charset="0"/>
                          <a:cs typeface="Arial" panose="020B0604020202020204" pitchFamily="34" charset="0"/>
                        </a:rPr>
                        <a:t>21-22</a:t>
                      </a:r>
                    </a:p>
                  </a:txBody>
                  <a:tcPr marL="36000" marR="3600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a:solidFill>
                            <a:srgbClr val="002060"/>
                          </a:solidFill>
                          <a:latin typeface="Arial" panose="020B0604020202020204" pitchFamily="34" charset="0"/>
                          <a:cs typeface="Arial" panose="020B0604020202020204" pitchFamily="34" charset="0"/>
                        </a:rPr>
                        <a:t>22-23</a:t>
                      </a:r>
                    </a:p>
                  </a:txBody>
                  <a:tcPr marL="36000" marR="3600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a:solidFill>
                            <a:srgbClr val="002060"/>
                          </a:solidFill>
                          <a:latin typeface="Arial" panose="020B0604020202020204" pitchFamily="34" charset="0"/>
                          <a:cs typeface="Arial" panose="020B0604020202020204" pitchFamily="34" charset="0"/>
                        </a:rPr>
                        <a:t>23-24</a:t>
                      </a:r>
                    </a:p>
                  </a:txBody>
                  <a:tcPr marL="36000" marR="3600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a:solidFill>
                            <a:srgbClr val="002060"/>
                          </a:solidFill>
                          <a:latin typeface="Arial" panose="020B0604020202020204" pitchFamily="34" charset="0"/>
                          <a:cs typeface="Arial" panose="020B0604020202020204" pitchFamily="34" charset="0"/>
                        </a:rPr>
                        <a:t>24-25</a:t>
                      </a:r>
                    </a:p>
                  </a:txBody>
                  <a:tcPr marL="36000" marR="3600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GB" sz="800" b="1" i="0" u="none" strike="noStrike">
                        <a:solidFill>
                          <a:srgbClr val="002060"/>
                        </a:solidFill>
                        <a:effectLst/>
                        <a:latin typeface="Arial" panose="020B0604020202020204" pitchFamily="34" charset="0"/>
                        <a:cs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800" b="1" i="0" u="none" strike="noStrike">
                          <a:solidFill>
                            <a:srgbClr val="002060"/>
                          </a:solidFill>
                          <a:effectLst/>
                          <a:latin typeface="Arial" panose="020B0604020202020204" pitchFamily="34" charset="0"/>
                          <a:cs typeface="Arial" panose="020B0604020202020204" pitchFamily="34" charset="0"/>
                        </a:rPr>
                        <a:t>Quarter</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800" b="1" i="0" u="none" strike="noStrike">
                          <a:solidFill>
                            <a:srgbClr val="002060"/>
                          </a:solidFill>
                          <a:effectLst/>
                          <a:latin typeface="Arial" panose="020B0604020202020204" pitchFamily="34" charset="0"/>
                          <a:cs typeface="Arial" panose="020B0604020202020204" pitchFamily="34" charset="0"/>
                        </a:rPr>
                        <a:t>Q3 24-25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800" b="1" i="0" u="none" strike="noStrike">
                          <a:solidFill>
                            <a:srgbClr val="002060"/>
                          </a:solidFill>
                          <a:effectLst/>
                          <a:latin typeface="Arial" panose="020B0604020202020204" pitchFamily="34" charset="0"/>
                          <a:cs typeface="Arial" panose="020B0604020202020204" pitchFamily="34" charset="0"/>
                        </a:rPr>
                        <a:t>Q4 23-24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65647735"/>
                  </a:ext>
                </a:extLst>
              </a:tr>
              <a:tr h="331200">
                <a:tc>
                  <a:txBody>
                    <a:bodyPr/>
                    <a:lstStyle/>
                    <a:p>
                      <a:pPr algn="ctr" rtl="0" fontAlgn="ctr"/>
                      <a:r>
                        <a:rPr lang="en-GB" sz="800" b="1" i="0" u="none" strike="noStrike">
                          <a:solidFill>
                            <a:srgbClr val="002060"/>
                          </a:solidFill>
                          <a:effectLst/>
                          <a:latin typeface="Arial" panose="020B0604020202020204" pitchFamily="34" charset="0"/>
                        </a:rPr>
                        <a:t>Solved Rate</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800" b="1" i="0" u="none" strike="noStrike">
                          <a:solidFill>
                            <a:srgbClr val="000000"/>
                          </a:solidFill>
                          <a:effectLst/>
                          <a:latin typeface="Arial" panose="020B0604020202020204" pitchFamily="34" charset="0"/>
                        </a:rPr>
                        <a:t>35.3%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800" b="1" i="0" u="none" strike="noStrike">
                          <a:solidFill>
                            <a:srgbClr val="000000"/>
                          </a:solidFill>
                          <a:effectLst/>
                          <a:latin typeface="Arial" panose="020B0604020202020204" pitchFamily="34" charset="0"/>
                        </a:rPr>
                        <a:t>27.7%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800" b="1" i="0" u="none" strike="noStrike">
                          <a:solidFill>
                            <a:srgbClr val="000000"/>
                          </a:solidFill>
                          <a:effectLst/>
                          <a:latin typeface="Arial" panose="020B0604020202020204" pitchFamily="34" charset="0"/>
                        </a:rPr>
                        <a:t>23.7%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800" b="1" i="0" u="none" strike="noStrike">
                          <a:solidFill>
                            <a:srgbClr val="000000"/>
                          </a:solidFill>
                          <a:effectLst/>
                          <a:latin typeface="Arial" panose="020B0604020202020204" pitchFamily="34" charset="0"/>
                        </a:rPr>
                        <a:t>30.8%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800" b="1" i="0" u="none" strike="noStrike">
                          <a:solidFill>
                            <a:srgbClr val="000000"/>
                          </a:solidFill>
                          <a:effectLst/>
                          <a:latin typeface="Arial" panose="020B0604020202020204" pitchFamily="34" charset="0"/>
                        </a:rPr>
                        <a:t>28.4%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GB" sz="800" b="0" i="0" u="none" strike="noStrike">
                        <a:solidFill>
                          <a:srgbClr val="000000"/>
                        </a:solidFill>
                        <a:effectLst/>
                        <a:latin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800" b="1" i="0" u="none" strike="noStrike">
                          <a:solidFill>
                            <a:srgbClr val="002060"/>
                          </a:solidFill>
                          <a:effectLst/>
                          <a:latin typeface="Arial" panose="020B0604020202020204" pitchFamily="34" charset="0"/>
                        </a:rPr>
                        <a:t>PP Change</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a:solidFill>
                            <a:srgbClr val="000000"/>
                          </a:solidFill>
                          <a:effectLst/>
                          <a:latin typeface="Arial" panose="020B0604020202020204" pitchFamily="34" charset="0"/>
                        </a:rPr>
                        <a:t>3.5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800" b="1" i="0" u="none" strike="noStrike">
                          <a:solidFill>
                            <a:srgbClr val="000000"/>
                          </a:solidFill>
                          <a:effectLst/>
                          <a:latin typeface="Arial" panose="020B0604020202020204" pitchFamily="34" charset="0"/>
                        </a:rPr>
                        <a:t>6.1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06712550"/>
                  </a:ext>
                </a:extLst>
              </a:tr>
            </a:tbl>
          </a:graphicData>
        </a:graphic>
      </p:graphicFrame>
      <p:graphicFrame>
        <p:nvGraphicFramePr>
          <p:cNvPr id="9" name="Table 8">
            <a:extLst>
              <a:ext uri="{FF2B5EF4-FFF2-40B4-BE49-F238E27FC236}">
                <a16:creationId xmlns:a16="http://schemas.microsoft.com/office/drawing/2014/main" id="{A4636E93-D871-F9E2-C923-C79977A0F57D}"/>
              </a:ext>
            </a:extLst>
          </p:cNvPr>
          <p:cNvGraphicFramePr>
            <a:graphicFrameLocks/>
          </p:cNvGraphicFramePr>
          <p:nvPr>
            <p:extLst>
              <p:ext uri="{D42A27DB-BD31-4B8C-83A1-F6EECF244321}">
                <p14:modId xmlns:p14="http://schemas.microsoft.com/office/powerpoint/2010/main" val="138988539"/>
              </p:ext>
            </p:extLst>
          </p:nvPr>
        </p:nvGraphicFramePr>
        <p:xfrm>
          <a:off x="343270" y="3441949"/>
          <a:ext cx="5464520" cy="489120"/>
        </p:xfrm>
        <a:graphic>
          <a:graphicData uri="http://schemas.openxmlformats.org/drawingml/2006/table">
            <a:tbl>
              <a:tblPr firstRow="1" bandRow="1">
                <a:effectLst/>
              </a:tblPr>
              <a:tblGrid>
                <a:gridCol w="864000">
                  <a:extLst>
                    <a:ext uri="{9D8B030D-6E8A-4147-A177-3AD203B41FA5}">
                      <a16:colId xmlns:a16="http://schemas.microsoft.com/office/drawing/2014/main" val="2609853781"/>
                    </a:ext>
                  </a:extLst>
                </a:gridCol>
                <a:gridCol w="504000">
                  <a:extLst>
                    <a:ext uri="{9D8B030D-6E8A-4147-A177-3AD203B41FA5}">
                      <a16:colId xmlns:a16="http://schemas.microsoft.com/office/drawing/2014/main" val="3238801725"/>
                    </a:ext>
                  </a:extLst>
                </a:gridCol>
                <a:gridCol w="504000">
                  <a:extLst>
                    <a:ext uri="{9D8B030D-6E8A-4147-A177-3AD203B41FA5}">
                      <a16:colId xmlns:a16="http://schemas.microsoft.com/office/drawing/2014/main" val="129847028"/>
                    </a:ext>
                  </a:extLst>
                </a:gridCol>
                <a:gridCol w="504000">
                  <a:extLst>
                    <a:ext uri="{9D8B030D-6E8A-4147-A177-3AD203B41FA5}">
                      <a16:colId xmlns:a16="http://schemas.microsoft.com/office/drawing/2014/main" val="2983655793"/>
                    </a:ext>
                  </a:extLst>
                </a:gridCol>
                <a:gridCol w="504000">
                  <a:extLst>
                    <a:ext uri="{9D8B030D-6E8A-4147-A177-3AD203B41FA5}">
                      <a16:colId xmlns:a16="http://schemas.microsoft.com/office/drawing/2014/main" val="1752032484"/>
                    </a:ext>
                  </a:extLst>
                </a:gridCol>
                <a:gridCol w="504000">
                  <a:extLst>
                    <a:ext uri="{9D8B030D-6E8A-4147-A177-3AD203B41FA5}">
                      <a16:colId xmlns:a16="http://schemas.microsoft.com/office/drawing/2014/main" val="3044844383"/>
                    </a:ext>
                  </a:extLst>
                </a:gridCol>
                <a:gridCol w="496520">
                  <a:extLst>
                    <a:ext uri="{9D8B030D-6E8A-4147-A177-3AD203B41FA5}">
                      <a16:colId xmlns:a16="http://schemas.microsoft.com/office/drawing/2014/main" val="3702094272"/>
                    </a:ext>
                  </a:extLst>
                </a:gridCol>
                <a:gridCol w="576000">
                  <a:extLst>
                    <a:ext uri="{9D8B030D-6E8A-4147-A177-3AD203B41FA5}">
                      <a16:colId xmlns:a16="http://schemas.microsoft.com/office/drawing/2014/main" val="3746660425"/>
                    </a:ext>
                  </a:extLst>
                </a:gridCol>
                <a:gridCol w="504000">
                  <a:extLst>
                    <a:ext uri="{9D8B030D-6E8A-4147-A177-3AD203B41FA5}">
                      <a16:colId xmlns:a16="http://schemas.microsoft.com/office/drawing/2014/main" val="1495873282"/>
                    </a:ext>
                  </a:extLst>
                </a:gridCol>
                <a:gridCol w="504000">
                  <a:extLst>
                    <a:ext uri="{9D8B030D-6E8A-4147-A177-3AD203B41FA5}">
                      <a16:colId xmlns:a16="http://schemas.microsoft.com/office/drawing/2014/main" val="1487143500"/>
                    </a:ext>
                  </a:extLst>
                </a:gridCol>
              </a:tblGrid>
              <a:tr h="144000">
                <a:tc>
                  <a:txBody>
                    <a:bodyPr/>
                    <a:lstStyle/>
                    <a:p>
                      <a:pPr algn="ctr"/>
                      <a:r>
                        <a:rPr lang="en-GB" sz="800" b="1">
                          <a:solidFill>
                            <a:srgbClr val="002060"/>
                          </a:solidFill>
                          <a:latin typeface="Arial" panose="020B0604020202020204" pitchFamily="34" charset="0"/>
                          <a:cs typeface="Arial" panose="020B0604020202020204" pitchFamily="34" charset="0"/>
                        </a:rPr>
                        <a:t>Financial Year</a:t>
                      </a:r>
                    </a:p>
                  </a:txBody>
                  <a:tcPr marL="36000" marR="3600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800" b="1" i="0" u="none" strike="noStrike">
                          <a:solidFill>
                            <a:srgbClr val="002060"/>
                          </a:solidFill>
                          <a:effectLst/>
                          <a:latin typeface="Arial" panose="020B0604020202020204" pitchFamily="34" charset="0"/>
                          <a:cs typeface="Arial" panose="020B0604020202020204" pitchFamily="34" charset="0"/>
                        </a:rPr>
                        <a:t>20-21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800" b="1" i="0" u="none" strike="noStrike">
                          <a:solidFill>
                            <a:srgbClr val="002060"/>
                          </a:solidFill>
                          <a:effectLst/>
                          <a:latin typeface="Arial" panose="020B0604020202020204" pitchFamily="34" charset="0"/>
                          <a:cs typeface="Arial" panose="020B0604020202020204" pitchFamily="34" charset="0"/>
                        </a:rPr>
                        <a:t>21-22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800" b="1" i="0" u="none" strike="noStrike">
                          <a:solidFill>
                            <a:srgbClr val="002060"/>
                          </a:solidFill>
                          <a:effectLst/>
                          <a:latin typeface="Arial" panose="020B0604020202020204" pitchFamily="34" charset="0"/>
                          <a:cs typeface="Arial" panose="020B0604020202020204" pitchFamily="34" charset="0"/>
                        </a:rPr>
                        <a:t>22-23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800" b="1" i="0" u="none" strike="noStrike">
                          <a:solidFill>
                            <a:srgbClr val="002060"/>
                          </a:solidFill>
                          <a:effectLst/>
                          <a:latin typeface="Arial" panose="020B0604020202020204" pitchFamily="34" charset="0"/>
                          <a:cs typeface="Arial" panose="020B0604020202020204" pitchFamily="34" charset="0"/>
                        </a:rPr>
                        <a:t>23-24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800" b="1" i="0" u="none" strike="noStrike">
                          <a:solidFill>
                            <a:srgbClr val="002060"/>
                          </a:solidFill>
                          <a:effectLst/>
                          <a:latin typeface="Arial" panose="020B0604020202020204" pitchFamily="34" charset="0"/>
                          <a:cs typeface="Arial" panose="020B0604020202020204" pitchFamily="34" charset="0"/>
                        </a:rPr>
                        <a:t>24-25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GB" sz="800" b="1" i="0" u="none" strike="noStrike">
                        <a:solidFill>
                          <a:srgbClr val="002060"/>
                        </a:solidFill>
                        <a:effectLst/>
                        <a:latin typeface="Arial" panose="020B0604020202020204" pitchFamily="34" charset="0"/>
                        <a:cs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800" b="1" i="0" u="none" strike="noStrike">
                          <a:solidFill>
                            <a:srgbClr val="002060"/>
                          </a:solidFill>
                          <a:effectLst/>
                          <a:latin typeface="Arial" panose="020B0604020202020204" pitchFamily="34" charset="0"/>
                          <a:cs typeface="Arial" panose="020B0604020202020204" pitchFamily="34" charset="0"/>
                        </a:rPr>
                        <a:t>Quarter</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800" b="1" i="0" u="none" strike="noStrike">
                          <a:solidFill>
                            <a:srgbClr val="002060"/>
                          </a:solidFill>
                          <a:effectLst/>
                          <a:latin typeface="Arial" panose="020B0604020202020204" pitchFamily="34" charset="0"/>
                          <a:cs typeface="Arial" panose="020B0604020202020204" pitchFamily="34" charset="0"/>
                        </a:rPr>
                        <a:t>Q3 24-25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800" b="1" i="0" u="none" strike="noStrike">
                          <a:solidFill>
                            <a:srgbClr val="002060"/>
                          </a:solidFill>
                          <a:effectLst/>
                          <a:latin typeface="Arial" panose="020B0604020202020204" pitchFamily="34" charset="0"/>
                          <a:cs typeface="Arial" panose="020B0604020202020204" pitchFamily="34" charset="0"/>
                        </a:rPr>
                        <a:t>Q4 23-24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65647735"/>
                  </a:ext>
                </a:extLst>
              </a:tr>
              <a:tr h="331200">
                <a:tc>
                  <a:txBody>
                    <a:bodyPr/>
                    <a:lstStyle/>
                    <a:p>
                      <a:pPr algn="ctr" rtl="0" fontAlgn="ctr"/>
                      <a:r>
                        <a:rPr lang="en-GB" sz="800" b="1" i="0" u="none" strike="noStrike">
                          <a:solidFill>
                            <a:srgbClr val="002060"/>
                          </a:solidFill>
                          <a:effectLst/>
                          <a:latin typeface="Arial" panose="020B0604020202020204" pitchFamily="34" charset="0"/>
                        </a:rPr>
                        <a:t>Volume</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r>
                        <a:rPr lang="en-GB" sz="800" b="1" i="0" u="none" strike="noStrike">
                          <a:solidFill>
                            <a:srgbClr val="000000"/>
                          </a:solidFill>
                          <a:effectLst/>
                          <a:latin typeface="Arial" panose="020B0604020202020204" pitchFamily="34" charset="0"/>
                        </a:rPr>
                        <a:t>2,064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r>
                        <a:rPr lang="en-GB" sz="800" b="1" i="0" u="none" strike="noStrike">
                          <a:solidFill>
                            <a:srgbClr val="000000"/>
                          </a:solidFill>
                          <a:effectLst/>
                          <a:latin typeface="Arial" panose="020B0604020202020204" pitchFamily="34" charset="0"/>
                        </a:rPr>
                        <a:t>2,186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r>
                        <a:rPr lang="en-GB" sz="800" b="1" i="0" u="none" strike="noStrike">
                          <a:solidFill>
                            <a:srgbClr val="000000"/>
                          </a:solidFill>
                          <a:effectLst/>
                          <a:latin typeface="Arial" panose="020B0604020202020204" pitchFamily="34" charset="0"/>
                        </a:rPr>
                        <a:t>2,974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r>
                        <a:rPr lang="en-GB" sz="800" b="1" i="0" u="none" strike="noStrike">
                          <a:solidFill>
                            <a:srgbClr val="000000"/>
                          </a:solidFill>
                          <a:effectLst/>
                          <a:latin typeface="Arial" panose="020B0604020202020204" pitchFamily="34" charset="0"/>
                        </a:rPr>
                        <a:t>3,926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r>
                        <a:rPr lang="en-GB" sz="800" b="1" i="0" u="none" strike="noStrike">
                          <a:solidFill>
                            <a:srgbClr val="000000"/>
                          </a:solidFill>
                          <a:effectLst/>
                          <a:latin typeface="Arial" panose="020B0604020202020204" pitchFamily="34" charset="0"/>
                        </a:rPr>
                        <a:t>4,989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GB" sz="800" b="0" i="0" u="none" strike="noStrike">
                        <a:solidFill>
                          <a:srgbClr val="000000"/>
                        </a:solidFill>
                        <a:effectLst/>
                        <a:latin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800" b="1" i="0" u="none" strike="noStrike">
                          <a:solidFill>
                            <a:srgbClr val="002060"/>
                          </a:solidFill>
                          <a:effectLst/>
                          <a:latin typeface="Arial" panose="020B0604020202020204" pitchFamily="34" charset="0"/>
                        </a:rPr>
                        <a:t>% Change</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a:solidFill>
                            <a:srgbClr val="000000"/>
                          </a:solidFill>
                          <a:effectLst/>
                          <a:latin typeface="Arial" panose="020B0604020202020204" pitchFamily="34" charset="0"/>
                        </a:rPr>
                        <a:t>1.3%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800" b="1" i="0" u="none" strike="noStrike">
                          <a:solidFill>
                            <a:srgbClr val="000000"/>
                          </a:solidFill>
                          <a:effectLst/>
                          <a:latin typeface="Arial" panose="020B0604020202020204" pitchFamily="34" charset="0"/>
                        </a:rPr>
                        <a:t>3.1%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06712550"/>
                  </a:ext>
                </a:extLst>
              </a:tr>
            </a:tbl>
          </a:graphicData>
        </a:graphic>
      </p:graphicFrame>
      <p:pic>
        <p:nvPicPr>
          <p:cNvPr id="11" name="Picture 10">
            <a:extLst>
              <a:ext uri="{FF2B5EF4-FFF2-40B4-BE49-F238E27FC236}">
                <a16:creationId xmlns:a16="http://schemas.microsoft.com/office/drawing/2014/main" id="{DF5AEED1-EA0B-9D3E-F9FD-E7ADD86BC21B}"/>
              </a:ext>
            </a:extLst>
          </p:cNvPr>
          <p:cNvPicPr>
            <a:picLocks noChangeAspect="1"/>
          </p:cNvPicPr>
          <p:nvPr/>
        </p:nvPicPr>
        <p:blipFill>
          <a:blip r:embed="rId3"/>
          <a:stretch>
            <a:fillRect/>
          </a:stretch>
        </p:blipFill>
        <p:spPr>
          <a:xfrm>
            <a:off x="539374" y="882000"/>
            <a:ext cx="5072312" cy="2450804"/>
          </a:xfrm>
          <a:prstGeom prst="rect">
            <a:avLst/>
          </a:prstGeom>
        </p:spPr>
      </p:pic>
      <p:pic>
        <p:nvPicPr>
          <p:cNvPr id="13" name="Picture 12">
            <a:extLst>
              <a:ext uri="{FF2B5EF4-FFF2-40B4-BE49-F238E27FC236}">
                <a16:creationId xmlns:a16="http://schemas.microsoft.com/office/drawing/2014/main" id="{A4C55B8A-E1F1-FCAC-F55F-885DCEC7E130}"/>
              </a:ext>
            </a:extLst>
          </p:cNvPr>
          <p:cNvPicPr>
            <a:picLocks noChangeAspect="1"/>
          </p:cNvPicPr>
          <p:nvPr/>
        </p:nvPicPr>
        <p:blipFill>
          <a:blip r:embed="rId4"/>
          <a:stretch>
            <a:fillRect/>
          </a:stretch>
        </p:blipFill>
        <p:spPr>
          <a:xfrm>
            <a:off x="6591600" y="882000"/>
            <a:ext cx="5072312" cy="2450804"/>
          </a:xfrm>
          <a:prstGeom prst="rect">
            <a:avLst/>
          </a:prstGeom>
        </p:spPr>
      </p:pic>
    </p:spTree>
    <p:extLst>
      <p:ext uri="{BB962C8B-B14F-4D97-AF65-F5344CB8AC3E}">
        <p14:creationId xmlns:p14="http://schemas.microsoft.com/office/powerpoint/2010/main" val="35148719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CACF8F-2A8F-0BFA-9BC8-4C7577DE7A6C}"/>
            </a:ext>
          </a:extLst>
        </p:cNvPr>
        <p:cNvGrpSpPr/>
        <p:nvPr/>
      </p:nvGrpSpPr>
      <p:grpSpPr>
        <a:xfrm>
          <a:off x="0" y="0"/>
          <a:ext cx="0" cy="0"/>
          <a:chOff x="0" y="0"/>
          <a:chExt cx="0" cy="0"/>
        </a:xfrm>
      </p:grpSpPr>
      <p:sp>
        <p:nvSpPr>
          <p:cNvPr id="14338" name="TextBox 14">
            <a:extLst>
              <a:ext uri="{FF2B5EF4-FFF2-40B4-BE49-F238E27FC236}">
                <a16:creationId xmlns:a16="http://schemas.microsoft.com/office/drawing/2014/main" id="{8C9CA193-1A3E-7049-2CB8-A382F8278CD9}"/>
              </a:ext>
            </a:extLst>
          </p:cNvPr>
          <p:cNvSpPr txBox="1">
            <a:spLocks noChangeArrowheads="1"/>
          </p:cNvSpPr>
          <p:nvPr/>
        </p:nvSpPr>
        <p:spPr bwMode="auto">
          <a:xfrm>
            <a:off x="120506" y="773364"/>
            <a:ext cx="5910048" cy="3261600"/>
          </a:xfrm>
          <a:prstGeom prst="rect">
            <a:avLst/>
          </a:prstGeom>
          <a:noFill/>
          <a:ln w="15875">
            <a:solidFill>
              <a:srgbClr val="00206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GB" altLang="en-US" sz="1800"/>
          </a:p>
        </p:txBody>
      </p:sp>
      <p:sp>
        <p:nvSpPr>
          <p:cNvPr id="3" name="TextBox 14">
            <a:extLst>
              <a:ext uri="{FF2B5EF4-FFF2-40B4-BE49-F238E27FC236}">
                <a16:creationId xmlns:a16="http://schemas.microsoft.com/office/drawing/2014/main" id="{2FB5065F-E577-A38F-C3BD-B08D760B71E1}"/>
              </a:ext>
            </a:extLst>
          </p:cNvPr>
          <p:cNvSpPr txBox="1">
            <a:spLocks noChangeArrowheads="1"/>
          </p:cNvSpPr>
          <p:nvPr/>
        </p:nvSpPr>
        <p:spPr bwMode="auto">
          <a:xfrm>
            <a:off x="6174000" y="773364"/>
            <a:ext cx="5910048" cy="3261600"/>
          </a:xfrm>
          <a:prstGeom prst="rect">
            <a:avLst/>
          </a:prstGeom>
          <a:noFill/>
          <a:ln w="15875">
            <a:solidFill>
              <a:srgbClr val="00206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GB" altLang="en-US" sz="1800"/>
          </a:p>
        </p:txBody>
      </p:sp>
      <p:sp>
        <p:nvSpPr>
          <p:cNvPr id="4" name="Rectangle 3">
            <a:extLst>
              <a:ext uri="{FF2B5EF4-FFF2-40B4-BE49-F238E27FC236}">
                <a16:creationId xmlns:a16="http://schemas.microsoft.com/office/drawing/2014/main" id="{54D25D26-3BFD-3713-6531-F33CFE1BD272}"/>
              </a:ext>
            </a:extLst>
          </p:cNvPr>
          <p:cNvSpPr/>
          <p:nvPr/>
        </p:nvSpPr>
        <p:spPr>
          <a:xfrm>
            <a:off x="0" y="0"/>
            <a:ext cx="12192000" cy="669925"/>
          </a:xfrm>
          <a:prstGeom prst="rect">
            <a:avLst/>
          </a:prstGeom>
          <a:solidFill>
            <a:srgbClr val="E6234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sz="3200"/>
              <a:t>	</a:t>
            </a:r>
            <a:r>
              <a:rPr lang="en-GB" sz="3200">
                <a:latin typeface="Arial" panose="020B0604020202020204" pitchFamily="34" charset="0"/>
                <a:cs typeface="Arial" panose="020B0604020202020204" pitchFamily="34" charset="0"/>
              </a:rPr>
              <a:t>10. Residential Burglary</a:t>
            </a:r>
          </a:p>
        </p:txBody>
      </p:sp>
      <p:sp>
        <p:nvSpPr>
          <p:cNvPr id="14341" name="TextBox 13">
            <a:extLst>
              <a:ext uri="{FF2B5EF4-FFF2-40B4-BE49-F238E27FC236}">
                <a16:creationId xmlns:a16="http://schemas.microsoft.com/office/drawing/2014/main" id="{85E876A6-45E9-C3A5-AC00-70BA9F3E8C84}"/>
              </a:ext>
            </a:extLst>
          </p:cNvPr>
          <p:cNvSpPr txBox="1">
            <a:spLocks noChangeArrowheads="1"/>
          </p:cNvSpPr>
          <p:nvPr/>
        </p:nvSpPr>
        <p:spPr bwMode="auto">
          <a:xfrm>
            <a:off x="120506" y="4116801"/>
            <a:ext cx="11962800" cy="2664000"/>
          </a:xfrm>
          <a:prstGeom prst="rect">
            <a:avLst/>
          </a:prstGeom>
          <a:noFill/>
          <a:ln w="15875">
            <a:solidFill>
              <a:srgbClr val="002060"/>
            </a:solidFill>
            <a:miter lim="800000"/>
            <a:headEnd/>
            <a:tailEnd/>
          </a:ln>
          <a:extLst>
            <a:ext uri="{909E8E84-426E-40DD-AFC4-6F175D3DCCD1}">
              <a14:hiddenFill xmlns:a14="http://schemas.microsoft.com/office/drawing/2010/main">
                <a:solidFill>
                  <a:srgbClr val="FFFFFF"/>
                </a:solidFill>
              </a14:hiddenFill>
            </a:ext>
          </a:extLst>
        </p:spPr>
        <p:txBody>
          <a:bodyPr wrap="square" lIns="91440" tIns="45720" rIns="91440" bIns="45720" anchor="t">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hangingPunct="1">
              <a:lnSpc>
                <a:spcPct val="100000"/>
              </a:lnSpc>
              <a:spcBef>
                <a:spcPct val="0"/>
              </a:spcBef>
              <a:buFontTx/>
              <a:buNone/>
            </a:pPr>
            <a:r>
              <a:rPr lang="en-GB" altLang="en-US" sz="1300" b="1" i="1">
                <a:latin typeface="Arial" panose="020B0604020202020204" pitchFamily="34" charset="0"/>
                <a:cs typeface="Arial" panose="020B0604020202020204" pitchFamily="34" charset="0"/>
              </a:rPr>
              <a:t>Operational Overview</a:t>
            </a:r>
          </a:p>
          <a:p>
            <a:pPr algn="just" eaLnBrk="1" hangingPunct="1">
              <a:lnSpc>
                <a:spcPct val="100000"/>
              </a:lnSpc>
              <a:spcBef>
                <a:spcPct val="0"/>
              </a:spcBef>
              <a:buFontTx/>
              <a:buNone/>
            </a:pPr>
            <a:endParaRPr lang="en-GB" altLang="en-US" sz="600" b="1" i="1">
              <a:latin typeface="Avenir Next LT Pro Demi" panose="020B0704020202020204" pitchFamily="34" charset="0"/>
              <a:cs typeface="Arial" panose="020B0604020202020204" pitchFamily="34" charset="0"/>
            </a:endParaRPr>
          </a:p>
          <a:p>
            <a:pPr algn="just" eaLnBrk="1" hangingPunct="1">
              <a:lnSpc>
                <a:spcPct val="100000"/>
              </a:lnSpc>
              <a:spcBef>
                <a:spcPct val="0"/>
              </a:spcBef>
              <a:buFontTx/>
              <a:buNone/>
            </a:pPr>
            <a:r>
              <a:rPr lang="en-GB" altLang="en-US" sz="1100">
                <a:latin typeface="Arial" panose="020B0604020202020204" pitchFamily="34" charset="0"/>
                <a:cs typeface="Arial" panose="020B0604020202020204" pitchFamily="34" charset="0"/>
              </a:rPr>
              <a:t>As displayed in the upper-left graph, 362 Residential Burglary offences were recorded during Q4 2024-25. This represents a reduction of 1.9% (seven fewer offences) when compared to the quarter prior, but an increase of 14.6% (46 additional offences) when compared to the same quarter during the previous financial year. </a:t>
            </a:r>
          </a:p>
          <a:p>
            <a:pPr algn="just" eaLnBrk="1" hangingPunct="1">
              <a:lnSpc>
                <a:spcPct val="100000"/>
              </a:lnSpc>
              <a:spcBef>
                <a:spcPct val="0"/>
              </a:spcBef>
              <a:buFontTx/>
              <a:buNone/>
            </a:pPr>
            <a:endParaRPr lang="en-GB" altLang="en-US" sz="600">
              <a:latin typeface="Arial" panose="020B0604020202020204" pitchFamily="34" charset="0"/>
              <a:cs typeface="Arial" panose="020B0604020202020204" pitchFamily="34" charset="0"/>
            </a:endParaRPr>
          </a:p>
          <a:p>
            <a:pPr algn="just" eaLnBrk="1" hangingPunct="1">
              <a:lnSpc>
                <a:spcPct val="100000"/>
              </a:lnSpc>
              <a:spcBef>
                <a:spcPct val="0"/>
              </a:spcBef>
              <a:buFontTx/>
              <a:buNone/>
            </a:pPr>
            <a:r>
              <a:rPr lang="en-GB" altLang="en-US" sz="1100">
                <a:latin typeface="Arial" panose="020B0604020202020204" pitchFamily="34" charset="0"/>
                <a:cs typeface="Arial" panose="020B0604020202020204" pitchFamily="34" charset="0"/>
              </a:rPr>
              <a:t>The solved rate for Q4 2024-25 stands at 6.1%, with 22 crimes solved. This represents an increase of 1.5 percentage points when compared to the quarter prior, with five additional crimes solved. However, the solved rate has fallen by 6.2 percentage points when compared to the same quarter during the previous financial year, with 17 fewer crimes solved.</a:t>
            </a:r>
          </a:p>
          <a:p>
            <a:pPr algn="just" eaLnBrk="1" hangingPunct="1">
              <a:lnSpc>
                <a:spcPct val="100000"/>
              </a:lnSpc>
              <a:spcBef>
                <a:spcPct val="0"/>
              </a:spcBef>
              <a:buFontTx/>
              <a:buNone/>
            </a:pPr>
            <a:endParaRPr lang="en-GB" altLang="en-US" sz="600">
              <a:latin typeface="Arial" panose="020B0604020202020204" pitchFamily="34" charset="0"/>
              <a:cs typeface="Arial" panose="020B0604020202020204" pitchFamily="34" charset="0"/>
            </a:endParaRPr>
          </a:p>
          <a:p>
            <a:pPr algn="just" eaLnBrk="1" hangingPunct="1">
              <a:lnSpc>
                <a:spcPct val="100000"/>
              </a:lnSpc>
              <a:spcBef>
                <a:spcPct val="0"/>
              </a:spcBef>
              <a:buFontTx/>
              <a:buNone/>
            </a:pPr>
            <a:r>
              <a:rPr lang="en-GB" altLang="en-US" sz="1100">
                <a:latin typeface="Arial" panose="020B0604020202020204" pitchFamily="34" charset="0"/>
                <a:cs typeface="Arial" panose="020B0604020202020204" pitchFamily="34" charset="0"/>
              </a:rPr>
              <a:t>During Q4 2024-25, 92.2% of Residential Burglary of a Home incidents were attended by officers, with 58.2% of these attended within 60 minutes.</a:t>
            </a:r>
          </a:p>
          <a:p>
            <a:pPr algn="just" eaLnBrk="1" hangingPunct="1">
              <a:lnSpc>
                <a:spcPct val="100000"/>
              </a:lnSpc>
              <a:spcBef>
                <a:spcPct val="0"/>
              </a:spcBef>
              <a:buFontTx/>
              <a:buNone/>
            </a:pPr>
            <a:endParaRPr lang="en-GB" altLang="en-US" sz="600">
              <a:latin typeface="Arial" panose="020B0604020202020204" pitchFamily="34" charset="0"/>
              <a:cs typeface="Arial" panose="020B0604020202020204" pitchFamily="34" charset="0"/>
            </a:endParaRPr>
          </a:p>
          <a:p>
            <a:pPr algn="just">
              <a:lnSpc>
                <a:spcPct val="100000"/>
              </a:lnSpc>
              <a:spcBef>
                <a:spcPct val="0"/>
              </a:spcBef>
              <a:buNone/>
            </a:pPr>
            <a:r>
              <a:rPr lang="en-GB" altLang="en-US" sz="1100">
                <a:latin typeface="Arial" panose="020B0604020202020204" pitchFamily="34" charset="0"/>
                <a:cs typeface="Arial" panose="020B0604020202020204" pitchFamily="34" charset="0"/>
              </a:rPr>
              <a:t>Following changes to the operating model, the Criminal Investigation Department has retained ownership of this crime category. Daily reviews are conducted by detective sergeants, and Residential Burglary remains a focus of the proactive team, who are working more closely with offender management teams and other partners to address these offences.</a:t>
            </a:r>
          </a:p>
          <a:p>
            <a:pPr algn="just" eaLnBrk="1" hangingPunct="1">
              <a:lnSpc>
                <a:spcPct val="100000"/>
              </a:lnSpc>
              <a:spcBef>
                <a:spcPct val="0"/>
              </a:spcBef>
              <a:buFontTx/>
              <a:buNone/>
            </a:pPr>
            <a:endParaRPr lang="en-GB" altLang="en-US" sz="1200">
              <a:latin typeface="Arial" panose="020B0604020202020204" pitchFamily="34" charset="0"/>
              <a:cs typeface="Arial" panose="020B0604020202020204" pitchFamily="34" charset="0"/>
            </a:endParaRPr>
          </a:p>
          <a:p>
            <a:pPr algn="just" eaLnBrk="1" hangingPunct="1">
              <a:lnSpc>
                <a:spcPct val="100000"/>
              </a:lnSpc>
              <a:spcBef>
                <a:spcPct val="0"/>
              </a:spcBef>
              <a:buFontTx/>
              <a:buNone/>
            </a:pPr>
            <a:endParaRPr lang="en-GB" altLang="en-US" sz="1300" b="1" i="1">
              <a:latin typeface="Avenir Next LT Pro Demi" panose="020B0704020202020204" pitchFamily="34" charset="0"/>
              <a:cs typeface="Arial" panose="020B0604020202020204" pitchFamily="34" charset="0"/>
            </a:endParaRPr>
          </a:p>
        </p:txBody>
      </p:sp>
      <p:graphicFrame>
        <p:nvGraphicFramePr>
          <p:cNvPr id="2" name="Table 1">
            <a:extLst>
              <a:ext uri="{FF2B5EF4-FFF2-40B4-BE49-F238E27FC236}">
                <a16:creationId xmlns:a16="http://schemas.microsoft.com/office/drawing/2014/main" id="{770B3B0F-CCB7-BBB0-C48A-BC4AA3E83742}"/>
              </a:ext>
            </a:extLst>
          </p:cNvPr>
          <p:cNvGraphicFramePr>
            <a:graphicFrameLocks/>
          </p:cNvGraphicFramePr>
          <p:nvPr>
            <p:extLst>
              <p:ext uri="{D42A27DB-BD31-4B8C-83A1-F6EECF244321}">
                <p14:modId xmlns:p14="http://schemas.microsoft.com/office/powerpoint/2010/main" val="621172810"/>
              </p:ext>
            </p:extLst>
          </p:nvPr>
        </p:nvGraphicFramePr>
        <p:xfrm>
          <a:off x="6426947" y="3441949"/>
          <a:ext cx="5404154" cy="489120"/>
        </p:xfrm>
        <a:graphic>
          <a:graphicData uri="http://schemas.openxmlformats.org/drawingml/2006/table">
            <a:tbl>
              <a:tblPr firstRow="1" bandRow="1"/>
              <a:tblGrid>
                <a:gridCol w="864000">
                  <a:extLst>
                    <a:ext uri="{9D8B030D-6E8A-4147-A177-3AD203B41FA5}">
                      <a16:colId xmlns:a16="http://schemas.microsoft.com/office/drawing/2014/main" val="2609853781"/>
                    </a:ext>
                  </a:extLst>
                </a:gridCol>
                <a:gridCol w="504000">
                  <a:extLst>
                    <a:ext uri="{9D8B030D-6E8A-4147-A177-3AD203B41FA5}">
                      <a16:colId xmlns:a16="http://schemas.microsoft.com/office/drawing/2014/main" val="3238801725"/>
                    </a:ext>
                  </a:extLst>
                </a:gridCol>
                <a:gridCol w="504000">
                  <a:extLst>
                    <a:ext uri="{9D8B030D-6E8A-4147-A177-3AD203B41FA5}">
                      <a16:colId xmlns:a16="http://schemas.microsoft.com/office/drawing/2014/main" val="129847028"/>
                    </a:ext>
                  </a:extLst>
                </a:gridCol>
                <a:gridCol w="504000">
                  <a:extLst>
                    <a:ext uri="{9D8B030D-6E8A-4147-A177-3AD203B41FA5}">
                      <a16:colId xmlns:a16="http://schemas.microsoft.com/office/drawing/2014/main" val="2983655793"/>
                    </a:ext>
                  </a:extLst>
                </a:gridCol>
                <a:gridCol w="504000">
                  <a:extLst>
                    <a:ext uri="{9D8B030D-6E8A-4147-A177-3AD203B41FA5}">
                      <a16:colId xmlns:a16="http://schemas.microsoft.com/office/drawing/2014/main" val="1752032484"/>
                    </a:ext>
                  </a:extLst>
                </a:gridCol>
                <a:gridCol w="504000">
                  <a:extLst>
                    <a:ext uri="{9D8B030D-6E8A-4147-A177-3AD203B41FA5}">
                      <a16:colId xmlns:a16="http://schemas.microsoft.com/office/drawing/2014/main" val="3044844383"/>
                    </a:ext>
                  </a:extLst>
                </a:gridCol>
                <a:gridCol w="436154">
                  <a:extLst>
                    <a:ext uri="{9D8B030D-6E8A-4147-A177-3AD203B41FA5}">
                      <a16:colId xmlns:a16="http://schemas.microsoft.com/office/drawing/2014/main" val="848912980"/>
                    </a:ext>
                  </a:extLst>
                </a:gridCol>
                <a:gridCol w="576000">
                  <a:extLst>
                    <a:ext uri="{9D8B030D-6E8A-4147-A177-3AD203B41FA5}">
                      <a16:colId xmlns:a16="http://schemas.microsoft.com/office/drawing/2014/main" val="2436559015"/>
                    </a:ext>
                  </a:extLst>
                </a:gridCol>
                <a:gridCol w="504000">
                  <a:extLst>
                    <a:ext uri="{9D8B030D-6E8A-4147-A177-3AD203B41FA5}">
                      <a16:colId xmlns:a16="http://schemas.microsoft.com/office/drawing/2014/main" val="1495873282"/>
                    </a:ext>
                  </a:extLst>
                </a:gridCol>
                <a:gridCol w="504000">
                  <a:extLst>
                    <a:ext uri="{9D8B030D-6E8A-4147-A177-3AD203B41FA5}">
                      <a16:colId xmlns:a16="http://schemas.microsoft.com/office/drawing/2014/main" val="1487143500"/>
                    </a:ext>
                  </a:extLst>
                </a:gridCol>
              </a:tblGrid>
              <a:tr h="144000">
                <a:tc>
                  <a:txBody>
                    <a:bodyPr/>
                    <a:lstStyle/>
                    <a:p>
                      <a:pPr algn="ctr"/>
                      <a:r>
                        <a:rPr lang="en-GB" sz="800" b="1">
                          <a:solidFill>
                            <a:srgbClr val="002060"/>
                          </a:solidFill>
                          <a:latin typeface="Arial" panose="020B0604020202020204" pitchFamily="34" charset="0"/>
                          <a:cs typeface="Arial" panose="020B0604020202020204" pitchFamily="34" charset="0"/>
                        </a:rPr>
                        <a:t>Financial Year</a:t>
                      </a:r>
                    </a:p>
                  </a:txBody>
                  <a:tcPr marL="36000" marR="3600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a:solidFill>
                            <a:srgbClr val="002060"/>
                          </a:solidFill>
                          <a:latin typeface="Arial" panose="020B0604020202020204" pitchFamily="34" charset="0"/>
                          <a:cs typeface="Arial" panose="020B0604020202020204" pitchFamily="34" charset="0"/>
                        </a:rPr>
                        <a:t>20-21</a:t>
                      </a:r>
                    </a:p>
                  </a:txBody>
                  <a:tcPr marL="36000" marR="3600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a:solidFill>
                            <a:srgbClr val="002060"/>
                          </a:solidFill>
                          <a:latin typeface="Arial" panose="020B0604020202020204" pitchFamily="34" charset="0"/>
                          <a:cs typeface="Arial" panose="020B0604020202020204" pitchFamily="34" charset="0"/>
                        </a:rPr>
                        <a:t>21-22</a:t>
                      </a:r>
                    </a:p>
                  </a:txBody>
                  <a:tcPr marL="36000" marR="3600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a:solidFill>
                            <a:srgbClr val="002060"/>
                          </a:solidFill>
                          <a:latin typeface="Arial" panose="020B0604020202020204" pitchFamily="34" charset="0"/>
                          <a:cs typeface="Arial" panose="020B0604020202020204" pitchFamily="34" charset="0"/>
                        </a:rPr>
                        <a:t>22-23</a:t>
                      </a:r>
                    </a:p>
                  </a:txBody>
                  <a:tcPr marL="36000" marR="3600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a:solidFill>
                            <a:srgbClr val="002060"/>
                          </a:solidFill>
                          <a:latin typeface="Arial" panose="020B0604020202020204" pitchFamily="34" charset="0"/>
                          <a:cs typeface="Arial" panose="020B0604020202020204" pitchFamily="34" charset="0"/>
                        </a:rPr>
                        <a:t>23-24</a:t>
                      </a:r>
                    </a:p>
                  </a:txBody>
                  <a:tcPr marL="36000" marR="3600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a:solidFill>
                            <a:srgbClr val="002060"/>
                          </a:solidFill>
                          <a:latin typeface="Arial" panose="020B0604020202020204" pitchFamily="34" charset="0"/>
                          <a:cs typeface="Arial" panose="020B0604020202020204" pitchFamily="34" charset="0"/>
                        </a:rPr>
                        <a:t>24-25</a:t>
                      </a:r>
                    </a:p>
                  </a:txBody>
                  <a:tcPr marL="36000" marR="3600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GB" sz="800" b="1" i="0" u="none" strike="noStrike">
                        <a:solidFill>
                          <a:srgbClr val="002060"/>
                        </a:solidFill>
                        <a:effectLst/>
                        <a:latin typeface="Arial" panose="020B0604020202020204" pitchFamily="34" charset="0"/>
                        <a:cs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800" b="1" i="0" u="none" strike="noStrike">
                          <a:solidFill>
                            <a:srgbClr val="002060"/>
                          </a:solidFill>
                          <a:effectLst/>
                          <a:latin typeface="Arial" panose="020B0604020202020204" pitchFamily="34" charset="0"/>
                          <a:cs typeface="Arial" panose="020B0604020202020204" pitchFamily="34" charset="0"/>
                        </a:rPr>
                        <a:t>Quarter</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800" b="1" i="0" u="none" strike="noStrike">
                          <a:solidFill>
                            <a:srgbClr val="002060"/>
                          </a:solidFill>
                          <a:effectLst/>
                          <a:latin typeface="Arial" panose="020B0604020202020204" pitchFamily="34" charset="0"/>
                          <a:cs typeface="Arial" panose="020B0604020202020204" pitchFamily="34" charset="0"/>
                        </a:rPr>
                        <a:t>Q3 24-25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800" b="1" i="0" u="none" strike="noStrike">
                          <a:solidFill>
                            <a:srgbClr val="002060"/>
                          </a:solidFill>
                          <a:effectLst/>
                          <a:latin typeface="Arial" panose="020B0604020202020204" pitchFamily="34" charset="0"/>
                          <a:cs typeface="Arial" panose="020B0604020202020204" pitchFamily="34" charset="0"/>
                        </a:rPr>
                        <a:t>Q4 23-24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65647735"/>
                  </a:ext>
                </a:extLst>
              </a:tr>
              <a:tr h="331200">
                <a:tc>
                  <a:txBody>
                    <a:bodyPr/>
                    <a:lstStyle/>
                    <a:p>
                      <a:pPr algn="ctr" rtl="0" fontAlgn="ctr"/>
                      <a:r>
                        <a:rPr lang="en-GB" sz="800" b="1" i="0" u="none" strike="noStrike">
                          <a:solidFill>
                            <a:srgbClr val="002060"/>
                          </a:solidFill>
                          <a:effectLst/>
                          <a:latin typeface="Arial" panose="020B0604020202020204" pitchFamily="34" charset="0"/>
                        </a:rPr>
                        <a:t>Solved Rate</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800" b="1" i="0" u="none" strike="noStrike">
                          <a:solidFill>
                            <a:srgbClr val="000000"/>
                          </a:solidFill>
                          <a:effectLst/>
                          <a:latin typeface="Arial" panose="020B0604020202020204" pitchFamily="34" charset="0"/>
                        </a:rPr>
                        <a:t>7.5%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800" b="1" i="0" u="none" strike="noStrike">
                          <a:solidFill>
                            <a:srgbClr val="000000"/>
                          </a:solidFill>
                          <a:effectLst/>
                          <a:latin typeface="Arial" panose="020B0604020202020204" pitchFamily="34" charset="0"/>
                        </a:rPr>
                        <a:t>6.3%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800" b="1" i="0" u="none" strike="noStrike">
                          <a:solidFill>
                            <a:srgbClr val="000000"/>
                          </a:solidFill>
                          <a:effectLst/>
                          <a:latin typeface="Arial" panose="020B0604020202020204" pitchFamily="34" charset="0"/>
                        </a:rPr>
                        <a:t>5.1%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800" b="1" i="0" u="none" strike="noStrike">
                          <a:solidFill>
                            <a:srgbClr val="000000"/>
                          </a:solidFill>
                          <a:effectLst/>
                          <a:latin typeface="Arial" panose="020B0604020202020204" pitchFamily="34" charset="0"/>
                        </a:rPr>
                        <a:t>7.1%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800" b="1" i="0" u="none" strike="noStrike">
                          <a:solidFill>
                            <a:srgbClr val="000000"/>
                          </a:solidFill>
                          <a:effectLst/>
                          <a:latin typeface="Arial" panose="020B0604020202020204" pitchFamily="34" charset="0"/>
                        </a:rPr>
                        <a:t>6.5%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GB" sz="800" b="0" i="0" u="none" strike="noStrike">
                        <a:solidFill>
                          <a:srgbClr val="000000"/>
                        </a:solidFill>
                        <a:effectLst/>
                        <a:latin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800" b="1" i="0" u="none" strike="noStrike">
                          <a:solidFill>
                            <a:srgbClr val="002060"/>
                          </a:solidFill>
                          <a:effectLst/>
                          <a:latin typeface="Arial" panose="020B0604020202020204" pitchFamily="34" charset="0"/>
                        </a:rPr>
                        <a:t>PP Change</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a:solidFill>
                            <a:srgbClr val="000000"/>
                          </a:solidFill>
                          <a:effectLst/>
                          <a:latin typeface="Arial" panose="020B0604020202020204" pitchFamily="34" charset="0"/>
                        </a:rPr>
                        <a:t>1.5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800" b="1" i="0" u="none" strike="noStrike">
                          <a:solidFill>
                            <a:srgbClr val="000000"/>
                          </a:solidFill>
                          <a:effectLst/>
                          <a:latin typeface="Arial" panose="020B0604020202020204" pitchFamily="34" charset="0"/>
                        </a:rPr>
                        <a:t>-6.2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06712550"/>
                  </a:ext>
                </a:extLst>
              </a:tr>
            </a:tbl>
          </a:graphicData>
        </a:graphic>
      </p:graphicFrame>
      <p:graphicFrame>
        <p:nvGraphicFramePr>
          <p:cNvPr id="9" name="Table 8">
            <a:extLst>
              <a:ext uri="{FF2B5EF4-FFF2-40B4-BE49-F238E27FC236}">
                <a16:creationId xmlns:a16="http://schemas.microsoft.com/office/drawing/2014/main" id="{3554628C-73A7-4CCC-B3B4-FC04F5DE57AB}"/>
              </a:ext>
            </a:extLst>
          </p:cNvPr>
          <p:cNvGraphicFramePr>
            <a:graphicFrameLocks/>
          </p:cNvGraphicFramePr>
          <p:nvPr/>
        </p:nvGraphicFramePr>
        <p:xfrm>
          <a:off x="343270" y="3441949"/>
          <a:ext cx="5464520" cy="489120"/>
        </p:xfrm>
        <a:graphic>
          <a:graphicData uri="http://schemas.openxmlformats.org/drawingml/2006/table">
            <a:tbl>
              <a:tblPr firstRow="1" bandRow="1">
                <a:effectLst/>
              </a:tblPr>
              <a:tblGrid>
                <a:gridCol w="864000">
                  <a:extLst>
                    <a:ext uri="{9D8B030D-6E8A-4147-A177-3AD203B41FA5}">
                      <a16:colId xmlns:a16="http://schemas.microsoft.com/office/drawing/2014/main" val="2609853781"/>
                    </a:ext>
                  </a:extLst>
                </a:gridCol>
                <a:gridCol w="504000">
                  <a:extLst>
                    <a:ext uri="{9D8B030D-6E8A-4147-A177-3AD203B41FA5}">
                      <a16:colId xmlns:a16="http://schemas.microsoft.com/office/drawing/2014/main" val="3238801725"/>
                    </a:ext>
                  </a:extLst>
                </a:gridCol>
                <a:gridCol w="504000">
                  <a:extLst>
                    <a:ext uri="{9D8B030D-6E8A-4147-A177-3AD203B41FA5}">
                      <a16:colId xmlns:a16="http://schemas.microsoft.com/office/drawing/2014/main" val="129847028"/>
                    </a:ext>
                  </a:extLst>
                </a:gridCol>
                <a:gridCol w="504000">
                  <a:extLst>
                    <a:ext uri="{9D8B030D-6E8A-4147-A177-3AD203B41FA5}">
                      <a16:colId xmlns:a16="http://schemas.microsoft.com/office/drawing/2014/main" val="2983655793"/>
                    </a:ext>
                  </a:extLst>
                </a:gridCol>
                <a:gridCol w="504000">
                  <a:extLst>
                    <a:ext uri="{9D8B030D-6E8A-4147-A177-3AD203B41FA5}">
                      <a16:colId xmlns:a16="http://schemas.microsoft.com/office/drawing/2014/main" val="1752032484"/>
                    </a:ext>
                  </a:extLst>
                </a:gridCol>
                <a:gridCol w="504000">
                  <a:extLst>
                    <a:ext uri="{9D8B030D-6E8A-4147-A177-3AD203B41FA5}">
                      <a16:colId xmlns:a16="http://schemas.microsoft.com/office/drawing/2014/main" val="3044844383"/>
                    </a:ext>
                  </a:extLst>
                </a:gridCol>
                <a:gridCol w="496520">
                  <a:extLst>
                    <a:ext uri="{9D8B030D-6E8A-4147-A177-3AD203B41FA5}">
                      <a16:colId xmlns:a16="http://schemas.microsoft.com/office/drawing/2014/main" val="3702094272"/>
                    </a:ext>
                  </a:extLst>
                </a:gridCol>
                <a:gridCol w="576000">
                  <a:extLst>
                    <a:ext uri="{9D8B030D-6E8A-4147-A177-3AD203B41FA5}">
                      <a16:colId xmlns:a16="http://schemas.microsoft.com/office/drawing/2014/main" val="3746660425"/>
                    </a:ext>
                  </a:extLst>
                </a:gridCol>
                <a:gridCol w="504000">
                  <a:extLst>
                    <a:ext uri="{9D8B030D-6E8A-4147-A177-3AD203B41FA5}">
                      <a16:colId xmlns:a16="http://schemas.microsoft.com/office/drawing/2014/main" val="1495873282"/>
                    </a:ext>
                  </a:extLst>
                </a:gridCol>
                <a:gridCol w="504000">
                  <a:extLst>
                    <a:ext uri="{9D8B030D-6E8A-4147-A177-3AD203B41FA5}">
                      <a16:colId xmlns:a16="http://schemas.microsoft.com/office/drawing/2014/main" val="1487143500"/>
                    </a:ext>
                  </a:extLst>
                </a:gridCol>
              </a:tblGrid>
              <a:tr h="144000">
                <a:tc>
                  <a:txBody>
                    <a:bodyPr/>
                    <a:lstStyle/>
                    <a:p>
                      <a:pPr algn="ctr"/>
                      <a:r>
                        <a:rPr lang="en-GB" sz="800" b="1">
                          <a:solidFill>
                            <a:srgbClr val="002060"/>
                          </a:solidFill>
                          <a:latin typeface="Arial" panose="020B0604020202020204" pitchFamily="34" charset="0"/>
                          <a:cs typeface="Arial" panose="020B0604020202020204" pitchFamily="34" charset="0"/>
                        </a:rPr>
                        <a:t>Financial Year</a:t>
                      </a:r>
                    </a:p>
                  </a:txBody>
                  <a:tcPr marL="36000" marR="3600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800" b="1" i="0" u="none" strike="noStrike">
                          <a:solidFill>
                            <a:srgbClr val="002060"/>
                          </a:solidFill>
                          <a:effectLst/>
                          <a:latin typeface="Arial" panose="020B0604020202020204" pitchFamily="34" charset="0"/>
                          <a:cs typeface="Arial" panose="020B0604020202020204" pitchFamily="34" charset="0"/>
                        </a:rPr>
                        <a:t>20-21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800" b="1" i="0" u="none" strike="noStrike">
                          <a:solidFill>
                            <a:srgbClr val="002060"/>
                          </a:solidFill>
                          <a:effectLst/>
                          <a:latin typeface="Arial" panose="020B0604020202020204" pitchFamily="34" charset="0"/>
                          <a:cs typeface="Arial" panose="020B0604020202020204" pitchFamily="34" charset="0"/>
                        </a:rPr>
                        <a:t>21-22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800" b="1" i="0" u="none" strike="noStrike">
                          <a:solidFill>
                            <a:srgbClr val="002060"/>
                          </a:solidFill>
                          <a:effectLst/>
                          <a:latin typeface="Arial" panose="020B0604020202020204" pitchFamily="34" charset="0"/>
                          <a:cs typeface="Arial" panose="020B0604020202020204" pitchFamily="34" charset="0"/>
                        </a:rPr>
                        <a:t>22-23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800" b="1" i="0" u="none" strike="noStrike">
                          <a:solidFill>
                            <a:srgbClr val="002060"/>
                          </a:solidFill>
                          <a:effectLst/>
                          <a:latin typeface="Arial" panose="020B0604020202020204" pitchFamily="34" charset="0"/>
                          <a:cs typeface="Arial" panose="020B0604020202020204" pitchFamily="34" charset="0"/>
                        </a:rPr>
                        <a:t>23-24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800" b="1" i="0" u="none" strike="noStrike">
                          <a:solidFill>
                            <a:srgbClr val="002060"/>
                          </a:solidFill>
                          <a:effectLst/>
                          <a:latin typeface="Arial" panose="020B0604020202020204" pitchFamily="34" charset="0"/>
                          <a:cs typeface="Arial" panose="020B0604020202020204" pitchFamily="34" charset="0"/>
                        </a:rPr>
                        <a:t>24-25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GB" sz="800" b="1" i="0" u="none" strike="noStrike">
                        <a:solidFill>
                          <a:srgbClr val="002060"/>
                        </a:solidFill>
                        <a:effectLst/>
                        <a:latin typeface="Arial" panose="020B0604020202020204" pitchFamily="34" charset="0"/>
                        <a:cs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800" b="1" i="0" u="none" strike="noStrike">
                          <a:solidFill>
                            <a:srgbClr val="002060"/>
                          </a:solidFill>
                          <a:effectLst/>
                          <a:latin typeface="Arial" panose="020B0604020202020204" pitchFamily="34" charset="0"/>
                          <a:cs typeface="Arial" panose="020B0604020202020204" pitchFamily="34" charset="0"/>
                        </a:rPr>
                        <a:t>Quarter</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800" b="1" i="0" u="none" strike="noStrike">
                          <a:solidFill>
                            <a:srgbClr val="002060"/>
                          </a:solidFill>
                          <a:effectLst/>
                          <a:latin typeface="Arial" panose="020B0604020202020204" pitchFamily="34" charset="0"/>
                          <a:cs typeface="Arial" panose="020B0604020202020204" pitchFamily="34" charset="0"/>
                        </a:rPr>
                        <a:t>Q3 24-25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800" b="1" i="0" u="none" strike="noStrike">
                          <a:solidFill>
                            <a:srgbClr val="002060"/>
                          </a:solidFill>
                          <a:effectLst/>
                          <a:latin typeface="Arial" panose="020B0604020202020204" pitchFamily="34" charset="0"/>
                          <a:cs typeface="Arial" panose="020B0604020202020204" pitchFamily="34" charset="0"/>
                        </a:rPr>
                        <a:t>Q4 23-24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65647735"/>
                  </a:ext>
                </a:extLst>
              </a:tr>
              <a:tr h="331200">
                <a:tc>
                  <a:txBody>
                    <a:bodyPr/>
                    <a:lstStyle/>
                    <a:p>
                      <a:pPr algn="ctr" rtl="0" fontAlgn="ctr"/>
                      <a:r>
                        <a:rPr lang="en-GB" sz="800" b="1" i="0" u="none" strike="noStrike">
                          <a:solidFill>
                            <a:srgbClr val="002060"/>
                          </a:solidFill>
                          <a:effectLst/>
                          <a:latin typeface="Arial" panose="020B0604020202020204" pitchFamily="34" charset="0"/>
                        </a:rPr>
                        <a:t>Volume</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r>
                        <a:rPr lang="en-GB" sz="800" b="1" i="0" u="none" strike="noStrike">
                          <a:solidFill>
                            <a:srgbClr val="000000"/>
                          </a:solidFill>
                          <a:effectLst/>
                          <a:latin typeface="Arial" panose="020B0604020202020204" pitchFamily="34" charset="0"/>
                        </a:rPr>
                        <a:t>1,951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r>
                        <a:rPr lang="en-GB" sz="800" b="1" i="0" u="none" strike="noStrike">
                          <a:solidFill>
                            <a:srgbClr val="000000"/>
                          </a:solidFill>
                          <a:effectLst/>
                          <a:latin typeface="Arial" panose="020B0604020202020204" pitchFamily="34" charset="0"/>
                        </a:rPr>
                        <a:t>1,755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r>
                        <a:rPr lang="en-GB" sz="800" b="1" i="0" u="none" strike="noStrike">
                          <a:solidFill>
                            <a:srgbClr val="000000"/>
                          </a:solidFill>
                          <a:effectLst/>
                          <a:latin typeface="Arial" panose="020B0604020202020204" pitchFamily="34" charset="0"/>
                        </a:rPr>
                        <a:t>1,616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r>
                        <a:rPr lang="en-GB" sz="800" b="1" i="0" u="none" strike="noStrike">
                          <a:solidFill>
                            <a:srgbClr val="000000"/>
                          </a:solidFill>
                          <a:effectLst/>
                          <a:latin typeface="Arial" panose="020B0604020202020204" pitchFamily="34" charset="0"/>
                        </a:rPr>
                        <a:t>1,389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r>
                        <a:rPr lang="en-GB" sz="800" b="1" i="0" u="none" strike="noStrike">
                          <a:solidFill>
                            <a:srgbClr val="000000"/>
                          </a:solidFill>
                          <a:effectLst/>
                          <a:latin typeface="Arial" panose="020B0604020202020204" pitchFamily="34" charset="0"/>
                        </a:rPr>
                        <a:t>1,481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GB" sz="800" b="0" i="0" u="none" strike="noStrike">
                        <a:solidFill>
                          <a:srgbClr val="000000"/>
                        </a:solidFill>
                        <a:effectLst/>
                        <a:latin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800" b="1" i="0" u="none" strike="noStrike">
                          <a:solidFill>
                            <a:srgbClr val="002060"/>
                          </a:solidFill>
                          <a:effectLst/>
                          <a:latin typeface="Arial" panose="020B0604020202020204" pitchFamily="34" charset="0"/>
                        </a:rPr>
                        <a:t>% Change</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a:solidFill>
                            <a:srgbClr val="000000"/>
                          </a:solidFill>
                          <a:effectLst/>
                          <a:latin typeface="Arial" panose="020B0604020202020204" pitchFamily="34" charset="0"/>
                        </a:rPr>
                        <a:t>-1.9%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800" b="1" i="0" u="none" strike="noStrike">
                          <a:solidFill>
                            <a:srgbClr val="000000"/>
                          </a:solidFill>
                          <a:effectLst/>
                          <a:latin typeface="Arial" panose="020B0604020202020204" pitchFamily="34" charset="0"/>
                        </a:rPr>
                        <a:t>14.6%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06712550"/>
                  </a:ext>
                </a:extLst>
              </a:tr>
            </a:tbl>
          </a:graphicData>
        </a:graphic>
      </p:graphicFrame>
      <p:pic>
        <p:nvPicPr>
          <p:cNvPr id="13" name="Picture 12">
            <a:extLst>
              <a:ext uri="{FF2B5EF4-FFF2-40B4-BE49-F238E27FC236}">
                <a16:creationId xmlns:a16="http://schemas.microsoft.com/office/drawing/2014/main" id="{502D58A0-DD65-17A4-B6D6-F66E3152F11E}"/>
              </a:ext>
            </a:extLst>
          </p:cNvPr>
          <p:cNvPicPr>
            <a:picLocks noChangeAspect="1"/>
          </p:cNvPicPr>
          <p:nvPr/>
        </p:nvPicPr>
        <p:blipFill>
          <a:blip r:embed="rId3"/>
          <a:stretch>
            <a:fillRect/>
          </a:stretch>
        </p:blipFill>
        <p:spPr>
          <a:xfrm>
            <a:off x="539374" y="882000"/>
            <a:ext cx="5072312" cy="2450804"/>
          </a:xfrm>
          <a:prstGeom prst="rect">
            <a:avLst/>
          </a:prstGeom>
        </p:spPr>
      </p:pic>
      <p:pic>
        <p:nvPicPr>
          <p:cNvPr id="14" name="Picture 13">
            <a:extLst>
              <a:ext uri="{FF2B5EF4-FFF2-40B4-BE49-F238E27FC236}">
                <a16:creationId xmlns:a16="http://schemas.microsoft.com/office/drawing/2014/main" id="{36BB3D5A-38A0-F68C-8A3B-B21B6DB771E9}"/>
              </a:ext>
            </a:extLst>
          </p:cNvPr>
          <p:cNvPicPr>
            <a:picLocks noChangeAspect="1"/>
          </p:cNvPicPr>
          <p:nvPr/>
        </p:nvPicPr>
        <p:blipFill>
          <a:blip r:embed="rId4"/>
          <a:stretch>
            <a:fillRect/>
          </a:stretch>
        </p:blipFill>
        <p:spPr>
          <a:xfrm>
            <a:off x="6593575" y="882000"/>
            <a:ext cx="5072312" cy="2450804"/>
          </a:xfrm>
          <a:prstGeom prst="rect">
            <a:avLst/>
          </a:prstGeom>
        </p:spPr>
      </p:pic>
    </p:spTree>
    <p:extLst>
      <p:ext uri="{BB962C8B-B14F-4D97-AF65-F5344CB8AC3E}">
        <p14:creationId xmlns:p14="http://schemas.microsoft.com/office/powerpoint/2010/main" val="33735383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0B63F8-E8C3-E36C-DB3C-2300361CA2B0}"/>
            </a:ext>
          </a:extLst>
        </p:cNvPr>
        <p:cNvGrpSpPr/>
        <p:nvPr/>
      </p:nvGrpSpPr>
      <p:grpSpPr>
        <a:xfrm>
          <a:off x="0" y="0"/>
          <a:ext cx="0" cy="0"/>
          <a:chOff x="0" y="0"/>
          <a:chExt cx="0" cy="0"/>
        </a:xfrm>
      </p:grpSpPr>
      <p:sp>
        <p:nvSpPr>
          <p:cNvPr id="14338" name="TextBox 14">
            <a:extLst>
              <a:ext uri="{FF2B5EF4-FFF2-40B4-BE49-F238E27FC236}">
                <a16:creationId xmlns:a16="http://schemas.microsoft.com/office/drawing/2014/main" id="{DD4AF273-A6D7-A868-DC68-05780D1370A6}"/>
              </a:ext>
            </a:extLst>
          </p:cNvPr>
          <p:cNvSpPr txBox="1">
            <a:spLocks noChangeArrowheads="1"/>
          </p:cNvSpPr>
          <p:nvPr/>
        </p:nvSpPr>
        <p:spPr bwMode="auto">
          <a:xfrm>
            <a:off x="120506" y="773364"/>
            <a:ext cx="5910048" cy="3261600"/>
          </a:xfrm>
          <a:prstGeom prst="rect">
            <a:avLst/>
          </a:prstGeom>
          <a:noFill/>
          <a:ln w="15875">
            <a:solidFill>
              <a:srgbClr val="00206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GB" altLang="en-US" sz="1800"/>
          </a:p>
        </p:txBody>
      </p:sp>
      <p:sp>
        <p:nvSpPr>
          <p:cNvPr id="3" name="TextBox 14">
            <a:extLst>
              <a:ext uri="{FF2B5EF4-FFF2-40B4-BE49-F238E27FC236}">
                <a16:creationId xmlns:a16="http://schemas.microsoft.com/office/drawing/2014/main" id="{ADE6711F-DBAB-F7F4-FEE0-7DAAE0B04B74}"/>
              </a:ext>
            </a:extLst>
          </p:cNvPr>
          <p:cNvSpPr txBox="1">
            <a:spLocks noChangeArrowheads="1"/>
          </p:cNvSpPr>
          <p:nvPr/>
        </p:nvSpPr>
        <p:spPr bwMode="auto">
          <a:xfrm>
            <a:off x="6174000" y="773364"/>
            <a:ext cx="5910048" cy="3261600"/>
          </a:xfrm>
          <a:prstGeom prst="rect">
            <a:avLst/>
          </a:prstGeom>
          <a:noFill/>
          <a:ln w="15875">
            <a:solidFill>
              <a:srgbClr val="00206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GB" altLang="en-US" sz="1800"/>
          </a:p>
        </p:txBody>
      </p:sp>
      <p:sp>
        <p:nvSpPr>
          <p:cNvPr id="4" name="Rectangle 3">
            <a:extLst>
              <a:ext uri="{FF2B5EF4-FFF2-40B4-BE49-F238E27FC236}">
                <a16:creationId xmlns:a16="http://schemas.microsoft.com/office/drawing/2014/main" id="{0FBCB6FC-493F-43B0-3225-DD852B92A6F8}"/>
              </a:ext>
            </a:extLst>
          </p:cNvPr>
          <p:cNvSpPr/>
          <p:nvPr/>
        </p:nvSpPr>
        <p:spPr>
          <a:xfrm>
            <a:off x="0" y="0"/>
            <a:ext cx="12192000" cy="669925"/>
          </a:xfrm>
          <a:prstGeom prst="rect">
            <a:avLst/>
          </a:prstGeom>
          <a:solidFill>
            <a:srgbClr val="E6234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sz="3200"/>
              <a:t>	</a:t>
            </a:r>
            <a:r>
              <a:rPr lang="en-GB" sz="3200">
                <a:latin typeface="Arial" panose="020B0604020202020204" pitchFamily="34" charset="0"/>
                <a:cs typeface="Arial" panose="020B0604020202020204" pitchFamily="34" charset="0"/>
              </a:rPr>
              <a:t>11. Robbery</a:t>
            </a:r>
          </a:p>
        </p:txBody>
      </p:sp>
      <p:sp>
        <p:nvSpPr>
          <p:cNvPr id="14341" name="TextBox 13">
            <a:extLst>
              <a:ext uri="{FF2B5EF4-FFF2-40B4-BE49-F238E27FC236}">
                <a16:creationId xmlns:a16="http://schemas.microsoft.com/office/drawing/2014/main" id="{E3281087-971D-AB1C-9DF3-7C89AFDB674C}"/>
              </a:ext>
            </a:extLst>
          </p:cNvPr>
          <p:cNvSpPr txBox="1">
            <a:spLocks noChangeArrowheads="1"/>
          </p:cNvSpPr>
          <p:nvPr/>
        </p:nvSpPr>
        <p:spPr bwMode="auto">
          <a:xfrm>
            <a:off x="120506" y="4116801"/>
            <a:ext cx="11962800" cy="2662267"/>
          </a:xfrm>
          <a:prstGeom prst="rect">
            <a:avLst/>
          </a:prstGeom>
          <a:noFill/>
          <a:ln w="15875">
            <a:solidFill>
              <a:srgbClr val="002060"/>
            </a:solidFill>
            <a:miter lim="800000"/>
            <a:headEnd/>
            <a:tailEnd/>
          </a:ln>
          <a:extLst>
            <a:ext uri="{909E8E84-426E-40DD-AFC4-6F175D3DCCD1}">
              <a14:hiddenFill xmlns:a14="http://schemas.microsoft.com/office/drawing/2010/main">
                <a:solidFill>
                  <a:srgbClr val="FFFFFF"/>
                </a:solidFill>
              </a14:hiddenFill>
            </a:ext>
          </a:extLst>
        </p:spPr>
        <p:txBody>
          <a:bodyPr wrap="square" lIns="91440" tIns="45720" rIns="91440" bIns="45720" anchor="t">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hangingPunct="1">
              <a:lnSpc>
                <a:spcPct val="100000"/>
              </a:lnSpc>
              <a:spcBef>
                <a:spcPct val="0"/>
              </a:spcBef>
              <a:buFontTx/>
              <a:buNone/>
            </a:pPr>
            <a:r>
              <a:rPr lang="en-GB" altLang="en-US" sz="1300" b="1" i="1">
                <a:latin typeface="Arial" panose="020B0604020202020204" pitchFamily="34" charset="0"/>
                <a:cs typeface="Arial" panose="020B0604020202020204" pitchFamily="34" charset="0"/>
              </a:rPr>
              <a:t>Operational Overview</a:t>
            </a:r>
          </a:p>
          <a:p>
            <a:pPr algn="just" eaLnBrk="1" hangingPunct="1">
              <a:lnSpc>
                <a:spcPct val="100000"/>
              </a:lnSpc>
              <a:spcBef>
                <a:spcPct val="0"/>
              </a:spcBef>
              <a:buFontTx/>
              <a:buNone/>
            </a:pPr>
            <a:endParaRPr lang="en-GB" altLang="en-US" sz="600" b="1" i="1">
              <a:latin typeface="Avenir Next LT Pro Demi" panose="020B0704020202020204" pitchFamily="34" charset="0"/>
              <a:cs typeface="Arial" panose="020B0604020202020204" pitchFamily="34" charset="0"/>
            </a:endParaRPr>
          </a:p>
          <a:p>
            <a:pPr algn="just" eaLnBrk="1" hangingPunct="1">
              <a:lnSpc>
                <a:spcPct val="100000"/>
              </a:lnSpc>
              <a:spcBef>
                <a:spcPct val="0"/>
              </a:spcBef>
              <a:buFontTx/>
              <a:buNone/>
            </a:pPr>
            <a:r>
              <a:rPr lang="en-GB" altLang="en-US" sz="1100">
                <a:latin typeface="Arial" panose="020B0604020202020204" pitchFamily="34" charset="0"/>
                <a:cs typeface="Arial" panose="020B0604020202020204" pitchFamily="34" charset="0"/>
              </a:rPr>
              <a:t>A total of 76 Robbery offences were recorded during Q4 2024-25. Levels have remained steady when compared to the quarter prior, but have fallen by 5.0% (four fewer offences) when compared to the same quarter during the previous financial year. </a:t>
            </a:r>
          </a:p>
          <a:p>
            <a:pPr algn="just" eaLnBrk="1" hangingPunct="1">
              <a:lnSpc>
                <a:spcPct val="100000"/>
              </a:lnSpc>
              <a:spcBef>
                <a:spcPct val="0"/>
              </a:spcBef>
              <a:buFontTx/>
              <a:buNone/>
            </a:pPr>
            <a:endParaRPr lang="en-GB" altLang="en-US" sz="600">
              <a:latin typeface="Arial" panose="020B0604020202020204" pitchFamily="34" charset="0"/>
              <a:cs typeface="Arial" panose="020B0604020202020204" pitchFamily="34" charset="0"/>
            </a:endParaRPr>
          </a:p>
          <a:p>
            <a:pPr algn="just" eaLnBrk="1" hangingPunct="1">
              <a:lnSpc>
                <a:spcPct val="100000"/>
              </a:lnSpc>
              <a:spcBef>
                <a:spcPct val="0"/>
              </a:spcBef>
              <a:buFontTx/>
              <a:buNone/>
            </a:pPr>
            <a:r>
              <a:rPr lang="en-GB" altLang="en-US" sz="1100">
                <a:latin typeface="Arial" panose="020B0604020202020204" pitchFamily="34" charset="0"/>
                <a:cs typeface="Arial" panose="020B0604020202020204" pitchFamily="34" charset="0"/>
              </a:rPr>
              <a:t>The solved rate for Q4 2024-25 stands at 15.8%, with 12 crimes solved. As with offence volume, this has remained steady when compared to the quarter prior. The solved rate has risen by 2.0 percentage points when compared to the same quarter during the previous financial year, with one additional crime solved.</a:t>
            </a:r>
          </a:p>
          <a:p>
            <a:pPr algn="just" eaLnBrk="1" hangingPunct="1">
              <a:lnSpc>
                <a:spcPct val="100000"/>
              </a:lnSpc>
              <a:spcBef>
                <a:spcPct val="0"/>
              </a:spcBef>
              <a:buFontTx/>
              <a:buNone/>
            </a:pPr>
            <a:endParaRPr lang="en-GB" altLang="en-US" sz="600">
              <a:latin typeface="Arial" panose="020B0604020202020204" pitchFamily="34" charset="0"/>
              <a:cs typeface="Arial" panose="020B0604020202020204" pitchFamily="34" charset="0"/>
            </a:endParaRPr>
          </a:p>
          <a:p>
            <a:pPr algn="just">
              <a:lnSpc>
                <a:spcPct val="100000"/>
              </a:lnSpc>
              <a:spcBef>
                <a:spcPct val="0"/>
              </a:spcBef>
              <a:buNone/>
            </a:pPr>
            <a:r>
              <a:rPr lang="en-GB" altLang="en-US" sz="1100">
                <a:latin typeface="Arial" panose="020B0604020202020204" pitchFamily="34" charset="0"/>
                <a:cs typeface="Arial" panose="020B0604020202020204" pitchFamily="34" charset="0"/>
              </a:rPr>
              <a:t>Robbery levels remain comparatively low in Gwent, with trends identified around the taking of electronic scooters and bikes. Proactive teams will be working alongside neighbourhood policing and enforcement teams to target offenders via intelligence, as well as combatting the illegal use of electronic conveyances and providing safety advice to those using them legally.</a:t>
            </a:r>
          </a:p>
          <a:p>
            <a:pPr algn="just" eaLnBrk="1" hangingPunct="1">
              <a:lnSpc>
                <a:spcPct val="100000"/>
              </a:lnSpc>
              <a:spcBef>
                <a:spcPct val="0"/>
              </a:spcBef>
              <a:buFontTx/>
              <a:buNone/>
            </a:pPr>
            <a:endParaRPr lang="en-GB" altLang="en-US" sz="1300" b="1" i="1">
              <a:latin typeface="Avenir Next LT Pro Demi" panose="020B0704020202020204" pitchFamily="34" charset="0"/>
              <a:cs typeface="Arial" panose="020B0604020202020204" pitchFamily="34" charset="0"/>
            </a:endParaRPr>
          </a:p>
          <a:p>
            <a:pPr algn="just" eaLnBrk="1" hangingPunct="1">
              <a:lnSpc>
                <a:spcPct val="100000"/>
              </a:lnSpc>
              <a:spcBef>
                <a:spcPct val="0"/>
              </a:spcBef>
              <a:buFontTx/>
              <a:buNone/>
            </a:pPr>
            <a:endParaRPr lang="en-GB" altLang="en-US" sz="1300" b="1" i="1">
              <a:latin typeface="Avenir Next LT Pro Demi" panose="020B0704020202020204" pitchFamily="34" charset="0"/>
              <a:cs typeface="Arial" panose="020B0604020202020204" pitchFamily="34" charset="0"/>
            </a:endParaRPr>
          </a:p>
          <a:p>
            <a:pPr algn="just" eaLnBrk="1" hangingPunct="1">
              <a:lnSpc>
                <a:spcPct val="100000"/>
              </a:lnSpc>
              <a:spcBef>
                <a:spcPct val="0"/>
              </a:spcBef>
              <a:buFontTx/>
              <a:buNone/>
            </a:pPr>
            <a:endParaRPr lang="en-GB" altLang="en-US" sz="1100" i="1">
              <a:latin typeface="Arial" panose="020B0604020202020204" pitchFamily="34" charset="0"/>
              <a:cs typeface="Arial" panose="020B0604020202020204" pitchFamily="34" charset="0"/>
            </a:endParaRPr>
          </a:p>
          <a:p>
            <a:pPr algn="just" eaLnBrk="1" hangingPunct="1">
              <a:lnSpc>
                <a:spcPct val="100000"/>
              </a:lnSpc>
              <a:spcBef>
                <a:spcPct val="0"/>
              </a:spcBef>
              <a:buFontTx/>
              <a:buNone/>
            </a:pPr>
            <a:endParaRPr lang="en-GB" altLang="en-US" sz="1100" i="1">
              <a:latin typeface="Arial" panose="020B0604020202020204" pitchFamily="34" charset="0"/>
              <a:cs typeface="Arial" panose="020B0604020202020204" pitchFamily="34" charset="0"/>
            </a:endParaRPr>
          </a:p>
          <a:p>
            <a:pPr algn="just" eaLnBrk="1" hangingPunct="1">
              <a:lnSpc>
                <a:spcPct val="100000"/>
              </a:lnSpc>
              <a:spcBef>
                <a:spcPct val="0"/>
              </a:spcBef>
              <a:buFontTx/>
              <a:buNone/>
            </a:pPr>
            <a:endParaRPr lang="en-GB" altLang="en-US" sz="1100" i="1">
              <a:latin typeface="Arial" panose="020B0604020202020204" pitchFamily="34" charset="0"/>
              <a:cs typeface="Arial" panose="020B0604020202020204" pitchFamily="34" charset="0"/>
            </a:endParaRPr>
          </a:p>
          <a:p>
            <a:pPr algn="just" eaLnBrk="1" hangingPunct="1">
              <a:lnSpc>
                <a:spcPct val="100000"/>
              </a:lnSpc>
              <a:spcBef>
                <a:spcPct val="0"/>
              </a:spcBef>
              <a:buFontTx/>
              <a:buNone/>
            </a:pPr>
            <a:r>
              <a:rPr lang="en-GB" altLang="en-US" sz="1100" i="1">
                <a:latin typeface="Arial" panose="020B0604020202020204" pitchFamily="34" charset="0"/>
                <a:cs typeface="Arial" panose="020B0604020202020204" pitchFamily="34" charset="0"/>
              </a:rPr>
              <a:t>The data on this slide includes both personal and commercial Robbery offences</a:t>
            </a:r>
          </a:p>
        </p:txBody>
      </p:sp>
      <p:graphicFrame>
        <p:nvGraphicFramePr>
          <p:cNvPr id="2" name="Table 1">
            <a:extLst>
              <a:ext uri="{FF2B5EF4-FFF2-40B4-BE49-F238E27FC236}">
                <a16:creationId xmlns:a16="http://schemas.microsoft.com/office/drawing/2014/main" id="{FCEEE95F-70A6-1F2C-7B21-442DB89A5D72}"/>
              </a:ext>
            </a:extLst>
          </p:cNvPr>
          <p:cNvGraphicFramePr>
            <a:graphicFrameLocks/>
          </p:cNvGraphicFramePr>
          <p:nvPr>
            <p:extLst>
              <p:ext uri="{D42A27DB-BD31-4B8C-83A1-F6EECF244321}">
                <p14:modId xmlns:p14="http://schemas.microsoft.com/office/powerpoint/2010/main" val="1182892156"/>
              </p:ext>
            </p:extLst>
          </p:nvPr>
        </p:nvGraphicFramePr>
        <p:xfrm>
          <a:off x="6426947" y="3441949"/>
          <a:ext cx="5404154" cy="489120"/>
        </p:xfrm>
        <a:graphic>
          <a:graphicData uri="http://schemas.openxmlformats.org/drawingml/2006/table">
            <a:tbl>
              <a:tblPr firstRow="1" bandRow="1"/>
              <a:tblGrid>
                <a:gridCol w="864000">
                  <a:extLst>
                    <a:ext uri="{9D8B030D-6E8A-4147-A177-3AD203B41FA5}">
                      <a16:colId xmlns:a16="http://schemas.microsoft.com/office/drawing/2014/main" val="2609853781"/>
                    </a:ext>
                  </a:extLst>
                </a:gridCol>
                <a:gridCol w="504000">
                  <a:extLst>
                    <a:ext uri="{9D8B030D-6E8A-4147-A177-3AD203B41FA5}">
                      <a16:colId xmlns:a16="http://schemas.microsoft.com/office/drawing/2014/main" val="3238801725"/>
                    </a:ext>
                  </a:extLst>
                </a:gridCol>
                <a:gridCol w="504000">
                  <a:extLst>
                    <a:ext uri="{9D8B030D-6E8A-4147-A177-3AD203B41FA5}">
                      <a16:colId xmlns:a16="http://schemas.microsoft.com/office/drawing/2014/main" val="129847028"/>
                    </a:ext>
                  </a:extLst>
                </a:gridCol>
                <a:gridCol w="504000">
                  <a:extLst>
                    <a:ext uri="{9D8B030D-6E8A-4147-A177-3AD203B41FA5}">
                      <a16:colId xmlns:a16="http://schemas.microsoft.com/office/drawing/2014/main" val="2983655793"/>
                    </a:ext>
                  </a:extLst>
                </a:gridCol>
                <a:gridCol w="504000">
                  <a:extLst>
                    <a:ext uri="{9D8B030D-6E8A-4147-A177-3AD203B41FA5}">
                      <a16:colId xmlns:a16="http://schemas.microsoft.com/office/drawing/2014/main" val="1752032484"/>
                    </a:ext>
                  </a:extLst>
                </a:gridCol>
                <a:gridCol w="504000">
                  <a:extLst>
                    <a:ext uri="{9D8B030D-6E8A-4147-A177-3AD203B41FA5}">
                      <a16:colId xmlns:a16="http://schemas.microsoft.com/office/drawing/2014/main" val="3044844383"/>
                    </a:ext>
                  </a:extLst>
                </a:gridCol>
                <a:gridCol w="436154">
                  <a:extLst>
                    <a:ext uri="{9D8B030D-6E8A-4147-A177-3AD203B41FA5}">
                      <a16:colId xmlns:a16="http://schemas.microsoft.com/office/drawing/2014/main" val="848912980"/>
                    </a:ext>
                  </a:extLst>
                </a:gridCol>
                <a:gridCol w="576000">
                  <a:extLst>
                    <a:ext uri="{9D8B030D-6E8A-4147-A177-3AD203B41FA5}">
                      <a16:colId xmlns:a16="http://schemas.microsoft.com/office/drawing/2014/main" val="2436559015"/>
                    </a:ext>
                  </a:extLst>
                </a:gridCol>
                <a:gridCol w="504000">
                  <a:extLst>
                    <a:ext uri="{9D8B030D-6E8A-4147-A177-3AD203B41FA5}">
                      <a16:colId xmlns:a16="http://schemas.microsoft.com/office/drawing/2014/main" val="1495873282"/>
                    </a:ext>
                  </a:extLst>
                </a:gridCol>
                <a:gridCol w="504000">
                  <a:extLst>
                    <a:ext uri="{9D8B030D-6E8A-4147-A177-3AD203B41FA5}">
                      <a16:colId xmlns:a16="http://schemas.microsoft.com/office/drawing/2014/main" val="1487143500"/>
                    </a:ext>
                  </a:extLst>
                </a:gridCol>
              </a:tblGrid>
              <a:tr h="144000">
                <a:tc>
                  <a:txBody>
                    <a:bodyPr/>
                    <a:lstStyle/>
                    <a:p>
                      <a:pPr algn="ctr"/>
                      <a:r>
                        <a:rPr lang="en-GB" sz="800" b="1">
                          <a:solidFill>
                            <a:srgbClr val="002060"/>
                          </a:solidFill>
                          <a:latin typeface="Arial" panose="020B0604020202020204" pitchFamily="34" charset="0"/>
                          <a:cs typeface="Arial" panose="020B0604020202020204" pitchFamily="34" charset="0"/>
                        </a:rPr>
                        <a:t>Financial Year</a:t>
                      </a:r>
                    </a:p>
                  </a:txBody>
                  <a:tcPr marL="36000" marR="3600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a:solidFill>
                            <a:srgbClr val="002060"/>
                          </a:solidFill>
                          <a:latin typeface="Arial" panose="020B0604020202020204" pitchFamily="34" charset="0"/>
                          <a:cs typeface="Arial" panose="020B0604020202020204" pitchFamily="34" charset="0"/>
                        </a:rPr>
                        <a:t>20-21</a:t>
                      </a:r>
                    </a:p>
                  </a:txBody>
                  <a:tcPr marL="36000" marR="3600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a:solidFill>
                            <a:srgbClr val="002060"/>
                          </a:solidFill>
                          <a:latin typeface="Arial" panose="020B0604020202020204" pitchFamily="34" charset="0"/>
                          <a:cs typeface="Arial" panose="020B0604020202020204" pitchFamily="34" charset="0"/>
                        </a:rPr>
                        <a:t>21-22</a:t>
                      </a:r>
                    </a:p>
                  </a:txBody>
                  <a:tcPr marL="36000" marR="3600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a:solidFill>
                            <a:srgbClr val="002060"/>
                          </a:solidFill>
                          <a:latin typeface="Arial" panose="020B0604020202020204" pitchFamily="34" charset="0"/>
                          <a:cs typeface="Arial" panose="020B0604020202020204" pitchFamily="34" charset="0"/>
                        </a:rPr>
                        <a:t>22-23</a:t>
                      </a:r>
                    </a:p>
                  </a:txBody>
                  <a:tcPr marL="36000" marR="3600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a:solidFill>
                            <a:srgbClr val="002060"/>
                          </a:solidFill>
                          <a:latin typeface="Arial" panose="020B0604020202020204" pitchFamily="34" charset="0"/>
                          <a:cs typeface="Arial" panose="020B0604020202020204" pitchFamily="34" charset="0"/>
                        </a:rPr>
                        <a:t>23-24</a:t>
                      </a:r>
                    </a:p>
                  </a:txBody>
                  <a:tcPr marL="36000" marR="3600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a:solidFill>
                            <a:srgbClr val="002060"/>
                          </a:solidFill>
                          <a:latin typeface="Arial" panose="020B0604020202020204" pitchFamily="34" charset="0"/>
                          <a:cs typeface="Arial" panose="020B0604020202020204" pitchFamily="34" charset="0"/>
                        </a:rPr>
                        <a:t>24-25</a:t>
                      </a:r>
                    </a:p>
                  </a:txBody>
                  <a:tcPr marL="36000" marR="3600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GB" sz="800" b="1" i="0" u="none" strike="noStrike">
                        <a:solidFill>
                          <a:srgbClr val="002060"/>
                        </a:solidFill>
                        <a:effectLst/>
                        <a:latin typeface="Arial" panose="020B0604020202020204" pitchFamily="34" charset="0"/>
                        <a:cs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800" b="1" i="0" u="none" strike="noStrike">
                          <a:solidFill>
                            <a:srgbClr val="002060"/>
                          </a:solidFill>
                          <a:effectLst/>
                          <a:latin typeface="Arial" panose="020B0604020202020204" pitchFamily="34" charset="0"/>
                          <a:cs typeface="Arial" panose="020B0604020202020204" pitchFamily="34" charset="0"/>
                        </a:rPr>
                        <a:t>Quarter</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800" b="1" i="0" u="none" strike="noStrike">
                          <a:solidFill>
                            <a:srgbClr val="002060"/>
                          </a:solidFill>
                          <a:effectLst/>
                          <a:latin typeface="Arial" panose="020B0604020202020204" pitchFamily="34" charset="0"/>
                          <a:cs typeface="Arial" panose="020B0604020202020204" pitchFamily="34" charset="0"/>
                        </a:rPr>
                        <a:t>Q3 24-25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800" b="1" i="0" u="none" strike="noStrike">
                          <a:solidFill>
                            <a:srgbClr val="002060"/>
                          </a:solidFill>
                          <a:effectLst/>
                          <a:latin typeface="Arial" panose="020B0604020202020204" pitchFamily="34" charset="0"/>
                          <a:cs typeface="Arial" panose="020B0604020202020204" pitchFamily="34" charset="0"/>
                        </a:rPr>
                        <a:t>Q4 23-24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65647735"/>
                  </a:ext>
                </a:extLst>
              </a:tr>
              <a:tr h="331200">
                <a:tc>
                  <a:txBody>
                    <a:bodyPr/>
                    <a:lstStyle/>
                    <a:p>
                      <a:pPr algn="ctr" rtl="0" fontAlgn="ctr"/>
                      <a:r>
                        <a:rPr lang="en-GB" sz="800" b="1" i="0" u="none" strike="noStrike">
                          <a:solidFill>
                            <a:srgbClr val="002060"/>
                          </a:solidFill>
                          <a:effectLst/>
                          <a:latin typeface="Arial" panose="020B0604020202020204" pitchFamily="34" charset="0"/>
                        </a:rPr>
                        <a:t>Solved Rate</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800" b="1" i="0" u="none" strike="noStrike">
                          <a:solidFill>
                            <a:srgbClr val="000000"/>
                          </a:solidFill>
                          <a:effectLst/>
                          <a:latin typeface="Arial" panose="020B0604020202020204" pitchFamily="34" charset="0"/>
                        </a:rPr>
                        <a:t>15.2%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800" b="1" i="0" u="none" strike="noStrike">
                          <a:solidFill>
                            <a:srgbClr val="000000"/>
                          </a:solidFill>
                          <a:effectLst/>
                          <a:latin typeface="Arial" panose="020B0604020202020204" pitchFamily="34" charset="0"/>
                        </a:rPr>
                        <a:t>18.7%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800" b="1" i="0" u="none" strike="noStrike">
                          <a:solidFill>
                            <a:srgbClr val="000000"/>
                          </a:solidFill>
                          <a:effectLst/>
                          <a:latin typeface="Arial" panose="020B0604020202020204" pitchFamily="34" charset="0"/>
                        </a:rPr>
                        <a:t>12.7%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800" b="1" i="0" u="none" strike="noStrike">
                          <a:solidFill>
                            <a:srgbClr val="000000"/>
                          </a:solidFill>
                          <a:effectLst/>
                          <a:latin typeface="Arial" panose="020B0604020202020204" pitchFamily="34" charset="0"/>
                        </a:rPr>
                        <a:t>15.5%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800" b="1" i="0" u="none" strike="noStrike">
                          <a:solidFill>
                            <a:srgbClr val="000000"/>
                          </a:solidFill>
                          <a:effectLst/>
                          <a:latin typeface="Arial" panose="020B0604020202020204" pitchFamily="34" charset="0"/>
                        </a:rPr>
                        <a:t>13.6%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GB" sz="800" b="0" i="0" u="none" strike="noStrike">
                        <a:solidFill>
                          <a:srgbClr val="000000"/>
                        </a:solidFill>
                        <a:effectLst/>
                        <a:latin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800" b="1" i="0" u="none" strike="noStrike">
                          <a:solidFill>
                            <a:srgbClr val="002060"/>
                          </a:solidFill>
                          <a:effectLst/>
                          <a:latin typeface="Arial" panose="020B0604020202020204" pitchFamily="34" charset="0"/>
                        </a:rPr>
                        <a:t>PP Change</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a:solidFill>
                            <a:srgbClr val="000000"/>
                          </a:solidFill>
                          <a:effectLst/>
                          <a:latin typeface="Arial" panose="020B0604020202020204" pitchFamily="34" charset="0"/>
                        </a:rPr>
                        <a:t>0.0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800" b="1" i="0" u="none" strike="noStrike">
                          <a:solidFill>
                            <a:srgbClr val="000000"/>
                          </a:solidFill>
                          <a:effectLst/>
                          <a:latin typeface="Arial" panose="020B0604020202020204" pitchFamily="34" charset="0"/>
                        </a:rPr>
                        <a:t>2.0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06712550"/>
                  </a:ext>
                </a:extLst>
              </a:tr>
            </a:tbl>
          </a:graphicData>
        </a:graphic>
      </p:graphicFrame>
      <p:graphicFrame>
        <p:nvGraphicFramePr>
          <p:cNvPr id="9" name="Table 8">
            <a:extLst>
              <a:ext uri="{FF2B5EF4-FFF2-40B4-BE49-F238E27FC236}">
                <a16:creationId xmlns:a16="http://schemas.microsoft.com/office/drawing/2014/main" id="{F23AAAE5-2D31-ADC4-9C6A-FADD3D5A6A38}"/>
              </a:ext>
            </a:extLst>
          </p:cNvPr>
          <p:cNvGraphicFramePr>
            <a:graphicFrameLocks/>
          </p:cNvGraphicFramePr>
          <p:nvPr>
            <p:extLst>
              <p:ext uri="{D42A27DB-BD31-4B8C-83A1-F6EECF244321}">
                <p14:modId xmlns:p14="http://schemas.microsoft.com/office/powerpoint/2010/main" val="2610522582"/>
              </p:ext>
            </p:extLst>
          </p:nvPr>
        </p:nvGraphicFramePr>
        <p:xfrm>
          <a:off x="343270" y="3441949"/>
          <a:ext cx="5464520" cy="489120"/>
        </p:xfrm>
        <a:graphic>
          <a:graphicData uri="http://schemas.openxmlformats.org/drawingml/2006/table">
            <a:tbl>
              <a:tblPr firstRow="1" bandRow="1">
                <a:effectLst/>
              </a:tblPr>
              <a:tblGrid>
                <a:gridCol w="864000">
                  <a:extLst>
                    <a:ext uri="{9D8B030D-6E8A-4147-A177-3AD203B41FA5}">
                      <a16:colId xmlns:a16="http://schemas.microsoft.com/office/drawing/2014/main" val="2609853781"/>
                    </a:ext>
                  </a:extLst>
                </a:gridCol>
                <a:gridCol w="504000">
                  <a:extLst>
                    <a:ext uri="{9D8B030D-6E8A-4147-A177-3AD203B41FA5}">
                      <a16:colId xmlns:a16="http://schemas.microsoft.com/office/drawing/2014/main" val="3238801725"/>
                    </a:ext>
                  </a:extLst>
                </a:gridCol>
                <a:gridCol w="504000">
                  <a:extLst>
                    <a:ext uri="{9D8B030D-6E8A-4147-A177-3AD203B41FA5}">
                      <a16:colId xmlns:a16="http://schemas.microsoft.com/office/drawing/2014/main" val="129847028"/>
                    </a:ext>
                  </a:extLst>
                </a:gridCol>
                <a:gridCol w="504000">
                  <a:extLst>
                    <a:ext uri="{9D8B030D-6E8A-4147-A177-3AD203B41FA5}">
                      <a16:colId xmlns:a16="http://schemas.microsoft.com/office/drawing/2014/main" val="2983655793"/>
                    </a:ext>
                  </a:extLst>
                </a:gridCol>
                <a:gridCol w="504000">
                  <a:extLst>
                    <a:ext uri="{9D8B030D-6E8A-4147-A177-3AD203B41FA5}">
                      <a16:colId xmlns:a16="http://schemas.microsoft.com/office/drawing/2014/main" val="1752032484"/>
                    </a:ext>
                  </a:extLst>
                </a:gridCol>
                <a:gridCol w="504000">
                  <a:extLst>
                    <a:ext uri="{9D8B030D-6E8A-4147-A177-3AD203B41FA5}">
                      <a16:colId xmlns:a16="http://schemas.microsoft.com/office/drawing/2014/main" val="3044844383"/>
                    </a:ext>
                  </a:extLst>
                </a:gridCol>
                <a:gridCol w="496520">
                  <a:extLst>
                    <a:ext uri="{9D8B030D-6E8A-4147-A177-3AD203B41FA5}">
                      <a16:colId xmlns:a16="http://schemas.microsoft.com/office/drawing/2014/main" val="3702094272"/>
                    </a:ext>
                  </a:extLst>
                </a:gridCol>
                <a:gridCol w="576000">
                  <a:extLst>
                    <a:ext uri="{9D8B030D-6E8A-4147-A177-3AD203B41FA5}">
                      <a16:colId xmlns:a16="http://schemas.microsoft.com/office/drawing/2014/main" val="3746660425"/>
                    </a:ext>
                  </a:extLst>
                </a:gridCol>
                <a:gridCol w="504000">
                  <a:extLst>
                    <a:ext uri="{9D8B030D-6E8A-4147-A177-3AD203B41FA5}">
                      <a16:colId xmlns:a16="http://schemas.microsoft.com/office/drawing/2014/main" val="1495873282"/>
                    </a:ext>
                  </a:extLst>
                </a:gridCol>
                <a:gridCol w="504000">
                  <a:extLst>
                    <a:ext uri="{9D8B030D-6E8A-4147-A177-3AD203B41FA5}">
                      <a16:colId xmlns:a16="http://schemas.microsoft.com/office/drawing/2014/main" val="1487143500"/>
                    </a:ext>
                  </a:extLst>
                </a:gridCol>
              </a:tblGrid>
              <a:tr h="144000">
                <a:tc>
                  <a:txBody>
                    <a:bodyPr/>
                    <a:lstStyle/>
                    <a:p>
                      <a:pPr algn="ctr"/>
                      <a:r>
                        <a:rPr lang="en-GB" sz="800" b="1">
                          <a:solidFill>
                            <a:srgbClr val="002060"/>
                          </a:solidFill>
                          <a:latin typeface="Arial" panose="020B0604020202020204" pitchFamily="34" charset="0"/>
                          <a:cs typeface="Arial" panose="020B0604020202020204" pitchFamily="34" charset="0"/>
                        </a:rPr>
                        <a:t>Financial Year</a:t>
                      </a:r>
                    </a:p>
                  </a:txBody>
                  <a:tcPr marL="36000" marR="3600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800" b="1" i="0" u="none" strike="noStrike">
                          <a:solidFill>
                            <a:srgbClr val="002060"/>
                          </a:solidFill>
                          <a:effectLst/>
                          <a:latin typeface="Arial" panose="020B0604020202020204" pitchFamily="34" charset="0"/>
                          <a:cs typeface="Arial" panose="020B0604020202020204" pitchFamily="34" charset="0"/>
                        </a:rPr>
                        <a:t>20-21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800" b="1" i="0" u="none" strike="noStrike">
                          <a:solidFill>
                            <a:srgbClr val="002060"/>
                          </a:solidFill>
                          <a:effectLst/>
                          <a:latin typeface="Arial" panose="020B0604020202020204" pitchFamily="34" charset="0"/>
                          <a:cs typeface="Arial" panose="020B0604020202020204" pitchFamily="34" charset="0"/>
                        </a:rPr>
                        <a:t>21-22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800" b="1" i="0" u="none" strike="noStrike">
                          <a:solidFill>
                            <a:srgbClr val="002060"/>
                          </a:solidFill>
                          <a:effectLst/>
                          <a:latin typeface="Arial" panose="020B0604020202020204" pitchFamily="34" charset="0"/>
                          <a:cs typeface="Arial" panose="020B0604020202020204" pitchFamily="34" charset="0"/>
                        </a:rPr>
                        <a:t>22-23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800" b="1" i="0" u="none" strike="noStrike">
                          <a:solidFill>
                            <a:srgbClr val="002060"/>
                          </a:solidFill>
                          <a:effectLst/>
                          <a:latin typeface="Arial" panose="020B0604020202020204" pitchFamily="34" charset="0"/>
                          <a:cs typeface="Arial" panose="020B0604020202020204" pitchFamily="34" charset="0"/>
                        </a:rPr>
                        <a:t>23-24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800" b="1" i="0" u="none" strike="noStrike">
                          <a:solidFill>
                            <a:srgbClr val="002060"/>
                          </a:solidFill>
                          <a:effectLst/>
                          <a:latin typeface="Arial" panose="020B0604020202020204" pitchFamily="34" charset="0"/>
                          <a:cs typeface="Arial" panose="020B0604020202020204" pitchFamily="34" charset="0"/>
                        </a:rPr>
                        <a:t>24-25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GB" sz="800" b="1" i="0" u="none" strike="noStrike">
                        <a:solidFill>
                          <a:srgbClr val="002060"/>
                        </a:solidFill>
                        <a:effectLst/>
                        <a:latin typeface="Arial" panose="020B0604020202020204" pitchFamily="34" charset="0"/>
                        <a:cs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800" b="1" i="0" u="none" strike="noStrike">
                          <a:solidFill>
                            <a:srgbClr val="002060"/>
                          </a:solidFill>
                          <a:effectLst/>
                          <a:latin typeface="Arial" panose="020B0604020202020204" pitchFamily="34" charset="0"/>
                          <a:cs typeface="Arial" panose="020B0604020202020204" pitchFamily="34" charset="0"/>
                        </a:rPr>
                        <a:t>Quarter</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800" b="1" i="0" u="none" strike="noStrike">
                          <a:solidFill>
                            <a:srgbClr val="002060"/>
                          </a:solidFill>
                          <a:effectLst/>
                          <a:latin typeface="Arial" panose="020B0604020202020204" pitchFamily="34" charset="0"/>
                          <a:cs typeface="Arial" panose="020B0604020202020204" pitchFamily="34" charset="0"/>
                        </a:rPr>
                        <a:t>Q3 24-25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800" b="1" i="0" u="none" strike="noStrike">
                          <a:solidFill>
                            <a:srgbClr val="002060"/>
                          </a:solidFill>
                          <a:effectLst/>
                          <a:latin typeface="Arial" panose="020B0604020202020204" pitchFamily="34" charset="0"/>
                          <a:cs typeface="Arial" panose="020B0604020202020204" pitchFamily="34" charset="0"/>
                        </a:rPr>
                        <a:t>Q4 23-24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65647735"/>
                  </a:ext>
                </a:extLst>
              </a:tr>
              <a:tr h="331200">
                <a:tc>
                  <a:txBody>
                    <a:bodyPr/>
                    <a:lstStyle/>
                    <a:p>
                      <a:pPr algn="ctr" rtl="0" fontAlgn="ctr"/>
                      <a:r>
                        <a:rPr lang="en-GB" sz="800" b="1" i="0" u="none" strike="noStrike">
                          <a:solidFill>
                            <a:srgbClr val="002060"/>
                          </a:solidFill>
                          <a:effectLst/>
                          <a:latin typeface="Arial" panose="020B0604020202020204" pitchFamily="34" charset="0"/>
                        </a:rPr>
                        <a:t>Volume</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r>
                        <a:rPr lang="en-GB" sz="800" b="1" i="0" u="none" strike="noStrike">
                          <a:solidFill>
                            <a:srgbClr val="000000"/>
                          </a:solidFill>
                          <a:effectLst/>
                          <a:latin typeface="Arial" panose="020B0604020202020204" pitchFamily="34" charset="0"/>
                        </a:rPr>
                        <a:t>243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r>
                        <a:rPr lang="en-GB" sz="800" b="1" i="0" u="none" strike="noStrike">
                          <a:solidFill>
                            <a:srgbClr val="000000"/>
                          </a:solidFill>
                          <a:effectLst/>
                          <a:latin typeface="Arial" panose="020B0604020202020204" pitchFamily="34" charset="0"/>
                        </a:rPr>
                        <a:t>267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r>
                        <a:rPr lang="en-GB" sz="800" b="1" i="0" u="none" strike="noStrike">
                          <a:solidFill>
                            <a:srgbClr val="000000"/>
                          </a:solidFill>
                          <a:effectLst/>
                          <a:latin typeface="Arial" panose="020B0604020202020204" pitchFamily="34" charset="0"/>
                        </a:rPr>
                        <a:t>331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r>
                        <a:rPr lang="en-GB" sz="800" b="1" i="0" u="none" strike="noStrike">
                          <a:solidFill>
                            <a:srgbClr val="000000"/>
                          </a:solidFill>
                          <a:effectLst/>
                          <a:latin typeface="Arial" panose="020B0604020202020204" pitchFamily="34" charset="0"/>
                        </a:rPr>
                        <a:t>297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r>
                        <a:rPr lang="en-GB" sz="800" b="1" i="0" u="none" strike="noStrike">
                          <a:solidFill>
                            <a:srgbClr val="000000"/>
                          </a:solidFill>
                          <a:effectLst/>
                          <a:latin typeface="Arial" panose="020B0604020202020204" pitchFamily="34" charset="0"/>
                        </a:rPr>
                        <a:t>330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GB" sz="800" b="0" i="0" u="none" strike="noStrike">
                        <a:solidFill>
                          <a:srgbClr val="000000"/>
                        </a:solidFill>
                        <a:effectLst/>
                        <a:latin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800" b="1" i="0" u="none" strike="noStrike">
                          <a:solidFill>
                            <a:srgbClr val="002060"/>
                          </a:solidFill>
                          <a:effectLst/>
                          <a:latin typeface="Arial" panose="020B0604020202020204" pitchFamily="34" charset="0"/>
                        </a:rPr>
                        <a:t>% Change</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a:solidFill>
                            <a:srgbClr val="000000"/>
                          </a:solidFill>
                          <a:effectLst/>
                          <a:latin typeface="Arial" panose="020B0604020202020204" pitchFamily="34" charset="0"/>
                        </a:rPr>
                        <a:t>0.0%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800" b="1" i="0" u="none" strike="noStrike">
                          <a:solidFill>
                            <a:srgbClr val="000000"/>
                          </a:solidFill>
                          <a:effectLst/>
                          <a:latin typeface="Arial" panose="020B0604020202020204" pitchFamily="34" charset="0"/>
                        </a:rPr>
                        <a:t>-5.0%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06712550"/>
                  </a:ext>
                </a:extLst>
              </a:tr>
            </a:tbl>
          </a:graphicData>
        </a:graphic>
      </p:graphicFrame>
      <p:pic>
        <p:nvPicPr>
          <p:cNvPr id="6" name="Picture 5">
            <a:extLst>
              <a:ext uri="{FF2B5EF4-FFF2-40B4-BE49-F238E27FC236}">
                <a16:creationId xmlns:a16="http://schemas.microsoft.com/office/drawing/2014/main" id="{C8287473-4FD3-B7EC-411D-36F4327A6E75}"/>
              </a:ext>
            </a:extLst>
          </p:cNvPr>
          <p:cNvPicPr>
            <a:picLocks noChangeAspect="1"/>
          </p:cNvPicPr>
          <p:nvPr/>
        </p:nvPicPr>
        <p:blipFill>
          <a:blip r:embed="rId3"/>
          <a:stretch>
            <a:fillRect/>
          </a:stretch>
        </p:blipFill>
        <p:spPr>
          <a:xfrm>
            <a:off x="540000" y="882000"/>
            <a:ext cx="5072312" cy="2450804"/>
          </a:xfrm>
          <a:prstGeom prst="rect">
            <a:avLst/>
          </a:prstGeom>
        </p:spPr>
      </p:pic>
      <p:pic>
        <p:nvPicPr>
          <p:cNvPr id="7" name="Picture 6">
            <a:extLst>
              <a:ext uri="{FF2B5EF4-FFF2-40B4-BE49-F238E27FC236}">
                <a16:creationId xmlns:a16="http://schemas.microsoft.com/office/drawing/2014/main" id="{D3E42224-8531-74F8-6557-AB33C2193483}"/>
              </a:ext>
            </a:extLst>
          </p:cNvPr>
          <p:cNvPicPr>
            <a:picLocks noChangeAspect="1"/>
          </p:cNvPicPr>
          <p:nvPr/>
        </p:nvPicPr>
        <p:blipFill>
          <a:blip r:embed="rId4"/>
          <a:stretch>
            <a:fillRect/>
          </a:stretch>
        </p:blipFill>
        <p:spPr>
          <a:xfrm>
            <a:off x="6591600" y="882000"/>
            <a:ext cx="5072312" cy="2450804"/>
          </a:xfrm>
          <a:prstGeom prst="rect">
            <a:avLst/>
          </a:prstGeom>
        </p:spPr>
      </p:pic>
    </p:spTree>
    <p:extLst>
      <p:ext uri="{BB962C8B-B14F-4D97-AF65-F5344CB8AC3E}">
        <p14:creationId xmlns:p14="http://schemas.microsoft.com/office/powerpoint/2010/main" val="37076766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CB3E2C-2FB8-F485-055C-7974093FABC4}"/>
            </a:ext>
          </a:extLst>
        </p:cNvPr>
        <p:cNvGrpSpPr/>
        <p:nvPr/>
      </p:nvGrpSpPr>
      <p:grpSpPr>
        <a:xfrm>
          <a:off x="0" y="0"/>
          <a:ext cx="0" cy="0"/>
          <a:chOff x="0" y="0"/>
          <a:chExt cx="0" cy="0"/>
        </a:xfrm>
      </p:grpSpPr>
      <p:sp>
        <p:nvSpPr>
          <p:cNvPr id="14338" name="TextBox 14">
            <a:extLst>
              <a:ext uri="{FF2B5EF4-FFF2-40B4-BE49-F238E27FC236}">
                <a16:creationId xmlns:a16="http://schemas.microsoft.com/office/drawing/2014/main" id="{392ECED2-A064-2A4D-F677-A7F93D787526}"/>
              </a:ext>
            </a:extLst>
          </p:cNvPr>
          <p:cNvSpPr txBox="1">
            <a:spLocks noChangeArrowheads="1"/>
          </p:cNvSpPr>
          <p:nvPr/>
        </p:nvSpPr>
        <p:spPr bwMode="auto">
          <a:xfrm>
            <a:off x="120506" y="773364"/>
            <a:ext cx="5910048" cy="3261600"/>
          </a:xfrm>
          <a:prstGeom prst="rect">
            <a:avLst/>
          </a:prstGeom>
          <a:noFill/>
          <a:ln w="15875">
            <a:solidFill>
              <a:srgbClr val="00206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GB" altLang="en-US" sz="1800"/>
          </a:p>
        </p:txBody>
      </p:sp>
      <p:sp>
        <p:nvSpPr>
          <p:cNvPr id="3" name="TextBox 14">
            <a:extLst>
              <a:ext uri="{FF2B5EF4-FFF2-40B4-BE49-F238E27FC236}">
                <a16:creationId xmlns:a16="http://schemas.microsoft.com/office/drawing/2014/main" id="{332140E1-AC1A-EBB4-4246-11DFE83012A0}"/>
              </a:ext>
            </a:extLst>
          </p:cNvPr>
          <p:cNvSpPr txBox="1">
            <a:spLocks noChangeArrowheads="1"/>
          </p:cNvSpPr>
          <p:nvPr/>
        </p:nvSpPr>
        <p:spPr bwMode="auto">
          <a:xfrm>
            <a:off x="6174000" y="773364"/>
            <a:ext cx="5910048" cy="3261600"/>
          </a:xfrm>
          <a:prstGeom prst="rect">
            <a:avLst/>
          </a:prstGeom>
          <a:noFill/>
          <a:ln w="15875">
            <a:solidFill>
              <a:srgbClr val="00206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GB" altLang="en-US" sz="1800"/>
          </a:p>
        </p:txBody>
      </p:sp>
      <p:sp>
        <p:nvSpPr>
          <p:cNvPr id="4" name="Rectangle 3">
            <a:extLst>
              <a:ext uri="{FF2B5EF4-FFF2-40B4-BE49-F238E27FC236}">
                <a16:creationId xmlns:a16="http://schemas.microsoft.com/office/drawing/2014/main" id="{679B519E-02B8-BF33-14B1-195D5BC20EB6}"/>
              </a:ext>
            </a:extLst>
          </p:cNvPr>
          <p:cNvSpPr/>
          <p:nvPr/>
        </p:nvSpPr>
        <p:spPr>
          <a:xfrm>
            <a:off x="0" y="0"/>
            <a:ext cx="12192000" cy="669925"/>
          </a:xfrm>
          <a:prstGeom prst="rect">
            <a:avLst/>
          </a:prstGeom>
          <a:solidFill>
            <a:srgbClr val="E6234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sz="3200"/>
              <a:t>	</a:t>
            </a:r>
            <a:r>
              <a:rPr lang="en-GB" sz="3200">
                <a:latin typeface="Arial" panose="020B0604020202020204" pitchFamily="34" charset="0"/>
                <a:cs typeface="Arial" panose="020B0604020202020204" pitchFamily="34" charset="0"/>
              </a:rPr>
              <a:t>12. Theft from the Person</a:t>
            </a:r>
          </a:p>
        </p:txBody>
      </p:sp>
      <p:sp>
        <p:nvSpPr>
          <p:cNvPr id="14341" name="TextBox 13">
            <a:extLst>
              <a:ext uri="{FF2B5EF4-FFF2-40B4-BE49-F238E27FC236}">
                <a16:creationId xmlns:a16="http://schemas.microsoft.com/office/drawing/2014/main" id="{1DD4F3A1-C36E-9842-50AF-3AEADCCA173C}"/>
              </a:ext>
            </a:extLst>
          </p:cNvPr>
          <p:cNvSpPr txBox="1">
            <a:spLocks noChangeArrowheads="1"/>
          </p:cNvSpPr>
          <p:nvPr/>
        </p:nvSpPr>
        <p:spPr bwMode="auto">
          <a:xfrm>
            <a:off x="120506" y="4116801"/>
            <a:ext cx="11962800" cy="2664000"/>
          </a:xfrm>
          <a:prstGeom prst="rect">
            <a:avLst/>
          </a:prstGeom>
          <a:noFill/>
          <a:ln w="15875">
            <a:solidFill>
              <a:srgbClr val="002060"/>
            </a:solidFill>
            <a:miter lim="800000"/>
            <a:headEnd/>
            <a:tailEnd/>
          </a:ln>
          <a:extLst>
            <a:ext uri="{909E8E84-426E-40DD-AFC4-6F175D3DCCD1}">
              <a14:hiddenFill xmlns:a14="http://schemas.microsoft.com/office/drawing/2010/main">
                <a:solidFill>
                  <a:srgbClr val="FFFFFF"/>
                </a:solidFill>
              </a14:hiddenFill>
            </a:ext>
          </a:extLst>
        </p:spPr>
        <p:txBody>
          <a:bodyPr wrap="square" lIns="91440" tIns="45720" rIns="91440" bIns="45720" anchor="t">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hangingPunct="1">
              <a:lnSpc>
                <a:spcPct val="100000"/>
              </a:lnSpc>
              <a:spcBef>
                <a:spcPct val="0"/>
              </a:spcBef>
              <a:buFontTx/>
              <a:buNone/>
            </a:pPr>
            <a:r>
              <a:rPr lang="en-GB" altLang="en-US" sz="1300" b="1" i="1">
                <a:latin typeface="Arial" panose="020B0604020202020204" pitchFamily="34" charset="0"/>
                <a:cs typeface="Arial" panose="020B0604020202020204" pitchFamily="34" charset="0"/>
              </a:rPr>
              <a:t>Operational Overview</a:t>
            </a:r>
          </a:p>
          <a:p>
            <a:pPr algn="just" eaLnBrk="1" hangingPunct="1">
              <a:lnSpc>
                <a:spcPct val="100000"/>
              </a:lnSpc>
              <a:spcBef>
                <a:spcPct val="0"/>
              </a:spcBef>
              <a:buFontTx/>
              <a:buNone/>
            </a:pPr>
            <a:endParaRPr lang="en-GB" altLang="en-US" sz="600" b="1" i="1">
              <a:latin typeface="Avenir Next LT Pro Demi" panose="020B0704020202020204" pitchFamily="34" charset="0"/>
              <a:cs typeface="Arial" panose="020B0604020202020204" pitchFamily="34" charset="0"/>
            </a:endParaRPr>
          </a:p>
          <a:p>
            <a:pPr algn="just" eaLnBrk="1" hangingPunct="1">
              <a:lnSpc>
                <a:spcPct val="100000"/>
              </a:lnSpc>
              <a:spcBef>
                <a:spcPct val="0"/>
              </a:spcBef>
              <a:buFontTx/>
              <a:buNone/>
            </a:pPr>
            <a:r>
              <a:rPr lang="en-GB" altLang="en-US" sz="1100">
                <a:latin typeface="Arial" panose="020B0604020202020204" pitchFamily="34" charset="0"/>
                <a:cs typeface="Arial" panose="020B0604020202020204" pitchFamily="34" charset="0"/>
              </a:rPr>
              <a:t>During Q4 2024-25, 50 Theft from the Person offences were recorded. This represents an increase of 25.0% (10 additional offences) when compared to the quarter prior, and a more prominent increase of 51.5% (17 additional offences) when compared to the same quarter during the previous financial year. </a:t>
            </a:r>
          </a:p>
          <a:p>
            <a:pPr algn="just" eaLnBrk="1" hangingPunct="1">
              <a:lnSpc>
                <a:spcPct val="100000"/>
              </a:lnSpc>
              <a:spcBef>
                <a:spcPct val="0"/>
              </a:spcBef>
              <a:buFontTx/>
              <a:buNone/>
            </a:pPr>
            <a:endParaRPr lang="en-GB" altLang="en-US" sz="600">
              <a:latin typeface="Arial" panose="020B0604020202020204" pitchFamily="34" charset="0"/>
              <a:cs typeface="Arial" panose="020B0604020202020204" pitchFamily="34" charset="0"/>
            </a:endParaRPr>
          </a:p>
          <a:p>
            <a:pPr algn="just" eaLnBrk="1" hangingPunct="1">
              <a:lnSpc>
                <a:spcPct val="100000"/>
              </a:lnSpc>
              <a:spcBef>
                <a:spcPct val="0"/>
              </a:spcBef>
              <a:buFontTx/>
              <a:buNone/>
            </a:pPr>
            <a:r>
              <a:rPr lang="en-GB" altLang="en-US" sz="1100">
                <a:latin typeface="Arial" panose="020B0604020202020204" pitchFamily="34" charset="0"/>
                <a:cs typeface="Arial" panose="020B0604020202020204" pitchFamily="34" charset="0"/>
              </a:rPr>
              <a:t>The solved rate for Q4 2024-25 stands at 0.0%, with no crimes solved. This remains consistent with the quarter prior. The solved rate has fallen by 3.0 percentage points when compared to the same quarter during the previous financial year, with one fewer crime solved.</a:t>
            </a:r>
          </a:p>
          <a:p>
            <a:pPr algn="just" eaLnBrk="1" hangingPunct="1">
              <a:lnSpc>
                <a:spcPct val="100000"/>
              </a:lnSpc>
              <a:spcBef>
                <a:spcPct val="0"/>
              </a:spcBef>
              <a:buFontTx/>
              <a:buNone/>
            </a:pPr>
            <a:endParaRPr lang="en-GB" altLang="en-US" sz="1200">
              <a:latin typeface="Arial" panose="020B0604020202020204" pitchFamily="34" charset="0"/>
              <a:cs typeface="Arial" panose="020B0604020202020204" pitchFamily="34" charset="0"/>
            </a:endParaRPr>
          </a:p>
          <a:p>
            <a:pPr algn="just" eaLnBrk="1" hangingPunct="1">
              <a:lnSpc>
                <a:spcPct val="100000"/>
              </a:lnSpc>
              <a:spcBef>
                <a:spcPct val="0"/>
              </a:spcBef>
              <a:buFontTx/>
              <a:buNone/>
            </a:pPr>
            <a:endParaRPr lang="en-GB" altLang="en-US" sz="1200">
              <a:latin typeface="Arial" panose="020B0604020202020204" pitchFamily="34" charset="0"/>
              <a:cs typeface="Arial" panose="020B0604020202020204" pitchFamily="34" charset="0"/>
            </a:endParaRPr>
          </a:p>
          <a:p>
            <a:pPr algn="just" eaLnBrk="1" hangingPunct="1">
              <a:lnSpc>
                <a:spcPct val="100000"/>
              </a:lnSpc>
              <a:spcBef>
                <a:spcPct val="0"/>
              </a:spcBef>
              <a:buFontTx/>
              <a:buNone/>
            </a:pPr>
            <a:endParaRPr lang="en-GB" altLang="en-US" sz="1300" b="1" i="1">
              <a:latin typeface="Avenir Next LT Pro Demi" panose="020B0704020202020204" pitchFamily="34" charset="0"/>
              <a:cs typeface="Arial" panose="020B0604020202020204" pitchFamily="34" charset="0"/>
            </a:endParaRPr>
          </a:p>
          <a:p>
            <a:pPr algn="just" eaLnBrk="1" hangingPunct="1">
              <a:lnSpc>
                <a:spcPct val="100000"/>
              </a:lnSpc>
              <a:spcBef>
                <a:spcPct val="0"/>
              </a:spcBef>
              <a:buFontTx/>
              <a:buNone/>
            </a:pPr>
            <a:endParaRPr lang="en-GB" altLang="en-US" sz="1300" b="1" i="1">
              <a:latin typeface="Avenir Next LT Pro Demi" panose="020B0704020202020204" pitchFamily="34" charset="0"/>
              <a:cs typeface="Arial" panose="020B0604020202020204" pitchFamily="34" charset="0"/>
            </a:endParaRPr>
          </a:p>
          <a:p>
            <a:pPr algn="just" eaLnBrk="1" hangingPunct="1">
              <a:lnSpc>
                <a:spcPct val="100000"/>
              </a:lnSpc>
              <a:spcBef>
                <a:spcPct val="0"/>
              </a:spcBef>
              <a:buFontTx/>
              <a:buNone/>
            </a:pPr>
            <a:endParaRPr lang="en-GB" altLang="en-US" sz="1300" b="1" i="1">
              <a:latin typeface="Avenir Next LT Pro Demi" panose="020B0704020202020204" pitchFamily="34" charset="0"/>
              <a:cs typeface="Arial" panose="020B0604020202020204" pitchFamily="34" charset="0"/>
            </a:endParaRPr>
          </a:p>
          <a:p>
            <a:pPr algn="just" eaLnBrk="1" hangingPunct="1">
              <a:lnSpc>
                <a:spcPct val="100000"/>
              </a:lnSpc>
              <a:spcBef>
                <a:spcPct val="0"/>
              </a:spcBef>
              <a:buFontTx/>
              <a:buNone/>
            </a:pPr>
            <a:endParaRPr lang="en-GB" altLang="en-US" sz="1300" b="1" i="1">
              <a:latin typeface="Avenir Next LT Pro Demi" panose="020B0704020202020204" pitchFamily="34" charset="0"/>
              <a:cs typeface="Arial" panose="020B0604020202020204" pitchFamily="34" charset="0"/>
            </a:endParaRPr>
          </a:p>
          <a:p>
            <a:pPr algn="just" eaLnBrk="1" hangingPunct="1">
              <a:lnSpc>
                <a:spcPct val="100000"/>
              </a:lnSpc>
              <a:spcBef>
                <a:spcPct val="0"/>
              </a:spcBef>
              <a:buFontTx/>
              <a:buNone/>
            </a:pPr>
            <a:endParaRPr lang="en-GB" altLang="en-US" sz="600" b="1" i="1">
              <a:latin typeface="Arial" panose="020B0604020202020204" pitchFamily="34" charset="0"/>
              <a:cs typeface="Arial" panose="020B0604020202020204" pitchFamily="34" charset="0"/>
            </a:endParaRPr>
          </a:p>
          <a:p>
            <a:pPr algn="just" eaLnBrk="1" hangingPunct="1">
              <a:lnSpc>
                <a:spcPct val="100000"/>
              </a:lnSpc>
              <a:spcBef>
                <a:spcPct val="0"/>
              </a:spcBef>
              <a:buFontTx/>
              <a:buNone/>
            </a:pPr>
            <a:endParaRPr lang="en-GB" altLang="en-US" sz="600" b="1" i="1">
              <a:latin typeface="Arial" panose="020B0604020202020204" pitchFamily="34" charset="0"/>
              <a:cs typeface="Arial" panose="020B0604020202020204" pitchFamily="34" charset="0"/>
            </a:endParaRPr>
          </a:p>
        </p:txBody>
      </p:sp>
      <p:graphicFrame>
        <p:nvGraphicFramePr>
          <p:cNvPr id="2" name="Table 1">
            <a:extLst>
              <a:ext uri="{FF2B5EF4-FFF2-40B4-BE49-F238E27FC236}">
                <a16:creationId xmlns:a16="http://schemas.microsoft.com/office/drawing/2014/main" id="{7DD5517D-A1C5-641B-EBDF-7C7DDAB8F391}"/>
              </a:ext>
            </a:extLst>
          </p:cNvPr>
          <p:cNvGraphicFramePr>
            <a:graphicFrameLocks/>
          </p:cNvGraphicFramePr>
          <p:nvPr>
            <p:extLst>
              <p:ext uri="{D42A27DB-BD31-4B8C-83A1-F6EECF244321}">
                <p14:modId xmlns:p14="http://schemas.microsoft.com/office/powerpoint/2010/main" val="419836074"/>
              </p:ext>
            </p:extLst>
          </p:nvPr>
        </p:nvGraphicFramePr>
        <p:xfrm>
          <a:off x="6426947" y="3441949"/>
          <a:ext cx="5404154" cy="489120"/>
        </p:xfrm>
        <a:graphic>
          <a:graphicData uri="http://schemas.openxmlformats.org/drawingml/2006/table">
            <a:tbl>
              <a:tblPr firstRow="1" bandRow="1"/>
              <a:tblGrid>
                <a:gridCol w="864000">
                  <a:extLst>
                    <a:ext uri="{9D8B030D-6E8A-4147-A177-3AD203B41FA5}">
                      <a16:colId xmlns:a16="http://schemas.microsoft.com/office/drawing/2014/main" val="2609853781"/>
                    </a:ext>
                  </a:extLst>
                </a:gridCol>
                <a:gridCol w="504000">
                  <a:extLst>
                    <a:ext uri="{9D8B030D-6E8A-4147-A177-3AD203B41FA5}">
                      <a16:colId xmlns:a16="http://schemas.microsoft.com/office/drawing/2014/main" val="3238801725"/>
                    </a:ext>
                  </a:extLst>
                </a:gridCol>
                <a:gridCol w="504000">
                  <a:extLst>
                    <a:ext uri="{9D8B030D-6E8A-4147-A177-3AD203B41FA5}">
                      <a16:colId xmlns:a16="http://schemas.microsoft.com/office/drawing/2014/main" val="129847028"/>
                    </a:ext>
                  </a:extLst>
                </a:gridCol>
                <a:gridCol w="504000">
                  <a:extLst>
                    <a:ext uri="{9D8B030D-6E8A-4147-A177-3AD203B41FA5}">
                      <a16:colId xmlns:a16="http://schemas.microsoft.com/office/drawing/2014/main" val="2983655793"/>
                    </a:ext>
                  </a:extLst>
                </a:gridCol>
                <a:gridCol w="504000">
                  <a:extLst>
                    <a:ext uri="{9D8B030D-6E8A-4147-A177-3AD203B41FA5}">
                      <a16:colId xmlns:a16="http://schemas.microsoft.com/office/drawing/2014/main" val="1752032484"/>
                    </a:ext>
                  </a:extLst>
                </a:gridCol>
                <a:gridCol w="504000">
                  <a:extLst>
                    <a:ext uri="{9D8B030D-6E8A-4147-A177-3AD203B41FA5}">
                      <a16:colId xmlns:a16="http://schemas.microsoft.com/office/drawing/2014/main" val="3044844383"/>
                    </a:ext>
                  </a:extLst>
                </a:gridCol>
                <a:gridCol w="436154">
                  <a:extLst>
                    <a:ext uri="{9D8B030D-6E8A-4147-A177-3AD203B41FA5}">
                      <a16:colId xmlns:a16="http://schemas.microsoft.com/office/drawing/2014/main" val="848912980"/>
                    </a:ext>
                  </a:extLst>
                </a:gridCol>
                <a:gridCol w="576000">
                  <a:extLst>
                    <a:ext uri="{9D8B030D-6E8A-4147-A177-3AD203B41FA5}">
                      <a16:colId xmlns:a16="http://schemas.microsoft.com/office/drawing/2014/main" val="2436559015"/>
                    </a:ext>
                  </a:extLst>
                </a:gridCol>
                <a:gridCol w="504000">
                  <a:extLst>
                    <a:ext uri="{9D8B030D-6E8A-4147-A177-3AD203B41FA5}">
                      <a16:colId xmlns:a16="http://schemas.microsoft.com/office/drawing/2014/main" val="1495873282"/>
                    </a:ext>
                  </a:extLst>
                </a:gridCol>
                <a:gridCol w="504000">
                  <a:extLst>
                    <a:ext uri="{9D8B030D-6E8A-4147-A177-3AD203B41FA5}">
                      <a16:colId xmlns:a16="http://schemas.microsoft.com/office/drawing/2014/main" val="1487143500"/>
                    </a:ext>
                  </a:extLst>
                </a:gridCol>
              </a:tblGrid>
              <a:tr h="144000">
                <a:tc>
                  <a:txBody>
                    <a:bodyPr/>
                    <a:lstStyle/>
                    <a:p>
                      <a:pPr algn="ctr"/>
                      <a:r>
                        <a:rPr lang="en-GB" sz="800" b="1">
                          <a:solidFill>
                            <a:srgbClr val="002060"/>
                          </a:solidFill>
                          <a:latin typeface="Arial" panose="020B0604020202020204" pitchFamily="34" charset="0"/>
                          <a:cs typeface="Arial" panose="020B0604020202020204" pitchFamily="34" charset="0"/>
                        </a:rPr>
                        <a:t>Financial Year</a:t>
                      </a:r>
                    </a:p>
                  </a:txBody>
                  <a:tcPr marL="36000" marR="3600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a:solidFill>
                            <a:srgbClr val="002060"/>
                          </a:solidFill>
                          <a:latin typeface="Arial" panose="020B0604020202020204" pitchFamily="34" charset="0"/>
                          <a:cs typeface="Arial" panose="020B0604020202020204" pitchFamily="34" charset="0"/>
                        </a:rPr>
                        <a:t>20-21</a:t>
                      </a:r>
                    </a:p>
                  </a:txBody>
                  <a:tcPr marL="36000" marR="3600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a:solidFill>
                            <a:srgbClr val="002060"/>
                          </a:solidFill>
                          <a:latin typeface="Arial" panose="020B0604020202020204" pitchFamily="34" charset="0"/>
                          <a:cs typeface="Arial" panose="020B0604020202020204" pitchFamily="34" charset="0"/>
                        </a:rPr>
                        <a:t>21-22</a:t>
                      </a:r>
                    </a:p>
                  </a:txBody>
                  <a:tcPr marL="36000" marR="3600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a:solidFill>
                            <a:srgbClr val="002060"/>
                          </a:solidFill>
                          <a:latin typeface="Arial" panose="020B0604020202020204" pitchFamily="34" charset="0"/>
                          <a:cs typeface="Arial" panose="020B0604020202020204" pitchFamily="34" charset="0"/>
                        </a:rPr>
                        <a:t>22-23</a:t>
                      </a:r>
                    </a:p>
                  </a:txBody>
                  <a:tcPr marL="36000" marR="3600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a:solidFill>
                            <a:srgbClr val="002060"/>
                          </a:solidFill>
                          <a:latin typeface="Arial" panose="020B0604020202020204" pitchFamily="34" charset="0"/>
                          <a:cs typeface="Arial" panose="020B0604020202020204" pitchFamily="34" charset="0"/>
                        </a:rPr>
                        <a:t>23-24</a:t>
                      </a:r>
                    </a:p>
                  </a:txBody>
                  <a:tcPr marL="36000" marR="3600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a:solidFill>
                            <a:srgbClr val="002060"/>
                          </a:solidFill>
                          <a:latin typeface="Arial" panose="020B0604020202020204" pitchFamily="34" charset="0"/>
                          <a:cs typeface="Arial" panose="020B0604020202020204" pitchFamily="34" charset="0"/>
                        </a:rPr>
                        <a:t>24-25</a:t>
                      </a:r>
                    </a:p>
                  </a:txBody>
                  <a:tcPr marL="36000" marR="3600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GB" sz="800" b="1" i="0" u="none" strike="noStrike">
                        <a:solidFill>
                          <a:srgbClr val="002060"/>
                        </a:solidFill>
                        <a:effectLst/>
                        <a:latin typeface="Arial" panose="020B0604020202020204" pitchFamily="34" charset="0"/>
                        <a:cs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800" b="1" i="0" u="none" strike="noStrike">
                          <a:solidFill>
                            <a:srgbClr val="002060"/>
                          </a:solidFill>
                          <a:effectLst/>
                          <a:latin typeface="Arial" panose="020B0604020202020204" pitchFamily="34" charset="0"/>
                          <a:cs typeface="Arial" panose="020B0604020202020204" pitchFamily="34" charset="0"/>
                        </a:rPr>
                        <a:t>Quarter</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800" b="1" i="0" u="none" strike="noStrike">
                          <a:solidFill>
                            <a:srgbClr val="002060"/>
                          </a:solidFill>
                          <a:effectLst/>
                          <a:latin typeface="Arial" panose="020B0604020202020204" pitchFamily="34" charset="0"/>
                          <a:cs typeface="Arial" panose="020B0604020202020204" pitchFamily="34" charset="0"/>
                        </a:rPr>
                        <a:t>Q3 24-25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800" b="1" i="0" u="none" strike="noStrike">
                          <a:solidFill>
                            <a:srgbClr val="002060"/>
                          </a:solidFill>
                          <a:effectLst/>
                          <a:latin typeface="Arial" panose="020B0604020202020204" pitchFamily="34" charset="0"/>
                          <a:cs typeface="Arial" panose="020B0604020202020204" pitchFamily="34" charset="0"/>
                        </a:rPr>
                        <a:t>Q4 23-24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65647735"/>
                  </a:ext>
                </a:extLst>
              </a:tr>
              <a:tr h="331200">
                <a:tc>
                  <a:txBody>
                    <a:bodyPr/>
                    <a:lstStyle/>
                    <a:p>
                      <a:pPr algn="ctr" rtl="0" fontAlgn="ctr"/>
                      <a:r>
                        <a:rPr lang="en-GB" sz="800" b="1" i="0" u="none" strike="noStrike">
                          <a:solidFill>
                            <a:srgbClr val="002060"/>
                          </a:solidFill>
                          <a:effectLst/>
                          <a:latin typeface="Arial" panose="020B0604020202020204" pitchFamily="34" charset="0"/>
                        </a:rPr>
                        <a:t>Solved Rate</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800" b="1" i="0" u="none" strike="noStrike">
                          <a:solidFill>
                            <a:srgbClr val="000000"/>
                          </a:solidFill>
                          <a:effectLst/>
                          <a:latin typeface="Arial" panose="020B0604020202020204" pitchFamily="34" charset="0"/>
                        </a:rPr>
                        <a:t>7.2%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800" b="1" i="0" u="none" strike="noStrike">
                          <a:solidFill>
                            <a:srgbClr val="000000"/>
                          </a:solidFill>
                          <a:effectLst/>
                          <a:latin typeface="Arial" panose="020B0604020202020204" pitchFamily="34" charset="0"/>
                        </a:rPr>
                        <a:t>5.4%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800" b="1" i="0" u="none" strike="noStrike">
                          <a:solidFill>
                            <a:srgbClr val="000000"/>
                          </a:solidFill>
                          <a:effectLst/>
                          <a:latin typeface="Arial" panose="020B0604020202020204" pitchFamily="34" charset="0"/>
                        </a:rPr>
                        <a:t>0.5%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800" b="1" i="0" u="none" strike="noStrike">
                          <a:solidFill>
                            <a:srgbClr val="000000"/>
                          </a:solidFill>
                          <a:effectLst/>
                          <a:latin typeface="Arial" panose="020B0604020202020204" pitchFamily="34" charset="0"/>
                        </a:rPr>
                        <a:t>2.7%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800" b="1" i="0" u="none" strike="noStrike">
                          <a:solidFill>
                            <a:srgbClr val="000000"/>
                          </a:solidFill>
                          <a:effectLst/>
                          <a:latin typeface="Arial" panose="020B0604020202020204" pitchFamily="34" charset="0"/>
                        </a:rPr>
                        <a:t>0.6%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GB" sz="800" b="0" i="0" u="none" strike="noStrike">
                        <a:solidFill>
                          <a:srgbClr val="000000"/>
                        </a:solidFill>
                        <a:effectLst/>
                        <a:latin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800" b="1" i="0" u="none" strike="noStrike">
                          <a:solidFill>
                            <a:srgbClr val="002060"/>
                          </a:solidFill>
                          <a:effectLst/>
                          <a:latin typeface="Arial" panose="020B0604020202020204" pitchFamily="34" charset="0"/>
                        </a:rPr>
                        <a:t>PP Change</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a:solidFill>
                            <a:srgbClr val="000000"/>
                          </a:solidFill>
                          <a:effectLst/>
                          <a:latin typeface="Arial" panose="020B0604020202020204" pitchFamily="34" charset="0"/>
                        </a:rPr>
                        <a:t>0.0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800" b="1" i="0" u="none" strike="noStrike">
                          <a:solidFill>
                            <a:srgbClr val="000000"/>
                          </a:solidFill>
                          <a:effectLst/>
                          <a:latin typeface="Arial" panose="020B0604020202020204" pitchFamily="34" charset="0"/>
                        </a:rPr>
                        <a:t>-3.0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06712550"/>
                  </a:ext>
                </a:extLst>
              </a:tr>
            </a:tbl>
          </a:graphicData>
        </a:graphic>
      </p:graphicFrame>
      <p:graphicFrame>
        <p:nvGraphicFramePr>
          <p:cNvPr id="9" name="Table 8">
            <a:extLst>
              <a:ext uri="{FF2B5EF4-FFF2-40B4-BE49-F238E27FC236}">
                <a16:creationId xmlns:a16="http://schemas.microsoft.com/office/drawing/2014/main" id="{E970777F-BB9F-E874-D0DD-E93F84689C03}"/>
              </a:ext>
            </a:extLst>
          </p:cNvPr>
          <p:cNvGraphicFramePr>
            <a:graphicFrameLocks/>
          </p:cNvGraphicFramePr>
          <p:nvPr>
            <p:extLst>
              <p:ext uri="{D42A27DB-BD31-4B8C-83A1-F6EECF244321}">
                <p14:modId xmlns:p14="http://schemas.microsoft.com/office/powerpoint/2010/main" val="2936611935"/>
              </p:ext>
            </p:extLst>
          </p:nvPr>
        </p:nvGraphicFramePr>
        <p:xfrm>
          <a:off x="343270" y="3441949"/>
          <a:ext cx="5464520" cy="489120"/>
        </p:xfrm>
        <a:graphic>
          <a:graphicData uri="http://schemas.openxmlformats.org/drawingml/2006/table">
            <a:tbl>
              <a:tblPr firstRow="1" bandRow="1">
                <a:effectLst/>
              </a:tblPr>
              <a:tblGrid>
                <a:gridCol w="864000">
                  <a:extLst>
                    <a:ext uri="{9D8B030D-6E8A-4147-A177-3AD203B41FA5}">
                      <a16:colId xmlns:a16="http://schemas.microsoft.com/office/drawing/2014/main" val="2609853781"/>
                    </a:ext>
                  </a:extLst>
                </a:gridCol>
                <a:gridCol w="504000">
                  <a:extLst>
                    <a:ext uri="{9D8B030D-6E8A-4147-A177-3AD203B41FA5}">
                      <a16:colId xmlns:a16="http://schemas.microsoft.com/office/drawing/2014/main" val="3238801725"/>
                    </a:ext>
                  </a:extLst>
                </a:gridCol>
                <a:gridCol w="504000">
                  <a:extLst>
                    <a:ext uri="{9D8B030D-6E8A-4147-A177-3AD203B41FA5}">
                      <a16:colId xmlns:a16="http://schemas.microsoft.com/office/drawing/2014/main" val="129847028"/>
                    </a:ext>
                  </a:extLst>
                </a:gridCol>
                <a:gridCol w="504000">
                  <a:extLst>
                    <a:ext uri="{9D8B030D-6E8A-4147-A177-3AD203B41FA5}">
                      <a16:colId xmlns:a16="http://schemas.microsoft.com/office/drawing/2014/main" val="2983655793"/>
                    </a:ext>
                  </a:extLst>
                </a:gridCol>
                <a:gridCol w="504000">
                  <a:extLst>
                    <a:ext uri="{9D8B030D-6E8A-4147-A177-3AD203B41FA5}">
                      <a16:colId xmlns:a16="http://schemas.microsoft.com/office/drawing/2014/main" val="1752032484"/>
                    </a:ext>
                  </a:extLst>
                </a:gridCol>
                <a:gridCol w="504000">
                  <a:extLst>
                    <a:ext uri="{9D8B030D-6E8A-4147-A177-3AD203B41FA5}">
                      <a16:colId xmlns:a16="http://schemas.microsoft.com/office/drawing/2014/main" val="3044844383"/>
                    </a:ext>
                  </a:extLst>
                </a:gridCol>
                <a:gridCol w="496520">
                  <a:extLst>
                    <a:ext uri="{9D8B030D-6E8A-4147-A177-3AD203B41FA5}">
                      <a16:colId xmlns:a16="http://schemas.microsoft.com/office/drawing/2014/main" val="3702094272"/>
                    </a:ext>
                  </a:extLst>
                </a:gridCol>
                <a:gridCol w="576000">
                  <a:extLst>
                    <a:ext uri="{9D8B030D-6E8A-4147-A177-3AD203B41FA5}">
                      <a16:colId xmlns:a16="http://schemas.microsoft.com/office/drawing/2014/main" val="3746660425"/>
                    </a:ext>
                  </a:extLst>
                </a:gridCol>
                <a:gridCol w="504000">
                  <a:extLst>
                    <a:ext uri="{9D8B030D-6E8A-4147-A177-3AD203B41FA5}">
                      <a16:colId xmlns:a16="http://schemas.microsoft.com/office/drawing/2014/main" val="1495873282"/>
                    </a:ext>
                  </a:extLst>
                </a:gridCol>
                <a:gridCol w="504000">
                  <a:extLst>
                    <a:ext uri="{9D8B030D-6E8A-4147-A177-3AD203B41FA5}">
                      <a16:colId xmlns:a16="http://schemas.microsoft.com/office/drawing/2014/main" val="1487143500"/>
                    </a:ext>
                  </a:extLst>
                </a:gridCol>
              </a:tblGrid>
              <a:tr h="144000">
                <a:tc>
                  <a:txBody>
                    <a:bodyPr/>
                    <a:lstStyle/>
                    <a:p>
                      <a:pPr algn="ctr"/>
                      <a:r>
                        <a:rPr lang="en-GB" sz="800" b="1">
                          <a:solidFill>
                            <a:srgbClr val="002060"/>
                          </a:solidFill>
                          <a:latin typeface="Arial" panose="020B0604020202020204" pitchFamily="34" charset="0"/>
                          <a:cs typeface="Arial" panose="020B0604020202020204" pitchFamily="34" charset="0"/>
                        </a:rPr>
                        <a:t>Financial Year</a:t>
                      </a:r>
                    </a:p>
                  </a:txBody>
                  <a:tcPr marL="36000" marR="3600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800" b="1" i="0" u="none" strike="noStrike">
                          <a:solidFill>
                            <a:srgbClr val="002060"/>
                          </a:solidFill>
                          <a:effectLst/>
                          <a:latin typeface="Arial" panose="020B0604020202020204" pitchFamily="34" charset="0"/>
                          <a:cs typeface="Arial" panose="020B0604020202020204" pitchFamily="34" charset="0"/>
                        </a:rPr>
                        <a:t>20-21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800" b="1" i="0" u="none" strike="noStrike">
                          <a:solidFill>
                            <a:srgbClr val="002060"/>
                          </a:solidFill>
                          <a:effectLst/>
                          <a:latin typeface="Arial" panose="020B0604020202020204" pitchFamily="34" charset="0"/>
                          <a:cs typeface="Arial" panose="020B0604020202020204" pitchFamily="34" charset="0"/>
                        </a:rPr>
                        <a:t>21-22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800" b="1" i="0" u="none" strike="noStrike">
                          <a:solidFill>
                            <a:srgbClr val="002060"/>
                          </a:solidFill>
                          <a:effectLst/>
                          <a:latin typeface="Arial" panose="020B0604020202020204" pitchFamily="34" charset="0"/>
                          <a:cs typeface="Arial" panose="020B0604020202020204" pitchFamily="34" charset="0"/>
                        </a:rPr>
                        <a:t>22-23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800" b="1" i="0" u="none" strike="noStrike">
                          <a:solidFill>
                            <a:srgbClr val="002060"/>
                          </a:solidFill>
                          <a:effectLst/>
                          <a:latin typeface="Arial" panose="020B0604020202020204" pitchFamily="34" charset="0"/>
                          <a:cs typeface="Arial" panose="020B0604020202020204" pitchFamily="34" charset="0"/>
                        </a:rPr>
                        <a:t>23-24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800" b="1" i="0" u="none" strike="noStrike">
                          <a:solidFill>
                            <a:srgbClr val="002060"/>
                          </a:solidFill>
                          <a:effectLst/>
                          <a:latin typeface="Arial" panose="020B0604020202020204" pitchFamily="34" charset="0"/>
                          <a:cs typeface="Arial" panose="020B0604020202020204" pitchFamily="34" charset="0"/>
                        </a:rPr>
                        <a:t>24-25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GB" sz="800" b="1" i="0" u="none" strike="noStrike">
                        <a:solidFill>
                          <a:srgbClr val="002060"/>
                        </a:solidFill>
                        <a:effectLst/>
                        <a:latin typeface="Arial" panose="020B0604020202020204" pitchFamily="34" charset="0"/>
                        <a:cs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800" b="1" i="0" u="none" strike="noStrike">
                          <a:solidFill>
                            <a:srgbClr val="002060"/>
                          </a:solidFill>
                          <a:effectLst/>
                          <a:latin typeface="Arial" panose="020B0604020202020204" pitchFamily="34" charset="0"/>
                          <a:cs typeface="Arial" panose="020B0604020202020204" pitchFamily="34" charset="0"/>
                        </a:rPr>
                        <a:t>Quarter</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800" b="1" i="0" u="none" strike="noStrike">
                          <a:solidFill>
                            <a:srgbClr val="002060"/>
                          </a:solidFill>
                          <a:effectLst/>
                          <a:latin typeface="Arial" panose="020B0604020202020204" pitchFamily="34" charset="0"/>
                          <a:cs typeface="Arial" panose="020B0604020202020204" pitchFamily="34" charset="0"/>
                        </a:rPr>
                        <a:t>Q3 24-25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800" b="1" i="0" u="none" strike="noStrike">
                          <a:solidFill>
                            <a:srgbClr val="002060"/>
                          </a:solidFill>
                          <a:effectLst/>
                          <a:latin typeface="Arial" panose="020B0604020202020204" pitchFamily="34" charset="0"/>
                          <a:cs typeface="Arial" panose="020B0604020202020204" pitchFamily="34" charset="0"/>
                        </a:rPr>
                        <a:t>Q4 23-24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65647735"/>
                  </a:ext>
                </a:extLst>
              </a:tr>
              <a:tr h="331200">
                <a:tc>
                  <a:txBody>
                    <a:bodyPr/>
                    <a:lstStyle/>
                    <a:p>
                      <a:pPr algn="ctr" rtl="0" fontAlgn="ctr"/>
                      <a:r>
                        <a:rPr lang="en-GB" sz="800" b="1" i="0" u="none" strike="noStrike">
                          <a:solidFill>
                            <a:srgbClr val="002060"/>
                          </a:solidFill>
                          <a:effectLst/>
                          <a:latin typeface="Arial" panose="020B0604020202020204" pitchFamily="34" charset="0"/>
                        </a:rPr>
                        <a:t>Volume</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r>
                        <a:rPr lang="en-GB" sz="800" b="1" i="0" u="none" strike="noStrike">
                          <a:solidFill>
                            <a:srgbClr val="000000"/>
                          </a:solidFill>
                          <a:effectLst/>
                          <a:latin typeface="Arial" panose="020B0604020202020204" pitchFamily="34" charset="0"/>
                        </a:rPr>
                        <a:t>153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r>
                        <a:rPr lang="en-GB" sz="800" b="1" i="0" u="none" strike="noStrike">
                          <a:solidFill>
                            <a:srgbClr val="000000"/>
                          </a:solidFill>
                          <a:effectLst/>
                          <a:latin typeface="Arial" panose="020B0604020202020204" pitchFamily="34" charset="0"/>
                        </a:rPr>
                        <a:t>166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r>
                        <a:rPr lang="en-GB" sz="800" b="1" i="0" u="none" strike="noStrike">
                          <a:solidFill>
                            <a:srgbClr val="000000"/>
                          </a:solidFill>
                          <a:effectLst/>
                          <a:latin typeface="Arial" panose="020B0604020202020204" pitchFamily="34" charset="0"/>
                        </a:rPr>
                        <a:t>208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r>
                        <a:rPr lang="en-GB" sz="800" b="1" i="0" u="none" strike="noStrike">
                          <a:solidFill>
                            <a:srgbClr val="000000"/>
                          </a:solidFill>
                          <a:effectLst/>
                          <a:latin typeface="Arial" panose="020B0604020202020204" pitchFamily="34" charset="0"/>
                        </a:rPr>
                        <a:t>187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r>
                        <a:rPr lang="en-GB" sz="800" b="1" i="0" u="none" strike="noStrike">
                          <a:solidFill>
                            <a:srgbClr val="000000"/>
                          </a:solidFill>
                          <a:effectLst/>
                          <a:latin typeface="Arial" panose="020B0604020202020204" pitchFamily="34" charset="0"/>
                        </a:rPr>
                        <a:t>173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GB" sz="800" b="0" i="0" u="none" strike="noStrike">
                        <a:solidFill>
                          <a:srgbClr val="000000"/>
                        </a:solidFill>
                        <a:effectLst/>
                        <a:latin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800" b="1" i="0" u="none" strike="noStrike">
                          <a:solidFill>
                            <a:srgbClr val="002060"/>
                          </a:solidFill>
                          <a:effectLst/>
                          <a:latin typeface="Arial" panose="020B0604020202020204" pitchFamily="34" charset="0"/>
                        </a:rPr>
                        <a:t>% Change</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a:solidFill>
                            <a:srgbClr val="000000"/>
                          </a:solidFill>
                          <a:effectLst/>
                          <a:latin typeface="Arial" panose="020B0604020202020204" pitchFamily="34" charset="0"/>
                        </a:rPr>
                        <a:t>25.0%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800" b="1" i="0" u="none" strike="noStrike">
                          <a:solidFill>
                            <a:srgbClr val="000000"/>
                          </a:solidFill>
                          <a:effectLst/>
                          <a:latin typeface="Arial" panose="020B0604020202020204" pitchFamily="34" charset="0"/>
                        </a:rPr>
                        <a:t>51.5%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06712550"/>
                  </a:ext>
                </a:extLst>
              </a:tr>
            </a:tbl>
          </a:graphicData>
        </a:graphic>
      </p:graphicFrame>
      <p:pic>
        <p:nvPicPr>
          <p:cNvPr id="5" name="Picture 4">
            <a:extLst>
              <a:ext uri="{FF2B5EF4-FFF2-40B4-BE49-F238E27FC236}">
                <a16:creationId xmlns:a16="http://schemas.microsoft.com/office/drawing/2014/main" id="{C2F9E0CD-9AC6-B039-D584-1148B598048F}"/>
              </a:ext>
            </a:extLst>
          </p:cNvPr>
          <p:cNvPicPr>
            <a:picLocks noChangeAspect="1"/>
          </p:cNvPicPr>
          <p:nvPr/>
        </p:nvPicPr>
        <p:blipFill>
          <a:blip r:embed="rId3"/>
          <a:stretch>
            <a:fillRect/>
          </a:stretch>
        </p:blipFill>
        <p:spPr>
          <a:xfrm>
            <a:off x="539374" y="882000"/>
            <a:ext cx="5072312" cy="2450804"/>
          </a:xfrm>
          <a:prstGeom prst="rect">
            <a:avLst/>
          </a:prstGeom>
        </p:spPr>
      </p:pic>
      <p:pic>
        <p:nvPicPr>
          <p:cNvPr id="6" name="Picture 5">
            <a:extLst>
              <a:ext uri="{FF2B5EF4-FFF2-40B4-BE49-F238E27FC236}">
                <a16:creationId xmlns:a16="http://schemas.microsoft.com/office/drawing/2014/main" id="{62015FBF-B1CB-08AC-B2C3-F83986FFF9E2}"/>
              </a:ext>
            </a:extLst>
          </p:cNvPr>
          <p:cNvPicPr>
            <a:picLocks noChangeAspect="1"/>
          </p:cNvPicPr>
          <p:nvPr/>
        </p:nvPicPr>
        <p:blipFill>
          <a:blip r:embed="rId4"/>
          <a:stretch>
            <a:fillRect/>
          </a:stretch>
        </p:blipFill>
        <p:spPr>
          <a:xfrm>
            <a:off x="6592868" y="882000"/>
            <a:ext cx="5072312" cy="2450804"/>
          </a:xfrm>
          <a:prstGeom prst="rect">
            <a:avLst/>
          </a:prstGeom>
        </p:spPr>
      </p:pic>
    </p:spTree>
    <p:extLst>
      <p:ext uri="{BB962C8B-B14F-4D97-AF65-F5344CB8AC3E}">
        <p14:creationId xmlns:p14="http://schemas.microsoft.com/office/powerpoint/2010/main" val="23565461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252D24-2333-BD86-34E3-C9934CBC3FC5}"/>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9C83C65B-6D7A-C19F-E3C5-7EA16223106F}"/>
              </a:ext>
            </a:extLst>
          </p:cNvPr>
          <p:cNvSpPr/>
          <p:nvPr/>
        </p:nvSpPr>
        <p:spPr>
          <a:xfrm>
            <a:off x="0" y="0"/>
            <a:ext cx="12192000" cy="669925"/>
          </a:xfrm>
          <a:prstGeom prst="rect">
            <a:avLst/>
          </a:prstGeom>
          <a:solidFill>
            <a:srgbClr val="E6234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sz="3200"/>
              <a:t>	</a:t>
            </a:r>
            <a:r>
              <a:rPr lang="en-GB" sz="3200">
                <a:latin typeface="Arial" panose="020B0604020202020204" pitchFamily="34" charset="0"/>
                <a:cs typeface="Arial" panose="020B0604020202020204" pitchFamily="34" charset="0"/>
              </a:rPr>
              <a:t>Pillar Three – Protecting the Vulnerable</a:t>
            </a:r>
          </a:p>
        </p:txBody>
      </p:sp>
      <p:sp>
        <p:nvSpPr>
          <p:cNvPr id="3" name="TextBox 2">
            <a:extLst>
              <a:ext uri="{FF2B5EF4-FFF2-40B4-BE49-F238E27FC236}">
                <a16:creationId xmlns:a16="http://schemas.microsoft.com/office/drawing/2014/main" id="{80A2F2ED-80D3-F1CE-375E-D1E3B68F6385}"/>
              </a:ext>
            </a:extLst>
          </p:cNvPr>
          <p:cNvSpPr txBox="1"/>
          <p:nvPr/>
        </p:nvSpPr>
        <p:spPr>
          <a:xfrm>
            <a:off x="461458" y="1160675"/>
            <a:ext cx="7703487" cy="3293209"/>
          </a:xfrm>
          <a:prstGeom prst="rect">
            <a:avLst/>
          </a:prstGeom>
          <a:noFill/>
        </p:spPr>
        <p:txBody>
          <a:bodyPr wrap="square" numCol="2">
            <a:spAutoFit/>
          </a:bodyPr>
          <a:lstStyle/>
          <a:p>
            <a:pPr marL="342900" indent="-342900" eaLnBrk="1" fontAlgn="auto" hangingPunct="1">
              <a:spcBef>
                <a:spcPts val="0"/>
              </a:spcBef>
              <a:spcAft>
                <a:spcPts val="0"/>
              </a:spcAft>
              <a:buFont typeface="+mj-lt"/>
              <a:buAutoNum type="arabicPeriod"/>
              <a:defRPr/>
            </a:pPr>
            <a:r>
              <a:rPr lang="en-GB" sz="1400">
                <a:latin typeface="Arial" panose="020B0604020202020204" pitchFamily="34" charset="0"/>
                <a:cs typeface="Arial" panose="020B0604020202020204" pitchFamily="34" charset="0"/>
              </a:rPr>
              <a:t>Violence Against Women and Girls</a:t>
            </a:r>
          </a:p>
          <a:p>
            <a:pPr marL="342900" indent="-342900" eaLnBrk="1" fontAlgn="auto" hangingPunct="1">
              <a:spcBef>
                <a:spcPts val="0"/>
              </a:spcBef>
              <a:spcAft>
                <a:spcPts val="0"/>
              </a:spcAft>
              <a:buFont typeface="+mj-lt"/>
              <a:buAutoNum type="arabicPeriod"/>
              <a:defRPr/>
            </a:pPr>
            <a:r>
              <a:rPr lang="en-GB" sz="1400">
                <a:latin typeface="Arial" panose="020B0604020202020204" pitchFamily="34" charset="0"/>
                <a:cs typeface="Arial" panose="020B0604020202020204" pitchFamily="34" charset="0"/>
              </a:rPr>
              <a:t>Domestic Offences</a:t>
            </a:r>
          </a:p>
          <a:p>
            <a:pPr marL="342900" indent="-342900" eaLnBrk="1" fontAlgn="auto" hangingPunct="1">
              <a:spcBef>
                <a:spcPts val="0"/>
              </a:spcBef>
              <a:spcAft>
                <a:spcPts val="0"/>
              </a:spcAft>
              <a:buFont typeface="+mj-lt"/>
              <a:buAutoNum type="arabicPeriod"/>
              <a:defRPr/>
            </a:pPr>
            <a:r>
              <a:rPr lang="en-GB" sz="1400">
                <a:latin typeface="Arial" panose="020B0604020202020204" pitchFamily="34" charset="0"/>
                <a:cs typeface="Arial" panose="020B0604020202020204" pitchFamily="34" charset="0"/>
              </a:rPr>
              <a:t>Rape</a:t>
            </a:r>
          </a:p>
          <a:p>
            <a:pPr marL="342900" indent="-342900" eaLnBrk="1" fontAlgn="auto" hangingPunct="1">
              <a:spcBef>
                <a:spcPts val="0"/>
              </a:spcBef>
              <a:spcAft>
                <a:spcPts val="0"/>
              </a:spcAft>
              <a:buFont typeface="+mj-lt"/>
              <a:buAutoNum type="arabicPeriod"/>
              <a:defRPr/>
            </a:pPr>
            <a:r>
              <a:rPr lang="en-GB" sz="1400">
                <a:latin typeface="Arial" panose="020B0604020202020204" pitchFamily="34" charset="0"/>
                <a:cs typeface="Arial" panose="020B0604020202020204" pitchFamily="34" charset="0"/>
              </a:rPr>
              <a:t>Serious Sexual Offences</a:t>
            </a:r>
          </a:p>
          <a:p>
            <a:pPr marL="342900" indent="-342900" eaLnBrk="1" fontAlgn="auto" hangingPunct="1">
              <a:spcBef>
                <a:spcPts val="0"/>
              </a:spcBef>
              <a:spcAft>
                <a:spcPts val="0"/>
              </a:spcAft>
              <a:buFont typeface="+mj-lt"/>
              <a:buAutoNum type="arabicPeriod"/>
              <a:defRPr/>
            </a:pPr>
            <a:r>
              <a:rPr lang="en-GB" sz="1400">
                <a:latin typeface="Arial" panose="020B0604020202020204" pitchFamily="34" charset="0"/>
                <a:cs typeface="Arial" panose="020B0604020202020204" pitchFamily="34" charset="0"/>
              </a:rPr>
              <a:t>Stalking and Harassment</a:t>
            </a:r>
          </a:p>
          <a:p>
            <a:pPr marL="342900" indent="-342900" eaLnBrk="1" fontAlgn="auto" hangingPunct="1">
              <a:spcBef>
                <a:spcPts val="0"/>
              </a:spcBef>
              <a:spcAft>
                <a:spcPts val="0"/>
              </a:spcAft>
              <a:buFont typeface="+mj-lt"/>
              <a:buAutoNum type="arabicPeriod"/>
              <a:defRPr/>
            </a:pPr>
            <a:r>
              <a:rPr lang="en-GB" sz="1400">
                <a:latin typeface="Arial" panose="020B0604020202020204" pitchFamily="34" charset="0"/>
                <a:cs typeface="Arial" panose="020B0604020202020204" pitchFamily="34" charset="0"/>
              </a:rPr>
              <a:t>Hate Crime</a:t>
            </a:r>
          </a:p>
          <a:p>
            <a:pPr marL="342900" indent="-342900" eaLnBrk="1" fontAlgn="auto" hangingPunct="1">
              <a:spcBef>
                <a:spcPts val="0"/>
              </a:spcBef>
              <a:spcAft>
                <a:spcPts val="0"/>
              </a:spcAft>
              <a:buFont typeface="+mj-lt"/>
              <a:buAutoNum type="arabicPeriod"/>
              <a:defRPr/>
            </a:pPr>
            <a:r>
              <a:rPr lang="en-GB" sz="1400">
                <a:latin typeface="Arial" panose="020B0604020202020204" pitchFamily="34" charset="0"/>
                <a:cs typeface="Arial" panose="020B0604020202020204" pitchFamily="34" charset="0"/>
              </a:rPr>
              <a:t>Child Criminal and Sexual Exploitation</a:t>
            </a:r>
          </a:p>
          <a:p>
            <a:pPr marL="342900" indent="-342900" eaLnBrk="1" fontAlgn="auto" hangingPunct="1">
              <a:spcBef>
                <a:spcPts val="0"/>
              </a:spcBef>
              <a:spcAft>
                <a:spcPts val="0"/>
              </a:spcAft>
              <a:buFont typeface="+mj-lt"/>
              <a:buAutoNum type="arabicPeriod"/>
              <a:defRPr/>
            </a:pPr>
            <a:r>
              <a:rPr lang="en-GB" sz="1400">
                <a:latin typeface="Arial" panose="020B0604020202020204" pitchFamily="34" charset="0"/>
                <a:cs typeface="Arial" panose="020B0604020202020204" pitchFamily="34" charset="0"/>
              </a:rPr>
              <a:t>Missing Children</a:t>
            </a:r>
          </a:p>
          <a:p>
            <a:pPr marL="342900" indent="-342900" eaLnBrk="1" fontAlgn="auto" hangingPunct="1">
              <a:spcBef>
                <a:spcPts val="0"/>
              </a:spcBef>
              <a:spcAft>
                <a:spcPts val="0"/>
              </a:spcAft>
              <a:buFont typeface="+mj-lt"/>
              <a:buAutoNum type="arabicPeriod"/>
              <a:defRPr/>
            </a:pPr>
            <a:r>
              <a:rPr lang="en-GB" sz="1400">
                <a:latin typeface="Arial" panose="020B0604020202020204" pitchFamily="34" charset="0"/>
                <a:cs typeface="Arial" panose="020B0604020202020204" pitchFamily="34" charset="0"/>
              </a:rPr>
              <a:t>Action Fraud</a:t>
            </a:r>
          </a:p>
          <a:p>
            <a:pPr marL="342900" indent="-342900" eaLnBrk="1" fontAlgn="auto" hangingPunct="1">
              <a:spcBef>
                <a:spcPts val="0"/>
              </a:spcBef>
              <a:spcAft>
                <a:spcPts val="0"/>
              </a:spcAft>
              <a:buFont typeface="+mj-lt"/>
              <a:buAutoNum type="arabicPeriod"/>
              <a:defRPr/>
            </a:pPr>
            <a:r>
              <a:rPr lang="en-GB" sz="1400">
                <a:latin typeface="Arial" panose="020B0604020202020204" pitchFamily="34" charset="0"/>
                <a:cs typeface="Arial" panose="020B0604020202020204" pitchFamily="34" charset="0"/>
              </a:rPr>
              <a:t>Cybercrime</a:t>
            </a:r>
          </a:p>
          <a:p>
            <a:pPr marL="342900" indent="-342900" eaLnBrk="1" fontAlgn="auto" hangingPunct="1">
              <a:spcBef>
                <a:spcPts val="0"/>
              </a:spcBef>
              <a:spcAft>
                <a:spcPts val="0"/>
              </a:spcAft>
              <a:buFont typeface="+mj-lt"/>
              <a:buAutoNum type="arabicPeriod"/>
              <a:defRPr/>
            </a:pPr>
            <a:endParaRPr lang="en-GB" sz="1400">
              <a:latin typeface="Arial" panose="020B0604020202020204" pitchFamily="34" charset="0"/>
              <a:cs typeface="Arial" panose="020B0604020202020204" pitchFamily="34" charset="0"/>
            </a:endParaRPr>
          </a:p>
          <a:p>
            <a:pPr marL="342900" indent="-342900" eaLnBrk="1" fontAlgn="auto" hangingPunct="1">
              <a:spcBef>
                <a:spcPts val="0"/>
              </a:spcBef>
              <a:spcAft>
                <a:spcPts val="0"/>
              </a:spcAft>
              <a:buFont typeface="+mj-lt"/>
              <a:buAutoNum type="arabicPeriod"/>
              <a:defRPr/>
            </a:pPr>
            <a:endParaRPr lang="en-GB">
              <a:latin typeface="+mn-lt"/>
            </a:endParaRPr>
          </a:p>
          <a:p>
            <a:pPr marL="342900" indent="-342900" eaLnBrk="1" fontAlgn="auto" hangingPunct="1">
              <a:spcBef>
                <a:spcPts val="0"/>
              </a:spcBef>
              <a:spcAft>
                <a:spcPts val="0"/>
              </a:spcAft>
              <a:buFont typeface="+mj-lt"/>
              <a:buAutoNum type="arabicPeriod"/>
              <a:defRPr/>
            </a:pPr>
            <a:endParaRPr lang="en-GB">
              <a:latin typeface="+mn-lt"/>
            </a:endParaRPr>
          </a:p>
          <a:p>
            <a:pPr eaLnBrk="1" fontAlgn="auto" hangingPunct="1">
              <a:spcBef>
                <a:spcPts val="0"/>
              </a:spcBef>
              <a:spcAft>
                <a:spcPts val="0"/>
              </a:spcAft>
              <a:defRPr/>
            </a:pPr>
            <a:endParaRPr lang="en-GB">
              <a:latin typeface="+mn-lt"/>
            </a:endParaRPr>
          </a:p>
        </p:txBody>
      </p:sp>
    </p:spTree>
    <p:extLst>
      <p:ext uri="{BB962C8B-B14F-4D97-AF65-F5344CB8AC3E}">
        <p14:creationId xmlns:p14="http://schemas.microsoft.com/office/powerpoint/2010/main" val="33836281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FFDB96-CCC9-1CEE-21AF-DA0DBBFF5069}"/>
            </a:ext>
          </a:extLst>
        </p:cNvPr>
        <p:cNvGrpSpPr/>
        <p:nvPr/>
      </p:nvGrpSpPr>
      <p:grpSpPr>
        <a:xfrm>
          <a:off x="0" y="0"/>
          <a:ext cx="0" cy="0"/>
          <a:chOff x="0" y="0"/>
          <a:chExt cx="0" cy="0"/>
        </a:xfrm>
      </p:grpSpPr>
      <p:sp>
        <p:nvSpPr>
          <p:cNvPr id="14338" name="TextBox 14">
            <a:extLst>
              <a:ext uri="{FF2B5EF4-FFF2-40B4-BE49-F238E27FC236}">
                <a16:creationId xmlns:a16="http://schemas.microsoft.com/office/drawing/2014/main" id="{22BB2957-C5CE-BDA4-FB6C-968E3462D886}"/>
              </a:ext>
            </a:extLst>
          </p:cNvPr>
          <p:cNvSpPr txBox="1">
            <a:spLocks noChangeArrowheads="1"/>
          </p:cNvSpPr>
          <p:nvPr/>
        </p:nvSpPr>
        <p:spPr bwMode="auto">
          <a:xfrm>
            <a:off x="120506" y="773364"/>
            <a:ext cx="5910048" cy="3261600"/>
          </a:xfrm>
          <a:prstGeom prst="rect">
            <a:avLst/>
          </a:prstGeom>
          <a:noFill/>
          <a:ln w="15875">
            <a:solidFill>
              <a:srgbClr val="00206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GB" altLang="en-US" sz="1800"/>
          </a:p>
        </p:txBody>
      </p:sp>
      <p:sp>
        <p:nvSpPr>
          <p:cNvPr id="4" name="Rectangle 3">
            <a:extLst>
              <a:ext uri="{FF2B5EF4-FFF2-40B4-BE49-F238E27FC236}">
                <a16:creationId xmlns:a16="http://schemas.microsoft.com/office/drawing/2014/main" id="{FB2D973A-463E-7158-D486-FB2E54617B75}"/>
              </a:ext>
            </a:extLst>
          </p:cNvPr>
          <p:cNvSpPr/>
          <p:nvPr/>
        </p:nvSpPr>
        <p:spPr>
          <a:xfrm>
            <a:off x="0" y="0"/>
            <a:ext cx="12192000" cy="669925"/>
          </a:xfrm>
          <a:prstGeom prst="rect">
            <a:avLst/>
          </a:prstGeom>
          <a:solidFill>
            <a:srgbClr val="E6234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sz="3200"/>
              <a:t>	</a:t>
            </a:r>
            <a:r>
              <a:rPr lang="en-GB" sz="3200">
                <a:latin typeface="Arial" panose="020B0604020202020204" pitchFamily="34" charset="0"/>
                <a:cs typeface="Arial" panose="020B0604020202020204" pitchFamily="34" charset="0"/>
              </a:rPr>
              <a:t>1. Violence Against Women and Girls </a:t>
            </a:r>
          </a:p>
        </p:txBody>
      </p:sp>
      <p:sp>
        <p:nvSpPr>
          <p:cNvPr id="14341" name="TextBox 13">
            <a:extLst>
              <a:ext uri="{FF2B5EF4-FFF2-40B4-BE49-F238E27FC236}">
                <a16:creationId xmlns:a16="http://schemas.microsoft.com/office/drawing/2014/main" id="{F8F9F7F4-0CEC-9B3C-B33F-431E6E0BAA1F}"/>
              </a:ext>
            </a:extLst>
          </p:cNvPr>
          <p:cNvSpPr txBox="1">
            <a:spLocks noChangeArrowheads="1"/>
          </p:cNvSpPr>
          <p:nvPr/>
        </p:nvSpPr>
        <p:spPr bwMode="auto">
          <a:xfrm>
            <a:off x="120506" y="4116799"/>
            <a:ext cx="11962800" cy="2664000"/>
          </a:xfrm>
          <a:prstGeom prst="rect">
            <a:avLst/>
          </a:prstGeom>
          <a:noFill/>
          <a:ln w="15875">
            <a:solidFill>
              <a:srgbClr val="002060"/>
            </a:solidFill>
            <a:miter lim="800000"/>
            <a:headEnd/>
            <a:tailEnd/>
          </a:ln>
          <a:extLst>
            <a:ext uri="{909E8E84-426E-40DD-AFC4-6F175D3DCCD1}">
              <a14:hiddenFill xmlns:a14="http://schemas.microsoft.com/office/drawing/2010/main">
                <a:solidFill>
                  <a:srgbClr val="FFFFFF"/>
                </a:solidFill>
              </a14:hiddenFill>
            </a:ext>
          </a:extLst>
        </p:spPr>
        <p:txBody>
          <a:bodyPr wrap="square" lIns="91440" tIns="45720" rIns="91440" bIns="45720" anchor="t">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hangingPunct="1">
              <a:lnSpc>
                <a:spcPct val="100000"/>
              </a:lnSpc>
              <a:spcBef>
                <a:spcPct val="0"/>
              </a:spcBef>
              <a:buFontTx/>
              <a:buNone/>
            </a:pPr>
            <a:r>
              <a:rPr lang="en-GB" altLang="en-US" sz="1300" b="1" i="1">
                <a:latin typeface="Arial" panose="020B0604020202020204" pitchFamily="34" charset="0"/>
                <a:cs typeface="Arial" panose="020B0604020202020204" pitchFamily="34" charset="0"/>
              </a:rPr>
              <a:t>Operational Overview</a:t>
            </a:r>
          </a:p>
          <a:p>
            <a:pPr algn="just" eaLnBrk="1" hangingPunct="1">
              <a:lnSpc>
                <a:spcPct val="100000"/>
              </a:lnSpc>
              <a:spcBef>
                <a:spcPct val="0"/>
              </a:spcBef>
              <a:buFontTx/>
              <a:buNone/>
            </a:pPr>
            <a:endParaRPr lang="en-GB" altLang="en-US" sz="600" b="1" i="1">
              <a:latin typeface="Avenir Next LT Pro Demi" panose="020B0704020202020204" pitchFamily="34" charset="0"/>
              <a:cs typeface="Arial" panose="020B0604020202020204" pitchFamily="34" charset="0"/>
            </a:endParaRPr>
          </a:p>
          <a:p>
            <a:pPr algn="just" eaLnBrk="1" hangingPunct="1">
              <a:lnSpc>
                <a:spcPct val="100000"/>
              </a:lnSpc>
              <a:spcBef>
                <a:spcPct val="0"/>
              </a:spcBef>
              <a:buFontTx/>
              <a:buNone/>
            </a:pPr>
            <a:r>
              <a:rPr lang="en-GB" altLang="en-US" sz="1100">
                <a:latin typeface="Arial" panose="020B0604020202020204" pitchFamily="34" charset="0"/>
                <a:cs typeface="Arial" panose="020B0604020202020204" pitchFamily="34" charset="0"/>
              </a:rPr>
              <a:t>Overall, 3,283 crimes classified as Violence Against Women and Girls (</a:t>
            </a:r>
            <a:r>
              <a:rPr lang="en-GB" altLang="en-US" sz="1100" err="1">
                <a:latin typeface="Arial" panose="020B0604020202020204" pitchFamily="34" charset="0"/>
                <a:cs typeface="Arial" panose="020B0604020202020204" pitchFamily="34" charset="0"/>
              </a:rPr>
              <a:t>VAWG</a:t>
            </a:r>
            <a:r>
              <a:rPr lang="en-GB" altLang="en-US" sz="1100">
                <a:latin typeface="Arial" panose="020B0604020202020204" pitchFamily="34" charset="0"/>
                <a:cs typeface="Arial" panose="020B0604020202020204" pitchFamily="34" charset="0"/>
              </a:rPr>
              <a:t>) offences were recorded during Q4 2024-25. This represents a reduction of 8.9% (320 fewer offences) when compared to the quarter prior, but an increase of 3.7% (116 additional offences) when compared to the same quarter during the previous financial year. </a:t>
            </a:r>
          </a:p>
          <a:p>
            <a:pPr algn="just" eaLnBrk="1" hangingPunct="1">
              <a:lnSpc>
                <a:spcPct val="100000"/>
              </a:lnSpc>
              <a:spcBef>
                <a:spcPct val="0"/>
              </a:spcBef>
              <a:buFontTx/>
              <a:buNone/>
            </a:pPr>
            <a:endParaRPr lang="en-GB" altLang="en-US" sz="600">
              <a:latin typeface="Arial" panose="020B0604020202020204" pitchFamily="34" charset="0"/>
              <a:cs typeface="Arial" panose="020B0604020202020204" pitchFamily="34" charset="0"/>
            </a:endParaRPr>
          </a:p>
          <a:p>
            <a:pPr algn="just">
              <a:lnSpc>
                <a:spcPct val="100000"/>
              </a:lnSpc>
              <a:spcBef>
                <a:spcPct val="0"/>
              </a:spcBef>
              <a:buNone/>
            </a:pPr>
            <a:r>
              <a:rPr lang="en-GB" altLang="en-US" sz="1100">
                <a:latin typeface="Arial" panose="020B0604020202020204" pitchFamily="34" charset="0"/>
                <a:cs typeface="Arial" panose="020B0604020202020204" pitchFamily="34" charset="0"/>
              </a:rPr>
              <a:t>The solved rate for Q4 2024-25 stands at 10.6%, with 347 crimes solved. The is the second-highest value within the three-year timeframe, representing an increase of 3.7 percentage points when compared to the quarter prior, with 97 additional crimes solved. However, the solved rate has fallen by 1.3 percentage points when compared to the same quarter during the previous financial year, with 29 fewer crimes solved.</a:t>
            </a:r>
          </a:p>
          <a:p>
            <a:pPr algn="just" eaLnBrk="1" hangingPunct="1">
              <a:lnSpc>
                <a:spcPct val="100000"/>
              </a:lnSpc>
              <a:spcBef>
                <a:spcPct val="0"/>
              </a:spcBef>
              <a:buFontTx/>
              <a:buNone/>
            </a:pPr>
            <a:endParaRPr lang="en-GB" altLang="en-US" sz="600">
              <a:latin typeface="Arial" panose="020B0604020202020204" pitchFamily="34" charset="0"/>
              <a:cs typeface="Arial" panose="020B0604020202020204" pitchFamily="34" charset="0"/>
            </a:endParaRPr>
          </a:p>
          <a:p>
            <a:pPr algn="just">
              <a:lnSpc>
                <a:spcPct val="100000"/>
              </a:lnSpc>
              <a:spcBef>
                <a:spcPct val="0"/>
              </a:spcBef>
              <a:buNone/>
            </a:pPr>
            <a:r>
              <a:rPr lang="en-GB" altLang="en-US" sz="1100">
                <a:latin typeface="Arial" panose="020B0604020202020204" pitchFamily="34" charset="0"/>
                <a:cs typeface="Arial" panose="020B0604020202020204" pitchFamily="34" charset="0"/>
              </a:rPr>
              <a:t>A </a:t>
            </a:r>
            <a:r>
              <a:rPr lang="en-GB" altLang="en-US" sz="1100" err="1">
                <a:latin typeface="Arial" panose="020B0604020202020204" pitchFamily="34" charset="0"/>
                <a:cs typeface="Arial" panose="020B0604020202020204" pitchFamily="34" charset="0"/>
              </a:rPr>
              <a:t>VAWG</a:t>
            </a:r>
            <a:r>
              <a:rPr lang="en-GB" altLang="en-US" sz="1100">
                <a:latin typeface="Arial" panose="020B0604020202020204" pitchFamily="34" charset="0"/>
                <a:cs typeface="Arial" panose="020B0604020202020204" pitchFamily="34" charset="0"/>
              </a:rPr>
              <a:t> and Vulnerability meeting is held on a monthly basis, with a focus on vulnerability crimes and incidents. Within this meeting the disparity in offending and victimisation for women and girls is examined closely, with a distinct focus on domestic abuse. This allows any disproportionality in crimes affecting women and girls to be identified and acted upon. The force has a Chief Superintendent </a:t>
            </a:r>
            <a:r>
              <a:rPr lang="en-GB" altLang="en-US" sz="1100" err="1">
                <a:latin typeface="Arial" panose="020B0604020202020204" pitchFamily="34" charset="0"/>
                <a:cs typeface="Arial" panose="020B0604020202020204" pitchFamily="34" charset="0"/>
              </a:rPr>
              <a:t>VAWG</a:t>
            </a:r>
            <a:r>
              <a:rPr lang="en-GB" altLang="en-US" sz="1100">
                <a:latin typeface="Arial" panose="020B0604020202020204" pitchFamily="34" charset="0"/>
                <a:cs typeface="Arial" panose="020B0604020202020204" pitchFamily="34" charset="0"/>
              </a:rPr>
              <a:t> lead, who is developing and moving to deliver the </a:t>
            </a:r>
            <a:r>
              <a:rPr lang="en-GB" altLang="en-US" sz="1100" err="1">
                <a:latin typeface="Arial" panose="020B0604020202020204" pitchFamily="34" charset="0"/>
                <a:cs typeface="Arial" panose="020B0604020202020204" pitchFamily="34" charset="0"/>
              </a:rPr>
              <a:t>VAWG</a:t>
            </a:r>
            <a:r>
              <a:rPr lang="en-GB" altLang="en-US" sz="1100">
                <a:latin typeface="Arial" panose="020B0604020202020204" pitchFamily="34" charset="0"/>
                <a:cs typeface="Arial" panose="020B0604020202020204" pitchFamily="34" charset="0"/>
              </a:rPr>
              <a:t> framework and delivery plan for Gwent.</a:t>
            </a:r>
          </a:p>
          <a:p>
            <a:pPr algn="just" eaLnBrk="1" hangingPunct="1">
              <a:lnSpc>
                <a:spcPct val="100000"/>
              </a:lnSpc>
              <a:spcBef>
                <a:spcPct val="0"/>
              </a:spcBef>
              <a:buFontTx/>
              <a:buNone/>
            </a:pPr>
            <a:endParaRPr lang="en-GB" altLang="en-US" sz="1300" b="1" i="1">
              <a:latin typeface="Avenir Next LT Pro Demi" panose="020B0704020202020204" pitchFamily="34" charset="0"/>
              <a:cs typeface="Arial" panose="020B0604020202020204" pitchFamily="34" charset="0"/>
            </a:endParaRPr>
          </a:p>
          <a:p>
            <a:pPr algn="just" eaLnBrk="1" hangingPunct="1">
              <a:lnSpc>
                <a:spcPct val="100000"/>
              </a:lnSpc>
              <a:spcBef>
                <a:spcPct val="0"/>
              </a:spcBef>
              <a:buFontTx/>
              <a:buNone/>
            </a:pPr>
            <a:endParaRPr lang="en-GB" altLang="en-US" sz="1300" b="1" i="1">
              <a:latin typeface="Avenir Next LT Pro Demi" panose="020B0704020202020204" pitchFamily="34" charset="0"/>
              <a:cs typeface="Arial" panose="020B0604020202020204" pitchFamily="34" charset="0"/>
            </a:endParaRPr>
          </a:p>
          <a:p>
            <a:pPr algn="just" eaLnBrk="1" hangingPunct="1">
              <a:lnSpc>
                <a:spcPct val="100000"/>
              </a:lnSpc>
              <a:spcBef>
                <a:spcPct val="0"/>
              </a:spcBef>
              <a:buFontTx/>
              <a:buNone/>
            </a:pPr>
            <a:endParaRPr lang="en-GB" altLang="en-US" sz="600" b="1" i="1">
              <a:latin typeface="Arial" panose="020B0604020202020204" pitchFamily="34" charset="0"/>
              <a:cs typeface="Arial" panose="020B0604020202020204" pitchFamily="34" charset="0"/>
            </a:endParaRPr>
          </a:p>
          <a:p>
            <a:pPr algn="just" eaLnBrk="1" hangingPunct="1">
              <a:lnSpc>
                <a:spcPct val="100000"/>
              </a:lnSpc>
              <a:spcBef>
                <a:spcPct val="0"/>
              </a:spcBef>
              <a:buFontTx/>
              <a:buNone/>
            </a:pPr>
            <a:endParaRPr lang="en-GB" altLang="en-US" sz="600" b="1" i="1">
              <a:latin typeface="Arial" panose="020B0604020202020204" pitchFamily="34" charset="0"/>
              <a:cs typeface="Arial" panose="020B0604020202020204" pitchFamily="34" charset="0"/>
            </a:endParaRPr>
          </a:p>
        </p:txBody>
      </p:sp>
      <p:graphicFrame>
        <p:nvGraphicFramePr>
          <p:cNvPr id="9" name="Table 8">
            <a:extLst>
              <a:ext uri="{FF2B5EF4-FFF2-40B4-BE49-F238E27FC236}">
                <a16:creationId xmlns:a16="http://schemas.microsoft.com/office/drawing/2014/main" id="{4C980B2E-9021-7227-48B9-259213EDEC90}"/>
              </a:ext>
            </a:extLst>
          </p:cNvPr>
          <p:cNvGraphicFramePr>
            <a:graphicFrameLocks/>
          </p:cNvGraphicFramePr>
          <p:nvPr>
            <p:extLst>
              <p:ext uri="{D42A27DB-BD31-4B8C-83A1-F6EECF244321}">
                <p14:modId xmlns:p14="http://schemas.microsoft.com/office/powerpoint/2010/main" val="2653106214"/>
              </p:ext>
            </p:extLst>
          </p:nvPr>
        </p:nvGraphicFramePr>
        <p:xfrm>
          <a:off x="343270" y="3441949"/>
          <a:ext cx="5464520" cy="489120"/>
        </p:xfrm>
        <a:graphic>
          <a:graphicData uri="http://schemas.openxmlformats.org/drawingml/2006/table">
            <a:tbl>
              <a:tblPr firstRow="1" bandRow="1">
                <a:effectLst/>
              </a:tblPr>
              <a:tblGrid>
                <a:gridCol w="864000">
                  <a:extLst>
                    <a:ext uri="{9D8B030D-6E8A-4147-A177-3AD203B41FA5}">
                      <a16:colId xmlns:a16="http://schemas.microsoft.com/office/drawing/2014/main" val="2609853781"/>
                    </a:ext>
                  </a:extLst>
                </a:gridCol>
                <a:gridCol w="504000">
                  <a:extLst>
                    <a:ext uri="{9D8B030D-6E8A-4147-A177-3AD203B41FA5}">
                      <a16:colId xmlns:a16="http://schemas.microsoft.com/office/drawing/2014/main" val="3238801725"/>
                    </a:ext>
                  </a:extLst>
                </a:gridCol>
                <a:gridCol w="504000">
                  <a:extLst>
                    <a:ext uri="{9D8B030D-6E8A-4147-A177-3AD203B41FA5}">
                      <a16:colId xmlns:a16="http://schemas.microsoft.com/office/drawing/2014/main" val="129847028"/>
                    </a:ext>
                  </a:extLst>
                </a:gridCol>
                <a:gridCol w="504000">
                  <a:extLst>
                    <a:ext uri="{9D8B030D-6E8A-4147-A177-3AD203B41FA5}">
                      <a16:colId xmlns:a16="http://schemas.microsoft.com/office/drawing/2014/main" val="2983655793"/>
                    </a:ext>
                  </a:extLst>
                </a:gridCol>
                <a:gridCol w="504000">
                  <a:extLst>
                    <a:ext uri="{9D8B030D-6E8A-4147-A177-3AD203B41FA5}">
                      <a16:colId xmlns:a16="http://schemas.microsoft.com/office/drawing/2014/main" val="1752032484"/>
                    </a:ext>
                  </a:extLst>
                </a:gridCol>
                <a:gridCol w="504000">
                  <a:extLst>
                    <a:ext uri="{9D8B030D-6E8A-4147-A177-3AD203B41FA5}">
                      <a16:colId xmlns:a16="http://schemas.microsoft.com/office/drawing/2014/main" val="3044844383"/>
                    </a:ext>
                  </a:extLst>
                </a:gridCol>
                <a:gridCol w="496520">
                  <a:extLst>
                    <a:ext uri="{9D8B030D-6E8A-4147-A177-3AD203B41FA5}">
                      <a16:colId xmlns:a16="http://schemas.microsoft.com/office/drawing/2014/main" val="3702094272"/>
                    </a:ext>
                  </a:extLst>
                </a:gridCol>
                <a:gridCol w="576000">
                  <a:extLst>
                    <a:ext uri="{9D8B030D-6E8A-4147-A177-3AD203B41FA5}">
                      <a16:colId xmlns:a16="http://schemas.microsoft.com/office/drawing/2014/main" val="3746660425"/>
                    </a:ext>
                  </a:extLst>
                </a:gridCol>
                <a:gridCol w="504000">
                  <a:extLst>
                    <a:ext uri="{9D8B030D-6E8A-4147-A177-3AD203B41FA5}">
                      <a16:colId xmlns:a16="http://schemas.microsoft.com/office/drawing/2014/main" val="1495873282"/>
                    </a:ext>
                  </a:extLst>
                </a:gridCol>
                <a:gridCol w="504000">
                  <a:extLst>
                    <a:ext uri="{9D8B030D-6E8A-4147-A177-3AD203B41FA5}">
                      <a16:colId xmlns:a16="http://schemas.microsoft.com/office/drawing/2014/main" val="1487143500"/>
                    </a:ext>
                  </a:extLst>
                </a:gridCol>
              </a:tblGrid>
              <a:tr h="144000">
                <a:tc>
                  <a:txBody>
                    <a:bodyPr/>
                    <a:lstStyle/>
                    <a:p>
                      <a:pPr algn="ctr"/>
                      <a:r>
                        <a:rPr lang="en-GB" sz="800" b="1">
                          <a:solidFill>
                            <a:srgbClr val="002060"/>
                          </a:solidFill>
                          <a:latin typeface="Arial" panose="020B0604020202020204" pitchFamily="34" charset="0"/>
                          <a:cs typeface="Arial" panose="020B0604020202020204" pitchFamily="34" charset="0"/>
                        </a:rPr>
                        <a:t>Financial Year</a:t>
                      </a:r>
                    </a:p>
                  </a:txBody>
                  <a:tcPr marL="36000" marR="3600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800" b="1" i="0" u="none" strike="noStrike">
                          <a:solidFill>
                            <a:srgbClr val="002060"/>
                          </a:solidFill>
                          <a:effectLst/>
                          <a:latin typeface="Arial" panose="020B0604020202020204" pitchFamily="34" charset="0"/>
                          <a:cs typeface="Arial" panose="020B0604020202020204" pitchFamily="34" charset="0"/>
                        </a:rPr>
                        <a:t>20-21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800" b="1" i="0" u="none" strike="noStrike">
                          <a:solidFill>
                            <a:srgbClr val="002060"/>
                          </a:solidFill>
                          <a:effectLst/>
                          <a:latin typeface="Arial" panose="020B0604020202020204" pitchFamily="34" charset="0"/>
                          <a:cs typeface="Arial" panose="020B0604020202020204" pitchFamily="34" charset="0"/>
                        </a:rPr>
                        <a:t>21-22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800" b="1" i="0" u="none" strike="noStrike">
                          <a:solidFill>
                            <a:srgbClr val="002060"/>
                          </a:solidFill>
                          <a:effectLst/>
                          <a:latin typeface="Arial" panose="020B0604020202020204" pitchFamily="34" charset="0"/>
                          <a:cs typeface="Arial" panose="020B0604020202020204" pitchFamily="34" charset="0"/>
                        </a:rPr>
                        <a:t>22-23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800" b="1" i="0" u="none" strike="noStrike">
                          <a:solidFill>
                            <a:srgbClr val="002060"/>
                          </a:solidFill>
                          <a:effectLst/>
                          <a:latin typeface="Arial" panose="020B0604020202020204" pitchFamily="34" charset="0"/>
                          <a:cs typeface="Arial" panose="020B0604020202020204" pitchFamily="34" charset="0"/>
                        </a:rPr>
                        <a:t>23-24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800" b="1" i="0" u="none" strike="noStrike">
                          <a:solidFill>
                            <a:srgbClr val="002060"/>
                          </a:solidFill>
                          <a:effectLst/>
                          <a:latin typeface="Arial" panose="020B0604020202020204" pitchFamily="34" charset="0"/>
                          <a:cs typeface="Arial" panose="020B0604020202020204" pitchFamily="34" charset="0"/>
                        </a:rPr>
                        <a:t>24-25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GB" sz="800" b="1" i="0" u="none" strike="noStrike">
                        <a:solidFill>
                          <a:srgbClr val="002060"/>
                        </a:solidFill>
                        <a:effectLst/>
                        <a:latin typeface="Arial" panose="020B0604020202020204" pitchFamily="34" charset="0"/>
                        <a:cs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800" b="1" i="0" u="none" strike="noStrike">
                          <a:solidFill>
                            <a:srgbClr val="002060"/>
                          </a:solidFill>
                          <a:effectLst/>
                          <a:latin typeface="Arial" panose="020B0604020202020204" pitchFamily="34" charset="0"/>
                          <a:cs typeface="Arial" panose="020B0604020202020204" pitchFamily="34" charset="0"/>
                        </a:rPr>
                        <a:t>Quarter</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800" b="1" i="0" u="none" strike="noStrike">
                          <a:solidFill>
                            <a:srgbClr val="002060"/>
                          </a:solidFill>
                          <a:effectLst/>
                          <a:latin typeface="Arial" panose="020B0604020202020204" pitchFamily="34" charset="0"/>
                          <a:cs typeface="Arial" panose="020B0604020202020204" pitchFamily="34" charset="0"/>
                        </a:rPr>
                        <a:t>Q3 24-25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800" b="1" i="0" u="none" strike="noStrike">
                          <a:solidFill>
                            <a:srgbClr val="002060"/>
                          </a:solidFill>
                          <a:effectLst/>
                          <a:latin typeface="Arial" panose="020B0604020202020204" pitchFamily="34" charset="0"/>
                          <a:cs typeface="Arial" panose="020B0604020202020204" pitchFamily="34" charset="0"/>
                        </a:rPr>
                        <a:t>Q4 23-24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65647735"/>
                  </a:ext>
                </a:extLst>
              </a:tr>
              <a:tr h="331200">
                <a:tc>
                  <a:txBody>
                    <a:bodyPr/>
                    <a:lstStyle/>
                    <a:p>
                      <a:pPr algn="ctr" rtl="0" fontAlgn="ctr"/>
                      <a:r>
                        <a:rPr lang="en-GB" sz="800" b="1" i="0" u="none" strike="noStrike">
                          <a:solidFill>
                            <a:srgbClr val="002060"/>
                          </a:solidFill>
                          <a:effectLst/>
                          <a:latin typeface="Arial" panose="020B0604020202020204" pitchFamily="34" charset="0"/>
                        </a:rPr>
                        <a:t>Volume</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r>
                        <a:rPr lang="en-GB" sz="800" b="1" i="0" u="none" strike="noStrike">
                          <a:solidFill>
                            <a:srgbClr val="000000"/>
                          </a:solidFill>
                          <a:effectLst/>
                          <a:latin typeface="Arial" panose="020B0604020202020204" pitchFamily="34" charset="0"/>
                        </a:rPr>
                        <a:t>10,584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r>
                        <a:rPr lang="en-GB" sz="800" b="1" i="0" u="none" strike="noStrike">
                          <a:solidFill>
                            <a:srgbClr val="000000"/>
                          </a:solidFill>
                          <a:effectLst/>
                          <a:latin typeface="Arial" panose="020B0604020202020204" pitchFamily="34" charset="0"/>
                        </a:rPr>
                        <a:t>12,520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r>
                        <a:rPr lang="en-GB" sz="800" b="1" i="0" u="none" strike="noStrike">
                          <a:solidFill>
                            <a:srgbClr val="000000"/>
                          </a:solidFill>
                          <a:effectLst/>
                          <a:latin typeface="Arial" panose="020B0604020202020204" pitchFamily="34" charset="0"/>
                        </a:rPr>
                        <a:t>14,749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r>
                        <a:rPr lang="en-GB" sz="800" b="1" i="0" u="none" strike="noStrike">
                          <a:solidFill>
                            <a:srgbClr val="000000"/>
                          </a:solidFill>
                          <a:effectLst/>
                          <a:latin typeface="Arial" panose="020B0604020202020204" pitchFamily="34" charset="0"/>
                        </a:rPr>
                        <a:t>14,024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r>
                        <a:rPr lang="en-GB" sz="800" b="1" i="0" u="none" strike="noStrike">
                          <a:solidFill>
                            <a:srgbClr val="000000"/>
                          </a:solidFill>
                          <a:effectLst/>
                          <a:latin typeface="Arial" panose="020B0604020202020204" pitchFamily="34" charset="0"/>
                        </a:rPr>
                        <a:t>13,732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GB" sz="800" b="0" i="0" u="none" strike="noStrike">
                        <a:solidFill>
                          <a:srgbClr val="000000"/>
                        </a:solidFill>
                        <a:effectLst/>
                        <a:latin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800" b="1" i="0" u="none" strike="noStrike">
                          <a:solidFill>
                            <a:srgbClr val="002060"/>
                          </a:solidFill>
                          <a:effectLst/>
                          <a:latin typeface="Arial" panose="020B0604020202020204" pitchFamily="34" charset="0"/>
                        </a:rPr>
                        <a:t>% Change</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a:solidFill>
                            <a:srgbClr val="000000"/>
                          </a:solidFill>
                          <a:effectLst/>
                          <a:latin typeface="Arial" panose="020B0604020202020204" pitchFamily="34" charset="0"/>
                        </a:rPr>
                        <a:t>-8.9%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800" b="1" i="0" u="none" strike="noStrike">
                          <a:solidFill>
                            <a:srgbClr val="000000"/>
                          </a:solidFill>
                          <a:effectLst/>
                          <a:latin typeface="Arial" panose="020B0604020202020204" pitchFamily="34" charset="0"/>
                        </a:rPr>
                        <a:t>3.7%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06712550"/>
                  </a:ext>
                </a:extLst>
              </a:tr>
            </a:tbl>
          </a:graphicData>
        </a:graphic>
      </p:graphicFrame>
      <p:sp>
        <p:nvSpPr>
          <p:cNvPr id="2" name="TextBox 14">
            <a:extLst>
              <a:ext uri="{FF2B5EF4-FFF2-40B4-BE49-F238E27FC236}">
                <a16:creationId xmlns:a16="http://schemas.microsoft.com/office/drawing/2014/main" id="{8639E2D7-529F-91C5-BEDF-E525AF359A16}"/>
              </a:ext>
            </a:extLst>
          </p:cNvPr>
          <p:cNvSpPr txBox="1">
            <a:spLocks noChangeArrowheads="1"/>
          </p:cNvSpPr>
          <p:nvPr/>
        </p:nvSpPr>
        <p:spPr bwMode="auto">
          <a:xfrm>
            <a:off x="6174000" y="773364"/>
            <a:ext cx="5910048" cy="3261600"/>
          </a:xfrm>
          <a:prstGeom prst="rect">
            <a:avLst/>
          </a:prstGeom>
          <a:noFill/>
          <a:ln w="15875">
            <a:solidFill>
              <a:srgbClr val="00206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GB" altLang="en-US" sz="1800"/>
          </a:p>
        </p:txBody>
      </p:sp>
      <p:graphicFrame>
        <p:nvGraphicFramePr>
          <p:cNvPr id="3" name="Table 2">
            <a:extLst>
              <a:ext uri="{FF2B5EF4-FFF2-40B4-BE49-F238E27FC236}">
                <a16:creationId xmlns:a16="http://schemas.microsoft.com/office/drawing/2014/main" id="{B1AC4D6D-7A60-3021-723E-90833ED5CC37}"/>
              </a:ext>
            </a:extLst>
          </p:cNvPr>
          <p:cNvGraphicFramePr>
            <a:graphicFrameLocks/>
          </p:cNvGraphicFramePr>
          <p:nvPr>
            <p:extLst>
              <p:ext uri="{D42A27DB-BD31-4B8C-83A1-F6EECF244321}">
                <p14:modId xmlns:p14="http://schemas.microsoft.com/office/powerpoint/2010/main" val="2648248502"/>
              </p:ext>
            </p:extLst>
          </p:nvPr>
        </p:nvGraphicFramePr>
        <p:xfrm>
          <a:off x="6426947" y="3441949"/>
          <a:ext cx="5404154" cy="489120"/>
        </p:xfrm>
        <a:graphic>
          <a:graphicData uri="http://schemas.openxmlformats.org/drawingml/2006/table">
            <a:tbl>
              <a:tblPr firstRow="1" bandRow="1"/>
              <a:tblGrid>
                <a:gridCol w="864000">
                  <a:extLst>
                    <a:ext uri="{9D8B030D-6E8A-4147-A177-3AD203B41FA5}">
                      <a16:colId xmlns:a16="http://schemas.microsoft.com/office/drawing/2014/main" val="2609853781"/>
                    </a:ext>
                  </a:extLst>
                </a:gridCol>
                <a:gridCol w="504000">
                  <a:extLst>
                    <a:ext uri="{9D8B030D-6E8A-4147-A177-3AD203B41FA5}">
                      <a16:colId xmlns:a16="http://schemas.microsoft.com/office/drawing/2014/main" val="3238801725"/>
                    </a:ext>
                  </a:extLst>
                </a:gridCol>
                <a:gridCol w="504000">
                  <a:extLst>
                    <a:ext uri="{9D8B030D-6E8A-4147-A177-3AD203B41FA5}">
                      <a16:colId xmlns:a16="http://schemas.microsoft.com/office/drawing/2014/main" val="129847028"/>
                    </a:ext>
                  </a:extLst>
                </a:gridCol>
                <a:gridCol w="504000">
                  <a:extLst>
                    <a:ext uri="{9D8B030D-6E8A-4147-A177-3AD203B41FA5}">
                      <a16:colId xmlns:a16="http://schemas.microsoft.com/office/drawing/2014/main" val="2983655793"/>
                    </a:ext>
                  </a:extLst>
                </a:gridCol>
                <a:gridCol w="504000">
                  <a:extLst>
                    <a:ext uri="{9D8B030D-6E8A-4147-A177-3AD203B41FA5}">
                      <a16:colId xmlns:a16="http://schemas.microsoft.com/office/drawing/2014/main" val="1752032484"/>
                    </a:ext>
                  </a:extLst>
                </a:gridCol>
                <a:gridCol w="504000">
                  <a:extLst>
                    <a:ext uri="{9D8B030D-6E8A-4147-A177-3AD203B41FA5}">
                      <a16:colId xmlns:a16="http://schemas.microsoft.com/office/drawing/2014/main" val="3044844383"/>
                    </a:ext>
                  </a:extLst>
                </a:gridCol>
                <a:gridCol w="436154">
                  <a:extLst>
                    <a:ext uri="{9D8B030D-6E8A-4147-A177-3AD203B41FA5}">
                      <a16:colId xmlns:a16="http://schemas.microsoft.com/office/drawing/2014/main" val="848912980"/>
                    </a:ext>
                  </a:extLst>
                </a:gridCol>
                <a:gridCol w="576000">
                  <a:extLst>
                    <a:ext uri="{9D8B030D-6E8A-4147-A177-3AD203B41FA5}">
                      <a16:colId xmlns:a16="http://schemas.microsoft.com/office/drawing/2014/main" val="2436559015"/>
                    </a:ext>
                  </a:extLst>
                </a:gridCol>
                <a:gridCol w="504000">
                  <a:extLst>
                    <a:ext uri="{9D8B030D-6E8A-4147-A177-3AD203B41FA5}">
                      <a16:colId xmlns:a16="http://schemas.microsoft.com/office/drawing/2014/main" val="1495873282"/>
                    </a:ext>
                  </a:extLst>
                </a:gridCol>
                <a:gridCol w="504000">
                  <a:extLst>
                    <a:ext uri="{9D8B030D-6E8A-4147-A177-3AD203B41FA5}">
                      <a16:colId xmlns:a16="http://schemas.microsoft.com/office/drawing/2014/main" val="1487143500"/>
                    </a:ext>
                  </a:extLst>
                </a:gridCol>
              </a:tblGrid>
              <a:tr h="144000">
                <a:tc>
                  <a:txBody>
                    <a:bodyPr/>
                    <a:lstStyle/>
                    <a:p>
                      <a:pPr algn="ctr"/>
                      <a:r>
                        <a:rPr lang="en-GB" sz="800" b="1">
                          <a:solidFill>
                            <a:srgbClr val="002060"/>
                          </a:solidFill>
                          <a:latin typeface="Arial" panose="020B0604020202020204" pitchFamily="34" charset="0"/>
                          <a:cs typeface="Arial" panose="020B0604020202020204" pitchFamily="34" charset="0"/>
                        </a:rPr>
                        <a:t>Financial Year</a:t>
                      </a:r>
                    </a:p>
                  </a:txBody>
                  <a:tcPr marL="36000" marR="3600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a:solidFill>
                            <a:srgbClr val="002060"/>
                          </a:solidFill>
                          <a:latin typeface="Arial" panose="020B0604020202020204" pitchFamily="34" charset="0"/>
                          <a:cs typeface="Arial" panose="020B0604020202020204" pitchFamily="34" charset="0"/>
                        </a:rPr>
                        <a:t>20-21</a:t>
                      </a:r>
                    </a:p>
                  </a:txBody>
                  <a:tcPr marL="36000" marR="3600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a:solidFill>
                            <a:srgbClr val="002060"/>
                          </a:solidFill>
                          <a:latin typeface="Arial" panose="020B0604020202020204" pitchFamily="34" charset="0"/>
                          <a:cs typeface="Arial" panose="020B0604020202020204" pitchFamily="34" charset="0"/>
                        </a:rPr>
                        <a:t>21-22</a:t>
                      </a:r>
                    </a:p>
                  </a:txBody>
                  <a:tcPr marL="36000" marR="3600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a:solidFill>
                            <a:srgbClr val="002060"/>
                          </a:solidFill>
                          <a:latin typeface="Arial" panose="020B0604020202020204" pitchFamily="34" charset="0"/>
                          <a:cs typeface="Arial" panose="020B0604020202020204" pitchFamily="34" charset="0"/>
                        </a:rPr>
                        <a:t>22-23</a:t>
                      </a:r>
                    </a:p>
                  </a:txBody>
                  <a:tcPr marL="36000" marR="3600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a:solidFill>
                            <a:srgbClr val="002060"/>
                          </a:solidFill>
                          <a:latin typeface="Arial" panose="020B0604020202020204" pitchFamily="34" charset="0"/>
                          <a:cs typeface="Arial" panose="020B0604020202020204" pitchFamily="34" charset="0"/>
                        </a:rPr>
                        <a:t>23-24</a:t>
                      </a:r>
                    </a:p>
                  </a:txBody>
                  <a:tcPr marL="36000" marR="3600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a:solidFill>
                            <a:srgbClr val="002060"/>
                          </a:solidFill>
                          <a:latin typeface="Arial" panose="020B0604020202020204" pitchFamily="34" charset="0"/>
                          <a:cs typeface="Arial" panose="020B0604020202020204" pitchFamily="34" charset="0"/>
                        </a:rPr>
                        <a:t>24-25</a:t>
                      </a:r>
                    </a:p>
                  </a:txBody>
                  <a:tcPr marL="36000" marR="3600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GB" sz="800" b="1" i="0" u="none" strike="noStrike">
                        <a:solidFill>
                          <a:srgbClr val="002060"/>
                        </a:solidFill>
                        <a:effectLst/>
                        <a:latin typeface="Arial" panose="020B0604020202020204" pitchFamily="34" charset="0"/>
                        <a:cs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800" b="1" i="0" u="none" strike="noStrike">
                          <a:solidFill>
                            <a:srgbClr val="002060"/>
                          </a:solidFill>
                          <a:effectLst/>
                          <a:latin typeface="Arial" panose="020B0604020202020204" pitchFamily="34" charset="0"/>
                          <a:cs typeface="Arial" panose="020B0604020202020204" pitchFamily="34" charset="0"/>
                        </a:rPr>
                        <a:t>Quarter</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800" b="1" i="0" u="none" strike="noStrike">
                          <a:solidFill>
                            <a:srgbClr val="002060"/>
                          </a:solidFill>
                          <a:effectLst/>
                          <a:latin typeface="Arial" panose="020B0604020202020204" pitchFamily="34" charset="0"/>
                          <a:cs typeface="Arial" panose="020B0604020202020204" pitchFamily="34" charset="0"/>
                        </a:rPr>
                        <a:t>Q3 24-25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800" b="1" i="0" u="none" strike="noStrike">
                          <a:solidFill>
                            <a:srgbClr val="002060"/>
                          </a:solidFill>
                          <a:effectLst/>
                          <a:latin typeface="Arial" panose="020B0604020202020204" pitchFamily="34" charset="0"/>
                          <a:cs typeface="Arial" panose="020B0604020202020204" pitchFamily="34" charset="0"/>
                        </a:rPr>
                        <a:t>Q4 23-24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65647735"/>
                  </a:ext>
                </a:extLst>
              </a:tr>
              <a:tr h="331200">
                <a:tc>
                  <a:txBody>
                    <a:bodyPr/>
                    <a:lstStyle/>
                    <a:p>
                      <a:pPr algn="ctr" rtl="0" fontAlgn="ctr"/>
                      <a:r>
                        <a:rPr lang="en-GB" sz="800" b="1" i="0" u="none" strike="noStrike">
                          <a:solidFill>
                            <a:srgbClr val="002060"/>
                          </a:solidFill>
                          <a:effectLst/>
                          <a:latin typeface="Arial" panose="020B0604020202020204" pitchFamily="34" charset="0"/>
                        </a:rPr>
                        <a:t>Solved Rate</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800" b="1" i="0" u="none" strike="noStrike">
                          <a:solidFill>
                            <a:srgbClr val="000000"/>
                          </a:solidFill>
                          <a:effectLst/>
                          <a:latin typeface="Arial" panose="020B0604020202020204" pitchFamily="34" charset="0"/>
                        </a:rPr>
                        <a:t>11.6%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800" b="1" i="0" u="none" strike="noStrike">
                          <a:solidFill>
                            <a:srgbClr val="000000"/>
                          </a:solidFill>
                          <a:effectLst/>
                          <a:latin typeface="Arial" panose="020B0604020202020204" pitchFamily="34" charset="0"/>
                        </a:rPr>
                        <a:t>8.8%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800" b="1" i="0" u="none" strike="noStrike">
                          <a:solidFill>
                            <a:srgbClr val="000000"/>
                          </a:solidFill>
                          <a:effectLst/>
                          <a:latin typeface="Arial" panose="020B0604020202020204" pitchFamily="34" charset="0"/>
                        </a:rPr>
                        <a:t>7.1%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800" b="1" i="0" u="none" strike="noStrike">
                          <a:solidFill>
                            <a:srgbClr val="000000"/>
                          </a:solidFill>
                          <a:effectLst/>
                          <a:latin typeface="Arial" panose="020B0604020202020204" pitchFamily="34" charset="0"/>
                        </a:rPr>
                        <a:t>9.7%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800" b="1" i="0" u="none" strike="noStrike">
                          <a:solidFill>
                            <a:srgbClr val="000000"/>
                          </a:solidFill>
                          <a:effectLst/>
                          <a:latin typeface="Arial" panose="020B0604020202020204" pitchFamily="34" charset="0"/>
                        </a:rPr>
                        <a:t>9.3%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GB" sz="800" b="0" i="0" u="none" strike="noStrike">
                        <a:solidFill>
                          <a:srgbClr val="000000"/>
                        </a:solidFill>
                        <a:effectLst/>
                        <a:latin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800" b="1" i="0" u="none" strike="noStrike">
                          <a:solidFill>
                            <a:srgbClr val="002060"/>
                          </a:solidFill>
                          <a:effectLst/>
                          <a:latin typeface="Arial" panose="020B0604020202020204" pitchFamily="34" charset="0"/>
                        </a:rPr>
                        <a:t>PP Change</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a:solidFill>
                            <a:srgbClr val="000000"/>
                          </a:solidFill>
                          <a:effectLst/>
                          <a:latin typeface="Arial" panose="020B0604020202020204" pitchFamily="34" charset="0"/>
                        </a:rPr>
                        <a:t>3.7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800" b="1" i="0" u="none" strike="noStrike">
                          <a:solidFill>
                            <a:srgbClr val="000000"/>
                          </a:solidFill>
                          <a:effectLst/>
                          <a:latin typeface="Arial" panose="020B0604020202020204" pitchFamily="34" charset="0"/>
                        </a:rPr>
                        <a:t>-1.3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06712550"/>
                  </a:ext>
                </a:extLst>
              </a:tr>
            </a:tbl>
          </a:graphicData>
        </a:graphic>
      </p:graphicFrame>
      <p:pic>
        <p:nvPicPr>
          <p:cNvPr id="6" name="Picture 5">
            <a:extLst>
              <a:ext uri="{FF2B5EF4-FFF2-40B4-BE49-F238E27FC236}">
                <a16:creationId xmlns:a16="http://schemas.microsoft.com/office/drawing/2014/main" id="{E8C8A78F-91EF-907F-D12C-7AC0771F5ADF}"/>
              </a:ext>
            </a:extLst>
          </p:cNvPr>
          <p:cNvPicPr>
            <a:picLocks noChangeAspect="1"/>
          </p:cNvPicPr>
          <p:nvPr/>
        </p:nvPicPr>
        <p:blipFill>
          <a:blip r:embed="rId3"/>
          <a:stretch>
            <a:fillRect/>
          </a:stretch>
        </p:blipFill>
        <p:spPr>
          <a:xfrm>
            <a:off x="6592868" y="882000"/>
            <a:ext cx="5072312" cy="2450804"/>
          </a:xfrm>
          <a:prstGeom prst="rect">
            <a:avLst/>
          </a:prstGeom>
        </p:spPr>
      </p:pic>
      <p:pic>
        <p:nvPicPr>
          <p:cNvPr id="12" name="Picture 11">
            <a:extLst>
              <a:ext uri="{FF2B5EF4-FFF2-40B4-BE49-F238E27FC236}">
                <a16:creationId xmlns:a16="http://schemas.microsoft.com/office/drawing/2014/main" id="{CA38B7D2-A6DC-4EF9-5F98-FAB84FE460BE}"/>
              </a:ext>
            </a:extLst>
          </p:cNvPr>
          <p:cNvPicPr>
            <a:picLocks noChangeAspect="1"/>
          </p:cNvPicPr>
          <p:nvPr/>
        </p:nvPicPr>
        <p:blipFill>
          <a:blip r:embed="rId4"/>
          <a:stretch>
            <a:fillRect/>
          </a:stretch>
        </p:blipFill>
        <p:spPr>
          <a:xfrm>
            <a:off x="540000" y="882000"/>
            <a:ext cx="5072312" cy="2450804"/>
          </a:xfrm>
          <a:prstGeom prst="rect">
            <a:avLst/>
          </a:prstGeom>
        </p:spPr>
      </p:pic>
    </p:spTree>
    <p:extLst>
      <p:ext uri="{BB962C8B-B14F-4D97-AF65-F5344CB8AC3E}">
        <p14:creationId xmlns:p14="http://schemas.microsoft.com/office/powerpoint/2010/main" val="140380182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D0942A-1ED2-42A5-D16B-CF024FF641CE}"/>
            </a:ext>
          </a:extLst>
        </p:cNvPr>
        <p:cNvGrpSpPr/>
        <p:nvPr/>
      </p:nvGrpSpPr>
      <p:grpSpPr>
        <a:xfrm>
          <a:off x="0" y="0"/>
          <a:ext cx="0" cy="0"/>
          <a:chOff x="0" y="0"/>
          <a:chExt cx="0" cy="0"/>
        </a:xfrm>
      </p:grpSpPr>
      <p:sp>
        <p:nvSpPr>
          <p:cNvPr id="14338" name="TextBox 14">
            <a:extLst>
              <a:ext uri="{FF2B5EF4-FFF2-40B4-BE49-F238E27FC236}">
                <a16:creationId xmlns:a16="http://schemas.microsoft.com/office/drawing/2014/main" id="{EE70A3EA-79EB-1587-201A-720328FC326D}"/>
              </a:ext>
            </a:extLst>
          </p:cNvPr>
          <p:cNvSpPr txBox="1">
            <a:spLocks noChangeArrowheads="1"/>
          </p:cNvSpPr>
          <p:nvPr/>
        </p:nvSpPr>
        <p:spPr bwMode="auto">
          <a:xfrm>
            <a:off x="120506" y="773364"/>
            <a:ext cx="5910048" cy="3261600"/>
          </a:xfrm>
          <a:prstGeom prst="rect">
            <a:avLst/>
          </a:prstGeom>
          <a:noFill/>
          <a:ln w="15875">
            <a:solidFill>
              <a:srgbClr val="00206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GB" altLang="en-US" sz="1800"/>
          </a:p>
        </p:txBody>
      </p:sp>
      <p:sp>
        <p:nvSpPr>
          <p:cNvPr id="3" name="TextBox 14">
            <a:extLst>
              <a:ext uri="{FF2B5EF4-FFF2-40B4-BE49-F238E27FC236}">
                <a16:creationId xmlns:a16="http://schemas.microsoft.com/office/drawing/2014/main" id="{589903B9-D3BC-4C7F-6204-1993BC00CCE4}"/>
              </a:ext>
            </a:extLst>
          </p:cNvPr>
          <p:cNvSpPr txBox="1">
            <a:spLocks noChangeArrowheads="1"/>
          </p:cNvSpPr>
          <p:nvPr/>
        </p:nvSpPr>
        <p:spPr bwMode="auto">
          <a:xfrm>
            <a:off x="6174000" y="773364"/>
            <a:ext cx="5910048" cy="3261600"/>
          </a:xfrm>
          <a:prstGeom prst="rect">
            <a:avLst/>
          </a:prstGeom>
          <a:noFill/>
          <a:ln w="15875">
            <a:solidFill>
              <a:srgbClr val="00206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GB" altLang="en-US" sz="1800"/>
          </a:p>
        </p:txBody>
      </p:sp>
      <p:sp>
        <p:nvSpPr>
          <p:cNvPr id="4" name="Rectangle 3">
            <a:extLst>
              <a:ext uri="{FF2B5EF4-FFF2-40B4-BE49-F238E27FC236}">
                <a16:creationId xmlns:a16="http://schemas.microsoft.com/office/drawing/2014/main" id="{4158B8F8-7A00-73CB-AB93-6816CFD3D0D2}"/>
              </a:ext>
            </a:extLst>
          </p:cNvPr>
          <p:cNvSpPr/>
          <p:nvPr/>
        </p:nvSpPr>
        <p:spPr>
          <a:xfrm>
            <a:off x="0" y="0"/>
            <a:ext cx="12192000" cy="669925"/>
          </a:xfrm>
          <a:prstGeom prst="rect">
            <a:avLst/>
          </a:prstGeom>
          <a:solidFill>
            <a:srgbClr val="E6234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sz="3200"/>
              <a:t>	</a:t>
            </a:r>
            <a:r>
              <a:rPr lang="en-GB" sz="3200">
                <a:latin typeface="Arial" panose="020B0604020202020204" pitchFamily="34" charset="0"/>
                <a:cs typeface="Arial" panose="020B0604020202020204" pitchFamily="34" charset="0"/>
              </a:rPr>
              <a:t>2. Domestic Offences</a:t>
            </a:r>
          </a:p>
        </p:txBody>
      </p:sp>
      <p:sp>
        <p:nvSpPr>
          <p:cNvPr id="14341" name="TextBox 13">
            <a:extLst>
              <a:ext uri="{FF2B5EF4-FFF2-40B4-BE49-F238E27FC236}">
                <a16:creationId xmlns:a16="http://schemas.microsoft.com/office/drawing/2014/main" id="{18BE8CF0-1DB0-1C4D-69DA-2E6581D8A626}"/>
              </a:ext>
            </a:extLst>
          </p:cNvPr>
          <p:cNvSpPr txBox="1">
            <a:spLocks noChangeArrowheads="1"/>
          </p:cNvSpPr>
          <p:nvPr/>
        </p:nvSpPr>
        <p:spPr bwMode="auto">
          <a:xfrm>
            <a:off x="120506" y="4116802"/>
            <a:ext cx="11962800" cy="2664000"/>
          </a:xfrm>
          <a:prstGeom prst="rect">
            <a:avLst/>
          </a:prstGeom>
          <a:noFill/>
          <a:ln w="15875">
            <a:solidFill>
              <a:srgbClr val="002060"/>
            </a:solidFill>
            <a:miter lim="800000"/>
            <a:headEnd/>
            <a:tailEnd/>
          </a:ln>
          <a:extLst>
            <a:ext uri="{909E8E84-426E-40DD-AFC4-6F175D3DCCD1}">
              <a14:hiddenFill xmlns:a14="http://schemas.microsoft.com/office/drawing/2010/main">
                <a:solidFill>
                  <a:srgbClr val="FFFFFF"/>
                </a:solidFill>
              </a14:hiddenFill>
            </a:ext>
          </a:extLst>
        </p:spPr>
        <p:txBody>
          <a:bodyPr wrap="square" lIns="91440" tIns="45720" rIns="91440" bIns="45720" anchor="t">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hangingPunct="1">
              <a:lnSpc>
                <a:spcPct val="100000"/>
              </a:lnSpc>
              <a:spcBef>
                <a:spcPct val="0"/>
              </a:spcBef>
              <a:buFontTx/>
              <a:buNone/>
            </a:pPr>
            <a:r>
              <a:rPr lang="en-GB" altLang="en-US" sz="1300" b="1" i="1">
                <a:latin typeface="Arial" panose="020B0604020202020204" pitchFamily="34" charset="0"/>
                <a:cs typeface="Arial" panose="020B0604020202020204" pitchFamily="34" charset="0"/>
              </a:rPr>
              <a:t>Operational Overview</a:t>
            </a:r>
          </a:p>
          <a:p>
            <a:pPr algn="just" eaLnBrk="1" hangingPunct="1">
              <a:lnSpc>
                <a:spcPct val="100000"/>
              </a:lnSpc>
              <a:spcBef>
                <a:spcPct val="0"/>
              </a:spcBef>
              <a:buFontTx/>
              <a:buNone/>
            </a:pPr>
            <a:endParaRPr lang="en-GB" altLang="en-US" sz="600" b="1" i="1">
              <a:latin typeface="Avenir Next LT Pro Demi" panose="020B0704020202020204" pitchFamily="34" charset="0"/>
              <a:cs typeface="Arial" panose="020B0604020202020204" pitchFamily="34" charset="0"/>
            </a:endParaRPr>
          </a:p>
          <a:p>
            <a:pPr algn="just" eaLnBrk="1" hangingPunct="1">
              <a:lnSpc>
                <a:spcPct val="100000"/>
              </a:lnSpc>
              <a:spcBef>
                <a:spcPct val="0"/>
              </a:spcBef>
              <a:buFontTx/>
              <a:buNone/>
            </a:pPr>
            <a:r>
              <a:rPr lang="en-GB" altLang="en-US" sz="1100">
                <a:latin typeface="Arial" panose="020B0604020202020204" pitchFamily="34" charset="0"/>
                <a:cs typeface="Arial" panose="020B0604020202020204" pitchFamily="34" charset="0"/>
              </a:rPr>
              <a:t>Overall, 1,910 crimes classified as domestic offences were recorded during Q4 2024-25. This is the lowest value within the three-year timeframe, falling below the lower control limit and representing a reduction of 13.3% (294 fewer offences) when compared to the quarter prior. A less prominent reduction of 7.8% (162 fewer offences) can be observed when comparing Q4 2024-25 to the same quarter during the previous financial year. </a:t>
            </a:r>
          </a:p>
          <a:p>
            <a:pPr algn="just" eaLnBrk="1" hangingPunct="1">
              <a:lnSpc>
                <a:spcPct val="100000"/>
              </a:lnSpc>
              <a:spcBef>
                <a:spcPct val="0"/>
              </a:spcBef>
              <a:buFontTx/>
              <a:buNone/>
            </a:pPr>
            <a:endParaRPr lang="en-GB" altLang="en-US" sz="600">
              <a:latin typeface="Arial" panose="020B0604020202020204" pitchFamily="34" charset="0"/>
              <a:cs typeface="Arial" panose="020B0604020202020204" pitchFamily="34" charset="0"/>
            </a:endParaRPr>
          </a:p>
          <a:p>
            <a:pPr algn="just" eaLnBrk="1" hangingPunct="1">
              <a:lnSpc>
                <a:spcPct val="100000"/>
              </a:lnSpc>
              <a:spcBef>
                <a:spcPct val="0"/>
              </a:spcBef>
              <a:buFontTx/>
              <a:buNone/>
            </a:pPr>
            <a:r>
              <a:rPr lang="en-GB" altLang="en-US" sz="1100">
                <a:latin typeface="Arial" panose="020B0604020202020204" pitchFamily="34" charset="0"/>
                <a:cs typeface="Arial" panose="020B0604020202020204" pitchFamily="34" charset="0"/>
              </a:rPr>
              <a:t>The solved rate for Q4 2024-25 stands at 13.7%, with 262 crimes solved. This is the highest solved rate within the timeframe, representing an increase of 6.1 percentage points when compared to the quarter prior, with 94 additional crimes solved. A less prominent increase of 1.4 percentage points an be observed when comparing Q4 2024-25 to the same quarter during the previous financial year, with eight additional crimes solved.</a:t>
            </a:r>
          </a:p>
          <a:p>
            <a:pPr algn="just" eaLnBrk="1" hangingPunct="1">
              <a:lnSpc>
                <a:spcPct val="100000"/>
              </a:lnSpc>
              <a:spcBef>
                <a:spcPct val="0"/>
              </a:spcBef>
              <a:buFontTx/>
              <a:buNone/>
            </a:pPr>
            <a:endParaRPr lang="en-GB" altLang="en-US" sz="1200">
              <a:latin typeface="Arial" panose="020B0604020202020204" pitchFamily="34" charset="0"/>
              <a:cs typeface="Arial" panose="020B0604020202020204" pitchFamily="34" charset="0"/>
            </a:endParaRPr>
          </a:p>
          <a:p>
            <a:pPr algn="just" eaLnBrk="1" hangingPunct="1">
              <a:lnSpc>
                <a:spcPct val="100000"/>
              </a:lnSpc>
              <a:spcBef>
                <a:spcPct val="0"/>
              </a:spcBef>
              <a:buFontTx/>
              <a:buNone/>
            </a:pPr>
            <a:endParaRPr lang="en-GB" altLang="en-US" sz="1200">
              <a:latin typeface="Arial" panose="020B0604020202020204" pitchFamily="34" charset="0"/>
              <a:cs typeface="Arial" panose="020B0604020202020204" pitchFamily="34" charset="0"/>
            </a:endParaRPr>
          </a:p>
          <a:p>
            <a:pPr algn="just" eaLnBrk="1" hangingPunct="1">
              <a:lnSpc>
                <a:spcPct val="100000"/>
              </a:lnSpc>
              <a:spcBef>
                <a:spcPct val="0"/>
              </a:spcBef>
              <a:buFontTx/>
              <a:buNone/>
            </a:pPr>
            <a:endParaRPr lang="en-GB" altLang="en-US" sz="1300" b="1" i="1">
              <a:latin typeface="Avenir Next LT Pro Demi" panose="020B0704020202020204" pitchFamily="34" charset="0"/>
              <a:cs typeface="Arial" panose="020B0604020202020204" pitchFamily="34" charset="0"/>
            </a:endParaRPr>
          </a:p>
          <a:p>
            <a:pPr algn="just" eaLnBrk="1" hangingPunct="1">
              <a:lnSpc>
                <a:spcPct val="100000"/>
              </a:lnSpc>
              <a:spcBef>
                <a:spcPct val="0"/>
              </a:spcBef>
              <a:buFontTx/>
              <a:buNone/>
            </a:pPr>
            <a:endParaRPr lang="en-GB" altLang="en-US" sz="1300" b="1" i="1">
              <a:latin typeface="Avenir Next LT Pro Demi" panose="020B0704020202020204" pitchFamily="34" charset="0"/>
              <a:cs typeface="Arial" panose="020B0604020202020204" pitchFamily="34" charset="0"/>
            </a:endParaRPr>
          </a:p>
          <a:p>
            <a:pPr algn="just" eaLnBrk="1" hangingPunct="1">
              <a:lnSpc>
                <a:spcPct val="100000"/>
              </a:lnSpc>
              <a:spcBef>
                <a:spcPct val="0"/>
              </a:spcBef>
              <a:buFontTx/>
              <a:buNone/>
            </a:pPr>
            <a:endParaRPr lang="en-GB" altLang="en-US" sz="1300" b="1" i="1">
              <a:latin typeface="Avenir Next LT Pro Demi" panose="020B0704020202020204" pitchFamily="34" charset="0"/>
              <a:cs typeface="Arial" panose="020B0604020202020204" pitchFamily="34" charset="0"/>
            </a:endParaRPr>
          </a:p>
          <a:p>
            <a:pPr algn="just" eaLnBrk="1" hangingPunct="1">
              <a:lnSpc>
                <a:spcPct val="100000"/>
              </a:lnSpc>
              <a:spcBef>
                <a:spcPct val="0"/>
              </a:spcBef>
              <a:buFontTx/>
              <a:buNone/>
            </a:pPr>
            <a:endParaRPr lang="en-GB" altLang="en-US" sz="600" b="1" i="1">
              <a:latin typeface="Arial" panose="020B0604020202020204" pitchFamily="34" charset="0"/>
              <a:cs typeface="Arial" panose="020B0604020202020204" pitchFamily="34" charset="0"/>
            </a:endParaRPr>
          </a:p>
          <a:p>
            <a:pPr algn="just" eaLnBrk="1" hangingPunct="1">
              <a:lnSpc>
                <a:spcPct val="100000"/>
              </a:lnSpc>
              <a:spcBef>
                <a:spcPct val="0"/>
              </a:spcBef>
              <a:buFontTx/>
              <a:buNone/>
            </a:pPr>
            <a:endParaRPr lang="en-GB" altLang="en-US" sz="600" b="1" i="1">
              <a:latin typeface="Arial" panose="020B0604020202020204" pitchFamily="34" charset="0"/>
              <a:cs typeface="Arial" panose="020B0604020202020204" pitchFamily="34" charset="0"/>
            </a:endParaRPr>
          </a:p>
        </p:txBody>
      </p:sp>
      <p:graphicFrame>
        <p:nvGraphicFramePr>
          <p:cNvPr id="2" name="Table 1">
            <a:extLst>
              <a:ext uri="{FF2B5EF4-FFF2-40B4-BE49-F238E27FC236}">
                <a16:creationId xmlns:a16="http://schemas.microsoft.com/office/drawing/2014/main" id="{3C2962CF-9F63-8D9B-C33F-85F673805B20}"/>
              </a:ext>
            </a:extLst>
          </p:cNvPr>
          <p:cNvGraphicFramePr>
            <a:graphicFrameLocks/>
          </p:cNvGraphicFramePr>
          <p:nvPr>
            <p:extLst>
              <p:ext uri="{D42A27DB-BD31-4B8C-83A1-F6EECF244321}">
                <p14:modId xmlns:p14="http://schemas.microsoft.com/office/powerpoint/2010/main" val="2413679493"/>
              </p:ext>
            </p:extLst>
          </p:nvPr>
        </p:nvGraphicFramePr>
        <p:xfrm>
          <a:off x="6426947" y="3441949"/>
          <a:ext cx="5404154" cy="489120"/>
        </p:xfrm>
        <a:graphic>
          <a:graphicData uri="http://schemas.openxmlformats.org/drawingml/2006/table">
            <a:tbl>
              <a:tblPr firstRow="1" bandRow="1"/>
              <a:tblGrid>
                <a:gridCol w="864000">
                  <a:extLst>
                    <a:ext uri="{9D8B030D-6E8A-4147-A177-3AD203B41FA5}">
                      <a16:colId xmlns:a16="http://schemas.microsoft.com/office/drawing/2014/main" val="2609853781"/>
                    </a:ext>
                  </a:extLst>
                </a:gridCol>
                <a:gridCol w="504000">
                  <a:extLst>
                    <a:ext uri="{9D8B030D-6E8A-4147-A177-3AD203B41FA5}">
                      <a16:colId xmlns:a16="http://schemas.microsoft.com/office/drawing/2014/main" val="3238801725"/>
                    </a:ext>
                  </a:extLst>
                </a:gridCol>
                <a:gridCol w="504000">
                  <a:extLst>
                    <a:ext uri="{9D8B030D-6E8A-4147-A177-3AD203B41FA5}">
                      <a16:colId xmlns:a16="http://schemas.microsoft.com/office/drawing/2014/main" val="129847028"/>
                    </a:ext>
                  </a:extLst>
                </a:gridCol>
                <a:gridCol w="504000">
                  <a:extLst>
                    <a:ext uri="{9D8B030D-6E8A-4147-A177-3AD203B41FA5}">
                      <a16:colId xmlns:a16="http://schemas.microsoft.com/office/drawing/2014/main" val="2983655793"/>
                    </a:ext>
                  </a:extLst>
                </a:gridCol>
                <a:gridCol w="504000">
                  <a:extLst>
                    <a:ext uri="{9D8B030D-6E8A-4147-A177-3AD203B41FA5}">
                      <a16:colId xmlns:a16="http://schemas.microsoft.com/office/drawing/2014/main" val="1752032484"/>
                    </a:ext>
                  </a:extLst>
                </a:gridCol>
                <a:gridCol w="504000">
                  <a:extLst>
                    <a:ext uri="{9D8B030D-6E8A-4147-A177-3AD203B41FA5}">
                      <a16:colId xmlns:a16="http://schemas.microsoft.com/office/drawing/2014/main" val="3044844383"/>
                    </a:ext>
                  </a:extLst>
                </a:gridCol>
                <a:gridCol w="436154">
                  <a:extLst>
                    <a:ext uri="{9D8B030D-6E8A-4147-A177-3AD203B41FA5}">
                      <a16:colId xmlns:a16="http://schemas.microsoft.com/office/drawing/2014/main" val="848912980"/>
                    </a:ext>
                  </a:extLst>
                </a:gridCol>
                <a:gridCol w="576000">
                  <a:extLst>
                    <a:ext uri="{9D8B030D-6E8A-4147-A177-3AD203B41FA5}">
                      <a16:colId xmlns:a16="http://schemas.microsoft.com/office/drawing/2014/main" val="2436559015"/>
                    </a:ext>
                  </a:extLst>
                </a:gridCol>
                <a:gridCol w="504000">
                  <a:extLst>
                    <a:ext uri="{9D8B030D-6E8A-4147-A177-3AD203B41FA5}">
                      <a16:colId xmlns:a16="http://schemas.microsoft.com/office/drawing/2014/main" val="1495873282"/>
                    </a:ext>
                  </a:extLst>
                </a:gridCol>
                <a:gridCol w="504000">
                  <a:extLst>
                    <a:ext uri="{9D8B030D-6E8A-4147-A177-3AD203B41FA5}">
                      <a16:colId xmlns:a16="http://schemas.microsoft.com/office/drawing/2014/main" val="1487143500"/>
                    </a:ext>
                  </a:extLst>
                </a:gridCol>
              </a:tblGrid>
              <a:tr h="144000">
                <a:tc>
                  <a:txBody>
                    <a:bodyPr/>
                    <a:lstStyle/>
                    <a:p>
                      <a:pPr algn="ctr"/>
                      <a:r>
                        <a:rPr lang="en-GB" sz="800" b="1">
                          <a:solidFill>
                            <a:srgbClr val="002060"/>
                          </a:solidFill>
                          <a:latin typeface="Arial" panose="020B0604020202020204" pitchFamily="34" charset="0"/>
                          <a:cs typeface="Arial" panose="020B0604020202020204" pitchFamily="34" charset="0"/>
                        </a:rPr>
                        <a:t>Financial Year</a:t>
                      </a:r>
                    </a:p>
                  </a:txBody>
                  <a:tcPr marL="36000" marR="3600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a:solidFill>
                            <a:srgbClr val="002060"/>
                          </a:solidFill>
                          <a:latin typeface="Arial" panose="020B0604020202020204" pitchFamily="34" charset="0"/>
                          <a:cs typeface="Arial" panose="020B0604020202020204" pitchFamily="34" charset="0"/>
                        </a:rPr>
                        <a:t>20-21</a:t>
                      </a:r>
                    </a:p>
                  </a:txBody>
                  <a:tcPr marL="36000" marR="3600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a:solidFill>
                            <a:srgbClr val="002060"/>
                          </a:solidFill>
                          <a:latin typeface="Arial" panose="020B0604020202020204" pitchFamily="34" charset="0"/>
                          <a:cs typeface="Arial" panose="020B0604020202020204" pitchFamily="34" charset="0"/>
                        </a:rPr>
                        <a:t>21-22</a:t>
                      </a:r>
                    </a:p>
                  </a:txBody>
                  <a:tcPr marL="36000" marR="3600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a:solidFill>
                            <a:srgbClr val="002060"/>
                          </a:solidFill>
                          <a:latin typeface="Arial" panose="020B0604020202020204" pitchFamily="34" charset="0"/>
                          <a:cs typeface="Arial" panose="020B0604020202020204" pitchFamily="34" charset="0"/>
                        </a:rPr>
                        <a:t>22-23</a:t>
                      </a:r>
                    </a:p>
                  </a:txBody>
                  <a:tcPr marL="36000" marR="3600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a:solidFill>
                            <a:srgbClr val="002060"/>
                          </a:solidFill>
                          <a:latin typeface="Arial" panose="020B0604020202020204" pitchFamily="34" charset="0"/>
                          <a:cs typeface="Arial" panose="020B0604020202020204" pitchFamily="34" charset="0"/>
                        </a:rPr>
                        <a:t>23-24</a:t>
                      </a:r>
                    </a:p>
                  </a:txBody>
                  <a:tcPr marL="36000" marR="3600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a:solidFill>
                            <a:srgbClr val="002060"/>
                          </a:solidFill>
                          <a:latin typeface="Arial" panose="020B0604020202020204" pitchFamily="34" charset="0"/>
                          <a:cs typeface="Arial" panose="020B0604020202020204" pitchFamily="34" charset="0"/>
                        </a:rPr>
                        <a:t>24-25</a:t>
                      </a:r>
                    </a:p>
                  </a:txBody>
                  <a:tcPr marL="36000" marR="3600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GB" sz="800" b="1" i="0" u="none" strike="noStrike">
                        <a:solidFill>
                          <a:srgbClr val="002060"/>
                        </a:solidFill>
                        <a:effectLst/>
                        <a:latin typeface="Arial" panose="020B0604020202020204" pitchFamily="34" charset="0"/>
                        <a:cs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800" b="1" i="0" u="none" strike="noStrike">
                          <a:solidFill>
                            <a:srgbClr val="002060"/>
                          </a:solidFill>
                          <a:effectLst/>
                          <a:latin typeface="Arial" panose="020B0604020202020204" pitchFamily="34" charset="0"/>
                          <a:cs typeface="Arial" panose="020B0604020202020204" pitchFamily="34" charset="0"/>
                        </a:rPr>
                        <a:t>Quarter</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800" b="1" i="0" u="none" strike="noStrike">
                          <a:solidFill>
                            <a:srgbClr val="002060"/>
                          </a:solidFill>
                          <a:effectLst/>
                          <a:latin typeface="Arial" panose="020B0604020202020204" pitchFamily="34" charset="0"/>
                          <a:cs typeface="Arial" panose="020B0604020202020204" pitchFamily="34" charset="0"/>
                        </a:rPr>
                        <a:t>Q3 24-25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800" b="1" i="0" u="none" strike="noStrike">
                          <a:solidFill>
                            <a:srgbClr val="002060"/>
                          </a:solidFill>
                          <a:effectLst/>
                          <a:latin typeface="Arial" panose="020B0604020202020204" pitchFamily="34" charset="0"/>
                          <a:cs typeface="Arial" panose="020B0604020202020204" pitchFamily="34" charset="0"/>
                        </a:rPr>
                        <a:t>Q4 23-24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65647735"/>
                  </a:ext>
                </a:extLst>
              </a:tr>
              <a:tr h="331200">
                <a:tc>
                  <a:txBody>
                    <a:bodyPr/>
                    <a:lstStyle/>
                    <a:p>
                      <a:pPr algn="ctr" rtl="0" fontAlgn="ctr"/>
                      <a:r>
                        <a:rPr lang="en-GB" sz="800" b="1" i="0" u="none" strike="noStrike">
                          <a:solidFill>
                            <a:srgbClr val="002060"/>
                          </a:solidFill>
                          <a:effectLst/>
                          <a:latin typeface="Arial" panose="020B0604020202020204" pitchFamily="34" charset="0"/>
                        </a:rPr>
                        <a:t>Solved Rate</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800" b="1" i="0" u="none" strike="noStrike">
                          <a:solidFill>
                            <a:srgbClr val="000000"/>
                          </a:solidFill>
                          <a:effectLst/>
                          <a:latin typeface="Arial" panose="020B0604020202020204" pitchFamily="34" charset="0"/>
                        </a:rPr>
                        <a:t>14.2%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800" b="1" i="0" u="none" strike="noStrike">
                          <a:solidFill>
                            <a:srgbClr val="000000"/>
                          </a:solidFill>
                          <a:effectLst/>
                          <a:latin typeface="Arial" panose="020B0604020202020204" pitchFamily="34" charset="0"/>
                        </a:rPr>
                        <a:t>10.7%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800" b="1" i="0" u="none" strike="noStrike">
                          <a:solidFill>
                            <a:srgbClr val="000000"/>
                          </a:solidFill>
                          <a:effectLst/>
                          <a:latin typeface="Arial" panose="020B0604020202020204" pitchFamily="34" charset="0"/>
                        </a:rPr>
                        <a:t>10.9%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800" b="1" i="0" u="none" strike="noStrike">
                          <a:solidFill>
                            <a:srgbClr val="000000"/>
                          </a:solidFill>
                          <a:effectLst/>
                          <a:latin typeface="Arial" panose="020B0604020202020204" pitchFamily="34" charset="0"/>
                        </a:rPr>
                        <a:t>11.5%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800" b="1" i="0" u="none" strike="noStrike">
                          <a:solidFill>
                            <a:srgbClr val="000000"/>
                          </a:solidFill>
                          <a:effectLst/>
                          <a:latin typeface="Arial" panose="020B0604020202020204" pitchFamily="34" charset="0"/>
                        </a:rPr>
                        <a:t>11.3%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GB" sz="800" b="0" i="0" u="none" strike="noStrike">
                        <a:solidFill>
                          <a:srgbClr val="000000"/>
                        </a:solidFill>
                        <a:effectLst/>
                        <a:latin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800" b="1" i="0" u="none" strike="noStrike">
                          <a:solidFill>
                            <a:srgbClr val="002060"/>
                          </a:solidFill>
                          <a:effectLst/>
                          <a:latin typeface="Arial" panose="020B0604020202020204" pitchFamily="34" charset="0"/>
                        </a:rPr>
                        <a:t>PP Change</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a:solidFill>
                            <a:srgbClr val="000000"/>
                          </a:solidFill>
                          <a:effectLst/>
                          <a:latin typeface="Arial" panose="020B0604020202020204" pitchFamily="34" charset="0"/>
                        </a:rPr>
                        <a:t>6.1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800" b="1" i="0" u="none" strike="noStrike">
                          <a:solidFill>
                            <a:srgbClr val="000000"/>
                          </a:solidFill>
                          <a:effectLst/>
                          <a:latin typeface="Arial" panose="020B0604020202020204" pitchFamily="34" charset="0"/>
                        </a:rPr>
                        <a:t>1.4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06712550"/>
                  </a:ext>
                </a:extLst>
              </a:tr>
            </a:tbl>
          </a:graphicData>
        </a:graphic>
      </p:graphicFrame>
      <p:graphicFrame>
        <p:nvGraphicFramePr>
          <p:cNvPr id="9" name="Table 8">
            <a:extLst>
              <a:ext uri="{FF2B5EF4-FFF2-40B4-BE49-F238E27FC236}">
                <a16:creationId xmlns:a16="http://schemas.microsoft.com/office/drawing/2014/main" id="{F12DD5D1-6D17-FF7C-471C-C2AB2FA07520}"/>
              </a:ext>
            </a:extLst>
          </p:cNvPr>
          <p:cNvGraphicFramePr>
            <a:graphicFrameLocks/>
          </p:cNvGraphicFramePr>
          <p:nvPr>
            <p:extLst>
              <p:ext uri="{D42A27DB-BD31-4B8C-83A1-F6EECF244321}">
                <p14:modId xmlns:p14="http://schemas.microsoft.com/office/powerpoint/2010/main" val="4025076960"/>
              </p:ext>
            </p:extLst>
          </p:nvPr>
        </p:nvGraphicFramePr>
        <p:xfrm>
          <a:off x="343270" y="3441949"/>
          <a:ext cx="5464520" cy="489120"/>
        </p:xfrm>
        <a:graphic>
          <a:graphicData uri="http://schemas.openxmlformats.org/drawingml/2006/table">
            <a:tbl>
              <a:tblPr firstRow="1" bandRow="1">
                <a:effectLst/>
              </a:tblPr>
              <a:tblGrid>
                <a:gridCol w="864000">
                  <a:extLst>
                    <a:ext uri="{9D8B030D-6E8A-4147-A177-3AD203B41FA5}">
                      <a16:colId xmlns:a16="http://schemas.microsoft.com/office/drawing/2014/main" val="2609853781"/>
                    </a:ext>
                  </a:extLst>
                </a:gridCol>
                <a:gridCol w="504000">
                  <a:extLst>
                    <a:ext uri="{9D8B030D-6E8A-4147-A177-3AD203B41FA5}">
                      <a16:colId xmlns:a16="http://schemas.microsoft.com/office/drawing/2014/main" val="3238801725"/>
                    </a:ext>
                  </a:extLst>
                </a:gridCol>
                <a:gridCol w="504000">
                  <a:extLst>
                    <a:ext uri="{9D8B030D-6E8A-4147-A177-3AD203B41FA5}">
                      <a16:colId xmlns:a16="http://schemas.microsoft.com/office/drawing/2014/main" val="129847028"/>
                    </a:ext>
                  </a:extLst>
                </a:gridCol>
                <a:gridCol w="504000">
                  <a:extLst>
                    <a:ext uri="{9D8B030D-6E8A-4147-A177-3AD203B41FA5}">
                      <a16:colId xmlns:a16="http://schemas.microsoft.com/office/drawing/2014/main" val="2983655793"/>
                    </a:ext>
                  </a:extLst>
                </a:gridCol>
                <a:gridCol w="504000">
                  <a:extLst>
                    <a:ext uri="{9D8B030D-6E8A-4147-A177-3AD203B41FA5}">
                      <a16:colId xmlns:a16="http://schemas.microsoft.com/office/drawing/2014/main" val="1752032484"/>
                    </a:ext>
                  </a:extLst>
                </a:gridCol>
                <a:gridCol w="504000">
                  <a:extLst>
                    <a:ext uri="{9D8B030D-6E8A-4147-A177-3AD203B41FA5}">
                      <a16:colId xmlns:a16="http://schemas.microsoft.com/office/drawing/2014/main" val="3044844383"/>
                    </a:ext>
                  </a:extLst>
                </a:gridCol>
                <a:gridCol w="496520">
                  <a:extLst>
                    <a:ext uri="{9D8B030D-6E8A-4147-A177-3AD203B41FA5}">
                      <a16:colId xmlns:a16="http://schemas.microsoft.com/office/drawing/2014/main" val="3702094272"/>
                    </a:ext>
                  </a:extLst>
                </a:gridCol>
                <a:gridCol w="576000">
                  <a:extLst>
                    <a:ext uri="{9D8B030D-6E8A-4147-A177-3AD203B41FA5}">
                      <a16:colId xmlns:a16="http://schemas.microsoft.com/office/drawing/2014/main" val="3746660425"/>
                    </a:ext>
                  </a:extLst>
                </a:gridCol>
                <a:gridCol w="504000">
                  <a:extLst>
                    <a:ext uri="{9D8B030D-6E8A-4147-A177-3AD203B41FA5}">
                      <a16:colId xmlns:a16="http://schemas.microsoft.com/office/drawing/2014/main" val="1495873282"/>
                    </a:ext>
                  </a:extLst>
                </a:gridCol>
                <a:gridCol w="504000">
                  <a:extLst>
                    <a:ext uri="{9D8B030D-6E8A-4147-A177-3AD203B41FA5}">
                      <a16:colId xmlns:a16="http://schemas.microsoft.com/office/drawing/2014/main" val="1487143500"/>
                    </a:ext>
                  </a:extLst>
                </a:gridCol>
              </a:tblGrid>
              <a:tr h="144000">
                <a:tc>
                  <a:txBody>
                    <a:bodyPr/>
                    <a:lstStyle/>
                    <a:p>
                      <a:pPr algn="ctr"/>
                      <a:r>
                        <a:rPr lang="en-GB" sz="800" b="1">
                          <a:solidFill>
                            <a:srgbClr val="002060"/>
                          </a:solidFill>
                          <a:latin typeface="Arial" panose="020B0604020202020204" pitchFamily="34" charset="0"/>
                          <a:cs typeface="Arial" panose="020B0604020202020204" pitchFamily="34" charset="0"/>
                        </a:rPr>
                        <a:t>Financial Year</a:t>
                      </a:r>
                    </a:p>
                  </a:txBody>
                  <a:tcPr marL="36000" marR="3600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800" b="1" i="0" u="none" strike="noStrike">
                          <a:solidFill>
                            <a:srgbClr val="002060"/>
                          </a:solidFill>
                          <a:effectLst/>
                          <a:latin typeface="Arial" panose="020B0604020202020204" pitchFamily="34" charset="0"/>
                          <a:cs typeface="Arial" panose="020B0604020202020204" pitchFamily="34" charset="0"/>
                        </a:rPr>
                        <a:t>20-21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800" b="1" i="0" u="none" strike="noStrike">
                          <a:solidFill>
                            <a:srgbClr val="002060"/>
                          </a:solidFill>
                          <a:effectLst/>
                          <a:latin typeface="Arial" panose="020B0604020202020204" pitchFamily="34" charset="0"/>
                          <a:cs typeface="Arial" panose="020B0604020202020204" pitchFamily="34" charset="0"/>
                        </a:rPr>
                        <a:t>21-22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800" b="1" i="0" u="none" strike="noStrike">
                          <a:solidFill>
                            <a:srgbClr val="002060"/>
                          </a:solidFill>
                          <a:effectLst/>
                          <a:latin typeface="Arial" panose="020B0604020202020204" pitchFamily="34" charset="0"/>
                          <a:cs typeface="Arial" panose="020B0604020202020204" pitchFamily="34" charset="0"/>
                        </a:rPr>
                        <a:t>22-23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800" b="1" i="0" u="none" strike="noStrike">
                          <a:solidFill>
                            <a:srgbClr val="002060"/>
                          </a:solidFill>
                          <a:effectLst/>
                          <a:latin typeface="Arial" panose="020B0604020202020204" pitchFamily="34" charset="0"/>
                          <a:cs typeface="Arial" panose="020B0604020202020204" pitchFamily="34" charset="0"/>
                        </a:rPr>
                        <a:t>23-24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800" b="1" i="0" u="none" strike="noStrike">
                          <a:solidFill>
                            <a:srgbClr val="002060"/>
                          </a:solidFill>
                          <a:effectLst/>
                          <a:latin typeface="Arial" panose="020B0604020202020204" pitchFamily="34" charset="0"/>
                          <a:cs typeface="Arial" panose="020B0604020202020204" pitchFamily="34" charset="0"/>
                        </a:rPr>
                        <a:t>24-25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GB" sz="800" b="1" i="0" u="none" strike="noStrike">
                        <a:solidFill>
                          <a:srgbClr val="002060"/>
                        </a:solidFill>
                        <a:effectLst/>
                        <a:latin typeface="Arial" panose="020B0604020202020204" pitchFamily="34" charset="0"/>
                        <a:cs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800" b="1" i="0" u="none" strike="noStrike">
                          <a:solidFill>
                            <a:srgbClr val="002060"/>
                          </a:solidFill>
                          <a:effectLst/>
                          <a:latin typeface="Arial" panose="020B0604020202020204" pitchFamily="34" charset="0"/>
                          <a:cs typeface="Arial" panose="020B0604020202020204" pitchFamily="34" charset="0"/>
                        </a:rPr>
                        <a:t>Quarter</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800" b="1" i="0" u="none" strike="noStrike">
                          <a:solidFill>
                            <a:srgbClr val="002060"/>
                          </a:solidFill>
                          <a:effectLst/>
                          <a:latin typeface="Arial" panose="020B0604020202020204" pitchFamily="34" charset="0"/>
                          <a:cs typeface="Arial" panose="020B0604020202020204" pitchFamily="34" charset="0"/>
                        </a:rPr>
                        <a:t>Q3 24-25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800" b="1" i="0" u="none" strike="noStrike">
                          <a:solidFill>
                            <a:srgbClr val="002060"/>
                          </a:solidFill>
                          <a:effectLst/>
                          <a:latin typeface="Arial" panose="020B0604020202020204" pitchFamily="34" charset="0"/>
                          <a:cs typeface="Arial" panose="020B0604020202020204" pitchFamily="34" charset="0"/>
                        </a:rPr>
                        <a:t>Q4 23-24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65647735"/>
                  </a:ext>
                </a:extLst>
              </a:tr>
              <a:tr h="331200">
                <a:tc>
                  <a:txBody>
                    <a:bodyPr/>
                    <a:lstStyle/>
                    <a:p>
                      <a:pPr algn="ctr" rtl="0" fontAlgn="ctr"/>
                      <a:r>
                        <a:rPr lang="en-GB" sz="800" b="1" i="0" u="none" strike="noStrike">
                          <a:solidFill>
                            <a:srgbClr val="002060"/>
                          </a:solidFill>
                          <a:effectLst/>
                          <a:latin typeface="Arial" panose="020B0604020202020204" pitchFamily="34" charset="0"/>
                        </a:rPr>
                        <a:t>Volume</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r>
                        <a:rPr lang="en-GB" sz="800" b="1" i="0" u="none" strike="noStrike">
                          <a:solidFill>
                            <a:srgbClr val="000000"/>
                          </a:solidFill>
                          <a:effectLst/>
                          <a:latin typeface="Arial" panose="020B0604020202020204" pitchFamily="34" charset="0"/>
                        </a:rPr>
                        <a:t>8,054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r>
                        <a:rPr lang="en-GB" sz="800" b="1" i="0" u="none" strike="noStrike">
                          <a:solidFill>
                            <a:srgbClr val="000000"/>
                          </a:solidFill>
                          <a:effectLst/>
                          <a:latin typeface="Arial" panose="020B0604020202020204" pitchFamily="34" charset="0"/>
                        </a:rPr>
                        <a:t>8,842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r>
                        <a:rPr lang="en-GB" sz="800" b="1" i="0" u="none" strike="noStrike">
                          <a:solidFill>
                            <a:srgbClr val="000000"/>
                          </a:solidFill>
                          <a:effectLst/>
                          <a:latin typeface="Arial" panose="020B0604020202020204" pitchFamily="34" charset="0"/>
                        </a:rPr>
                        <a:t>8,436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r>
                        <a:rPr lang="en-GB" sz="800" b="1" i="0" u="none" strike="noStrike">
                          <a:solidFill>
                            <a:srgbClr val="000000"/>
                          </a:solidFill>
                          <a:effectLst/>
                          <a:latin typeface="Arial" panose="020B0604020202020204" pitchFamily="34" charset="0"/>
                        </a:rPr>
                        <a:t>8,458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r>
                        <a:rPr lang="en-GB" sz="800" b="1" i="0" u="none" strike="noStrike">
                          <a:solidFill>
                            <a:srgbClr val="000000"/>
                          </a:solidFill>
                          <a:effectLst/>
                          <a:latin typeface="Arial" panose="020B0604020202020204" pitchFamily="34" charset="0"/>
                        </a:rPr>
                        <a:t>8,500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GB" sz="800" b="0" i="0" u="none" strike="noStrike">
                        <a:solidFill>
                          <a:srgbClr val="000000"/>
                        </a:solidFill>
                        <a:effectLst/>
                        <a:latin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800" b="1" i="0" u="none" strike="noStrike">
                          <a:solidFill>
                            <a:srgbClr val="002060"/>
                          </a:solidFill>
                          <a:effectLst/>
                          <a:latin typeface="Arial" panose="020B0604020202020204" pitchFamily="34" charset="0"/>
                        </a:rPr>
                        <a:t>% Change</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a:solidFill>
                            <a:srgbClr val="000000"/>
                          </a:solidFill>
                          <a:effectLst/>
                          <a:latin typeface="Arial" panose="020B0604020202020204" pitchFamily="34" charset="0"/>
                        </a:rPr>
                        <a:t>-13.3%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800" b="1" i="0" u="none" strike="noStrike">
                          <a:solidFill>
                            <a:srgbClr val="000000"/>
                          </a:solidFill>
                          <a:effectLst/>
                          <a:latin typeface="Arial" panose="020B0604020202020204" pitchFamily="34" charset="0"/>
                        </a:rPr>
                        <a:t>-7.8%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06712550"/>
                  </a:ext>
                </a:extLst>
              </a:tr>
            </a:tbl>
          </a:graphicData>
        </a:graphic>
      </p:graphicFrame>
      <p:pic>
        <p:nvPicPr>
          <p:cNvPr id="10" name="Picture 9">
            <a:extLst>
              <a:ext uri="{FF2B5EF4-FFF2-40B4-BE49-F238E27FC236}">
                <a16:creationId xmlns:a16="http://schemas.microsoft.com/office/drawing/2014/main" id="{8044C5FD-6F59-5BF6-A3D7-A91D8C16510F}"/>
              </a:ext>
            </a:extLst>
          </p:cNvPr>
          <p:cNvPicPr>
            <a:picLocks noChangeAspect="1"/>
          </p:cNvPicPr>
          <p:nvPr/>
        </p:nvPicPr>
        <p:blipFill>
          <a:blip r:embed="rId3"/>
          <a:stretch>
            <a:fillRect/>
          </a:stretch>
        </p:blipFill>
        <p:spPr>
          <a:xfrm>
            <a:off x="539374" y="882000"/>
            <a:ext cx="5072312" cy="2450804"/>
          </a:xfrm>
          <a:prstGeom prst="rect">
            <a:avLst/>
          </a:prstGeom>
        </p:spPr>
      </p:pic>
      <p:pic>
        <p:nvPicPr>
          <p:cNvPr id="6" name="Picture 5">
            <a:extLst>
              <a:ext uri="{FF2B5EF4-FFF2-40B4-BE49-F238E27FC236}">
                <a16:creationId xmlns:a16="http://schemas.microsoft.com/office/drawing/2014/main" id="{34B0ECAF-C15D-676A-6A28-457708569C47}"/>
              </a:ext>
            </a:extLst>
          </p:cNvPr>
          <p:cNvPicPr>
            <a:picLocks noChangeAspect="1"/>
          </p:cNvPicPr>
          <p:nvPr/>
        </p:nvPicPr>
        <p:blipFill>
          <a:blip r:embed="rId4"/>
          <a:stretch>
            <a:fillRect/>
          </a:stretch>
        </p:blipFill>
        <p:spPr>
          <a:xfrm>
            <a:off x="6591600" y="882000"/>
            <a:ext cx="5072312" cy="2450804"/>
          </a:xfrm>
          <a:prstGeom prst="rect">
            <a:avLst/>
          </a:prstGeom>
        </p:spPr>
      </p:pic>
    </p:spTree>
    <p:extLst>
      <p:ext uri="{BB962C8B-B14F-4D97-AF65-F5344CB8AC3E}">
        <p14:creationId xmlns:p14="http://schemas.microsoft.com/office/powerpoint/2010/main" val="97075146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4D40B7-76B8-2366-650B-DBB31C472A4D}"/>
            </a:ext>
          </a:extLst>
        </p:cNvPr>
        <p:cNvGrpSpPr/>
        <p:nvPr/>
      </p:nvGrpSpPr>
      <p:grpSpPr>
        <a:xfrm>
          <a:off x="0" y="0"/>
          <a:ext cx="0" cy="0"/>
          <a:chOff x="0" y="0"/>
          <a:chExt cx="0" cy="0"/>
        </a:xfrm>
      </p:grpSpPr>
      <p:sp>
        <p:nvSpPr>
          <p:cNvPr id="14338" name="TextBox 14">
            <a:extLst>
              <a:ext uri="{FF2B5EF4-FFF2-40B4-BE49-F238E27FC236}">
                <a16:creationId xmlns:a16="http://schemas.microsoft.com/office/drawing/2014/main" id="{5C38294A-6DE9-C57B-6BBE-360912803BAD}"/>
              </a:ext>
            </a:extLst>
          </p:cNvPr>
          <p:cNvSpPr txBox="1">
            <a:spLocks noChangeArrowheads="1"/>
          </p:cNvSpPr>
          <p:nvPr/>
        </p:nvSpPr>
        <p:spPr bwMode="auto">
          <a:xfrm>
            <a:off x="120506" y="773364"/>
            <a:ext cx="5910048" cy="3261600"/>
          </a:xfrm>
          <a:prstGeom prst="rect">
            <a:avLst/>
          </a:prstGeom>
          <a:noFill/>
          <a:ln w="15875">
            <a:solidFill>
              <a:srgbClr val="00206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GB" altLang="en-US" sz="1800"/>
          </a:p>
        </p:txBody>
      </p:sp>
      <p:sp>
        <p:nvSpPr>
          <p:cNvPr id="3" name="TextBox 14">
            <a:extLst>
              <a:ext uri="{FF2B5EF4-FFF2-40B4-BE49-F238E27FC236}">
                <a16:creationId xmlns:a16="http://schemas.microsoft.com/office/drawing/2014/main" id="{EB9B90BD-1721-E778-A19E-C02F1CD72B53}"/>
              </a:ext>
            </a:extLst>
          </p:cNvPr>
          <p:cNvSpPr txBox="1">
            <a:spLocks noChangeArrowheads="1"/>
          </p:cNvSpPr>
          <p:nvPr/>
        </p:nvSpPr>
        <p:spPr bwMode="auto">
          <a:xfrm>
            <a:off x="6174000" y="773364"/>
            <a:ext cx="5910048" cy="3261600"/>
          </a:xfrm>
          <a:prstGeom prst="rect">
            <a:avLst/>
          </a:prstGeom>
          <a:noFill/>
          <a:ln w="15875">
            <a:solidFill>
              <a:srgbClr val="00206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GB" altLang="en-US" sz="1800"/>
          </a:p>
        </p:txBody>
      </p:sp>
      <p:sp>
        <p:nvSpPr>
          <p:cNvPr id="4" name="Rectangle 3">
            <a:extLst>
              <a:ext uri="{FF2B5EF4-FFF2-40B4-BE49-F238E27FC236}">
                <a16:creationId xmlns:a16="http://schemas.microsoft.com/office/drawing/2014/main" id="{2B7F3D13-6A67-8439-EE2A-7801CAE3B18F}"/>
              </a:ext>
            </a:extLst>
          </p:cNvPr>
          <p:cNvSpPr/>
          <p:nvPr/>
        </p:nvSpPr>
        <p:spPr>
          <a:xfrm>
            <a:off x="0" y="0"/>
            <a:ext cx="12192000" cy="669925"/>
          </a:xfrm>
          <a:prstGeom prst="rect">
            <a:avLst/>
          </a:prstGeom>
          <a:solidFill>
            <a:srgbClr val="E6234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sz="3200"/>
              <a:t>	</a:t>
            </a:r>
            <a:r>
              <a:rPr lang="en-GB" sz="3200">
                <a:latin typeface="Arial" panose="020B0604020202020204" pitchFamily="34" charset="0"/>
                <a:cs typeface="Arial" panose="020B0604020202020204" pitchFamily="34" charset="0"/>
              </a:rPr>
              <a:t>3. Rape</a:t>
            </a:r>
          </a:p>
        </p:txBody>
      </p:sp>
      <p:sp>
        <p:nvSpPr>
          <p:cNvPr id="14341" name="TextBox 13">
            <a:extLst>
              <a:ext uri="{FF2B5EF4-FFF2-40B4-BE49-F238E27FC236}">
                <a16:creationId xmlns:a16="http://schemas.microsoft.com/office/drawing/2014/main" id="{45FBFA2B-2342-46A9-E408-1DFC8622AFA4}"/>
              </a:ext>
            </a:extLst>
          </p:cNvPr>
          <p:cNvSpPr txBox="1">
            <a:spLocks noChangeArrowheads="1"/>
          </p:cNvSpPr>
          <p:nvPr/>
        </p:nvSpPr>
        <p:spPr bwMode="auto">
          <a:xfrm>
            <a:off x="120506" y="4116798"/>
            <a:ext cx="11962800" cy="2664000"/>
          </a:xfrm>
          <a:prstGeom prst="rect">
            <a:avLst/>
          </a:prstGeom>
          <a:noFill/>
          <a:ln w="15875">
            <a:solidFill>
              <a:srgbClr val="002060"/>
            </a:solidFill>
            <a:miter lim="800000"/>
            <a:headEnd/>
            <a:tailEnd/>
          </a:ln>
          <a:extLst>
            <a:ext uri="{909E8E84-426E-40DD-AFC4-6F175D3DCCD1}">
              <a14:hiddenFill xmlns:a14="http://schemas.microsoft.com/office/drawing/2010/main">
                <a:solidFill>
                  <a:srgbClr val="FFFFFF"/>
                </a:solidFill>
              </a14:hiddenFill>
            </a:ext>
          </a:extLst>
        </p:spPr>
        <p:txBody>
          <a:bodyPr wrap="square" lIns="91440" tIns="45720" rIns="91440" bIns="45720" anchor="t">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hangingPunct="1">
              <a:lnSpc>
                <a:spcPct val="100000"/>
              </a:lnSpc>
              <a:spcBef>
                <a:spcPct val="0"/>
              </a:spcBef>
              <a:buFontTx/>
              <a:buNone/>
            </a:pPr>
            <a:r>
              <a:rPr lang="en-GB" altLang="en-US" sz="1300" b="1" i="1">
                <a:latin typeface="Arial" panose="020B0604020202020204" pitchFamily="34" charset="0"/>
                <a:cs typeface="Arial" panose="020B0604020202020204" pitchFamily="34" charset="0"/>
              </a:rPr>
              <a:t>Operational Overview</a:t>
            </a:r>
          </a:p>
          <a:p>
            <a:pPr algn="just" eaLnBrk="1" hangingPunct="1">
              <a:lnSpc>
                <a:spcPct val="100000"/>
              </a:lnSpc>
              <a:spcBef>
                <a:spcPct val="0"/>
              </a:spcBef>
              <a:buFontTx/>
              <a:buNone/>
            </a:pPr>
            <a:endParaRPr lang="en-GB" altLang="en-US" sz="600" b="1" i="1">
              <a:latin typeface="Avenir Next LT Pro Demi" panose="020B0704020202020204" pitchFamily="34" charset="0"/>
              <a:cs typeface="Arial" panose="020B0604020202020204" pitchFamily="34" charset="0"/>
            </a:endParaRPr>
          </a:p>
          <a:p>
            <a:pPr algn="just" eaLnBrk="1" hangingPunct="1">
              <a:lnSpc>
                <a:spcPct val="100000"/>
              </a:lnSpc>
              <a:spcBef>
                <a:spcPct val="0"/>
              </a:spcBef>
              <a:buFontTx/>
              <a:buNone/>
            </a:pPr>
            <a:r>
              <a:rPr lang="en-GB" altLang="en-US" sz="1100">
                <a:latin typeface="Arial" panose="020B0604020202020204" pitchFamily="34" charset="0"/>
                <a:cs typeface="Arial" panose="020B0604020202020204" pitchFamily="34" charset="0"/>
              </a:rPr>
              <a:t>During Q4 2024-25, 185 Rape offences were recorded. This represents a reduction of 7.5% (15 fewer offences) when compared to the quarter prior, but an increase of 11.4% (19 additional offences) when compared to the same quarter during the previous financial year. </a:t>
            </a:r>
          </a:p>
          <a:p>
            <a:pPr algn="just" eaLnBrk="1" hangingPunct="1">
              <a:lnSpc>
                <a:spcPct val="100000"/>
              </a:lnSpc>
              <a:spcBef>
                <a:spcPct val="0"/>
              </a:spcBef>
              <a:buFontTx/>
              <a:buNone/>
            </a:pPr>
            <a:endParaRPr lang="en-GB" altLang="en-US" sz="600">
              <a:latin typeface="Arial" panose="020B0604020202020204" pitchFamily="34" charset="0"/>
              <a:cs typeface="Arial" panose="020B0604020202020204" pitchFamily="34" charset="0"/>
            </a:endParaRPr>
          </a:p>
          <a:p>
            <a:pPr algn="just" eaLnBrk="1" hangingPunct="1">
              <a:lnSpc>
                <a:spcPct val="100000"/>
              </a:lnSpc>
              <a:spcBef>
                <a:spcPct val="0"/>
              </a:spcBef>
              <a:buFontTx/>
              <a:buNone/>
            </a:pPr>
            <a:r>
              <a:rPr lang="en-GB" altLang="en-US" sz="1100">
                <a:latin typeface="Arial" panose="020B0604020202020204" pitchFamily="34" charset="0"/>
                <a:cs typeface="Arial" panose="020B0604020202020204" pitchFamily="34" charset="0"/>
              </a:rPr>
              <a:t>The solved rate for Q4 2024-25 stands at 6.5%, with 12 crimes solved. This is a reduction of 0.5 percentage points when compared to the quarter prior, with two fewer crimes solved. A further reduction of 4.9 percentage points can be observed when comparing Q4 2024-25 to the same quarter during the previous financial year, with seven fewer crimes solved.</a:t>
            </a:r>
          </a:p>
          <a:p>
            <a:pPr algn="just" eaLnBrk="1" hangingPunct="1">
              <a:lnSpc>
                <a:spcPct val="100000"/>
              </a:lnSpc>
              <a:spcBef>
                <a:spcPct val="0"/>
              </a:spcBef>
              <a:buFontTx/>
              <a:buNone/>
            </a:pPr>
            <a:endParaRPr lang="en-GB" altLang="en-US" sz="600">
              <a:latin typeface="Arial" panose="020B0604020202020204" pitchFamily="34" charset="0"/>
              <a:cs typeface="Arial" panose="020B0604020202020204" pitchFamily="34" charset="0"/>
            </a:endParaRPr>
          </a:p>
          <a:p>
            <a:pPr algn="just">
              <a:lnSpc>
                <a:spcPct val="100000"/>
              </a:lnSpc>
              <a:spcBef>
                <a:spcPct val="0"/>
              </a:spcBef>
              <a:buNone/>
            </a:pPr>
            <a:r>
              <a:rPr lang="en-GB" altLang="en-US" sz="1100">
                <a:latin typeface="Arial" panose="020B0604020202020204" pitchFamily="34" charset="0"/>
                <a:cs typeface="Arial" panose="020B0604020202020204" pitchFamily="34" charset="0"/>
              </a:rPr>
              <a:t>Through the delivery of the Operation Soteria programme, the force has one of the best victim attrition rates in England and Wales. This is due in particular to the work of the sexual offences liaison officers within the Rape Investigation Team, as well as the survivor engagement coordinator. In recent months, Gwent has seen a high number of ‘non-recent’ reports of rape, implying that individuals feel confident in reporting such crimes to Gwent Police.</a:t>
            </a:r>
          </a:p>
          <a:p>
            <a:pPr algn="just" eaLnBrk="1" hangingPunct="1">
              <a:lnSpc>
                <a:spcPct val="100000"/>
              </a:lnSpc>
              <a:spcBef>
                <a:spcPct val="0"/>
              </a:spcBef>
              <a:buFontTx/>
              <a:buNone/>
            </a:pPr>
            <a:endParaRPr lang="en-GB" altLang="en-US" sz="1300" b="1" i="1">
              <a:latin typeface="Avenir Next LT Pro Demi" panose="020B0704020202020204" pitchFamily="34" charset="0"/>
              <a:cs typeface="Arial" panose="020B0604020202020204" pitchFamily="34" charset="0"/>
            </a:endParaRPr>
          </a:p>
          <a:p>
            <a:pPr algn="just" eaLnBrk="1" hangingPunct="1">
              <a:lnSpc>
                <a:spcPct val="100000"/>
              </a:lnSpc>
              <a:spcBef>
                <a:spcPct val="0"/>
              </a:spcBef>
              <a:buFontTx/>
              <a:buNone/>
            </a:pPr>
            <a:endParaRPr lang="en-GB" altLang="en-US" sz="1300" b="1" i="1">
              <a:latin typeface="Avenir Next LT Pro Demi" panose="020B0704020202020204" pitchFamily="34" charset="0"/>
              <a:cs typeface="Arial" panose="020B0604020202020204" pitchFamily="34" charset="0"/>
            </a:endParaRPr>
          </a:p>
          <a:p>
            <a:pPr algn="just" eaLnBrk="1" hangingPunct="1">
              <a:lnSpc>
                <a:spcPct val="100000"/>
              </a:lnSpc>
              <a:spcBef>
                <a:spcPct val="0"/>
              </a:spcBef>
              <a:buFontTx/>
              <a:buNone/>
            </a:pPr>
            <a:endParaRPr lang="en-GB" altLang="en-US" sz="1300" b="1" i="1">
              <a:latin typeface="Avenir Next LT Pro Demi" panose="020B0704020202020204" pitchFamily="34" charset="0"/>
              <a:cs typeface="Arial" panose="020B0604020202020204" pitchFamily="34" charset="0"/>
            </a:endParaRPr>
          </a:p>
          <a:p>
            <a:pPr algn="just" eaLnBrk="1" hangingPunct="1">
              <a:lnSpc>
                <a:spcPct val="100000"/>
              </a:lnSpc>
              <a:spcBef>
                <a:spcPct val="0"/>
              </a:spcBef>
              <a:buFontTx/>
              <a:buNone/>
            </a:pPr>
            <a:endParaRPr lang="en-GB" altLang="en-US" sz="600" b="1" i="1">
              <a:latin typeface="Arial" panose="020B0604020202020204" pitchFamily="34" charset="0"/>
              <a:cs typeface="Arial" panose="020B0604020202020204" pitchFamily="34" charset="0"/>
            </a:endParaRPr>
          </a:p>
          <a:p>
            <a:pPr algn="just" eaLnBrk="1" hangingPunct="1">
              <a:lnSpc>
                <a:spcPct val="100000"/>
              </a:lnSpc>
              <a:spcBef>
                <a:spcPct val="0"/>
              </a:spcBef>
              <a:buFontTx/>
              <a:buNone/>
            </a:pPr>
            <a:endParaRPr lang="en-GB" altLang="en-US" sz="600" b="1" i="1">
              <a:latin typeface="Arial" panose="020B0604020202020204" pitchFamily="34" charset="0"/>
              <a:cs typeface="Arial" panose="020B0604020202020204" pitchFamily="34" charset="0"/>
            </a:endParaRPr>
          </a:p>
        </p:txBody>
      </p:sp>
      <p:graphicFrame>
        <p:nvGraphicFramePr>
          <p:cNvPr id="2" name="Table 1">
            <a:extLst>
              <a:ext uri="{FF2B5EF4-FFF2-40B4-BE49-F238E27FC236}">
                <a16:creationId xmlns:a16="http://schemas.microsoft.com/office/drawing/2014/main" id="{1A3DF498-A88F-C523-2377-97F01918B43B}"/>
              </a:ext>
            </a:extLst>
          </p:cNvPr>
          <p:cNvGraphicFramePr>
            <a:graphicFrameLocks/>
          </p:cNvGraphicFramePr>
          <p:nvPr>
            <p:extLst>
              <p:ext uri="{D42A27DB-BD31-4B8C-83A1-F6EECF244321}">
                <p14:modId xmlns:p14="http://schemas.microsoft.com/office/powerpoint/2010/main" val="3891349146"/>
              </p:ext>
            </p:extLst>
          </p:nvPr>
        </p:nvGraphicFramePr>
        <p:xfrm>
          <a:off x="6426947" y="3441949"/>
          <a:ext cx="5404154" cy="489120"/>
        </p:xfrm>
        <a:graphic>
          <a:graphicData uri="http://schemas.openxmlformats.org/drawingml/2006/table">
            <a:tbl>
              <a:tblPr firstRow="1" bandRow="1"/>
              <a:tblGrid>
                <a:gridCol w="864000">
                  <a:extLst>
                    <a:ext uri="{9D8B030D-6E8A-4147-A177-3AD203B41FA5}">
                      <a16:colId xmlns:a16="http://schemas.microsoft.com/office/drawing/2014/main" val="2609853781"/>
                    </a:ext>
                  </a:extLst>
                </a:gridCol>
                <a:gridCol w="504000">
                  <a:extLst>
                    <a:ext uri="{9D8B030D-6E8A-4147-A177-3AD203B41FA5}">
                      <a16:colId xmlns:a16="http://schemas.microsoft.com/office/drawing/2014/main" val="3238801725"/>
                    </a:ext>
                  </a:extLst>
                </a:gridCol>
                <a:gridCol w="504000">
                  <a:extLst>
                    <a:ext uri="{9D8B030D-6E8A-4147-A177-3AD203B41FA5}">
                      <a16:colId xmlns:a16="http://schemas.microsoft.com/office/drawing/2014/main" val="129847028"/>
                    </a:ext>
                  </a:extLst>
                </a:gridCol>
                <a:gridCol w="504000">
                  <a:extLst>
                    <a:ext uri="{9D8B030D-6E8A-4147-A177-3AD203B41FA5}">
                      <a16:colId xmlns:a16="http://schemas.microsoft.com/office/drawing/2014/main" val="2983655793"/>
                    </a:ext>
                  </a:extLst>
                </a:gridCol>
                <a:gridCol w="504000">
                  <a:extLst>
                    <a:ext uri="{9D8B030D-6E8A-4147-A177-3AD203B41FA5}">
                      <a16:colId xmlns:a16="http://schemas.microsoft.com/office/drawing/2014/main" val="1752032484"/>
                    </a:ext>
                  </a:extLst>
                </a:gridCol>
                <a:gridCol w="504000">
                  <a:extLst>
                    <a:ext uri="{9D8B030D-6E8A-4147-A177-3AD203B41FA5}">
                      <a16:colId xmlns:a16="http://schemas.microsoft.com/office/drawing/2014/main" val="3044844383"/>
                    </a:ext>
                  </a:extLst>
                </a:gridCol>
                <a:gridCol w="436154">
                  <a:extLst>
                    <a:ext uri="{9D8B030D-6E8A-4147-A177-3AD203B41FA5}">
                      <a16:colId xmlns:a16="http://schemas.microsoft.com/office/drawing/2014/main" val="848912980"/>
                    </a:ext>
                  </a:extLst>
                </a:gridCol>
                <a:gridCol w="576000">
                  <a:extLst>
                    <a:ext uri="{9D8B030D-6E8A-4147-A177-3AD203B41FA5}">
                      <a16:colId xmlns:a16="http://schemas.microsoft.com/office/drawing/2014/main" val="2436559015"/>
                    </a:ext>
                  </a:extLst>
                </a:gridCol>
                <a:gridCol w="504000">
                  <a:extLst>
                    <a:ext uri="{9D8B030D-6E8A-4147-A177-3AD203B41FA5}">
                      <a16:colId xmlns:a16="http://schemas.microsoft.com/office/drawing/2014/main" val="1495873282"/>
                    </a:ext>
                  </a:extLst>
                </a:gridCol>
                <a:gridCol w="504000">
                  <a:extLst>
                    <a:ext uri="{9D8B030D-6E8A-4147-A177-3AD203B41FA5}">
                      <a16:colId xmlns:a16="http://schemas.microsoft.com/office/drawing/2014/main" val="1487143500"/>
                    </a:ext>
                  </a:extLst>
                </a:gridCol>
              </a:tblGrid>
              <a:tr h="144000">
                <a:tc>
                  <a:txBody>
                    <a:bodyPr/>
                    <a:lstStyle/>
                    <a:p>
                      <a:pPr algn="ctr"/>
                      <a:r>
                        <a:rPr lang="en-GB" sz="800" b="1">
                          <a:solidFill>
                            <a:srgbClr val="002060"/>
                          </a:solidFill>
                          <a:latin typeface="Arial" panose="020B0604020202020204" pitchFamily="34" charset="0"/>
                          <a:cs typeface="Arial" panose="020B0604020202020204" pitchFamily="34" charset="0"/>
                        </a:rPr>
                        <a:t>Financial Year</a:t>
                      </a:r>
                    </a:p>
                  </a:txBody>
                  <a:tcPr marL="36000" marR="3600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a:solidFill>
                            <a:srgbClr val="002060"/>
                          </a:solidFill>
                          <a:latin typeface="Arial" panose="020B0604020202020204" pitchFamily="34" charset="0"/>
                          <a:cs typeface="Arial" panose="020B0604020202020204" pitchFamily="34" charset="0"/>
                        </a:rPr>
                        <a:t>20-21</a:t>
                      </a:r>
                    </a:p>
                  </a:txBody>
                  <a:tcPr marL="36000" marR="3600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a:solidFill>
                            <a:srgbClr val="002060"/>
                          </a:solidFill>
                          <a:latin typeface="Arial" panose="020B0604020202020204" pitchFamily="34" charset="0"/>
                          <a:cs typeface="Arial" panose="020B0604020202020204" pitchFamily="34" charset="0"/>
                        </a:rPr>
                        <a:t>21-22</a:t>
                      </a:r>
                    </a:p>
                  </a:txBody>
                  <a:tcPr marL="36000" marR="3600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a:solidFill>
                            <a:srgbClr val="002060"/>
                          </a:solidFill>
                          <a:latin typeface="Arial" panose="020B0604020202020204" pitchFamily="34" charset="0"/>
                          <a:cs typeface="Arial" panose="020B0604020202020204" pitchFamily="34" charset="0"/>
                        </a:rPr>
                        <a:t>22-23</a:t>
                      </a:r>
                    </a:p>
                  </a:txBody>
                  <a:tcPr marL="36000" marR="3600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a:solidFill>
                            <a:srgbClr val="002060"/>
                          </a:solidFill>
                          <a:latin typeface="Arial" panose="020B0604020202020204" pitchFamily="34" charset="0"/>
                          <a:cs typeface="Arial" panose="020B0604020202020204" pitchFamily="34" charset="0"/>
                        </a:rPr>
                        <a:t>23-24</a:t>
                      </a:r>
                    </a:p>
                  </a:txBody>
                  <a:tcPr marL="36000" marR="3600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a:solidFill>
                            <a:srgbClr val="002060"/>
                          </a:solidFill>
                          <a:latin typeface="Arial" panose="020B0604020202020204" pitchFamily="34" charset="0"/>
                          <a:cs typeface="Arial" panose="020B0604020202020204" pitchFamily="34" charset="0"/>
                        </a:rPr>
                        <a:t>24-25</a:t>
                      </a:r>
                    </a:p>
                  </a:txBody>
                  <a:tcPr marL="36000" marR="3600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GB" sz="800" b="1" i="0" u="none" strike="noStrike">
                        <a:solidFill>
                          <a:srgbClr val="002060"/>
                        </a:solidFill>
                        <a:effectLst/>
                        <a:latin typeface="Arial" panose="020B0604020202020204" pitchFamily="34" charset="0"/>
                        <a:cs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800" b="1" i="0" u="none" strike="noStrike">
                          <a:solidFill>
                            <a:srgbClr val="002060"/>
                          </a:solidFill>
                          <a:effectLst/>
                          <a:latin typeface="Arial" panose="020B0604020202020204" pitchFamily="34" charset="0"/>
                          <a:cs typeface="Arial" panose="020B0604020202020204" pitchFamily="34" charset="0"/>
                        </a:rPr>
                        <a:t>Quarter</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800" b="1" i="0" u="none" strike="noStrike">
                          <a:solidFill>
                            <a:srgbClr val="002060"/>
                          </a:solidFill>
                          <a:effectLst/>
                          <a:latin typeface="Arial" panose="020B0604020202020204" pitchFamily="34" charset="0"/>
                          <a:cs typeface="Arial" panose="020B0604020202020204" pitchFamily="34" charset="0"/>
                        </a:rPr>
                        <a:t>Q3 24-25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800" b="1" i="0" u="none" strike="noStrike">
                          <a:solidFill>
                            <a:srgbClr val="002060"/>
                          </a:solidFill>
                          <a:effectLst/>
                          <a:latin typeface="Arial" panose="020B0604020202020204" pitchFamily="34" charset="0"/>
                          <a:cs typeface="Arial" panose="020B0604020202020204" pitchFamily="34" charset="0"/>
                        </a:rPr>
                        <a:t>Q4 23-24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65647735"/>
                  </a:ext>
                </a:extLst>
              </a:tr>
              <a:tr h="331200">
                <a:tc>
                  <a:txBody>
                    <a:bodyPr/>
                    <a:lstStyle/>
                    <a:p>
                      <a:pPr algn="ctr" rtl="0" fontAlgn="ctr"/>
                      <a:r>
                        <a:rPr lang="en-GB" sz="800" b="1" i="0" u="none" strike="noStrike">
                          <a:solidFill>
                            <a:srgbClr val="002060"/>
                          </a:solidFill>
                          <a:effectLst/>
                          <a:latin typeface="Arial" panose="020B0604020202020204" pitchFamily="34" charset="0"/>
                        </a:rPr>
                        <a:t>Solved Rate</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800" b="1" i="0" u="none" strike="noStrike">
                          <a:solidFill>
                            <a:srgbClr val="000000"/>
                          </a:solidFill>
                          <a:effectLst/>
                          <a:latin typeface="Arial" panose="020B0604020202020204" pitchFamily="34" charset="0"/>
                        </a:rPr>
                        <a:t>10.4%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800" b="1" i="0" u="none" strike="noStrike">
                          <a:solidFill>
                            <a:srgbClr val="000000"/>
                          </a:solidFill>
                          <a:effectLst/>
                          <a:latin typeface="Arial" panose="020B0604020202020204" pitchFamily="34" charset="0"/>
                        </a:rPr>
                        <a:t>5.4%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800" b="1" i="0" u="none" strike="noStrike">
                          <a:solidFill>
                            <a:srgbClr val="000000"/>
                          </a:solidFill>
                          <a:effectLst/>
                          <a:latin typeface="Arial" panose="020B0604020202020204" pitchFamily="34" charset="0"/>
                        </a:rPr>
                        <a:t>6.8%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800" b="1" i="0" u="none" strike="noStrike">
                          <a:solidFill>
                            <a:srgbClr val="000000"/>
                          </a:solidFill>
                          <a:effectLst/>
                          <a:latin typeface="Arial" panose="020B0604020202020204" pitchFamily="34" charset="0"/>
                        </a:rPr>
                        <a:t>11.2%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800" b="1" i="0" u="none" strike="noStrike">
                          <a:solidFill>
                            <a:srgbClr val="000000"/>
                          </a:solidFill>
                          <a:effectLst/>
                          <a:latin typeface="Arial" panose="020B0604020202020204" pitchFamily="34" charset="0"/>
                        </a:rPr>
                        <a:t>8.4%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GB" sz="800" b="0" i="0" u="none" strike="noStrike">
                        <a:solidFill>
                          <a:srgbClr val="000000"/>
                        </a:solidFill>
                        <a:effectLst/>
                        <a:latin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800" b="1" i="0" u="none" strike="noStrike">
                          <a:solidFill>
                            <a:srgbClr val="002060"/>
                          </a:solidFill>
                          <a:effectLst/>
                          <a:latin typeface="Arial" panose="020B0604020202020204" pitchFamily="34" charset="0"/>
                        </a:rPr>
                        <a:t>PP Change</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a:solidFill>
                            <a:srgbClr val="000000"/>
                          </a:solidFill>
                          <a:effectLst/>
                          <a:latin typeface="Arial" panose="020B0604020202020204" pitchFamily="34" charset="0"/>
                        </a:rPr>
                        <a:t>-0.5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800" b="1" i="0" u="none" strike="noStrike">
                          <a:solidFill>
                            <a:srgbClr val="000000"/>
                          </a:solidFill>
                          <a:effectLst/>
                          <a:latin typeface="Arial" panose="020B0604020202020204" pitchFamily="34" charset="0"/>
                        </a:rPr>
                        <a:t>-4.9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06712550"/>
                  </a:ext>
                </a:extLst>
              </a:tr>
            </a:tbl>
          </a:graphicData>
        </a:graphic>
      </p:graphicFrame>
      <p:graphicFrame>
        <p:nvGraphicFramePr>
          <p:cNvPr id="9" name="Table 8">
            <a:extLst>
              <a:ext uri="{FF2B5EF4-FFF2-40B4-BE49-F238E27FC236}">
                <a16:creationId xmlns:a16="http://schemas.microsoft.com/office/drawing/2014/main" id="{F4A62F94-F9E3-EB5A-6488-3AB44E23CE4A}"/>
              </a:ext>
            </a:extLst>
          </p:cNvPr>
          <p:cNvGraphicFramePr>
            <a:graphicFrameLocks/>
          </p:cNvGraphicFramePr>
          <p:nvPr>
            <p:extLst>
              <p:ext uri="{D42A27DB-BD31-4B8C-83A1-F6EECF244321}">
                <p14:modId xmlns:p14="http://schemas.microsoft.com/office/powerpoint/2010/main" val="930746280"/>
              </p:ext>
            </p:extLst>
          </p:nvPr>
        </p:nvGraphicFramePr>
        <p:xfrm>
          <a:off x="343270" y="3441949"/>
          <a:ext cx="5464520" cy="489120"/>
        </p:xfrm>
        <a:graphic>
          <a:graphicData uri="http://schemas.openxmlformats.org/drawingml/2006/table">
            <a:tbl>
              <a:tblPr firstRow="1" bandRow="1">
                <a:effectLst/>
              </a:tblPr>
              <a:tblGrid>
                <a:gridCol w="864000">
                  <a:extLst>
                    <a:ext uri="{9D8B030D-6E8A-4147-A177-3AD203B41FA5}">
                      <a16:colId xmlns:a16="http://schemas.microsoft.com/office/drawing/2014/main" val="2609853781"/>
                    </a:ext>
                  </a:extLst>
                </a:gridCol>
                <a:gridCol w="504000">
                  <a:extLst>
                    <a:ext uri="{9D8B030D-6E8A-4147-A177-3AD203B41FA5}">
                      <a16:colId xmlns:a16="http://schemas.microsoft.com/office/drawing/2014/main" val="3238801725"/>
                    </a:ext>
                  </a:extLst>
                </a:gridCol>
                <a:gridCol w="504000">
                  <a:extLst>
                    <a:ext uri="{9D8B030D-6E8A-4147-A177-3AD203B41FA5}">
                      <a16:colId xmlns:a16="http://schemas.microsoft.com/office/drawing/2014/main" val="129847028"/>
                    </a:ext>
                  </a:extLst>
                </a:gridCol>
                <a:gridCol w="504000">
                  <a:extLst>
                    <a:ext uri="{9D8B030D-6E8A-4147-A177-3AD203B41FA5}">
                      <a16:colId xmlns:a16="http://schemas.microsoft.com/office/drawing/2014/main" val="2983655793"/>
                    </a:ext>
                  </a:extLst>
                </a:gridCol>
                <a:gridCol w="504000">
                  <a:extLst>
                    <a:ext uri="{9D8B030D-6E8A-4147-A177-3AD203B41FA5}">
                      <a16:colId xmlns:a16="http://schemas.microsoft.com/office/drawing/2014/main" val="1752032484"/>
                    </a:ext>
                  </a:extLst>
                </a:gridCol>
                <a:gridCol w="504000">
                  <a:extLst>
                    <a:ext uri="{9D8B030D-6E8A-4147-A177-3AD203B41FA5}">
                      <a16:colId xmlns:a16="http://schemas.microsoft.com/office/drawing/2014/main" val="3044844383"/>
                    </a:ext>
                  </a:extLst>
                </a:gridCol>
                <a:gridCol w="496520">
                  <a:extLst>
                    <a:ext uri="{9D8B030D-6E8A-4147-A177-3AD203B41FA5}">
                      <a16:colId xmlns:a16="http://schemas.microsoft.com/office/drawing/2014/main" val="3702094272"/>
                    </a:ext>
                  </a:extLst>
                </a:gridCol>
                <a:gridCol w="576000">
                  <a:extLst>
                    <a:ext uri="{9D8B030D-6E8A-4147-A177-3AD203B41FA5}">
                      <a16:colId xmlns:a16="http://schemas.microsoft.com/office/drawing/2014/main" val="3746660425"/>
                    </a:ext>
                  </a:extLst>
                </a:gridCol>
                <a:gridCol w="504000">
                  <a:extLst>
                    <a:ext uri="{9D8B030D-6E8A-4147-A177-3AD203B41FA5}">
                      <a16:colId xmlns:a16="http://schemas.microsoft.com/office/drawing/2014/main" val="1495873282"/>
                    </a:ext>
                  </a:extLst>
                </a:gridCol>
                <a:gridCol w="504000">
                  <a:extLst>
                    <a:ext uri="{9D8B030D-6E8A-4147-A177-3AD203B41FA5}">
                      <a16:colId xmlns:a16="http://schemas.microsoft.com/office/drawing/2014/main" val="1487143500"/>
                    </a:ext>
                  </a:extLst>
                </a:gridCol>
              </a:tblGrid>
              <a:tr h="144000">
                <a:tc>
                  <a:txBody>
                    <a:bodyPr/>
                    <a:lstStyle/>
                    <a:p>
                      <a:pPr algn="ctr"/>
                      <a:r>
                        <a:rPr lang="en-GB" sz="800" b="1">
                          <a:solidFill>
                            <a:srgbClr val="002060"/>
                          </a:solidFill>
                          <a:latin typeface="Arial" panose="020B0604020202020204" pitchFamily="34" charset="0"/>
                          <a:cs typeface="Arial" panose="020B0604020202020204" pitchFamily="34" charset="0"/>
                        </a:rPr>
                        <a:t>Financial Year</a:t>
                      </a:r>
                    </a:p>
                  </a:txBody>
                  <a:tcPr marL="36000" marR="3600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800" b="1" i="0" u="none" strike="noStrike">
                          <a:solidFill>
                            <a:srgbClr val="002060"/>
                          </a:solidFill>
                          <a:effectLst/>
                          <a:latin typeface="Arial" panose="020B0604020202020204" pitchFamily="34" charset="0"/>
                          <a:cs typeface="Arial" panose="020B0604020202020204" pitchFamily="34" charset="0"/>
                        </a:rPr>
                        <a:t>20-21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800" b="1" i="0" u="none" strike="noStrike">
                          <a:solidFill>
                            <a:srgbClr val="002060"/>
                          </a:solidFill>
                          <a:effectLst/>
                          <a:latin typeface="Arial" panose="020B0604020202020204" pitchFamily="34" charset="0"/>
                          <a:cs typeface="Arial" panose="020B0604020202020204" pitchFamily="34" charset="0"/>
                        </a:rPr>
                        <a:t>21-22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800" b="1" i="0" u="none" strike="noStrike">
                          <a:solidFill>
                            <a:srgbClr val="002060"/>
                          </a:solidFill>
                          <a:effectLst/>
                          <a:latin typeface="Arial" panose="020B0604020202020204" pitchFamily="34" charset="0"/>
                          <a:cs typeface="Arial" panose="020B0604020202020204" pitchFamily="34" charset="0"/>
                        </a:rPr>
                        <a:t>22-23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800" b="1" i="0" u="none" strike="noStrike">
                          <a:solidFill>
                            <a:srgbClr val="002060"/>
                          </a:solidFill>
                          <a:effectLst/>
                          <a:latin typeface="Arial" panose="020B0604020202020204" pitchFamily="34" charset="0"/>
                          <a:cs typeface="Arial" panose="020B0604020202020204" pitchFamily="34" charset="0"/>
                        </a:rPr>
                        <a:t>23-24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800" b="1" i="0" u="none" strike="noStrike">
                          <a:solidFill>
                            <a:srgbClr val="002060"/>
                          </a:solidFill>
                          <a:effectLst/>
                          <a:latin typeface="Arial" panose="020B0604020202020204" pitchFamily="34" charset="0"/>
                          <a:cs typeface="Arial" panose="020B0604020202020204" pitchFamily="34" charset="0"/>
                        </a:rPr>
                        <a:t>24-25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GB" sz="800" b="1" i="0" u="none" strike="noStrike">
                        <a:solidFill>
                          <a:srgbClr val="002060"/>
                        </a:solidFill>
                        <a:effectLst/>
                        <a:latin typeface="Arial" panose="020B0604020202020204" pitchFamily="34" charset="0"/>
                        <a:cs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800" b="1" i="0" u="none" strike="noStrike">
                          <a:solidFill>
                            <a:srgbClr val="002060"/>
                          </a:solidFill>
                          <a:effectLst/>
                          <a:latin typeface="Arial" panose="020B0604020202020204" pitchFamily="34" charset="0"/>
                          <a:cs typeface="Arial" panose="020B0604020202020204" pitchFamily="34" charset="0"/>
                        </a:rPr>
                        <a:t>Quarter</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800" b="1" i="0" u="none" strike="noStrike">
                          <a:solidFill>
                            <a:srgbClr val="002060"/>
                          </a:solidFill>
                          <a:effectLst/>
                          <a:latin typeface="Arial" panose="020B0604020202020204" pitchFamily="34" charset="0"/>
                          <a:cs typeface="Arial" panose="020B0604020202020204" pitchFamily="34" charset="0"/>
                        </a:rPr>
                        <a:t>Q3 24-25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800" b="1" i="0" u="none" strike="noStrike">
                          <a:solidFill>
                            <a:srgbClr val="002060"/>
                          </a:solidFill>
                          <a:effectLst/>
                          <a:latin typeface="Arial" panose="020B0604020202020204" pitchFamily="34" charset="0"/>
                          <a:cs typeface="Arial" panose="020B0604020202020204" pitchFamily="34" charset="0"/>
                        </a:rPr>
                        <a:t>Q4 23-24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65647735"/>
                  </a:ext>
                </a:extLst>
              </a:tr>
              <a:tr h="331200">
                <a:tc>
                  <a:txBody>
                    <a:bodyPr/>
                    <a:lstStyle/>
                    <a:p>
                      <a:pPr algn="ctr" rtl="0" fontAlgn="ctr"/>
                      <a:r>
                        <a:rPr lang="en-GB" sz="800" b="1" i="0" u="none" strike="noStrike">
                          <a:solidFill>
                            <a:srgbClr val="002060"/>
                          </a:solidFill>
                          <a:effectLst/>
                          <a:latin typeface="Arial" panose="020B0604020202020204" pitchFamily="34" charset="0"/>
                        </a:rPr>
                        <a:t>Volume</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r>
                        <a:rPr lang="en-GB" sz="800" b="1" i="0" u="none" strike="noStrike">
                          <a:solidFill>
                            <a:srgbClr val="000000"/>
                          </a:solidFill>
                          <a:effectLst/>
                          <a:latin typeface="Arial" panose="020B0604020202020204" pitchFamily="34" charset="0"/>
                        </a:rPr>
                        <a:t>424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r>
                        <a:rPr lang="en-GB" sz="800" b="1" i="0" u="none" strike="noStrike">
                          <a:solidFill>
                            <a:srgbClr val="000000"/>
                          </a:solidFill>
                          <a:effectLst/>
                          <a:latin typeface="Arial" panose="020B0604020202020204" pitchFamily="34" charset="0"/>
                        </a:rPr>
                        <a:t>572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r>
                        <a:rPr lang="en-GB" sz="800" b="1" i="0" u="none" strike="noStrike">
                          <a:solidFill>
                            <a:srgbClr val="000000"/>
                          </a:solidFill>
                          <a:effectLst/>
                          <a:latin typeface="Arial" panose="020B0604020202020204" pitchFamily="34" charset="0"/>
                        </a:rPr>
                        <a:t>585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r>
                        <a:rPr lang="en-GB" sz="800" b="1" i="0" u="none" strike="noStrike">
                          <a:solidFill>
                            <a:srgbClr val="000000"/>
                          </a:solidFill>
                          <a:effectLst/>
                          <a:latin typeface="Arial" panose="020B0604020202020204" pitchFamily="34" charset="0"/>
                        </a:rPr>
                        <a:t>578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r>
                        <a:rPr lang="en-GB" sz="800" b="1" i="0" u="none" strike="noStrike">
                          <a:solidFill>
                            <a:srgbClr val="000000"/>
                          </a:solidFill>
                          <a:effectLst/>
                          <a:latin typeface="Arial" panose="020B0604020202020204" pitchFamily="34" charset="0"/>
                        </a:rPr>
                        <a:t>752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GB" sz="800" b="0" i="0" u="none" strike="noStrike">
                        <a:solidFill>
                          <a:srgbClr val="000000"/>
                        </a:solidFill>
                        <a:effectLst/>
                        <a:latin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800" b="1" i="0" u="none" strike="noStrike">
                          <a:solidFill>
                            <a:srgbClr val="002060"/>
                          </a:solidFill>
                          <a:effectLst/>
                          <a:latin typeface="Arial" panose="020B0604020202020204" pitchFamily="34" charset="0"/>
                        </a:rPr>
                        <a:t>% Change</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a:solidFill>
                            <a:srgbClr val="000000"/>
                          </a:solidFill>
                          <a:effectLst/>
                          <a:latin typeface="Arial" panose="020B0604020202020204" pitchFamily="34" charset="0"/>
                        </a:rPr>
                        <a:t>-7.5%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800" b="1" i="0" u="none" strike="noStrike">
                          <a:solidFill>
                            <a:srgbClr val="000000"/>
                          </a:solidFill>
                          <a:effectLst/>
                          <a:latin typeface="Arial" panose="020B0604020202020204" pitchFamily="34" charset="0"/>
                        </a:rPr>
                        <a:t>11.4%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06712550"/>
                  </a:ext>
                </a:extLst>
              </a:tr>
            </a:tbl>
          </a:graphicData>
        </a:graphic>
      </p:graphicFrame>
      <p:pic>
        <p:nvPicPr>
          <p:cNvPr id="6" name="Picture 5">
            <a:extLst>
              <a:ext uri="{FF2B5EF4-FFF2-40B4-BE49-F238E27FC236}">
                <a16:creationId xmlns:a16="http://schemas.microsoft.com/office/drawing/2014/main" id="{34F7A0B9-EE38-21A9-609E-11E8A89A2237}"/>
              </a:ext>
            </a:extLst>
          </p:cNvPr>
          <p:cNvPicPr>
            <a:picLocks noChangeAspect="1"/>
          </p:cNvPicPr>
          <p:nvPr/>
        </p:nvPicPr>
        <p:blipFill>
          <a:blip r:embed="rId3"/>
          <a:stretch>
            <a:fillRect/>
          </a:stretch>
        </p:blipFill>
        <p:spPr>
          <a:xfrm>
            <a:off x="539374" y="882000"/>
            <a:ext cx="5072312" cy="2450804"/>
          </a:xfrm>
          <a:prstGeom prst="rect">
            <a:avLst/>
          </a:prstGeom>
        </p:spPr>
      </p:pic>
      <p:pic>
        <p:nvPicPr>
          <p:cNvPr id="7" name="Picture 6">
            <a:extLst>
              <a:ext uri="{FF2B5EF4-FFF2-40B4-BE49-F238E27FC236}">
                <a16:creationId xmlns:a16="http://schemas.microsoft.com/office/drawing/2014/main" id="{8D8CB19F-0E21-3AA0-EE67-25CC3EFCAAAE}"/>
              </a:ext>
            </a:extLst>
          </p:cNvPr>
          <p:cNvPicPr>
            <a:picLocks noChangeAspect="1"/>
          </p:cNvPicPr>
          <p:nvPr/>
        </p:nvPicPr>
        <p:blipFill>
          <a:blip r:embed="rId4"/>
          <a:stretch>
            <a:fillRect/>
          </a:stretch>
        </p:blipFill>
        <p:spPr>
          <a:xfrm>
            <a:off x="6592868" y="882000"/>
            <a:ext cx="5072312" cy="2450804"/>
          </a:xfrm>
          <a:prstGeom prst="rect">
            <a:avLst/>
          </a:prstGeom>
        </p:spPr>
      </p:pic>
    </p:spTree>
    <p:extLst>
      <p:ext uri="{BB962C8B-B14F-4D97-AF65-F5344CB8AC3E}">
        <p14:creationId xmlns:p14="http://schemas.microsoft.com/office/powerpoint/2010/main" val="237449268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A164E9-BC03-F8DF-7407-A1650DB668BD}"/>
            </a:ext>
          </a:extLst>
        </p:cNvPr>
        <p:cNvGrpSpPr/>
        <p:nvPr/>
      </p:nvGrpSpPr>
      <p:grpSpPr>
        <a:xfrm>
          <a:off x="0" y="0"/>
          <a:ext cx="0" cy="0"/>
          <a:chOff x="0" y="0"/>
          <a:chExt cx="0" cy="0"/>
        </a:xfrm>
      </p:grpSpPr>
      <p:sp>
        <p:nvSpPr>
          <p:cNvPr id="14338" name="TextBox 14">
            <a:extLst>
              <a:ext uri="{FF2B5EF4-FFF2-40B4-BE49-F238E27FC236}">
                <a16:creationId xmlns:a16="http://schemas.microsoft.com/office/drawing/2014/main" id="{B582DB32-8B63-ECD6-C565-108ACC743896}"/>
              </a:ext>
            </a:extLst>
          </p:cNvPr>
          <p:cNvSpPr txBox="1">
            <a:spLocks noChangeArrowheads="1"/>
          </p:cNvSpPr>
          <p:nvPr/>
        </p:nvSpPr>
        <p:spPr bwMode="auto">
          <a:xfrm>
            <a:off x="120506" y="773364"/>
            <a:ext cx="5910048" cy="3261600"/>
          </a:xfrm>
          <a:prstGeom prst="rect">
            <a:avLst/>
          </a:prstGeom>
          <a:noFill/>
          <a:ln w="15875">
            <a:solidFill>
              <a:srgbClr val="00206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GB" altLang="en-US" sz="1800"/>
          </a:p>
        </p:txBody>
      </p:sp>
      <p:sp>
        <p:nvSpPr>
          <p:cNvPr id="3" name="TextBox 14">
            <a:extLst>
              <a:ext uri="{FF2B5EF4-FFF2-40B4-BE49-F238E27FC236}">
                <a16:creationId xmlns:a16="http://schemas.microsoft.com/office/drawing/2014/main" id="{7805CCF5-B91E-9861-7AD0-937BC77A31F4}"/>
              </a:ext>
            </a:extLst>
          </p:cNvPr>
          <p:cNvSpPr txBox="1">
            <a:spLocks noChangeArrowheads="1"/>
          </p:cNvSpPr>
          <p:nvPr/>
        </p:nvSpPr>
        <p:spPr bwMode="auto">
          <a:xfrm>
            <a:off x="6174000" y="773364"/>
            <a:ext cx="5910048" cy="3261600"/>
          </a:xfrm>
          <a:prstGeom prst="rect">
            <a:avLst/>
          </a:prstGeom>
          <a:noFill/>
          <a:ln w="15875">
            <a:solidFill>
              <a:srgbClr val="00206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GB" altLang="en-US" sz="1800"/>
          </a:p>
        </p:txBody>
      </p:sp>
      <p:sp>
        <p:nvSpPr>
          <p:cNvPr id="4" name="Rectangle 3">
            <a:extLst>
              <a:ext uri="{FF2B5EF4-FFF2-40B4-BE49-F238E27FC236}">
                <a16:creationId xmlns:a16="http://schemas.microsoft.com/office/drawing/2014/main" id="{649F5FA3-0551-839B-9704-86769A32F113}"/>
              </a:ext>
            </a:extLst>
          </p:cNvPr>
          <p:cNvSpPr/>
          <p:nvPr/>
        </p:nvSpPr>
        <p:spPr>
          <a:xfrm>
            <a:off x="0" y="0"/>
            <a:ext cx="12192000" cy="669925"/>
          </a:xfrm>
          <a:prstGeom prst="rect">
            <a:avLst/>
          </a:prstGeom>
          <a:solidFill>
            <a:srgbClr val="E6234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sz="3200"/>
              <a:t>	</a:t>
            </a:r>
            <a:r>
              <a:rPr lang="en-GB" sz="3200">
                <a:latin typeface="Arial" panose="020B0604020202020204" pitchFamily="34" charset="0"/>
                <a:cs typeface="Arial" panose="020B0604020202020204" pitchFamily="34" charset="0"/>
              </a:rPr>
              <a:t>4. Serious Sexual Offences</a:t>
            </a:r>
          </a:p>
        </p:txBody>
      </p:sp>
      <p:sp>
        <p:nvSpPr>
          <p:cNvPr id="14341" name="TextBox 13">
            <a:extLst>
              <a:ext uri="{FF2B5EF4-FFF2-40B4-BE49-F238E27FC236}">
                <a16:creationId xmlns:a16="http://schemas.microsoft.com/office/drawing/2014/main" id="{662B6030-0B43-096A-782C-4AB736A7E2D7}"/>
              </a:ext>
            </a:extLst>
          </p:cNvPr>
          <p:cNvSpPr txBox="1">
            <a:spLocks noChangeArrowheads="1"/>
          </p:cNvSpPr>
          <p:nvPr/>
        </p:nvSpPr>
        <p:spPr bwMode="auto">
          <a:xfrm>
            <a:off x="120506" y="4116801"/>
            <a:ext cx="11962800" cy="2664000"/>
          </a:xfrm>
          <a:prstGeom prst="rect">
            <a:avLst/>
          </a:prstGeom>
          <a:noFill/>
          <a:ln w="15875">
            <a:solidFill>
              <a:srgbClr val="002060"/>
            </a:solidFill>
            <a:miter lim="800000"/>
            <a:headEnd/>
            <a:tailEnd/>
          </a:ln>
          <a:extLst>
            <a:ext uri="{909E8E84-426E-40DD-AFC4-6F175D3DCCD1}">
              <a14:hiddenFill xmlns:a14="http://schemas.microsoft.com/office/drawing/2010/main">
                <a:solidFill>
                  <a:srgbClr val="FFFFFF"/>
                </a:solidFill>
              </a14:hiddenFill>
            </a:ext>
          </a:extLst>
        </p:spPr>
        <p:txBody>
          <a:bodyPr wrap="square" lIns="91440" tIns="45720" rIns="91440" bIns="45720" anchor="t">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hangingPunct="1">
              <a:lnSpc>
                <a:spcPct val="100000"/>
              </a:lnSpc>
              <a:spcBef>
                <a:spcPct val="0"/>
              </a:spcBef>
              <a:buFontTx/>
              <a:buNone/>
            </a:pPr>
            <a:r>
              <a:rPr lang="en-GB" altLang="en-US" sz="1300" b="1" i="1">
                <a:latin typeface="Arial" panose="020B0604020202020204" pitchFamily="34" charset="0"/>
                <a:cs typeface="Arial" panose="020B0604020202020204" pitchFamily="34" charset="0"/>
              </a:rPr>
              <a:t>Operational Overview</a:t>
            </a:r>
          </a:p>
          <a:p>
            <a:pPr algn="just" eaLnBrk="1" hangingPunct="1">
              <a:lnSpc>
                <a:spcPct val="100000"/>
              </a:lnSpc>
              <a:spcBef>
                <a:spcPct val="0"/>
              </a:spcBef>
              <a:buFontTx/>
              <a:buNone/>
            </a:pPr>
            <a:endParaRPr lang="en-GB" altLang="en-US" sz="600" b="1" i="1">
              <a:latin typeface="Avenir Next LT Pro Demi" panose="020B0704020202020204" pitchFamily="34" charset="0"/>
              <a:cs typeface="Arial" panose="020B0604020202020204" pitchFamily="34" charset="0"/>
            </a:endParaRPr>
          </a:p>
          <a:p>
            <a:pPr algn="just" eaLnBrk="1" hangingPunct="1">
              <a:lnSpc>
                <a:spcPct val="100000"/>
              </a:lnSpc>
              <a:spcBef>
                <a:spcPct val="0"/>
              </a:spcBef>
              <a:buFontTx/>
              <a:buNone/>
            </a:pPr>
            <a:r>
              <a:rPr lang="en-GB" altLang="en-US" sz="1100">
                <a:latin typeface="Arial" panose="020B0604020202020204" pitchFamily="34" charset="0"/>
                <a:cs typeface="Arial" panose="020B0604020202020204" pitchFamily="34" charset="0"/>
              </a:rPr>
              <a:t>A total of 265 crimes classified as serious sexual offences were recorded during Q4 2024-25. This is the highest value within the three-year timeframe, representing an increase of 3.1% (eight additional offences) when compared to the quarter prior. A further increase of 18.8% (42 additional offences) can be observed when comparing Q4 2024-25 to the same quarter during the previous financial year. </a:t>
            </a:r>
          </a:p>
          <a:p>
            <a:pPr algn="just" eaLnBrk="1" hangingPunct="1">
              <a:lnSpc>
                <a:spcPct val="100000"/>
              </a:lnSpc>
              <a:spcBef>
                <a:spcPct val="0"/>
              </a:spcBef>
              <a:buFontTx/>
              <a:buNone/>
            </a:pPr>
            <a:endParaRPr lang="en-GB" altLang="en-US" sz="600">
              <a:latin typeface="Arial" panose="020B0604020202020204" pitchFamily="34" charset="0"/>
              <a:cs typeface="Arial" panose="020B0604020202020204" pitchFamily="34" charset="0"/>
            </a:endParaRPr>
          </a:p>
          <a:p>
            <a:pPr algn="just" eaLnBrk="1" hangingPunct="1">
              <a:lnSpc>
                <a:spcPct val="100000"/>
              </a:lnSpc>
              <a:spcBef>
                <a:spcPct val="0"/>
              </a:spcBef>
              <a:buFontTx/>
              <a:buNone/>
            </a:pPr>
            <a:r>
              <a:rPr lang="en-GB" altLang="en-US" sz="1100">
                <a:latin typeface="Arial" panose="020B0604020202020204" pitchFamily="34" charset="0"/>
                <a:cs typeface="Arial" panose="020B0604020202020204" pitchFamily="34" charset="0"/>
              </a:rPr>
              <a:t>The solved rate for Q4 2024-25 stands at 7.9%, with 21 crimes solved. This represents an increase of 2.5 percentage points when compared to the quarter prior, with seven additional crimes solved. However, the solved rate has fallen by 2.4 percentage points when compared to the same quarter during the previous financial year, with two fewer crimes solved.</a:t>
            </a:r>
          </a:p>
          <a:p>
            <a:pPr algn="just" eaLnBrk="1" hangingPunct="1">
              <a:lnSpc>
                <a:spcPct val="100000"/>
              </a:lnSpc>
              <a:spcBef>
                <a:spcPct val="0"/>
              </a:spcBef>
              <a:buFontTx/>
              <a:buNone/>
            </a:pPr>
            <a:endParaRPr lang="en-GB" altLang="en-US" sz="600">
              <a:latin typeface="Arial" panose="020B0604020202020204" pitchFamily="34" charset="0"/>
              <a:cs typeface="Arial" panose="020B0604020202020204" pitchFamily="34" charset="0"/>
            </a:endParaRPr>
          </a:p>
          <a:p>
            <a:pPr algn="just" eaLnBrk="1" hangingPunct="1">
              <a:lnSpc>
                <a:spcPct val="100000"/>
              </a:lnSpc>
              <a:spcBef>
                <a:spcPct val="0"/>
              </a:spcBef>
              <a:buFontTx/>
              <a:buNone/>
            </a:pPr>
            <a:endParaRPr lang="en-GB" altLang="en-US" sz="600">
              <a:latin typeface="Arial" panose="020B0604020202020204" pitchFamily="34" charset="0"/>
              <a:cs typeface="Arial" panose="020B0604020202020204" pitchFamily="34" charset="0"/>
            </a:endParaRPr>
          </a:p>
          <a:p>
            <a:pPr algn="just" eaLnBrk="1" hangingPunct="1">
              <a:lnSpc>
                <a:spcPct val="100000"/>
              </a:lnSpc>
              <a:spcBef>
                <a:spcPct val="0"/>
              </a:spcBef>
              <a:buFontTx/>
              <a:buNone/>
            </a:pPr>
            <a:endParaRPr lang="en-GB" altLang="en-US" sz="600" b="1" i="1">
              <a:latin typeface="Avenir Next LT Pro Demi" panose="020B0704020202020204" pitchFamily="34" charset="0"/>
              <a:cs typeface="Arial" panose="020B0604020202020204" pitchFamily="34" charset="0"/>
            </a:endParaRPr>
          </a:p>
          <a:p>
            <a:pPr algn="just" eaLnBrk="1" hangingPunct="1">
              <a:lnSpc>
                <a:spcPct val="100000"/>
              </a:lnSpc>
              <a:spcBef>
                <a:spcPct val="0"/>
              </a:spcBef>
              <a:buFontTx/>
              <a:buNone/>
            </a:pPr>
            <a:endParaRPr lang="en-GB" altLang="en-US" sz="600" b="1" i="1">
              <a:latin typeface="Avenir Next LT Pro Demi" panose="020B0704020202020204" pitchFamily="34" charset="0"/>
              <a:cs typeface="Arial" panose="020B0604020202020204" pitchFamily="34" charset="0"/>
            </a:endParaRPr>
          </a:p>
          <a:p>
            <a:pPr algn="just" eaLnBrk="1" hangingPunct="1">
              <a:lnSpc>
                <a:spcPct val="100000"/>
              </a:lnSpc>
              <a:spcBef>
                <a:spcPct val="0"/>
              </a:spcBef>
              <a:buFontTx/>
              <a:buNone/>
            </a:pPr>
            <a:endParaRPr lang="en-GB" altLang="en-US" sz="600" b="1" i="1">
              <a:latin typeface="Avenir Next LT Pro Demi" panose="020B0704020202020204" pitchFamily="34" charset="0"/>
              <a:cs typeface="Arial" panose="020B0604020202020204" pitchFamily="34" charset="0"/>
            </a:endParaRPr>
          </a:p>
          <a:p>
            <a:pPr algn="just" eaLnBrk="1" hangingPunct="1">
              <a:lnSpc>
                <a:spcPct val="100000"/>
              </a:lnSpc>
              <a:spcBef>
                <a:spcPct val="0"/>
              </a:spcBef>
              <a:buFontTx/>
              <a:buNone/>
            </a:pPr>
            <a:endParaRPr lang="en-GB" altLang="en-US" sz="600" b="1" i="1">
              <a:latin typeface="Avenir Next LT Pro Demi" panose="020B0704020202020204" pitchFamily="34" charset="0"/>
              <a:cs typeface="Arial" panose="020B0604020202020204" pitchFamily="34" charset="0"/>
            </a:endParaRPr>
          </a:p>
          <a:p>
            <a:pPr algn="just" eaLnBrk="1" hangingPunct="1">
              <a:lnSpc>
                <a:spcPct val="100000"/>
              </a:lnSpc>
              <a:spcBef>
                <a:spcPct val="0"/>
              </a:spcBef>
              <a:buFontTx/>
              <a:buNone/>
            </a:pPr>
            <a:endParaRPr lang="en-GB" altLang="en-US" sz="600" b="1" i="1">
              <a:latin typeface="Avenir Next LT Pro Demi" panose="020B0704020202020204" pitchFamily="34" charset="0"/>
              <a:cs typeface="Arial" panose="020B0604020202020204" pitchFamily="34" charset="0"/>
            </a:endParaRPr>
          </a:p>
          <a:p>
            <a:pPr algn="just" eaLnBrk="1" hangingPunct="1">
              <a:lnSpc>
                <a:spcPct val="100000"/>
              </a:lnSpc>
              <a:spcBef>
                <a:spcPct val="0"/>
              </a:spcBef>
              <a:buFontTx/>
              <a:buNone/>
            </a:pPr>
            <a:endParaRPr lang="en-GB" altLang="en-US" sz="600" b="1" i="1">
              <a:latin typeface="Avenir Next LT Pro Demi" panose="020B0704020202020204" pitchFamily="34" charset="0"/>
              <a:cs typeface="Arial" panose="020B0604020202020204" pitchFamily="34" charset="0"/>
            </a:endParaRPr>
          </a:p>
          <a:p>
            <a:pPr algn="just" eaLnBrk="1" hangingPunct="1">
              <a:lnSpc>
                <a:spcPct val="100000"/>
              </a:lnSpc>
              <a:spcBef>
                <a:spcPct val="0"/>
              </a:spcBef>
              <a:buFontTx/>
              <a:buNone/>
            </a:pPr>
            <a:endParaRPr lang="en-GB" altLang="en-US" sz="600" b="1" i="1">
              <a:latin typeface="Avenir Next LT Pro Demi" panose="020B0704020202020204" pitchFamily="34" charset="0"/>
              <a:cs typeface="Arial" panose="020B0604020202020204" pitchFamily="34" charset="0"/>
            </a:endParaRPr>
          </a:p>
          <a:p>
            <a:pPr algn="just" eaLnBrk="1" hangingPunct="1">
              <a:lnSpc>
                <a:spcPct val="100000"/>
              </a:lnSpc>
              <a:spcBef>
                <a:spcPct val="0"/>
              </a:spcBef>
              <a:buFontTx/>
              <a:buNone/>
            </a:pPr>
            <a:endParaRPr lang="en-GB" altLang="en-US" sz="600" b="1" i="1">
              <a:latin typeface="Avenir Next LT Pro Demi" panose="020B0704020202020204" pitchFamily="34" charset="0"/>
              <a:cs typeface="Arial" panose="020B0604020202020204" pitchFamily="34" charset="0"/>
            </a:endParaRPr>
          </a:p>
          <a:p>
            <a:pPr algn="just" eaLnBrk="1" hangingPunct="1">
              <a:lnSpc>
                <a:spcPct val="100000"/>
              </a:lnSpc>
              <a:spcBef>
                <a:spcPct val="0"/>
              </a:spcBef>
              <a:buFontTx/>
              <a:buNone/>
            </a:pPr>
            <a:endParaRPr lang="en-GB" altLang="en-US" sz="600" b="1" i="1">
              <a:latin typeface="Avenir Next LT Pro Demi" panose="020B0704020202020204" pitchFamily="34" charset="0"/>
              <a:cs typeface="Arial" panose="020B0604020202020204" pitchFamily="34" charset="0"/>
            </a:endParaRPr>
          </a:p>
          <a:p>
            <a:pPr algn="just" eaLnBrk="1" hangingPunct="1">
              <a:lnSpc>
                <a:spcPct val="100000"/>
              </a:lnSpc>
              <a:spcBef>
                <a:spcPct val="0"/>
              </a:spcBef>
              <a:buFontTx/>
              <a:buNone/>
            </a:pPr>
            <a:endParaRPr lang="en-GB" altLang="en-US" sz="600" b="1" i="1">
              <a:latin typeface="Avenir Next LT Pro Demi" panose="020B0704020202020204" pitchFamily="34" charset="0"/>
              <a:cs typeface="Arial" panose="020B0604020202020204" pitchFamily="34" charset="0"/>
            </a:endParaRPr>
          </a:p>
          <a:p>
            <a:pPr algn="just" eaLnBrk="1" hangingPunct="1">
              <a:lnSpc>
                <a:spcPct val="100000"/>
              </a:lnSpc>
              <a:spcBef>
                <a:spcPct val="0"/>
              </a:spcBef>
              <a:buFontTx/>
              <a:buNone/>
            </a:pPr>
            <a:endParaRPr lang="en-GB" altLang="en-US" sz="600" b="1" i="1">
              <a:latin typeface="Arial" panose="020B0604020202020204" pitchFamily="34" charset="0"/>
              <a:cs typeface="Arial" panose="020B0604020202020204" pitchFamily="34" charset="0"/>
            </a:endParaRPr>
          </a:p>
          <a:p>
            <a:pPr algn="just" eaLnBrk="1" hangingPunct="1">
              <a:lnSpc>
                <a:spcPct val="100000"/>
              </a:lnSpc>
              <a:spcBef>
                <a:spcPct val="0"/>
              </a:spcBef>
              <a:buFontTx/>
              <a:buNone/>
            </a:pPr>
            <a:r>
              <a:rPr lang="en-GB" altLang="en-US" sz="1100" i="1">
                <a:latin typeface="Arial" panose="020B0604020202020204" pitchFamily="34" charset="0"/>
                <a:cs typeface="Arial" panose="020B0604020202020204" pitchFamily="34" charset="0"/>
              </a:rPr>
              <a:t>Rape offences have been excluded from this dataset.</a:t>
            </a:r>
          </a:p>
        </p:txBody>
      </p:sp>
      <p:graphicFrame>
        <p:nvGraphicFramePr>
          <p:cNvPr id="2" name="Table 1">
            <a:extLst>
              <a:ext uri="{FF2B5EF4-FFF2-40B4-BE49-F238E27FC236}">
                <a16:creationId xmlns:a16="http://schemas.microsoft.com/office/drawing/2014/main" id="{7AD72FC8-37C2-C8B4-027A-99E51F849679}"/>
              </a:ext>
            </a:extLst>
          </p:cNvPr>
          <p:cNvGraphicFramePr>
            <a:graphicFrameLocks/>
          </p:cNvGraphicFramePr>
          <p:nvPr>
            <p:extLst>
              <p:ext uri="{D42A27DB-BD31-4B8C-83A1-F6EECF244321}">
                <p14:modId xmlns:p14="http://schemas.microsoft.com/office/powerpoint/2010/main" val="825193336"/>
              </p:ext>
            </p:extLst>
          </p:nvPr>
        </p:nvGraphicFramePr>
        <p:xfrm>
          <a:off x="6426947" y="3441949"/>
          <a:ext cx="5404154" cy="489120"/>
        </p:xfrm>
        <a:graphic>
          <a:graphicData uri="http://schemas.openxmlformats.org/drawingml/2006/table">
            <a:tbl>
              <a:tblPr firstRow="1" bandRow="1"/>
              <a:tblGrid>
                <a:gridCol w="864000">
                  <a:extLst>
                    <a:ext uri="{9D8B030D-6E8A-4147-A177-3AD203B41FA5}">
                      <a16:colId xmlns:a16="http://schemas.microsoft.com/office/drawing/2014/main" val="2609853781"/>
                    </a:ext>
                  </a:extLst>
                </a:gridCol>
                <a:gridCol w="504000">
                  <a:extLst>
                    <a:ext uri="{9D8B030D-6E8A-4147-A177-3AD203B41FA5}">
                      <a16:colId xmlns:a16="http://schemas.microsoft.com/office/drawing/2014/main" val="3238801725"/>
                    </a:ext>
                  </a:extLst>
                </a:gridCol>
                <a:gridCol w="504000">
                  <a:extLst>
                    <a:ext uri="{9D8B030D-6E8A-4147-A177-3AD203B41FA5}">
                      <a16:colId xmlns:a16="http://schemas.microsoft.com/office/drawing/2014/main" val="129847028"/>
                    </a:ext>
                  </a:extLst>
                </a:gridCol>
                <a:gridCol w="504000">
                  <a:extLst>
                    <a:ext uri="{9D8B030D-6E8A-4147-A177-3AD203B41FA5}">
                      <a16:colId xmlns:a16="http://schemas.microsoft.com/office/drawing/2014/main" val="2983655793"/>
                    </a:ext>
                  </a:extLst>
                </a:gridCol>
                <a:gridCol w="504000">
                  <a:extLst>
                    <a:ext uri="{9D8B030D-6E8A-4147-A177-3AD203B41FA5}">
                      <a16:colId xmlns:a16="http://schemas.microsoft.com/office/drawing/2014/main" val="1752032484"/>
                    </a:ext>
                  </a:extLst>
                </a:gridCol>
                <a:gridCol w="504000">
                  <a:extLst>
                    <a:ext uri="{9D8B030D-6E8A-4147-A177-3AD203B41FA5}">
                      <a16:colId xmlns:a16="http://schemas.microsoft.com/office/drawing/2014/main" val="3044844383"/>
                    </a:ext>
                  </a:extLst>
                </a:gridCol>
                <a:gridCol w="436154">
                  <a:extLst>
                    <a:ext uri="{9D8B030D-6E8A-4147-A177-3AD203B41FA5}">
                      <a16:colId xmlns:a16="http://schemas.microsoft.com/office/drawing/2014/main" val="848912980"/>
                    </a:ext>
                  </a:extLst>
                </a:gridCol>
                <a:gridCol w="576000">
                  <a:extLst>
                    <a:ext uri="{9D8B030D-6E8A-4147-A177-3AD203B41FA5}">
                      <a16:colId xmlns:a16="http://schemas.microsoft.com/office/drawing/2014/main" val="2436559015"/>
                    </a:ext>
                  </a:extLst>
                </a:gridCol>
                <a:gridCol w="504000">
                  <a:extLst>
                    <a:ext uri="{9D8B030D-6E8A-4147-A177-3AD203B41FA5}">
                      <a16:colId xmlns:a16="http://schemas.microsoft.com/office/drawing/2014/main" val="1495873282"/>
                    </a:ext>
                  </a:extLst>
                </a:gridCol>
                <a:gridCol w="504000">
                  <a:extLst>
                    <a:ext uri="{9D8B030D-6E8A-4147-A177-3AD203B41FA5}">
                      <a16:colId xmlns:a16="http://schemas.microsoft.com/office/drawing/2014/main" val="1487143500"/>
                    </a:ext>
                  </a:extLst>
                </a:gridCol>
              </a:tblGrid>
              <a:tr h="144000">
                <a:tc>
                  <a:txBody>
                    <a:bodyPr/>
                    <a:lstStyle/>
                    <a:p>
                      <a:pPr algn="ctr"/>
                      <a:r>
                        <a:rPr lang="en-GB" sz="800" b="1">
                          <a:solidFill>
                            <a:srgbClr val="002060"/>
                          </a:solidFill>
                          <a:latin typeface="Arial" panose="020B0604020202020204" pitchFamily="34" charset="0"/>
                          <a:cs typeface="Arial" panose="020B0604020202020204" pitchFamily="34" charset="0"/>
                        </a:rPr>
                        <a:t>Financial Year</a:t>
                      </a:r>
                    </a:p>
                  </a:txBody>
                  <a:tcPr marL="36000" marR="3600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a:solidFill>
                            <a:srgbClr val="002060"/>
                          </a:solidFill>
                          <a:latin typeface="Arial" panose="020B0604020202020204" pitchFamily="34" charset="0"/>
                          <a:cs typeface="Arial" panose="020B0604020202020204" pitchFamily="34" charset="0"/>
                        </a:rPr>
                        <a:t>20-21</a:t>
                      </a:r>
                    </a:p>
                  </a:txBody>
                  <a:tcPr marL="36000" marR="3600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a:solidFill>
                            <a:srgbClr val="002060"/>
                          </a:solidFill>
                          <a:latin typeface="Arial" panose="020B0604020202020204" pitchFamily="34" charset="0"/>
                          <a:cs typeface="Arial" panose="020B0604020202020204" pitchFamily="34" charset="0"/>
                        </a:rPr>
                        <a:t>21-22</a:t>
                      </a:r>
                    </a:p>
                  </a:txBody>
                  <a:tcPr marL="36000" marR="3600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a:solidFill>
                            <a:srgbClr val="002060"/>
                          </a:solidFill>
                          <a:latin typeface="Arial" panose="020B0604020202020204" pitchFamily="34" charset="0"/>
                          <a:cs typeface="Arial" panose="020B0604020202020204" pitchFamily="34" charset="0"/>
                        </a:rPr>
                        <a:t>22-23</a:t>
                      </a:r>
                    </a:p>
                  </a:txBody>
                  <a:tcPr marL="36000" marR="3600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a:solidFill>
                            <a:srgbClr val="002060"/>
                          </a:solidFill>
                          <a:latin typeface="Arial" panose="020B0604020202020204" pitchFamily="34" charset="0"/>
                          <a:cs typeface="Arial" panose="020B0604020202020204" pitchFamily="34" charset="0"/>
                        </a:rPr>
                        <a:t>23-24</a:t>
                      </a:r>
                    </a:p>
                  </a:txBody>
                  <a:tcPr marL="36000" marR="3600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a:solidFill>
                            <a:srgbClr val="002060"/>
                          </a:solidFill>
                          <a:latin typeface="Arial" panose="020B0604020202020204" pitchFamily="34" charset="0"/>
                          <a:cs typeface="Arial" panose="020B0604020202020204" pitchFamily="34" charset="0"/>
                        </a:rPr>
                        <a:t>24-25</a:t>
                      </a:r>
                    </a:p>
                  </a:txBody>
                  <a:tcPr marL="36000" marR="3600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GB" sz="800" b="1" i="0" u="none" strike="noStrike">
                        <a:solidFill>
                          <a:srgbClr val="002060"/>
                        </a:solidFill>
                        <a:effectLst/>
                        <a:latin typeface="Arial" panose="020B0604020202020204" pitchFamily="34" charset="0"/>
                        <a:cs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800" b="1" i="0" u="none" strike="noStrike">
                          <a:solidFill>
                            <a:srgbClr val="002060"/>
                          </a:solidFill>
                          <a:effectLst/>
                          <a:latin typeface="Arial" panose="020B0604020202020204" pitchFamily="34" charset="0"/>
                          <a:cs typeface="Arial" panose="020B0604020202020204" pitchFamily="34" charset="0"/>
                        </a:rPr>
                        <a:t>Quarter</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800" b="1" i="0" u="none" strike="noStrike">
                          <a:solidFill>
                            <a:srgbClr val="002060"/>
                          </a:solidFill>
                          <a:effectLst/>
                          <a:latin typeface="Arial" panose="020B0604020202020204" pitchFamily="34" charset="0"/>
                          <a:cs typeface="Arial" panose="020B0604020202020204" pitchFamily="34" charset="0"/>
                        </a:rPr>
                        <a:t>Q3 24-25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800" b="1" i="0" u="none" strike="noStrike">
                          <a:solidFill>
                            <a:srgbClr val="002060"/>
                          </a:solidFill>
                          <a:effectLst/>
                          <a:latin typeface="Arial" panose="020B0604020202020204" pitchFamily="34" charset="0"/>
                          <a:cs typeface="Arial" panose="020B0604020202020204" pitchFamily="34" charset="0"/>
                        </a:rPr>
                        <a:t>Q4 23-24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65647735"/>
                  </a:ext>
                </a:extLst>
              </a:tr>
              <a:tr h="331200">
                <a:tc>
                  <a:txBody>
                    <a:bodyPr/>
                    <a:lstStyle/>
                    <a:p>
                      <a:pPr algn="ctr" rtl="0" fontAlgn="ctr"/>
                      <a:r>
                        <a:rPr lang="en-GB" sz="800" b="1" i="0" u="none" strike="noStrike">
                          <a:solidFill>
                            <a:srgbClr val="002060"/>
                          </a:solidFill>
                          <a:effectLst/>
                          <a:latin typeface="Arial" panose="020B0604020202020204" pitchFamily="34" charset="0"/>
                        </a:rPr>
                        <a:t>Solved Rate</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800" b="1" i="0" u="none" strike="noStrike">
                          <a:solidFill>
                            <a:srgbClr val="000000"/>
                          </a:solidFill>
                          <a:effectLst/>
                          <a:latin typeface="Arial" panose="020B0604020202020204" pitchFamily="34" charset="0"/>
                        </a:rPr>
                        <a:t>9.4%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800" b="1" i="0" u="none" strike="noStrike">
                          <a:solidFill>
                            <a:srgbClr val="000000"/>
                          </a:solidFill>
                          <a:effectLst/>
                          <a:latin typeface="Arial" panose="020B0604020202020204" pitchFamily="34" charset="0"/>
                        </a:rPr>
                        <a:t>6.3%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800" b="1" i="0" u="none" strike="noStrike">
                          <a:solidFill>
                            <a:srgbClr val="000000"/>
                          </a:solidFill>
                          <a:effectLst/>
                          <a:latin typeface="Arial" panose="020B0604020202020204" pitchFamily="34" charset="0"/>
                        </a:rPr>
                        <a:t>6.7%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800" b="1" i="0" u="none" strike="noStrike">
                          <a:solidFill>
                            <a:srgbClr val="000000"/>
                          </a:solidFill>
                          <a:effectLst/>
                          <a:latin typeface="Arial" panose="020B0604020202020204" pitchFamily="34" charset="0"/>
                        </a:rPr>
                        <a:t>10.1%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800" b="1" i="0" u="none" strike="noStrike">
                          <a:solidFill>
                            <a:srgbClr val="000000"/>
                          </a:solidFill>
                          <a:effectLst/>
                          <a:latin typeface="Arial" panose="020B0604020202020204" pitchFamily="34" charset="0"/>
                        </a:rPr>
                        <a:t>7.2%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GB" sz="800" b="0" i="0" u="none" strike="noStrike">
                        <a:solidFill>
                          <a:srgbClr val="000000"/>
                        </a:solidFill>
                        <a:effectLst/>
                        <a:latin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800" b="1" i="0" u="none" strike="noStrike">
                          <a:solidFill>
                            <a:srgbClr val="002060"/>
                          </a:solidFill>
                          <a:effectLst/>
                          <a:latin typeface="Arial" panose="020B0604020202020204" pitchFamily="34" charset="0"/>
                        </a:rPr>
                        <a:t>PP Change</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a:solidFill>
                            <a:srgbClr val="000000"/>
                          </a:solidFill>
                          <a:effectLst/>
                          <a:latin typeface="Arial" panose="020B0604020202020204" pitchFamily="34" charset="0"/>
                        </a:rPr>
                        <a:t>2.5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800" b="1" i="0" u="none" strike="noStrike">
                          <a:solidFill>
                            <a:srgbClr val="000000"/>
                          </a:solidFill>
                          <a:effectLst/>
                          <a:latin typeface="Arial" panose="020B0604020202020204" pitchFamily="34" charset="0"/>
                        </a:rPr>
                        <a:t>-2.4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06712550"/>
                  </a:ext>
                </a:extLst>
              </a:tr>
            </a:tbl>
          </a:graphicData>
        </a:graphic>
      </p:graphicFrame>
      <p:graphicFrame>
        <p:nvGraphicFramePr>
          <p:cNvPr id="9" name="Table 8">
            <a:extLst>
              <a:ext uri="{FF2B5EF4-FFF2-40B4-BE49-F238E27FC236}">
                <a16:creationId xmlns:a16="http://schemas.microsoft.com/office/drawing/2014/main" id="{36D42EB9-996B-FE70-3E11-BC5B2AB52D01}"/>
              </a:ext>
            </a:extLst>
          </p:cNvPr>
          <p:cNvGraphicFramePr>
            <a:graphicFrameLocks/>
          </p:cNvGraphicFramePr>
          <p:nvPr>
            <p:extLst>
              <p:ext uri="{D42A27DB-BD31-4B8C-83A1-F6EECF244321}">
                <p14:modId xmlns:p14="http://schemas.microsoft.com/office/powerpoint/2010/main" val="287899788"/>
              </p:ext>
            </p:extLst>
          </p:nvPr>
        </p:nvGraphicFramePr>
        <p:xfrm>
          <a:off x="343270" y="3441949"/>
          <a:ext cx="5464520" cy="489120"/>
        </p:xfrm>
        <a:graphic>
          <a:graphicData uri="http://schemas.openxmlformats.org/drawingml/2006/table">
            <a:tbl>
              <a:tblPr firstRow="1" bandRow="1">
                <a:effectLst/>
              </a:tblPr>
              <a:tblGrid>
                <a:gridCol w="864000">
                  <a:extLst>
                    <a:ext uri="{9D8B030D-6E8A-4147-A177-3AD203B41FA5}">
                      <a16:colId xmlns:a16="http://schemas.microsoft.com/office/drawing/2014/main" val="2609853781"/>
                    </a:ext>
                  </a:extLst>
                </a:gridCol>
                <a:gridCol w="504000">
                  <a:extLst>
                    <a:ext uri="{9D8B030D-6E8A-4147-A177-3AD203B41FA5}">
                      <a16:colId xmlns:a16="http://schemas.microsoft.com/office/drawing/2014/main" val="3238801725"/>
                    </a:ext>
                  </a:extLst>
                </a:gridCol>
                <a:gridCol w="504000">
                  <a:extLst>
                    <a:ext uri="{9D8B030D-6E8A-4147-A177-3AD203B41FA5}">
                      <a16:colId xmlns:a16="http://schemas.microsoft.com/office/drawing/2014/main" val="129847028"/>
                    </a:ext>
                  </a:extLst>
                </a:gridCol>
                <a:gridCol w="504000">
                  <a:extLst>
                    <a:ext uri="{9D8B030D-6E8A-4147-A177-3AD203B41FA5}">
                      <a16:colId xmlns:a16="http://schemas.microsoft.com/office/drawing/2014/main" val="2983655793"/>
                    </a:ext>
                  </a:extLst>
                </a:gridCol>
                <a:gridCol w="504000">
                  <a:extLst>
                    <a:ext uri="{9D8B030D-6E8A-4147-A177-3AD203B41FA5}">
                      <a16:colId xmlns:a16="http://schemas.microsoft.com/office/drawing/2014/main" val="1752032484"/>
                    </a:ext>
                  </a:extLst>
                </a:gridCol>
                <a:gridCol w="504000">
                  <a:extLst>
                    <a:ext uri="{9D8B030D-6E8A-4147-A177-3AD203B41FA5}">
                      <a16:colId xmlns:a16="http://schemas.microsoft.com/office/drawing/2014/main" val="3044844383"/>
                    </a:ext>
                  </a:extLst>
                </a:gridCol>
                <a:gridCol w="496520">
                  <a:extLst>
                    <a:ext uri="{9D8B030D-6E8A-4147-A177-3AD203B41FA5}">
                      <a16:colId xmlns:a16="http://schemas.microsoft.com/office/drawing/2014/main" val="3702094272"/>
                    </a:ext>
                  </a:extLst>
                </a:gridCol>
                <a:gridCol w="576000">
                  <a:extLst>
                    <a:ext uri="{9D8B030D-6E8A-4147-A177-3AD203B41FA5}">
                      <a16:colId xmlns:a16="http://schemas.microsoft.com/office/drawing/2014/main" val="3746660425"/>
                    </a:ext>
                  </a:extLst>
                </a:gridCol>
                <a:gridCol w="504000">
                  <a:extLst>
                    <a:ext uri="{9D8B030D-6E8A-4147-A177-3AD203B41FA5}">
                      <a16:colId xmlns:a16="http://schemas.microsoft.com/office/drawing/2014/main" val="1495873282"/>
                    </a:ext>
                  </a:extLst>
                </a:gridCol>
                <a:gridCol w="504000">
                  <a:extLst>
                    <a:ext uri="{9D8B030D-6E8A-4147-A177-3AD203B41FA5}">
                      <a16:colId xmlns:a16="http://schemas.microsoft.com/office/drawing/2014/main" val="1487143500"/>
                    </a:ext>
                  </a:extLst>
                </a:gridCol>
              </a:tblGrid>
              <a:tr h="144000">
                <a:tc>
                  <a:txBody>
                    <a:bodyPr/>
                    <a:lstStyle/>
                    <a:p>
                      <a:pPr algn="ctr"/>
                      <a:r>
                        <a:rPr lang="en-GB" sz="800" b="1">
                          <a:solidFill>
                            <a:srgbClr val="002060"/>
                          </a:solidFill>
                          <a:latin typeface="Arial" panose="020B0604020202020204" pitchFamily="34" charset="0"/>
                          <a:cs typeface="Arial" panose="020B0604020202020204" pitchFamily="34" charset="0"/>
                        </a:rPr>
                        <a:t>Financial Year</a:t>
                      </a:r>
                    </a:p>
                  </a:txBody>
                  <a:tcPr marL="36000" marR="3600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800" b="1" i="0" u="none" strike="noStrike">
                          <a:solidFill>
                            <a:srgbClr val="002060"/>
                          </a:solidFill>
                          <a:effectLst/>
                          <a:latin typeface="Arial" panose="020B0604020202020204" pitchFamily="34" charset="0"/>
                          <a:cs typeface="Arial" panose="020B0604020202020204" pitchFamily="34" charset="0"/>
                        </a:rPr>
                        <a:t>20-21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800" b="1" i="0" u="none" strike="noStrike">
                          <a:solidFill>
                            <a:srgbClr val="002060"/>
                          </a:solidFill>
                          <a:effectLst/>
                          <a:latin typeface="Arial" panose="020B0604020202020204" pitchFamily="34" charset="0"/>
                          <a:cs typeface="Arial" panose="020B0604020202020204" pitchFamily="34" charset="0"/>
                        </a:rPr>
                        <a:t>21-22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800" b="1" i="0" u="none" strike="noStrike">
                          <a:solidFill>
                            <a:srgbClr val="002060"/>
                          </a:solidFill>
                          <a:effectLst/>
                          <a:latin typeface="Arial" panose="020B0604020202020204" pitchFamily="34" charset="0"/>
                          <a:cs typeface="Arial" panose="020B0604020202020204" pitchFamily="34" charset="0"/>
                        </a:rPr>
                        <a:t>22-23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800" b="1" i="0" u="none" strike="noStrike">
                          <a:solidFill>
                            <a:srgbClr val="002060"/>
                          </a:solidFill>
                          <a:effectLst/>
                          <a:latin typeface="Arial" panose="020B0604020202020204" pitchFamily="34" charset="0"/>
                          <a:cs typeface="Arial" panose="020B0604020202020204" pitchFamily="34" charset="0"/>
                        </a:rPr>
                        <a:t>23-24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800" b="1" i="0" u="none" strike="noStrike">
                          <a:solidFill>
                            <a:srgbClr val="002060"/>
                          </a:solidFill>
                          <a:effectLst/>
                          <a:latin typeface="Arial" panose="020B0604020202020204" pitchFamily="34" charset="0"/>
                          <a:cs typeface="Arial" panose="020B0604020202020204" pitchFamily="34" charset="0"/>
                        </a:rPr>
                        <a:t>24-25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GB" sz="800" b="1" i="0" u="none" strike="noStrike">
                        <a:solidFill>
                          <a:srgbClr val="002060"/>
                        </a:solidFill>
                        <a:effectLst/>
                        <a:latin typeface="Arial" panose="020B0604020202020204" pitchFamily="34" charset="0"/>
                        <a:cs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800" b="1" i="0" u="none" strike="noStrike">
                          <a:solidFill>
                            <a:srgbClr val="002060"/>
                          </a:solidFill>
                          <a:effectLst/>
                          <a:latin typeface="Arial" panose="020B0604020202020204" pitchFamily="34" charset="0"/>
                          <a:cs typeface="Arial" panose="020B0604020202020204" pitchFamily="34" charset="0"/>
                        </a:rPr>
                        <a:t>Quarter</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800" b="1" i="0" u="none" strike="noStrike">
                          <a:solidFill>
                            <a:srgbClr val="002060"/>
                          </a:solidFill>
                          <a:effectLst/>
                          <a:latin typeface="Arial" panose="020B0604020202020204" pitchFamily="34" charset="0"/>
                          <a:cs typeface="Arial" panose="020B0604020202020204" pitchFamily="34" charset="0"/>
                        </a:rPr>
                        <a:t>Q3 24-25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800" b="1" i="0" u="none" strike="noStrike">
                          <a:solidFill>
                            <a:srgbClr val="002060"/>
                          </a:solidFill>
                          <a:effectLst/>
                          <a:latin typeface="Arial" panose="020B0604020202020204" pitchFamily="34" charset="0"/>
                          <a:cs typeface="Arial" panose="020B0604020202020204" pitchFamily="34" charset="0"/>
                        </a:rPr>
                        <a:t>Q4 23-24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65647735"/>
                  </a:ext>
                </a:extLst>
              </a:tr>
              <a:tr h="331200">
                <a:tc>
                  <a:txBody>
                    <a:bodyPr/>
                    <a:lstStyle/>
                    <a:p>
                      <a:pPr algn="ctr" rtl="0" fontAlgn="ctr"/>
                      <a:r>
                        <a:rPr lang="en-GB" sz="800" b="1" i="0" u="none" strike="noStrike">
                          <a:solidFill>
                            <a:srgbClr val="002060"/>
                          </a:solidFill>
                          <a:effectLst/>
                          <a:latin typeface="Arial" panose="020B0604020202020204" pitchFamily="34" charset="0"/>
                        </a:rPr>
                        <a:t>Volume</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r>
                        <a:rPr lang="en-GB" sz="800" b="1" i="0" u="none" strike="noStrike">
                          <a:solidFill>
                            <a:srgbClr val="000000"/>
                          </a:solidFill>
                          <a:effectLst/>
                          <a:latin typeface="Arial" panose="020B0604020202020204" pitchFamily="34" charset="0"/>
                        </a:rPr>
                        <a:t>671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r>
                        <a:rPr lang="en-GB" sz="800" b="1" i="0" u="none" strike="noStrike">
                          <a:solidFill>
                            <a:srgbClr val="000000"/>
                          </a:solidFill>
                          <a:effectLst/>
                          <a:latin typeface="Arial" panose="020B0604020202020204" pitchFamily="34" charset="0"/>
                        </a:rPr>
                        <a:t>925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r>
                        <a:rPr lang="en-GB" sz="800" b="1" i="0" u="none" strike="noStrike">
                          <a:solidFill>
                            <a:srgbClr val="000000"/>
                          </a:solidFill>
                          <a:effectLst/>
                          <a:latin typeface="Arial" panose="020B0604020202020204" pitchFamily="34" charset="0"/>
                        </a:rPr>
                        <a:t>997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r>
                        <a:rPr lang="en-GB" sz="800" b="1" i="0" u="none" strike="noStrike">
                          <a:solidFill>
                            <a:srgbClr val="000000"/>
                          </a:solidFill>
                          <a:effectLst/>
                          <a:latin typeface="Arial" panose="020B0604020202020204" pitchFamily="34" charset="0"/>
                        </a:rPr>
                        <a:t>878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r>
                        <a:rPr lang="en-GB" sz="800" b="1" i="0" u="none" strike="noStrike">
                          <a:solidFill>
                            <a:srgbClr val="000000"/>
                          </a:solidFill>
                          <a:effectLst/>
                          <a:latin typeface="Arial" panose="020B0604020202020204" pitchFamily="34" charset="0"/>
                        </a:rPr>
                        <a:t>1,000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GB" sz="800" b="0" i="0" u="none" strike="noStrike">
                        <a:solidFill>
                          <a:srgbClr val="000000"/>
                        </a:solidFill>
                        <a:effectLst/>
                        <a:latin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800" b="1" i="0" u="none" strike="noStrike">
                          <a:solidFill>
                            <a:srgbClr val="002060"/>
                          </a:solidFill>
                          <a:effectLst/>
                          <a:latin typeface="Arial" panose="020B0604020202020204" pitchFamily="34" charset="0"/>
                        </a:rPr>
                        <a:t>% Change</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a:solidFill>
                            <a:srgbClr val="000000"/>
                          </a:solidFill>
                          <a:effectLst/>
                          <a:latin typeface="Arial" panose="020B0604020202020204" pitchFamily="34" charset="0"/>
                        </a:rPr>
                        <a:t>3.1%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800" b="1" i="0" u="none" strike="noStrike">
                          <a:solidFill>
                            <a:srgbClr val="000000"/>
                          </a:solidFill>
                          <a:effectLst/>
                          <a:latin typeface="Arial" panose="020B0604020202020204" pitchFamily="34" charset="0"/>
                        </a:rPr>
                        <a:t>18.8%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06712550"/>
                  </a:ext>
                </a:extLst>
              </a:tr>
            </a:tbl>
          </a:graphicData>
        </a:graphic>
      </p:graphicFrame>
      <p:pic>
        <p:nvPicPr>
          <p:cNvPr id="8" name="Picture 7">
            <a:extLst>
              <a:ext uri="{FF2B5EF4-FFF2-40B4-BE49-F238E27FC236}">
                <a16:creationId xmlns:a16="http://schemas.microsoft.com/office/drawing/2014/main" id="{D5D67BC5-8B8E-D136-1B8A-B92D1F9F0048}"/>
              </a:ext>
            </a:extLst>
          </p:cNvPr>
          <p:cNvPicPr>
            <a:picLocks noChangeAspect="1"/>
          </p:cNvPicPr>
          <p:nvPr/>
        </p:nvPicPr>
        <p:blipFill>
          <a:blip r:embed="rId3"/>
          <a:stretch>
            <a:fillRect/>
          </a:stretch>
        </p:blipFill>
        <p:spPr>
          <a:xfrm>
            <a:off x="6592868" y="882000"/>
            <a:ext cx="5072312" cy="2450804"/>
          </a:xfrm>
          <a:prstGeom prst="rect">
            <a:avLst/>
          </a:prstGeom>
        </p:spPr>
      </p:pic>
      <p:pic>
        <p:nvPicPr>
          <p:cNvPr id="7" name="Picture 6">
            <a:extLst>
              <a:ext uri="{FF2B5EF4-FFF2-40B4-BE49-F238E27FC236}">
                <a16:creationId xmlns:a16="http://schemas.microsoft.com/office/drawing/2014/main" id="{69D6C4E6-E8BD-3A46-4DC5-4276FF0924E1}"/>
              </a:ext>
            </a:extLst>
          </p:cNvPr>
          <p:cNvPicPr>
            <a:picLocks noChangeAspect="1"/>
          </p:cNvPicPr>
          <p:nvPr/>
        </p:nvPicPr>
        <p:blipFill>
          <a:blip r:embed="rId4"/>
          <a:stretch>
            <a:fillRect/>
          </a:stretch>
        </p:blipFill>
        <p:spPr>
          <a:xfrm>
            <a:off x="539374" y="882000"/>
            <a:ext cx="5072312" cy="2450804"/>
          </a:xfrm>
          <a:prstGeom prst="rect">
            <a:avLst/>
          </a:prstGeom>
        </p:spPr>
      </p:pic>
    </p:spTree>
    <p:extLst>
      <p:ext uri="{BB962C8B-B14F-4D97-AF65-F5344CB8AC3E}">
        <p14:creationId xmlns:p14="http://schemas.microsoft.com/office/powerpoint/2010/main" val="168869427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8F221B-1BE8-5A6B-13F5-F3866E7599A4}"/>
            </a:ext>
          </a:extLst>
        </p:cNvPr>
        <p:cNvGrpSpPr/>
        <p:nvPr/>
      </p:nvGrpSpPr>
      <p:grpSpPr>
        <a:xfrm>
          <a:off x="0" y="0"/>
          <a:ext cx="0" cy="0"/>
          <a:chOff x="0" y="0"/>
          <a:chExt cx="0" cy="0"/>
        </a:xfrm>
      </p:grpSpPr>
      <p:sp>
        <p:nvSpPr>
          <p:cNvPr id="14338" name="TextBox 14">
            <a:extLst>
              <a:ext uri="{FF2B5EF4-FFF2-40B4-BE49-F238E27FC236}">
                <a16:creationId xmlns:a16="http://schemas.microsoft.com/office/drawing/2014/main" id="{081A8E65-3758-FA1B-1055-E8A1392446D2}"/>
              </a:ext>
            </a:extLst>
          </p:cNvPr>
          <p:cNvSpPr txBox="1">
            <a:spLocks noChangeArrowheads="1"/>
          </p:cNvSpPr>
          <p:nvPr/>
        </p:nvSpPr>
        <p:spPr bwMode="auto">
          <a:xfrm>
            <a:off x="120506" y="773364"/>
            <a:ext cx="5910048" cy="3261600"/>
          </a:xfrm>
          <a:prstGeom prst="rect">
            <a:avLst/>
          </a:prstGeom>
          <a:noFill/>
          <a:ln w="15875">
            <a:solidFill>
              <a:srgbClr val="00206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GB" altLang="en-US" sz="1800"/>
          </a:p>
        </p:txBody>
      </p:sp>
      <p:sp>
        <p:nvSpPr>
          <p:cNvPr id="3" name="TextBox 14">
            <a:extLst>
              <a:ext uri="{FF2B5EF4-FFF2-40B4-BE49-F238E27FC236}">
                <a16:creationId xmlns:a16="http://schemas.microsoft.com/office/drawing/2014/main" id="{C93910CC-3D80-BDBC-716D-912F38A1CF0E}"/>
              </a:ext>
            </a:extLst>
          </p:cNvPr>
          <p:cNvSpPr txBox="1">
            <a:spLocks noChangeArrowheads="1"/>
          </p:cNvSpPr>
          <p:nvPr/>
        </p:nvSpPr>
        <p:spPr bwMode="auto">
          <a:xfrm>
            <a:off x="6174000" y="773364"/>
            <a:ext cx="5910048" cy="3261600"/>
          </a:xfrm>
          <a:prstGeom prst="rect">
            <a:avLst/>
          </a:prstGeom>
          <a:noFill/>
          <a:ln w="15875">
            <a:solidFill>
              <a:srgbClr val="00206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GB" altLang="en-US" sz="1800"/>
          </a:p>
        </p:txBody>
      </p:sp>
      <p:sp>
        <p:nvSpPr>
          <p:cNvPr id="4" name="Rectangle 3">
            <a:extLst>
              <a:ext uri="{FF2B5EF4-FFF2-40B4-BE49-F238E27FC236}">
                <a16:creationId xmlns:a16="http://schemas.microsoft.com/office/drawing/2014/main" id="{EA3657AA-D2A9-1BA0-AB58-A14953252A2B}"/>
              </a:ext>
            </a:extLst>
          </p:cNvPr>
          <p:cNvSpPr/>
          <p:nvPr/>
        </p:nvSpPr>
        <p:spPr>
          <a:xfrm>
            <a:off x="0" y="0"/>
            <a:ext cx="12192000" cy="669925"/>
          </a:xfrm>
          <a:prstGeom prst="rect">
            <a:avLst/>
          </a:prstGeom>
          <a:solidFill>
            <a:srgbClr val="E6234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sz="3200"/>
              <a:t>	</a:t>
            </a:r>
            <a:r>
              <a:rPr lang="en-GB" sz="3200">
                <a:latin typeface="Arial" panose="020B0604020202020204" pitchFamily="34" charset="0"/>
                <a:cs typeface="Arial" panose="020B0604020202020204" pitchFamily="34" charset="0"/>
              </a:rPr>
              <a:t>5. Stalking and Harassment</a:t>
            </a:r>
          </a:p>
        </p:txBody>
      </p:sp>
      <p:sp>
        <p:nvSpPr>
          <p:cNvPr id="14341" name="TextBox 13">
            <a:extLst>
              <a:ext uri="{FF2B5EF4-FFF2-40B4-BE49-F238E27FC236}">
                <a16:creationId xmlns:a16="http://schemas.microsoft.com/office/drawing/2014/main" id="{8AABA14A-57B5-4C42-D640-CC99A3E370A2}"/>
              </a:ext>
            </a:extLst>
          </p:cNvPr>
          <p:cNvSpPr txBox="1">
            <a:spLocks noChangeArrowheads="1"/>
          </p:cNvSpPr>
          <p:nvPr/>
        </p:nvSpPr>
        <p:spPr bwMode="auto">
          <a:xfrm>
            <a:off x="120506" y="4116798"/>
            <a:ext cx="11962800" cy="2664000"/>
          </a:xfrm>
          <a:prstGeom prst="rect">
            <a:avLst/>
          </a:prstGeom>
          <a:noFill/>
          <a:ln w="15875">
            <a:solidFill>
              <a:srgbClr val="002060"/>
            </a:solidFill>
            <a:miter lim="800000"/>
            <a:headEnd/>
            <a:tailEnd/>
          </a:ln>
          <a:extLst>
            <a:ext uri="{909E8E84-426E-40DD-AFC4-6F175D3DCCD1}">
              <a14:hiddenFill xmlns:a14="http://schemas.microsoft.com/office/drawing/2010/main">
                <a:solidFill>
                  <a:srgbClr val="FFFFFF"/>
                </a:solidFill>
              </a14:hiddenFill>
            </a:ext>
          </a:extLst>
        </p:spPr>
        <p:txBody>
          <a:bodyPr wrap="square" lIns="91440" tIns="45720" rIns="91440" bIns="45720" anchor="t">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hangingPunct="1">
              <a:lnSpc>
                <a:spcPct val="100000"/>
              </a:lnSpc>
              <a:spcBef>
                <a:spcPct val="0"/>
              </a:spcBef>
              <a:buFontTx/>
              <a:buNone/>
            </a:pPr>
            <a:r>
              <a:rPr lang="en-GB" altLang="en-US" sz="1300" b="1" i="1">
                <a:latin typeface="Arial" panose="020B0604020202020204" pitchFamily="34" charset="0"/>
                <a:cs typeface="Arial" panose="020B0604020202020204" pitchFamily="34" charset="0"/>
              </a:rPr>
              <a:t>Operational Overview</a:t>
            </a:r>
          </a:p>
          <a:p>
            <a:pPr algn="just" eaLnBrk="1" hangingPunct="1">
              <a:lnSpc>
                <a:spcPct val="100000"/>
              </a:lnSpc>
              <a:spcBef>
                <a:spcPct val="0"/>
              </a:spcBef>
              <a:buFontTx/>
              <a:buNone/>
            </a:pPr>
            <a:endParaRPr lang="en-GB" altLang="en-US" sz="600" b="1" i="1">
              <a:latin typeface="Avenir Next LT Pro Demi" panose="020B0704020202020204" pitchFamily="34" charset="0"/>
              <a:cs typeface="Arial" panose="020B0604020202020204" pitchFamily="34" charset="0"/>
            </a:endParaRPr>
          </a:p>
          <a:p>
            <a:pPr algn="just" eaLnBrk="1" hangingPunct="1">
              <a:lnSpc>
                <a:spcPct val="100000"/>
              </a:lnSpc>
              <a:spcBef>
                <a:spcPct val="0"/>
              </a:spcBef>
              <a:buFontTx/>
              <a:buNone/>
            </a:pPr>
            <a:r>
              <a:rPr lang="en-GB" altLang="en-US" sz="1100">
                <a:latin typeface="Arial" panose="020B0604020202020204" pitchFamily="34" charset="0"/>
                <a:cs typeface="Arial" panose="020B0604020202020204" pitchFamily="34" charset="0"/>
              </a:rPr>
              <a:t>Overall, 2,033 stalking and harassment offences were recorded during Q4 2024-25. This represents an increase of 2.4% (47 additional offences) when compared to the quarter prior, but a reduction of 6.2% (135 fewer offences) when compared to the same quarter during the previous financial year. </a:t>
            </a:r>
          </a:p>
          <a:p>
            <a:pPr algn="just" eaLnBrk="1" hangingPunct="1">
              <a:lnSpc>
                <a:spcPct val="100000"/>
              </a:lnSpc>
              <a:spcBef>
                <a:spcPct val="0"/>
              </a:spcBef>
              <a:buFontTx/>
              <a:buNone/>
            </a:pPr>
            <a:endParaRPr lang="en-GB" altLang="en-US" sz="600">
              <a:latin typeface="Arial" panose="020B0604020202020204" pitchFamily="34" charset="0"/>
              <a:cs typeface="Arial" panose="020B0604020202020204" pitchFamily="34" charset="0"/>
            </a:endParaRPr>
          </a:p>
          <a:p>
            <a:pPr algn="just" eaLnBrk="1" hangingPunct="1">
              <a:lnSpc>
                <a:spcPct val="100000"/>
              </a:lnSpc>
              <a:spcBef>
                <a:spcPct val="0"/>
              </a:spcBef>
              <a:buFontTx/>
              <a:buNone/>
            </a:pPr>
            <a:r>
              <a:rPr lang="en-GB" altLang="en-US" sz="1100">
                <a:latin typeface="Arial" panose="020B0604020202020204" pitchFamily="34" charset="0"/>
                <a:cs typeface="Arial" panose="020B0604020202020204" pitchFamily="34" charset="0"/>
              </a:rPr>
              <a:t>The solved rate for Q4 2024-25 stands at 10.5%, with 214 crimes solved. This represents the highest solved rate within the three-year timeframe and an increase of 4.7 percentage points when compared to the quarter prior, with 99 additional crimes solved. A less prominent increase of 0.9 percentage points can be observed when comparing Q4 2024-25 to the same quarter during the previous financial year, with six additional crimes solved.</a:t>
            </a:r>
          </a:p>
          <a:p>
            <a:pPr algn="just" eaLnBrk="1" hangingPunct="1">
              <a:lnSpc>
                <a:spcPct val="100000"/>
              </a:lnSpc>
              <a:spcBef>
                <a:spcPct val="0"/>
              </a:spcBef>
              <a:buFontTx/>
              <a:buNone/>
            </a:pPr>
            <a:endParaRPr lang="en-GB" altLang="en-US" sz="600">
              <a:latin typeface="Arial" panose="020B0604020202020204" pitchFamily="34" charset="0"/>
              <a:cs typeface="Arial" panose="020B0604020202020204" pitchFamily="34" charset="0"/>
            </a:endParaRPr>
          </a:p>
          <a:p>
            <a:pPr algn="just">
              <a:lnSpc>
                <a:spcPct val="100000"/>
              </a:lnSpc>
              <a:spcBef>
                <a:spcPct val="0"/>
              </a:spcBef>
              <a:buNone/>
            </a:pPr>
            <a:r>
              <a:rPr lang="en-GB" altLang="en-US" sz="1100">
                <a:latin typeface="Arial" panose="020B0604020202020204" pitchFamily="34" charset="0"/>
                <a:cs typeface="Arial" panose="020B0604020202020204" pitchFamily="34" charset="0"/>
              </a:rPr>
              <a:t>The force has commissioned a review of our stalking response by the Suzy Lamplugh Trust and will develop a delivery plan from these findings, as well as those from internal reviews and national guidance.</a:t>
            </a:r>
            <a:endParaRPr lang="en-GB" altLang="en-US" sz="1200">
              <a:latin typeface="Arial" panose="020B0604020202020204" pitchFamily="34" charset="0"/>
              <a:cs typeface="Arial" panose="020B0604020202020204" pitchFamily="34" charset="0"/>
            </a:endParaRPr>
          </a:p>
          <a:p>
            <a:pPr algn="just" eaLnBrk="1" hangingPunct="1">
              <a:lnSpc>
                <a:spcPct val="100000"/>
              </a:lnSpc>
              <a:spcBef>
                <a:spcPct val="0"/>
              </a:spcBef>
              <a:buFontTx/>
              <a:buNone/>
            </a:pPr>
            <a:endParaRPr lang="en-GB" altLang="en-US" sz="1300" b="1" i="1">
              <a:latin typeface="Avenir Next LT Pro Demi" panose="020B0704020202020204" pitchFamily="34" charset="0"/>
              <a:cs typeface="Arial" panose="020B0604020202020204" pitchFamily="34" charset="0"/>
            </a:endParaRPr>
          </a:p>
          <a:p>
            <a:pPr algn="just" eaLnBrk="1" hangingPunct="1">
              <a:lnSpc>
                <a:spcPct val="100000"/>
              </a:lnSpc>
              <a:spcBef>
                <a:spcPct val="0"/>
              </a:spcBef>
              <a:buFontTx/>
              <a:buNone/>
            </a:pPr>
            <a:endParaRPr lang="en-GB" altLang="en-US" sz="1300" b="1" i="1">
              <a:latin typeface="Avenir Next LT Pro Demi" panose="020B0704020202020204" pitchFamily="34" charset="0"/>
              <a:cs typeface="Arial" panose="020B0604020202020204" pitchFamily="34" charset="0"/>
            </a:endParaRPr>
          </a:p>
          <a:p>
            <a:pPr algn="just" eaLnBrk="1" hangingPunct="1">
              <a:lnSpc>
                <a:spcPct val="100000"/>
              </a:lnSpc>
              <a:spcBef>
                <a:spcPct val="0"/>
              </a:spcBef>
              <a:buFontTx/>
              <a:buNone/>
            </a:pPr>
            <a:endParaRPr lang="en-GB" altLang="en-US" sz="1300" b="1" i="1">
              <a:latin typeface="Avenir Next LT Pro Demi" panose="020B0704020202020204" pitchFamily="34" charset="0"/>
              <a:cs typeface="Arial" panose="020B0604020202020204" pitchFamily="34" charset="0"/>
            </a:endParaRPr>
          </a:p>
          <a:p>
            <a:pPr algn="just" eaLnBrk="1" hangingPunct="1">
              <a:lnSpc>
                <a:spcPct val="100000"/>
              </a:lnSpc>
              <a:spcBef>
                <a:spcPct val="0"/>
              </a:spcBef>
              <a:buFontTx/>
              <a:buNone/>
            </a:pPr>
            <a:endParaRPr lang="en-GB" altLang="en-US" sz="600" b="1" i="1">
              <a:latin typeface="Arial" panose="020B0604020202020204" pitchFamily="34" charset="0"/>
              <a:cs typeface="Arial" panose="020B0604020202020204" pitchFamily="34" charset="0"/>
            </a:endParaRPr>
          </a:p>
          <a:p>
            <a:pPr algn="just" eaLnBrk="1" hangingPunct="1">
              <a:lnSpc>
                <a:spcPct val="100000"/>
              </a:lnSpc>
              <a:spcBef>
                <a:spcPct val="0"/>
              </a:spcBef>
              <a:buFontTx/>
              <a:buNone/>
            </a:pPr>
            <a:endParaRPr lang="en-GB" altLang="en-US" sz="600" b="1" i="1">
              <a:latin typeface="Arial" panose="020B0604020202020204" pitchFamily="34" charset="0"/>
              <a:cs typeface="Arial" panose="020B0604020202020204" pitchFamily="34" charset="0"/>
            </a:endParaRPr>
          </a:p>
        </p:txBody>
      </p:sp>
      <p:graphicFrame>
        <p:nvGraphicFramePr>
          <p:cNvPr id="2" name="Table 1">
            <a:extLst>
              <a:ext uri="{FF2B5EF4-FFF2-40B4-BE49-F238E27FC236}">
                <a16:creationId xmlns:a16="http://schemas.microsoft.com/office/drawing/2014/main" id="{CD547300-8643-4474-0F0B-62CEE34A19FA}"/>
              </a:ext>
            </a:extLst>
          </p:cNvPr>
          <p:cNvGraphicFramePr>
            <a:graphicFrameLocks/>
          </p:cNvGraphicFramePr>
          <p:nvPr>
            <p:extLst>
              <p:ext uri="{D42A27DB-BD31-4B8C-83A1-F6EECF244321}">
                <p14:modId xmlns:p14="http://schemas.microsoft.com/office/powerpoint/2010/main" val="915766484"/>
              </p:ext>
            </p:extLst>
          </p:nvPr>
        </p:nvGraphicFramePr>
        <p:xfrm>
          <a:off x="6426947" y="3441949"/>
          <a:ext cx="5404154" cy="489120"/>
        </p:xfrm>
        <a:graphic>
          <a:graphicData uri="http://schemas.openxmlformats.org/drawingml/2006/table">
            <a:tbl>
              <a:tblPr firstRow="1" bandRow="1"/>
              <a:tblGrid>
                <a:gridCol w="864000">
                  <a:extLst>
                    <a:ext uri="{9D8B030D-6E8A-4147-A177-3AD203B41FA5}">
                      <a16:colId xmlns:a16="http://schemas.microsoft.com/office/drawing/2014/main" val="2609853781"/>
                    </a:ext>
                  </a:extLst>
                </a:gridCol>
                <a:gridCol w="504000">
                  <a:extLst>
                    <a:ext uri="{9D8B030D-6E8A-4147-A177-3AD203B41FA5}">
                      <a16:colId xmlns:a16="http://schemas.microsoft.com/office/drawing/2014/main" val="3238801725"/>
                    </a:ext>
                  </a:extLst>
                </a:gridCol>
                <a:gridCol w="504000">
                  <a:extLst>
                    <a:ext uri="{9D8B030D-6E8A-4147-A177-3AD203B41FA5}">
                      <a16:colId xmlns:a16="http://schemas.microsoft.com/office/drawing/2014/main" val="129847028"/>
                    </a:ext>
                  </a:extLst>
                </a:gridCol>
                <a:gridCol w="504000">
                  <a:extLst>
                    <a:ext uri="{9D8B030D-6E8A-4147-A177-3AD203B41FA5}">
                      <a16:colId xmlns:a16="http://schemas.microsoft.com/office/drawing/2014/main" val="2983655793"/>
                    </a:ext>
                  </a:extLst>
                </a:gridCol>
                <a:gridCol w="504000">
                  <a:extLst>
                    <a:ext uri="{9D8B030D-6E8A-4147-A177-3AD203B41FA5}">
                      <a16:colId xmlns:a16="http://schemas.microsoft.com/office/drawing/2014/main" val="1752032484"/>
                    </a:ext>
                  </a:extLst>
                </a:gridCol>
                <a:gridCol w="504000">
                  <a:extLst>
                    <a:ext uri="{9D8B030D-6E8A-4147-A177-3AD203B41FA5}">
                      <a16:colId xmlns:a16="http://schemas.microsoft.com/office/drawing/2014/main" val="3044844383"/>
                    </a:ext>
                  </a:extLst>
                </a:gridCol>
                <a:gridCol w="436154">
                  <a:extLst>
                    <a:ext uri="{9D8B030D-6E8A-4147-A177-3AD203B41FA5}">
                      <a16:colId xmlns:a16="http://schemas.microsoft.com/office/drawing/2014/main" val="848912980"/>
                    </a:ext>
                  </a:extLst>
                </a:gridCol>
                <a:gridCol w="576000">
                  <a:extLst>
                    <a:ext uri="{9D8B030D-6E8A-4147-A177-3AD203B41FA5}">
                      <a16:colId xmlns:a16="http://schemas.microsoft.com/office/drawing/2014/main" val="2436559015"/>
                    </a:ext>
                  </a:extLst>
                </a:gridCol>
                <a:gridCol w="504000">
                  <a:extLst>
                    <a:ext uri="{9D8B030D-6E8A-4147-A177-3AD203B41FA5}">
                      <a16:colId xmlns:a16="http://schemas.microsoft.com/office/drawing/2014/main" val="1495873282"/>
                    </a:ext>
                  </a:extLst>
                </a:gridCol>
                <a:gridCol w="504000">
                  <a:extLst>
                    <a:ext uri="{9D8B030D-6E8A-4147-A177-3AD203B41FA5}">
                      <a16:colId xmlns:a16="http://schemas.microsoft.com/office/drawing/2014/main" val="1487143500"/>
                    </a:ext>
                  </a:extLst>
                </a:gridCol>
              </a:tblGrid>
              <a:tr h="144000">
                <a:tc>
                  <a:txBody>
                    <a:bodyPr/>
                    <a:lstStyle/>
                    <a:p>
                      <a:pPr algn="ctr"/>
                      <a:r>
                        <a:rPr lang="en-GB" sz="800" b="1">
                          <a:solidFill>
                            <a:srgbClr val="002060"/>
                          </a:solidFill>
                          <a:latin typeface="Arial" panose="020B0604020202020204" pitchFamily="34" charset="0"/>
                          <a:cs typeface="Arial" panose="020B0604020202020204" pitchFamily="34" charset="0"/>
                        </a:rPr>
                        <a:t>Financial Year</a:t>
                      </a:r>
                    </a:p>
                  </a:txBody>
                  <a:tcPr marL="36000" marR="3600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a:solidFill>
                            <a:srgbClr val="002060"/>
                          </a:solidFill>
                          <a:latin typeface="Arial" panose="020B0604020202020204" pitchFamily="34" charset="0"/>
                          <a:cs typeface="Arial" panose="020B0604020202020204" pitchFamily="34" charset="0"/>
                        </a:rPr>
                        <a:t>20-21</a:t>
                      </a:r>
                    </a:p>
                  </a:txBody>
                  <a:tcPr marL="36000" marR="3600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a:solidFill>
                            <a:srgbClr val="002060"/>
                          </a:solidFill>
                          <a:latin typeface="Arial" panose="020B0604020202020204" pitchFamily="34" charset="0"/>
                          <a:cs typeface="Arial" panose="020B0604020202020204" pitchFamily="34" charset="0"/>
                        </a:rPr>
                        <a:t>21-22</a:t>
                      </a:r>
                    </a:p>
                  </a:txBody>
                  <a:tcPr marL="36000" marR="3600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a:solidFill>
                            <a:srgbClr val="002060"/>
                          </a:solidFill>
                          <a:latin typeface="Arial" panose="020B0604020202020204" pitchFamily="34" charset="0"/>
                          <a:cs typeface="Arial" panose="020B0604020202020204" pitchFamily="34" charset="0"/>
                        </a:rPr>
                        <a:t>22-23</a:t>
                      </a:r>
                    </a:p>
                  </a:txBody>
                  <a:tcPr marL="36000" marR="3600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a:solidFill>
                            <a:srgbClr val="002060"/>
                          </a:solidFill>
                          <a:latin typeface="Arial" panose="020B0604020202020204" pitchFamily="34" charset="0"/>
                          <a:cs typeface="Arial" panose="020B0604020202020204" pitchFamily="34" charset="0"/>
                        </a:rPr>
                        <a:t>23-24</a:t>
                      </a:r>
                    </a:p>
                  </a:txBody>
                  <a:tcPr marL="36000" marR="3600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a:solidFill>
                            <a:srgbClr val="002060"/>
                          </a:solidFill>
                          <a:latin typeface="Arial" panose="020B0604020202020204" pitchFamily="34" charset="0"/>
                          <a:cs typeface="Arial" panose="020B0604020202020204" pitchFamily="34" charset="0"/>
                        </a:rPr>
                        <a:t>24-25</a:t>
                      </a:r>
                    </a:p>
                  </a:txBody>
                  <a:tcPr marL="36000" marR="3600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GB" sz="800" b="1" i="0" u="none" strike="noStrike">
                        <a:solidFill>
                          <a:srgbClr val="002060"/>
                        </a:solidFill>
                        <a:effectLst/>
                        <a:latin typeface="Arial" panose="020B0604020202020204" pitchFamily="34" charset="0"/>
                        <a:cs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800" b="1" i="0" u="none" strike="noStrike">
                          <a:solidFill>
                            <a:srgbClr val="002060"/>
                          </a:solidFill>
                          <a:effectLst/>
                          <a:latin typeface="Arial" panose="020B0604020202020204" pitchFamily="34" charset="0"/>
                          <a:cs typeface="Arial" panose="020B0604020202020204" pitchFamily="34" charset="0"/>
                        </a:rPr>
                        <a:t>Quarter</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800" b="1" i="0" u="none" strike="noStrike">
                          <a:solidFill>
                            <a:srgbClr val="002060"/>
                          </a:solidFill>
                          <a:effectLst/>
                          <a:latin typeface="Arial" panose="020B0604020202020204" pitchFamily="34" charset="0"/>
                          <a:cs typeface="Arial" panose="020B0604020202020204" pitchFamily="34" charset="0"/>
                        </a:rPr>
                        <a:t>Q3 24-25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800" b="1" i="0" u="none" strike="noStrike">
                          <a:solidFill>
                            <a:srgbClr val="002060"/>
                          </a:solidFill>
                          <a:effectLst/>
                          <a:latin typeface="Arial" panose="020B0604020202020204" pitchFamily="34" charset="0"/>
                          <a:cs typeface="Arial" panose="020B0604020202020204" pitchFamily="34" charset="0"/>
                        </a:rPr>
                        <a:t>Q4 23-24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65647735"/>
                  </a:ext>
                </a:extLst>
              </a:tr>
              <a:tr h="331200">
                <a:tc>
                  <a:txBody>
                    <a:bodyPr/>
                    <a:lstStyle/>
                    <a:p>
                      <a:pPr algn="ctr" rtl="0" fontAlgn="ctr"/>
                      <a:r>
                        <a:rPr lang="en-GB" sz="800" b="1" i="0" u="none" strike="noStrike">
                          <a:solidFill>
                            <a:srgbClr val="002060"/>
                          </a:solidFill>
                          <a:effectLst/>
                          <a:latin typeface="Arial" panose="020B0604020202020204" pitchFamily="34" charset="0"/>
                        </a:rPr>
                        <a:t>Solved Rate</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800" b="1" i="0" u="none" strike="noStrike">
                          <a:solidFill>
                            <a:srgbClr val="000000"/>
                          </a:solidFill>
                          <a:effectLst/>
                          <a:latin typeface="Arial" panose="020B0604020202020204" pitchFamily="34" charset="0"/>
                        </a:rPr>
                        <a:t>9.7%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800" b="1" i="0" u="none" strike="noStrike">
                          <a:solidFill>
                            <a:srgbClr val="000000"/>
                          </a:solidFill>
                          <a:effectLst/>
                          <a:latin typeface="Arial" panose="020B0604020202020204" pitchFamily="34" charset="0"/>
                        </a:rPr>
                        <a:t>7.8%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800" b="1" i="0" u="none" strike="noStrike">
                          <a:solidFill>
                            <a:srgbClr val="000000"/>
                          </a:solidFill>
                          <a:effectLst/>
                          <a:latin typeface="Arial" panose="020B0604020202020204" pitchFamily="34" charset="0"/>
                        </a:rPr>
                        <a:t>6.1%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800" b="1" i="0" u="none" strike="noStrike">
                          <a:solidFill>
                            <a:srgbClr val="000000"/>
                          </a:solidFill>
                          <a:effectLst/>
                          <a:latin typeface="Arial" panose="020B0604020202020204" pitchFamily="34" charset="0"/>
                        </a:rPr>
                        <a:t>8.5%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800" b="1" i="0" u="none" strike="noStrike">
                          <a:solidFill>
                            <a:srgbClr val="000000"/>
                          </a:solidFill>
                          <a:effectLst/>
                          <a:latin typeface="Arial" panose="020B0604020202020204" pitchFamily="34" charset="0"/>
                        </a:rPr>
                        <a:t>8.4%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GB" sz="800" b="0" i="0" u="none" strike="noStrike">
                        <a:solidFill>
                          <a:srgbClr val="000000"/>
                        </a:solidFill>
                        <a:effectLst/>
                        <a:latin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800" b="1" i="0" u="none" strike="noStrike">
                          <a:solidFill>
                            <a:srgbClr val="002060"/>
                          </a:solidFill>
                          <a:effectLst/>
                          <a:latin typeface="Arial" panose="020B0604020202020204" pitchFamily="34" charset="0"/>
                        </a:rPr>
                        <a:t>PP Change</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a:solidFill>
                            <a:srgbClr val="000000"/>
                          </a:solidFill>
                          <a:effectLst/>
                          <a:latin typeface="Arial" panose="020B0604020202020204" pitchFamily="34" charset="0"/>
                        </a:rPr>
                        <a:t>4.7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800" b="1" i="0" u="none" strike="noStrike">
                          <a:solidFill>
                            <a:srgbClr val="000000"/>
                          </a:solidFill>
                          <a:effectLst/>
                          <a:latin typeface="Arial" panose="020B0604020202020204" pitchFamily="34" charset="0"/>
                        </a:rPr>
                        <a:t>0.9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06712550"/>
                  </a:ext>
                </a:extLst>
              </a:tr>
            </a:tbl>
          </a:graphicData>
        </a:graphic>
      </p:graphicFrame>
      <p:graphicFrame>
        <p:nvGraphicFramePr>
          <p:cNvPr id="9" name="Table 8">
            <a:extLst>
              <a:ext uri="{FF2B5EF4-FFF2-40B4-BE49-F238E27FC236}">
                <a16:creationId xmlns:a16="http://schemas.microsoft.com/office/drawing/2014/main" id="{BE2163E7-23C4-DE0D-3BA2-BF6517EC6D04}"/>
              </a:ext>
            </a:extLst>
          </p:cNvPr>
          <p:cNvGraphicFramePr>
            <a:graphicFrameLocks/>
          </p:cNvGraphicFramePr>
          <p:nvPr>
            <p:extLst>
              <p:ext uri="{D42A27DB-BD31-4B8C-83A1-F6EECF244321}">
                <p14:modId xmlns:p14="http://schemas.microsoft.com/office/powerpoint/2010/main" val="2687110957"/>
              </p:ext>
            </p:extLst>
          </p:nvPr>
        </p:nvGraphicFramePr>
        <p:xfrm>
          <a:off x="343270" y="3441949"/>
          <a:ext cx="5464520" cy="489120"/>
        </p:xfrm>
        <a:graphic>
          <a:graphicData uri="http://schemas.openxmlformats.org/drawingml/2006/table">
            <a:tbl>
              <a:tblPr firstRow="1" bandRow="1">
                <a:effectLst/>
              </a:tblPr>
              <a:tblGrid>
                <a:gridCol w="864000">
                  <a:extLst>
                    <a:ext uri="{9D8B030D-6E8A-4147-A177-3AD203B41FA5}">
                      <a16:colId xmlns:a16="http://schemas.microsoft.com/office/drawing/2014/main" val="2609853781"/>
                    </a:ext>
                  </a:extLst>
                </a:gridCol>
                <a:gridCol w="504000">
                  <a:extLst>
                    <a:ext uri="{9D8B030D-6E8A-4147-A177-3AD203B41FA5}">
                      <a16:colId xmlns:a16="http://schemas.microsoft.com/office/drawing/2014/main" val="3238801725"/>
                    </a:ext>
                  </a:extLst>
                </a:gridCol>
                <a:gridCol w="504000">
                  <a:extLst>
                    <a:ext uri="{9D8B030D-6E8A-4147-A177-3AD203B41FA5}">
                      <a16:colId xmlns:a16="http://schemas.microsoft.com/office/drawing/2014/main" val="129847028"/>
                    </a:ext>
                  </a:extLst>
                </a:gridCol>
                <a:gridCol w="504000">
                  <a:extLst>
                    <a:ext uri="{9D8B030D-6E8A-4147-A177-3AD203B41FA5}">
                      <a16:colId xmlns:a16="http://schemas.microsoft.com/office/drawing/2014/main" val="2983655793"/>
                    </a:ext>
                  </a:extLst>
                </a:gridCol>
                <a:gridCol w="504000">
                  <a:extLst>
                    <a:ext uri="{9D8B030D-6E8A-4147-A177-3AD203B41FA5}">
                      <a16:colId xmlns:a16="http://schemas.microsoft.com/office/drawing/2014/main" val="1752032484"/>
                    </a:ext>
                  </a:extLst>
                </a:gridCol>
                <a:gridCol w="504000">
                  <a:extLst>
                    <a:ext uri="{9D8B030D-6E8A-4147-A177-3AD203B41FA5}">
                      <a16:colId xmlns:a16="http://schemas.microsoft.com/office/drawing/2014/main" val="3044844383"/>
                    </a:ext>
                  </a:extLst>
                </a:gridCol>
                <a:gridCol w="496520">
                  <a:extLst>
                    <a:ext uri="{9D8B030D-6E8A-4147-A177-3AD203B41FA5}">
                      <a16:colId xmlns:a16="http://schemas.microsoft.com/office/drawing/2014/main" val="3702094272"/>
                    </a:ext>
                  </a:extLst>
                </a:gridCol>
                <a:gridCol w="576000">
                  <a:extLst>
                    <a:ext uri="{9D8B030D-6E8A-4147-A177-3AD203B41FA5}">
                      <a16:colId xmlns:a16="http://schemas.microsoft.com/office/drawing/2014/main" val="3746660425"/>
                    </a:ext>
                  </a:extLst>
                </a:gridCol>
                <a:gridCol w="504000">
                  <a:extLst>
                    <a:ext uri="{9D8B030D-6E8A-4147-A177-3AD203B41FA5}">
                      <a16:colId xmlns:a16="http://schemas.microsoft.com/office/drawing/2014/main" val="1495873282"/>
                    </a:ext>
                  </a:extLst>
                </a:gridCol>
                <a:gridCol w="504000">
                  <a:extLst>
                    <a:ext uri="{9D8B030D-6E8A-4147-A177-3AD203B41FA5}">
                      <a16:colId xmlns:a16="http://schemas.microsoft.com/office/drawing/2014/main" val="1487143500"/>
                    </a:ext>
                  </a:extLst>
                </a:gridCol>
              </a:tblGrid>
              <a:tr h="144000">
                <a:tc>
                  <a:txBody>
                    <a:bodyPr/>
                    <a:lstStyle/>
                    <a:p>
                      <a:pPr algn="ctr"/>
                      <a:r>
                        <a:rPr lang="en-GB" sz="800" b="1">
                          <a:solidFill>
                            <a:srgbClr val="002060"/>
                          </a:solidFill>
                          <a:latin typeface="Arial" panose="020B0604020202020204" pitchFamily="34" charset="0"/>
                          <a:cs typeface="Arial" panose="020B0604020202020204" pitchFamily="34" charset="0"/>
                        </a:rPr>
                        <a:t>Financial Year</a:t>
                      </a:r>
                    </a:p>
                  </a:txBody>
                  <a:tcPr marL="36000" marR="3600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800" b="1" i="0" u="none" strike="noStrike">
                          <a:solidFill>
                            <a:srgbClr val="002060"/>
                          </a:solidFill>
                          <a:effectLst/>
                          <a:latin typeface="Arial" panose="020B0604020202020204" pitchFamily="34" charset="0"/>
                          <a:cs typeface="Arial" panose="020B0604020202020204" pitchFamily="34" charset="0"/>
                        </a:rPr>
                        <a:t>20-21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800" b="1" i="0" u="none" strike="noStrike">
                          <a:solidFill>
                            <a:srgbClr val="002060"/>
                          </a:solidFill>
                          <a:effectLst/>
                          <a:latin typeface="Arial" panose="020B0604020202020204" pitchFamily="34" charset="0"/>
                          <a:cs typeface="Arial" panose="020B0604020202020204" pitchFamily="34" charset="0"/>
                        </a:rPr>
                        <a:t>21-22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800" b="1" i="0" u="none" strike="noStrike">
                          <a:solidFill>
                            <a:srgbClr val="002060"/>
                          </a:solidFill>
                          <a:effectLst/>
                          <a:latin typeface="Arial" panose="020B0604020202020204" pitchFamily="34" charset="0"/>
                          <a:cs typeface="Arial" panose="020B0604020202020204" pitchFamily="34" charset="0"/>
                        </a:rPr>
                        <a:t>22-23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800" b="1" i="0" u="none" strike="noStrike">
                          <a:solidFill>
                            <a:srgbClr val="002060"/>
                          </a:solidFill>
                          <a:effectLst/>
                          <a:latin typeface="Arial" panose="020B0604020202020204" pitchFamily="34" charset="0"/>
                          <a:cs typeface="Arial" panose="020B0604020202020204" pitchFamily="34" charset="0"/>
                        </a:rPr>
                        <a:t>23-24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800" b="1" i="0" u="none" strike="noStrike">
                          <a:solidFill>
                            <a:srgbClr val="002060"/>
                          </a:solidFill>
                          <a:effectLst/>
                          <a:latin typeface="Arial" panose="020B0604020202020204" pitchFamily="34" charset="0"/>
                          <a:cs typeface="Arial" panose="020B0604020202020204" pitchFamily="34" charset="0"/>
                        </a:rPr>
                        <a:t>24-25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GB" sz="800" b="1" i="0" u="none" strike="noStrike">
                        <a:solidFill>
                          <a:srgbClr val="002060"/>
                        </a:solidFill>
                        <a:effectLst/>
                        <a:latin typeface="Arial" panose="020B0604020202020204" pitchFamily="34" charset="0"/>
                        <a:cs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800" b="1" i="0" u="none" strike="noStrike">
                          <a:solidFill>
                            <a:srgbClr val="002060"/>
                          </a:solidFill>
                          <a:effectLst/>
                          <a:latin typeface="Arial" panose="020B0604020202020204" pitchFamily="34" charset="0"/>
                          <a:cs typeface="Arial" panose="020B0604020202020204" pitchFamily="34" charset="0"/>
                        </a:rPr>
                        <a:t>Quarter</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800" b="1" i="0" u="none" strike="noStrike">
                          <a:solidFill>
                            <a:srgbClr val="002060"/>
                          </a:solidFill>
                          <a:effectLst/>
                          <a:latin typeface="Arial" panose="020B0604020202020204" pitchFamily="34" charset="0"/>
                          <a:cs typeface="Arial" panose="020B0604020202020204" pitchFamily="34" charset="0"/>
                        </a:rPr>
                        <a:t>Q3 24-25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800" b="1" i="0" u="none" strike="noStrike">
                          <a:solidFill>
                            <a:srgbClr val="002060"/>
                          </a:solidFill>
                          <a:effectLst/>
                          <a:latin typeface="Arial" panose="020B0604020202020204" pitchFamily="34" charset="0"/>
                          <a:cs typeface="Arial" panose="020B0604020202020204" pitchFamily="34" charset="0"/>
                        </a:rPr>
                        <a:t>Q4 23-24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65647735"/>
                  </a:ext>
                </a:extLst>
              </a:tr>
              <a:tr h="331200">
                <a:tc>
                  <a:txBody>
                    <a:bodyPr/>
                    <a:lstStyle/>
                    <a:p>
                      <a:pPr algn="ctr" rtl="0" fontAlgn="ctr"/>
                      <a:r>
                        <a:rPr lang="en-GB" sz="800" b="1" i="0" u="none" strike="noStrike">
                          <a:solidFill>
                            <a:srgbClr val="002060"/>
                          </a:solidFill>
                          <a:effectLst/>
                          <a:latin typeface="Arial" panose="020B0604020202020204" pitchFamily="34" charset="0"/>
                        </a:rPr>
                        <a:t>Volume</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r>
                        <a:rPr lang="en-GB" sz="800" b="1" i="0" u="none" strike="noStrike">
                          <a:solidFill>
                            <a:srgbClr val="000000"/>
                          </a:solidFill>
                          <a:effectLst/>
                          <a:latin typeface="Arial" panose="020B0604020202020204" pitchFamily="34" charset="0"/>
                        </a:rPr>
                        <a:t>7,741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r>
                        <a:rPr lang="en-GB" sz="800" b="1" i="0" u="none" strike="noStrike">
                          <a:solidFill>
                            <a:srgbClr val="000000"/>
                          </a:solidFill>
                          <a:effectLst/>
                          <a:latin typeface="Arial" panose="020B0604020202020204" pitchFamily="34" charset="0"/>
                        </a:rPr>
                        <a:t>7,954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r>
                        <a:rPr lang="en-GB" sz="800" b="1" i="0" u="none" strike="noStrike">
                          <a:solidFill>
                            <a:srgbClr val="000000"/>
                          </a:solidFill>
                          <a:effectLst/>
                          <a:latin typeface="Arial" panose="020B0604020202020204" pitchFamily="34" charset="0"/>
                        </a:rPr>
                        <a:t>9,052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r>
                        <a:rPr lang="en-GB" sz="800" b="1" i="0" u="none" strike="noStrike">
                          <a:solidFill>
                            <a:srgbClr val="000000"/>
                          </a:solidFill>
                          <a:effectLst/>
                          <a:latin typeface="Arial" panose="020B0604020202020204" pitchFamily="34" charset="0"/>
                        </a:rPr>
                        <a:t>8,723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r>
                        <a:rPr lang="en-GB" sz="800" b="1" i="0" u="none" strike="noStrike">
                          <a:solidFill>
                            <a:srgbClr val="000000"/>
                          </a:solidFill>
                          <a:effectLst/>
                          <a:latin typeface="Arial" panose="020B0604020202020204" pitchFamily="34" charset="0"/>
                        </a:rPr>
                        <a:t>8,385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GB" sz="800" b="0" i="0" u="none" strike="noStrike">
                        <a:solidFill>
                          <a:srgbClr val="000000"/>
                        </a:solidFill>
                        <a:effectLst/>
                        <a:latin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800" b="1" i="0" u="none" strike="noStrike">
                          <a:solidFill>
                            <a:srgbClr val="002060"/>
                          </a:solidFill>
                          <a:effectLst/>
                          <a:latin typeface="Arial" panose="020B0604020202020204" pitchFamily="34" charset="0"/>
                        </a:rPr>
                        <a:t>% Change</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a:solidFill>
                            <a:srgbClr val="000000"/>
                          </a:solidFill>
                          <a:effectLst/>
                          <a:latin typeface="Arial" panose="020B0604020202020204" pitchFamily="34" charset="0"/>
                        </a:rPr>
                        <a:t>2.4%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800" b="1" i="0" u="none" strike="noStrike">
                          <a:solidFill>
                            <a:srgbClr val="000000"/>
                          </a:solidFill>
                          <a:effectLst/>
                          <a:latin typeface="Arial" panose="020B0604020202020204" pitchFamily="34" charset="0"/>
                        </a:rPr>
                        <a:t>-6.2%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06712550"/>
                  </a:ext>
                </a:extLst>
              </a:tr>
            </a:tbl>
          </a:graphicData>
        </a:graphic>
      </p:graphicFrame>
      <p:pic>
        <p:nvPicPr>
          <p:cNvPr id="7" name="Picture 6">
            <a:extLst>
              <a:ext uri="{FF2B5EF4-FFF2-40B4-BE49-F238E27FC236}">
                <a16:creationId xmlns:a16="http://schemas.microsoft.com/office/drawing/2014/main" id="{87AF6533-2BA8-5E0C-C918-78F9187BE803}"/>
              </a:ext>
            </a:extLst>
          </p:cNvPr>
          <p:cNvPicPr>
            <a:picLocks noChangeAspect="1"/>
          </p:cNvPicPr>
          <p:nvPr/>
        </p:nvPicPr>
        <p:blipFill>
          <a:blip r:embed="rId3"/>
          <a:stretch>
            <a:fillRect/>
          </a:stretch>
        </p:blipFill>
        <p:spPr>
          <a:xfrm>
            <a:off x="6592868" y="882000"/>
            <a:ext cx="5072312" cy="2450804"/>
          </a:xfrm>
          <a:prstGeom prst="rect">
            <a:avLst/>
          </a:prstGeom>
        </p:spPr>
      </p:pic>
      <p:pic>
        <p:nvPicPr>
          <p:cNvPr id="5" name="Picture 4">
            <a:extLst>
              <a:ext uri="{FF2B5EF4-FFF2-40B4-BE49-F238E27FC236}">
                <a16:creationId xmlns:a16="http://schemas.microsoft.com/office/drawing/2014/main" id="{55E53DAD-6799-D625-4C9E-CD3A8422F6C9}"/>
              </a:ext>
            </a:extLst>
          </p:cNvPr>
          <p:cNvPicPr>
            <a:picLocks noChangeAspect="1"/>
          </p:cNvPicPr>
          <p:nvPr/>
        </p:nvPicPr>
        <p:blipFill>
          <a:blip r:embed="rId4"/>
          <a:stretch>
            <a:fillRect/>
          </a:stretch>
        </p:blipFill>
        <p:spPr>
          <a:xfrm>
            <a:off x="539374" y="882000"/>
            <a:ext cx="5072312" cy="2450804"/>
          </a:xfrm>
          <a:prstGeom prst="rect">
            <a:avLst/>
          </a:prstGeom>
        </p:spPr>
      </p:pic>
    </p:spTree>
    <p:extLst>
      <p:ext uri="{BB962C8B-B14F-4D97-AF65-F5344CB8AC3E}">
        <p14:creationId xmlns:p14="http://schemas.microsoft.com/office/powerpoint/2010/main" val="17696327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CED59C6-3427-4FAD-843B-4E1470CD038A}"/>
              </a:ext>
            </a:extLst>
          </p:cNvPr>
          <p:cNvSpPr/>
          <p:nvPr/>
        </p:nvSpPr>
        <p:spPr>
          <a:xfrm>
            <a:off x="0" y="0"/>
            <a:ext cx="12192000" cy="669925"/>
          </a:xfrm>
          <a:prstGeom prst="rect">
            <a:avLst/>
          </a:prstGeom>
          <a:solidFill>
            <a:srgbClr val="E6234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sz="3200"/>
              <a:t>	</a:t>
            </a:r>
            <a:r>
              <a:rPr lang="en-GB" sz="3200">
                <a:latin typeface="Arial" panose="020B0604020202020204" pitchFamily="34" charset="0"/>
                <a:cs typeface="Arial" panose="020B0604020202020204" pitchFamily="34" charset="0"/>
              </a:rPr>
              <a:t>Pillar One - Preventing Crime and ASB</a:t>
            </a:r>
          </a:p>
        </p:txBody>
      </p:sp>
      <p:sp>
        <p:nvSpPr>
          <p:cNvPr id="3" name="TextBox 2">
            <a:extLst>
              <a:ext uri="{FF2B5EF4-FFF2-40B4-BE49-F238E27FC236}">
                <a16:creationId xmlns:a16="http://schemas.microsoft.com/office/drawing/2014/main" id="{D945F615-5C9C-43A5-A78E-B90B9AA15130}"/>
              </a:ext>
            </a:extLst>
          </p:cNvPr>
          <p:cNvSpPr txBox="1"/>
          <p:nvPr/>
        </p:nvSpPr>
        <p:spPr>
          <a:xfrm>
            <a:off x="461457" y="1160675"/>
            <a:ext cx="10308143" cy="1600438"/>
          </a:xfrm>
          <a:prstGeom prst="rect">
            <a:avLst/>
          </a:prstGeom>
          <a:noFill/>
        </p:spPr>
        <p:txBody>
          <a:bodyPr wrap="square" numCol="2">
            <a:spAutoFit/>
          </a:bodyPr>
          <a:lstStyle/>
          <a:p>
            <a:pPr marL="342900" indent="-342900" eaLnBrk="1" fontAlgn="auto" hangingPunct="1">
              <a:spcBef>
                <a:spcPts val="0"/>
              </a:spcBef>
              <a:spcAft>
                <a:spcPts val="0"/>
              </a:spcAft>
              <a:buFont typeface="+mj-lt"/>
              <a:buAutoNum type="arabicPeriod"/>
              <a:defRPr/>
            </a:pPr>
            <a:r>
              <a:rPr lang="en-GB" sz="1400">
                <a:latin typeface="Arial" panose="020B0604020202020204" pitchFamily="34" charset="0"/>
                <a:cs typeface="Arial" panose="020B0604020202020204" pitchFamily="34" charset="0"/>
              </a:rPr>
              <a:t>Representative Workforce</a:t>
            </a:r>
          </a:p>
          <a:p>
            <a:pPr marL="342900" indent="-342900" eaLnBrk="1" fontAlgn="auto" hangingPunct="1">
              <a:spcBef>
                <a:spcPts val="0"/>
              </a:spcBef>
              <a:spcAft>
                <a:spcPts val="0"/>
              </a:spcAft>
              <a:buFont typeface="+mj-lt"/>
              <a:buAutoNum type="arabicPeriod"/>
              <a:defRPr/>
            </a:pPr>
            <a:r>
              <a:rPr lang="en-GB" sz="1400">
                <a:latin typeface="Arial" panose="020B0604020202020204" pitchFamily="34" charset="0"/>
                <a:cs typeface="Arial" panose="020B0604020202020204" pitchFamily="34" charset="0"/>
              </a:rPr>
              <a:t>Quarterly Summary</a:t>
            </a:r>
          </a:p>
          <a:p>
            <a:pPr marL="342900" indent="-342900" eaLnBrk="1" fontAlgn="auto" hangingPunct="1">
              <a:spcBef>
                <a:spcPts val="0"/>
              </a:spcBef>
              <a:spcAft>
                <a:spcPts val="0"/>
              </a:spcAft>
              <a:buFont typeface="+mj-lt"/>
              <a:buAutoNum type="arabicPeriod"/>
              <a:defRPr/>
            </a:pPr>
            <a:r>
              <a:rPr lang="en-GB" sz="1400">
                <a:latin typeface="Arial" panose="020B0604020202020204" pitchFamily="34" charset="0"/>
                <a:cs typeface="Arial" panose="020B0604020202020204" pitchFamily="34" charset="0"/>
              </a:rPr>
              <a:t>Perceptions Survey - Engagement</a:t>
            </a:r>
          </a:p>
          <a:p>
            <a:pPr marL="342900" indent="-342900" eaLnBrk="1" fontAlgn="auto" hangingPunct="1">
              <a:spcBef>
                <a:spcPts val="0"/>
              </a:spcBef>
              <a:spcAft>
                <a:spcPts val="0"/>
              </a:spcAft>
              <a:buFont typeface="+mj-lt"/>
              <a:buAutoNum type="arabicPeriod"/>
              <a:defRPr/>
            </a:pPr>
            <a:r>
              <a:rPr lang="en-GB" sz="1400">
                <a:latin typeface="Arial" panose="020B0604020202020204" pitchFamily="34" charset="0"/>
                <a:cs typeface="Arial" panose="020B0604020202020204" pitchFamily="34" charset="0"/>
              </a:rPr>
              <a:t>Perceptions Survey – Local Concerns and Confidence</a:t>
            </a:r>
          </a:p>
          <a:p>
            <a:pPr marL="342900" indent="-342900" eaLnBrk="1" fontAlgn="auto" hangingPunct="1">
              <a:spcBef>
                <a:spcPts val="0"/>
              </a:spcBef>
              <a:spcAft>
                <a:spcPts val="0"/>
              </a:spcAft>
              <a:buFont typeface="+mj-lt"/>
              <a:buAutoNum type="arabicPeriod"/>
              <a:defRPr/>
            </a:pPr>
            <a:r>
              <a:rPr lang="en-GB" sz="1400">
                <a:latin typeface="Arial" panose="020B0604020202020204" pitchFamily="34" charset="0"/>
                <a:cs typeface="Arial" panose="020B0604020202020204" pitchFamily="34" charset="0"/>
              </a:rPr>
              <a:t>Overall Crime</a:t>
            </a:r>
          </a:p>
          <a:p>
            <a:pPr marL="342900" indent="-342900" eaLnBrk="1" fontAlgn="auto" hangingPunct="1">
              <a:spcBef>
                <a:spcPts val="0"/>
              </a:spcBef>
              <a:spcAft>
                <a:spcPts val="0"/>
              </a:spcAft>
              <a:buFont typeface="+mj-lt"/>
              <a:buAutoNum type="arabicPeriod"/>
              <a:defRPr/>
            </a:pPr>
            <a:r>
              <a:rPr lang="en-GB" sz="1400">
                <a:latin typeface="Arial" panose="020B0604020202020204" pitchFamily="34" charset="0"/>
                <a:cs typeface="Arial" panose="020B0604020202020204" pitchFamily="34" charset="0"/>
              </a:rPr>
              <a:t>Overall Incidents</a:t>
            </a:r>
          </a:p>
          <a:p>
            <a:pPr marL="342900" indent="-342900" eaLnBrk="1" fontAlgn="auto" hangingPunct="1">
              <a:spcBef>
                <a:spcPts val="0"/>
              </a:spcBef>
              <a:spcAft>
                <a:spcPts val="0"/>
              </a:spcAft>
              <a:buFont typeface="+mj-lt"/>
              <a:buAutoNum type="arabicPeriod"/>
              <a:defRPr/>
            </a:pPr>
            <a:r>
              <a:rPr lang="en-GB" sz="1400">
                <a:latin typeface="Arial" panose="020B0604020202020204" pitchFamily="34" charset="0"/>
                <a:cs typeface="Arial" panose="020B0604020202020204" pitchFamily="34" charset="0"/>
              </a:rPr>
              <a:t>Anti-Social Behaviour</a:t>
            </a:r>
          </a:p>
          <a:p>
            <a:pPr marL="342900" indent="-342900" eaLnBrk="1" fontAlgn="auto" hangingPunct="1">
              <a:spcBef>
                <a:spcPts val="0"/>
              </a:spcBef>
              <a:spcAft>
                <a:spcPts val="0"/>
              </a:spcAft>
              <a:buFont typeface="+mj-lt"/>
              <a:buAutoNum type="arabicPeriod"/>
              <a:defRPr/>
            </a:pPr>
            <a:endParaRPr lang="en-GB">
              <a:latin typeface="+mn-lt"/>
            </a:endParaRPr>
          </a:p>
          <a:p>
            <a:pPr marL="342900" indent="-342900" eaLnBrk="1" fontAlgn="auto" hangingPunct="1">
              <a:spcBef>
                <a:spcPts val="0"/>
              </a:spcBef>
              <a:spcAft>
                <a:spcPts val="0"/>
              </a:spcAft>
              <a:buFont typeface="+mj-lt"/>
              <a:buAutoNum type="arabicPeriod"/>
              <a:defRPr/>
            </a:pPr>
            <a:endParaRPr lang="en-GB">
              <a:latin typeface="+mn-lt"/>
            </a:endParaRPr>
          </a:p>
          <a:p>
            <a:pPr eaLnBrk="1" fontAlgn="auto" hangingPunct="1">
              <a:spcBef>
                <a:spcPts val="0"/>
              </a:spcBef>
              <a:spcAft>
                <a:spcPts val="0"/>
              </a:spcAft>
              <a:defRPr/>
            </a:pPr>
            <a:endParaRPr lang="en-GB">
              <a:latin typeface="+mn-lt"/>
            </a:endParaRPr>
          </a:p>
        </p:txBody>
      </p:sp>
    </p:spTree>
    <p:extLst>
      <p:ext uri="{BB962C8B-B14F-4D97-AF65-F5344CB8AC3E}">
        <p14:creationId xmlns:p14="http://schemas.microsoft.com/office/powerpoint/2010/main" val="289403989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251715-6AAD-DC39-705B-CF0806B002F4}"/>
            </a:ext>
          </a:extLst>
        </p:cNvPr>
        <p:cNvGrpSpPr/>
        <p:nvPr/>
      </p:nvGrpSpPr>
      <p:grpSpPr>
        <a:xfrm>
          <a:off x="0" y="0"/>
          <a:ext cx="0" cy="0"/>
          <a:chOff x="0" y="0"/>
          <a:chExt cx="0" cy="0"/>
        </a:xfrm>
      </p:grpSpPr>
      <p:sp>
        <p:nvSpPr>
          <p:cNvPr id="14338" name="TextBox 14">
            <a:extLst>
              <a:ext uri="{FF2B5EF4-FFF2-40B4-BE49-F238E27FC236}">
                <a16:creationId xmlns:a16="http://schemas.microsoft.com/office/drawing/2014/main" id="{17CE39FF-08A5-792B-10D8-023E5E3A1B51}"/>
              </a:ext>
            </a:extLst>
          </p:cNvPr>
          <p:cNvSpPr txBox="1">
            <a:spLocks noChangeArrowheads="1"/>
          </p:cNvSpPr>
          <p:nvPr/>
        </p:nvSpPr>
        <p:spPr bwMode="auto">
          <a:xfrm>
            <a:off x="120506" y="773364"/>
            <a:ext cx="5910048" cy="3261600"/>
          </a:xfrm>
          <a:prstGeom prst="rect">
            <a:avLst/>
          </a:prstGeom>
          <a:noFill/>
          <a:ln w="15875">
            <a:solidFill>
              <a:srgbClr val="00206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GB" altLang="en-US" sz="1800"/>
          </a:p>
        </p:txBody>
      </p:sp>
      <p:sp>
        <p:nvSpPr>
          <p:cNvPr id="4" name="Rectangle 3">
            <a:extLst>
              <a:ext uri="{FF2B5EF4-FFF2-40B4-BE49-F238E27FC236}">
                <a16:creationId xmlns:a16="http://schemas.microsoft.com/office/drawing/2014/main" id="{A68DFC8D-CEC0-D22E-B87F-606B511817C0}"/>
              </a:ext>
            </a:extLst>
          </p:cNvPr>
          <p:cNvSpPr/>
          <p:nvPr/>
        </p:nvSpPr>
        <p:spPr>
          <a:xfrm>
            <a:off x="0" y="0"/>
            <a:ext cx="12192000" cy="669925"/>
          </a:xfrm>
          <a:prstGeom prst="rect">
            <a:avLst/>
          </a:prstGeom>
          <a:solidFill>
            <a:srgbClr val="E6234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sz="3200"/>
              <a:t>	</a:t>
            </a:r>
            <a:r>
              <a:rPr lang="en-GB" sz="3200">
                <a:latin typeface="Arial" panose="020B0604020202020204" pitchFamily="34" charset="0"/>
                <a:cs typeface="Arial" panose="020B0604020202020204" pitchFamily="34" charset="0"/>
              </a:rPr>
              <a:t>6. Hate Crime</a:t>
            </a:r>
          </a:p>
        </p:txBody>
      </p:sp>
      <p:sp>
        <p:nvSpPr>
          <p:cNvPr id="14341" name="TextBox 13">
            <a:extLst>
              <a:ext uri="{FF2B5EF4-FFF2-40B4-BE49-F238E27FC236}">
                <a16:creationId xmlns:a16="http://schemas.microsoft.com/office/drawing/2014/main" id="{39C0E650-60CA-C5B1-EE72-956376F362F8}"/>
              </a:ext>
            </a:extLst>
          </p:cNvPr>
          <p:cNvSpPr txBox="1">
            <a:spLocks noChangeArrowheads="1"/>
          </p:cNvSpPr>
          <p:nvPr/>
        </p:nvSpPr>
        <p:spPr bwMode="auto">
          <a:xfrm>
            <a:off x="120506" y="4116802"/>
            <a:ext cx="11962800" cy="2662267"/>
          </a:xfrm>
          <a:prstGeom prst="rect">
            <a:avLst/>
          </a:prstGeom>
          <a:noFill/>
          <a:ln w="15875">
            <a:solidFill>
              <a:srgbClr val="002060"/>
            </a:solidFill>
            <a:miter lim="800000"/>
            <a:headEnd/>
            <a:tailEnd/>
          </a:ln>
          <a:extLst>
            <a:ext uri="{909E8E84-426E-40DD-AFC4-6F175D3DCCD1}">
              <a14:hiddenFill xmlns:a14="http://schemas.microsoft.com/office/drawing/2010/main">
                <a:solidFill>
                  <a:srgbClr val="FFFFFF"/>
                </a:solidFill>
              </a14:hiddenFill>
            </a:ext>
          </a:extLst>
        </p:spPr>
        <p:txBody>
          <a:bodyPr wrap="square" lIns="91440" tIns="45720" rIns="91440" bIns="45720" anchor="t">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hangingPunct="1">
              <a:lnSpc>
                <a:spcPct val="100000"/>
              </a:lnSpc>
              <a:spcBef>
                <a:spcPct val="0"/>
              </a:spcBef>
              <a:buFontTx/>
              <a:buNone/>
            </a:pPr>
            <a:r>
              <a:rPr lang="en-GB" altLang="en-US" sz="1300" b="1" i="1">
                <a:latin typeface="Arial" panose="020B0604020202020204" pitchFamily="34" charset="0"/>
                <a:cs typeface="Arial" panose="020B0604020202020204" pitchFamily="34" charset="0"/>
              </a:rPr>
              <a:t>Operational Overview</a:t>
            </a:r>
          </a:p>
          <a:p>
            <a:pPr algn="just" eaLnBrk="1" hangingPunct="1">
              <a:lnSpc>
                <a:spcPct val="100000"/>
              </a:lnSpc>
              <a:spcBef>
                <a:spcPct val="0"/>
              </a:spcBef>
              <a:buFontTx/>
              <a:buNone/>
            </a:pPr>
            <a:endParaRPr lang="en-GB" altLang="en-US" sz="600" b="1" i="1">
              <a:latin typeface="Avenir Next LT Pro Demi" panose="020B0704020202020204" pitchFamily="34" charset="0"/>
              <a:cs typeface="Arial" panose="020B0604020202020204" pitchFamily="34" charset="0"/>
            </a:endParaRPr>
          </a:p>
          <a:p>
            <a:pPr algn="just" eaLnBrk="1" hangingPunct="1">
              <a:lnSpc>
                <a:spcPct val="100000"/>
              </a:lnSpc>
              <a:spcBef>
                <a:spcPct val="0"/>
              </a:spcBef>
              <a:buFontTx/>
              <a:buNone/>
            </a:pPr>
            <a:r>
              <a:rPr lang="en-GB" altLang="en-US" sz="1100">
                <a:latin typeface="Arial" panose="020B0604020202020204" pitchFamily="34" charset="0"/>
                <a:cs typeface="Arial" panose="020B0604020202020204" pitchFamily="34" charset="0"/>
              </a:rPr>
              <a:t>A total of 339 offences which met the definition of a hate crime were recorded during Q4 2024-25. This represents a reduction of 10.6% (40 fewer offences) when compared to the quarter prior, and a less prominent reduction of 6.6% (24 fewer offences) when compared to the same quarter during the previous financial year. Crimes assigned the racial hate strand were the most prevalent during Q4 2024-25, with 238 such offences recorded. Conversely, crimes assigned the religious and transphobic hate strands were the least common, with 12 offences recorded for each.</a:t>
            </a:r>
          </a:p>
          <a:p>
            <a:pPr algn="just" eaLnBrk="1" hangingPunct="1">
              <a:lnSpc>
                <a:spcPct val="100000"/>
              </a:lnSpc>
              <a:spcBef>
                <a:spcPct val="0"/>
              </a:spcBef>
              <a:buFontTx/>
              <a:buNone/>
            </a:pPr>
            <a:endParaRPr lang="en-GB" altLang="en-US" sz="600">
              <a:latin typeface="Arial" panose="020B0604020202020204" pitchFamily="34" charset="0"/>
              <a:cs typeface="Arial" panose="020B0604020202020204" pitchFamily="34" charset="0"/>
            </a:endParaRPr>
          </a:p>
          <a:p>
            <a:pPr algn="just" eaLnBrk="1" hangingPunct="1">
              <a:lnSpc>
                <a:spcPct val="100000"/>
              </a:lnSpc>
              <a:spcBef>
                <a:spcPct val="0"/>
              </a:spcBef>
              <a:buFontTx/>
              <a:buNone/>
            </a:pPr>
            <a:r>
              <a:rPr lang="en-GB" altLang="en-US" sz="1100">
                <a:latin typeface="Arial" panose="020B0604020202020204" pitchFamily="34" charset="0"/>
                <a:cs typeface="Arial" panose="020B0604020202020204" pitchFamily="34" charset="0"/>
              </a:rPr>
              <a:t>The solved rate for Q4 2024-25 stands at 18.9%, with 64 crimes solved. This represents the highest solved rate within the three-year timeframe and an increase of 7.6 percentage points when compared to the quarter prior, with 21 additional crimes solved. A less prominent increase of 2.1 percentage points can be observed when comparing Q4 2024-25 to the same quarter during the previous financial year, with three additional crimes solved.</a:t>
            </a:r>
            <a:endParaRPr lang="en-GB" altLang="en-US" sz="600">
              <a:latin typeface="Arial" panose="020B0604020202020204" pitchFamily="34" charset="0"/>
              <a:cs typeface="Arial" panose="020B0604020202020204" pitchFamily="34" charset="0"/>
            </a:endParaRPr>
          </a:p>
          <a:p>
            <a:pPr algn="just" eaLnBrk="1" hangingPunct="1">
              <a:lnSpc>
                <a:spcPct val="100000"/>
              </a:lnSpc>
              <a:spcBef>
                <a:spcPct val="0"/>
              </a:spcBef>
              <a:buFontTx/>
              <a:buNone/>
            </a:pPr>
            <a:endParaRPr lang="en-GB" altLang="en-US" sz="600">
              <a:solidFill>
                <a:srgbClr val="FF0000"/>
              </a:solidFill>
              <a:latin typeface="Arial" panose="020B0604020202020204" pitchFamily="34" charset="0"/>
              <a:cs typeface="Arial" panose="020B0604020202020204" pitchFamily="34" charset="0"/>
            </a:endParaRPr>
          </a:p>
          <a:p>
            <a:pPr algn="just" eaLnBrk="1" hangingPunct="1">
              <a:lnSpc>
                <a:spcPct val="100000"/>
              </a:lnSpc>
              <a:spcBef>
                <a:spcPct val="0"/>
              </a:spcBef>
              <a:buFontTx/>
              <a:buNone/>
            </a:pPr>
            <a:endParaRPr lang="en-GB" altLang="en-US" sz="600" b="1" i="1">
              <a:latin typeface="Avenir Next LT Pro Demi" panose="020B0704020202020204" pitchFamily="34" charset="0"/>
              <a:cs typeface="Arial" panose="020B0604020202020204" pitchFamily="34" charset="0"/>
            </a:endParaRPr>
          </a:p>
          <a:p>
            <a:pPr algn="just" eaLnBrk="1" hangingPunct="1">
              <a:lnSpc>
                <a:spcPct val="100000"/>
              </a:lnSpc>
              <a:spcBef>
                <a:spcPct val="0"/>
              </a:spcBef>
              <a:buFontTx/>
              <a:buNone/>
            </a:pPr>
            <a:endParaRPr lang="en-GB" altLang="en-US" sz="600" b="1" i="1">
              <a:latin typeface="Avenir Next LT Pro Demi" panose="020B0704020202020204" pitchFamily="34" charset="0"/>
              <a:cs typeface="Arial" panose="020B0604020202020204" pitchFamily="34" charset="0"/>
            </a:endParaRPr>
          </a:p>
          <a:p>
            <a:pPr algn="just" eaLnBrk="1" hangingPunct="1">
              <a:lnSpc>
                <a:spcPct val="100000"/>
              </a:lnSpc>
              <a:spcBef>
                <a:spcPct val="0"/>
              </a:spcBef>
              <a:buFontTx/>
              <a:buNone/>
            </a:pPr>
            <a:endParaRPr lang="en-GB" altLang="en-US" sz="600" b="1" i="1">
              <a:latin typeface="Avenir Next LT Pro Demi" panose="020B0704020202020204" pitchFamily="34" charset="0"/>
              <a:cs typeface="Arial" panose="020B0604020202020204" pitchFamily="34" charset="0"/>
            </a:endParaRPr>
          </a:p>
          <a:p>
            <a:pPr algn="just" eaLnBrk="1" hangingPunct="1">
              <a:lnSpc>
                <a:spcPct val="100000"/>
              </a:lnSpc>
              <a:spcBef>
                <a:spcPct val="0"/>
              </a:spcBef>
              <a:buFontTx/>
              <a:buNone/>
            </a:pPr>
            <a:endParaRPr lang="en-GB" altLang="en-US" sz="600" b="1" i="1">
              <a:latin typeface="Avenir Next LT Pro Demi" panose="020B0704020202020204" pitchFamily="34" charset="0"/>
              <a:cs typeface="Arial" panose="020B0604020202020204" pitchFamily="34" charset="0"/>
            </a:endParaRPr>
          </a:p>
          <a:p>
            <a:pPr algn="just" eaLnBrk="1" hangingPunct="1">
              <a:lnSpc>
                <a:spcPct val="100000"/>
              </a:lnSpc>
              <a:spcBef>
                <a:spcPct val="0"/>
              </a:spcBef>
              <a:buFontTx/>
              <a:buNone/>
            </a:pPr>
            <a:endParaRPr lang="en-GB" altLang="en-US" sz="600" b="1" i="1">
              <a:latin typeface="Avenir Next LT Pro Demi" panose="020B0704020202020204" pitchFamily="34" charset="0"/>
              <a:cs typeface="Arial" panose="020B0604020202020204" pitchFamily="34" charset="0"/>
            </a:endParaRPr>
          </a:p>
          <a:p>
            <a:pPr algn="just" eaLnBrk="1" hangingPunct="1">
              <a:lnSpc>
                <a:spcPct val="100000"/>
              </a:lnSpc>
              <a:spcBef>
                <a:spcPct val="0"/>
              </a:spcBef>
              <a:buFontTx/>
              <a:buNone/>
            </a:pPr>
            <a:endParaRPr lang="en-GB" altLang="en-US" sz="600" b="1" i="1">
              <a:latin typeface="Avenir Next LT Pro Demi" panose="020B0704020202020204" pitchFamily="34" charset="0"/>
              <a:cs typeface="Arial" panose="020B0604020202020204" pitchFamily="34" charset="0"/>
            </a:endParaRPr>
          </a:p>
          <a:p>
            <a:pPr algn="just" eaLnBrk="1" hangingPunct="1">
              <a:lnSpc>
                <a:spcPct val="100000"/>
              </a:lnSpc>
              <a:spcBef>
                <a:spcPct val="0"/>
              </a:spcBef>
              <a:buFontTx/>
              <a:buNone/>
            </a:pPr>
            <a:endParaRPr lang="en-GB" altLang="en-US" sz="600" b="1" i="1">
              <a:latin typeface="Avenir Next LT Pro Demi" panose="020B0704020202020204" pitchFamily="34" charset="0"/>
              <a:cs typeface="Arial" panose="020B0604020202020204" pitchFamily="34" charset="0"/>
            </a:endParaRPr>
          </a:p>
          <a:p>
            <a:pPr algn="just" eaLnBrk="1" hangingPunct="1">
              <a:lnSpc>
                <a:spcPct val="100000"/>
              </a:lnSpc>
              <a:spcBef>
                <a:spcPct val="0"/>
              </a:spcBef>
              <a:buFontTx/>
              <a:buNone/>
            </a:pPr>
            <a:endParaRPr lang="en-GB" altLang="en-US" sz="600" b="1" i="1">
              <a:latin typeface="Avenir Next LT Pro Demi" panose="020B0704020202020204" pitchFamily="34" charset="0"/>
              <a:cs typeface="Arial" panose="020B0604020202020204" pitchFamily="34" charset="0"/>
            </a:endParaRPr>
          </a:p>
          <a:p>
            <a:pPr algn="just" eaLnBrk="1" hangingPunct="1">
              <a:lnSpc>
                <a:spcPct val="100000"/>
              </a:lnSpc>
              <a:spcBef>
                <a:spcPct val="0"/>
              </a:spcBef>
              <a:buFontTx/>
              <a:buNone/>
            </a:pPr>
            <a:r>
              <a:rPr lang="en-GB" altLang="en-US" sz="1100" i="1">
                <a:latin typeface="Arial" panose="020B0604020202020204" pitchFamily="34" charset="0"/>
                <a:cs typeface="Arial" panose="020B0604020202020204" pitchFamily="34" charset="0"/>
              </a:rPr>
              <a:t>A single crime can be assigned multiple hate strands. The crime trend is based on recorded crimes, whilst the assessment of hate strands is based on the volume of each individual strand.</a:t>
            </a:r>
          </a:p>
        </p:txBody>
      </p:sp>
      <p:graphicFrame>
        <p:nvGraphicFramePr>
          <p:cNvPr id="9" name="Table 8">
            <a:extLst>
              <a:ext uri="{FF2B5EF4-FFF2-40B4-BE49-F238E27FC236}">
                <a16:creationId xmlns:a16="http://schemas.microsoft.com/office/drawing/2014/main" id="{04E6411B-3C07-3D7B-05E4-DC968A9B1072}"/>
              </a:ext>
            </a:extLst>
          </p:cNvPr>
          <p:cNvGraphicFramePr>
            <a:graphicFrameLocks/>
          </p:cNvGraphicFramePr>
          <p:nvPr>
            <p:extLst>
              <p:ext uri="{D42A27DB-BD31-4B8C-83A1-F6EECF244321}">
                <p14:modId xmlns:p14="http://schemas.microsoft.com/office/powerpoint/2010/main" val="12372898"/>
              </p:ext>
            </p:extLst>
          </p:nvPr>
        </p:nvGraphicFramePr>
        <p:xfrm>
          <a:off x="343270" y="3441949"/>
          <a:ext cx="5464520" cy="489120"/>
        </p:xfrm>
        <a:graphic>
          <a:graphicData uri="http://schemas.openxmlformats.org/drawingml/2006/table">
            <a:tbl>
              <a:tblPr firstRow="1" bandRow="1">
                <a:effectLst/>
              </a:tblPr>
              <a:tblGrid>
                <a:gridCol w="864000">
                  <a:extLst>
                    <a:ext uri="{9D8B030D-6E8A-4147-A177-3AD203B41FA5}">
                      <a16:colId xmlns:a16="http://schemas.microsoft.com/office/drawing/2014/main" val="2609853781"/>
                    </a:ext>
                  </a:extLst>
                </a:gridCol>
                <a:gridCol w="504000">
                  <a:extLst>
                    <a:ext uri="{9D8B030D-6E8A-4147-A177-3AD203B41FA5}">
                      <a16:colId xmlns:a16="http://schemas.microsoft.com/office/drawing/2014/main" val="3238801725"/>
                    </a:ext>
                  </a:extLst>
                </a:gridCol>
                <a:gridCol w="504000">
                  <a:extLst>
                    <a:ext uri="{9D8B030D-6E8A-4147-A177-3AD203B41FA5}">
                      <a16:colId xmlns:a16="http://schemas.microsoft.com/office/drawing/2014/main" val="129847028"/>
                    </a:ext>
                  </a:extLst>
                </a:gridCol>
                <a:gridCol w="504000">
                  <a:extLst>
                    <a:ext uri="{9D8B030D-6E8A-4147-A177-3AD203B41FA5}">
                      <a16:colId xmlns:a16="http://schemas.microsoft.com/office/drawing/2014/main" val="2983655793"/>
                    </a:ext>
                  </a:extLst>
                </a:gridCol>
                <a:gridCol w="504000">
                  <a:extLst>
                    <a:ext uri="{9D8B030D-6E8A-4147-A177-3AD203B41FA5}">
                      <a16:colId xmlns:a16="http://schemas.microsoft.com/office/drawing/2014/main" val="1752032484"/>
                    </a:ext>
                  </a:extLst>
                </a:gridCol>
                <a:gridCol w="504000">
                  <a:extLst>
                    <a:ext uri="{9D8B030D-6E8A-4147-A177-3AD203B41FA5}">
                      <a16:colId xmlns:a16="http://schemas.microsoft.com/office/drawing/2014/main" val="3044844383"/>
                    </a:ext>
                  </a:extLst>
                </a:gridCol>
                <a:gridCol w="496520">
                  <a:extLst>
                    <a:ext uri="{9D8B030D-6E8A-4147-A177-3AD203B41FA5}">
                      <a16:colId xmlns:a16="http://schemas.microsoft.com/office/drawing/2014/main" val="3702094272"/>
                    </a:ext>
                  </a:extLst>
                </a:gridCol>
                <a:gridCol w="576000">
                  <a:extLst>
                    <a:ext uri="{9D8B030D-6E8A-4147-A177-3AD203B41FA5}">
                      <a16:colId xmlns:a16="http://schemas.microsoft.com/office/drawing/2014/main" val="3746660425"/>
                    </a:ext>
                  </a:extLst>
                </a:gridCol>
                <a:gridCol w="504000">
                  <a:extLst>
                    <a:ext uri="{9D8B030D-6E8A-4147-A177-3AD203B41FA5}">
                      <a16:colId xmlns:a16="http://schemas.microsoft.com/office/drawing/2014/main" val="1495873282"/>
                    </a:ext>
                  </a:extLst>
                </a:gridCol>
                <a:gridCol w="504000">
                  <a:extLst>
                    <a:ext uri="{9D8B030D-6E8A-4147-A177-3AD203B41FA5}">
                      <a16:colId xmlns:a16="http://schemas.microsoft.com/office/drawing/2014/main" val="1487143500"/>
                    </a:ext>
                  </a:extLst>
                </a:gridCol>
              </a:tblGrid>
              <a:tr h="144000">
                <a:tc>
                  <a:txBody>
                    <a:bodyPr/>
                    <a:lstStyle/>
                    <a:p>
                      <a:pPr algn="ctr"/>
                      <a:r>
                        <a:rPr lang="en-GB" sz="800" b="1">
                          <a:solidFill>
                            <a:srgbClr val="002060"/>
                          </a:solidFill>
                          <a:latin typeface="Arial" panose="020B0604020202020204" pitchFamily="34" charset="0"/>
                          <a:cs typeface="Arial" panose="020B0604020202020204" pitchFamily="34" charset="0"/>
                        </a:rPr>
                        <a:t>Financial Year</a:t>
                      </a:r>
                    </a:p>
                  </a:txBody>
                  <a:tcPr marL="36000" marR="3600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800" b="1" i="0" u="none" strike="noStrike">
                          <a:solidFill>
                            <a:srgbClr val="002060"/>
                          </a:solidFill>
                          <a:effectLst/>
                          <a:latin typeface="Arial" panose="020B0604020202020204" pitchFamily="34" charset="0"/>
                          <a:cs typeface="Arial" panose="020B0604020202020204" pitchFamily="34" charset="0"/>
                        </a:rPr>
                        <a:t>20-21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800" b="1" i="0" u="none" strike="noStrike">
                          <a:solidFill>
                            <a:srgbClr val="002060"/>
                          </a:solidFill>
                          <a:effectLst/>
                          <a:latin typeface="Arial" panose="020B0604020202020204" pitchFamily="34" charset="0"/>
                          <a:cs typeface="Arial" panose="020B0604020202020204" pitchFamily="34" charset="0"/>
                        </a:rPr>
                        <a:t>21-22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800" b="1" i="0" u="none" strike="noStrike">
                          <a:solidFill>
                            <a:srgbClr val="002060"/>
                          </a:solidFill>
                          <a:effectLst/>
                          <a:latin typeface="Arial" panose="020B0604020202020204" pitchFamily="34" charset="0"/>
                          <a:cs typeface="Arial" panose="020B0604020202020204" pitchFamily="34" charset="0"/>
                        </a:rPr>
                        <a:t>22-23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800" b="1" i="0" u="none" strike="noStrike">
                          <a:solidFill>
                            <a:srgbClr val="002060"/>
                          </a:solidFill>
                          <a:effectLst/>
                          <a:latin typeface="Arial" panose="020B0604020202020204" pitchFamily="34" charset="0"/>
                          <a:cs typeface="Arial" panose="020B0604020202020204" pitchFamily="34" charset="0"/>
                        </a:rPr>
                        <a:t>23-24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800" b="1" i="0" u="none" strike="noStrike">
                          <a:solidFill>
                            <a:srgbClr val="002060"/>
                          </a:solidFill>
                          <a:effectLst/>
                          <a:latin typeface="Arial" panose="020B0604020202020204" pitchFamily="34" charset="0"/>
                          <a:cs typeface="Arial" panose="020B0604020202020204" pitchFamily="34" charset="0"/>
                        </a:rPr>
                        <a:t>24-25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GB" sz="800" b="1" i="0" u="none" strike="noStrike">
                        <a:solidFill>
                          <a:srgbClr val="002060"/>
                        </a:solidFill>
                        <a:effectLst/>
                        <a:latin typeface="Arial" panose="020B0604020202020204" pitchFamily="34" charset="0"/>
                        <a:cs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800" b="1" i="0" u="none" strike="noStrike">
                          <a:solidFill>
                            <a:srgbClr val="002060"/>
                          </a:solidFill>
                          <a:effectLst/>
                          <a:latin typeface="Arial" panose="020B0604020202020204" pitchFamily="34" charset="0"/>
                          <a:cs typeface="Arial" panose="020B0604020202020204" pitchFamily="34" charset="0"/>
                        </a:rPr>
                        <a:t>Quarter</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800" b="1" i="0" u="none" strike="noStrike">
                          <a:solidFill>
                            <a:srgbClr val="002060"/>
                          </a:solidFill>
                          <a:effectLst/>
                          <a:latin typeface="Arial" panose="020B0604020202020204" pitchFamily="34" charset="0"/>
                          <a:cs typeface="Arial" panose="020B0604020202020204" pitchFamily="34" charset="0"/>
                        </a:rPr>
                        <a:t>Q3 24-25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800" b="1" i="0" u="none" strike="noStrike">
                          <a:solidFill>
                            <a:srgbClr val="002060"/>
                          </a:solidFill>
                          <a:effectLst/>
                          <a:latin typeface="Arial" panose="020B0604020202020204" pitchFamily="34" charset="0"/>
                          <a:cs typeface="Arial" panose="020B0604020202020204" pitchFamily="34" charset="0"/>
                        </a:rPr>
                        <a:t>Q4 23-24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65647735"/>
                  </a:ext>
                </a:extLst>
              </a:tr>
              <a:tr h="331200">
                <a:tc>
                  <a:txBody>
                    <a:bodyPr/>
                    <a:lstStyle/>
                    <a:p>
                      <a:pPr algn="ctr" rtl="0" fontAlgn="ctr"/>
                      <a:r>
                        <a:rPr lang="en-GB" sz="800" b="1" i="0" u="none" strike="noStrike">
                          <a:solidFill>
                            <a:srgbClr val="002060"/>
                          </a:solidFill>
                          <a:effectLst/>
                          <a:latin typeface="Arial" panose="020B0604020202020204" pitchFamily="34" charset="0"/>
                        </a:rPr>
                        <a:t>Volume</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r>
                        <a:rPr lang="en-GB" sz="800" b="1" i="0" u="none" strike="noStrike">
                          <a:solidFill>
                            <a:srgbClr val="000000"/>
                          </a:solidFill>
                          <a:effectLst/>
                          <a:latin typeface="Arial" panose="020B0604020202020204" pitchFamily="34" charset="0"/>
                        </a:rPr>
                        <a:t>953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r>
                        <a:rPr lang="en-GB" sz="800" b="1" i="0" u="none" strike="noStrike">
                          <a:solidFill>
                            <a:srgbClr val="000000"/>
                          </a:solidFill>
                          <a:effectLst/>
                          <a:latin typeface="Arial" panose="020B0604020202020204" pitchFamily="34" charset="0"/>
                        </a:rPr>
                        <a:t>1,413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r>
                        <a:rPr lang="en-GB" sz="800" b="1" i="0" u="none" strike="noStrike">
                          <a:solidFill>
                            <a:srgbClr val="000000"/>
                          </a:solidFill>
                          <a:effectLst/>
                          <a:latin typeface="Arial" panose="020B0604020202020204" pitchFamily="34" charset="0"/>
                        </a:rPr>
                        <a:t>1,441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r>
                        <a:rPr lang="en-GB" sz="800" b="1" i="0" u="none" strike="noStrike">
                          <a:solidFill>
                            <a:srgbClr val="000000"/>
                          </a:solidFill>
                          <a:effectLst/>
                          <a:latin typeface="Arial" panose="020B0604020202020204" pitchFamily="34" charset="0"/>
                        </a:rPr>
                        <a:t>1,447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r>
                        <a:rPr lang="en-GB" sz="800" b="1" i="0" u="none" strike="noStrike">
                          <a:solidFill>
                            <a:srgbClr val="000000"/>
                          </a:solidFill>
                          <a:effectLst/>
                          <a:latin typeface="Arial" panose="020B0604020202020204" pitchFamily="34" charset="0"/>
                        </a:rPr>
                        <a:t>1,595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GB" sz="800" b="0" i="0" u="none" strike="noStrike">
                        <a:solidFill>
                          <a:srgbClr val="000000"/>
                        </a:solidFill>
                        <a:effectLst/>
                        <a:latin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800" b="1" i="0" u="none" strike="noStrike">
                          <a:solidFill>
                            <a:srgbClr val="002060"/>
                          </a:solidFill>
                          <a:effectLst/>
                          <a:latin typeface="Arial" panose="020B0604020202020204" pitchFamily="34" charset="0"/>
                        </a:rPr>
                        <a:t>% Change</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a:solidFill>
                            <a:srgbClr val="000000"/>
                          </a:solidFill>
                          <a:effectLst/>
                          <a:latin typeface="Arial" panose="020B0604020202020204" pitchFamily="34" charset="0"/>
                        </a:rPr>
                        <a:t>-10.6%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800" b="1" i="0" u="none" strike="noStrike">
                          <a:solidFill>
                            <a:srgbClr val="000000"/>
                          </a:solidFill>
                          <a:effectLst/>
                          <a:latin typeface="Arial" panose="020B0604020202020204" pitchFamily="34" charset="0"/>
                        </a:rPr>
                        <a:t>-6.6%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06712550"/>
                  </a:ext>
                </a:extLst>
              </a:tr>
            </a:tbl>
          </a:graphicData>
        </a:graphic>
      </p:graphicFrame>
      <p:sp>
        <p:nvSpPr>
          <p:cNvPr id="2" name="TextBox 14">
            <a:extLst>
              <a:ext uri="{FF2B5EF4-FFF2-40B4-BE49-F238E27FC236}">
                <a16:creationId xmlns:a16="http://schemas.microsoft.com/office/drawing/2014/main" id="{F58A42FF-D125-77FF-DA44-F7300DED2CDC}"/>
              </a:ext>
            </a:extLst>
          </p:cNvPr>
          <p:cNvSpPr txBox="1">
            <a:spLocks noChangeArrowheads="1"/>
          </p:cNvSpPr>
          <p:nvPr/>
        </p:nvSpPr>
        <p:spPr bwMode="auto">
          <a:xfrm>
            <a:off x="6174000" y="773364"/>
            <a:ext cx="5910048" cy="3261600"/>
          </a:xfrm>
          <a:prstGeom prst="rect">
            <a:avLst/>
          </a:prstGeom>
          <a:noFill/>
          <a:ln w="15875">
            <a:solidFill>
              <a:srgbClr val="00206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GB" altLang="en-US" sz="1800"/>
          </a:p>
        </p:txBody>
      </p:sp>
      <p:pic>
        <p:nvPicPr>
          <p:cNvPr id="3" name="Picture 2">
            <a:extLst>
              <a:ext uri="{FF2B5EF4-FFF2-40B4-BE49-F238E27FC236}">
                <a16:creationId xmlns:a16="http://schemas.microsoft.com/office/drawing/2014/main" id="{7024F351-16F1-2288-203F-2E6DFCC42468}"/>
              </a:ext>
            </a:extLst>
          </p:cNvPr>
          <p:cNvPicPr>
            <a:picLocks noChangeAspect="1"/>
          </p:cNvPicPr>
          <p:nvPr/>
        </p:nvPicPr>
        <p:blipFill>
          <a:blip r:embed="rId3"/>
          <a:stretch>
            <a:fillRect/>
          </a:stretch>
        </p:blipFill>
        <p:spPr>
          <a:xfrm>
            <a:off x="539374" y="882000"/>
            <a:ext cx="5072312" cy="2450804"/>
          </a:xfrm>
          <a:prstGeom prst="rect">
            <a:avLst/>
          </a:prstGeom>
        </p:spPr>
      </p:pic>
      <p:graphicFrame>
        <p:nvGraphicFramePr>
          <p:cNvPr id="10" name="Table 9">
            <a:extLst>
              <a:ext uri="{FF2B5EF4-FFF2-40B4-BE49-F238E27FC236}">
                <a16:creationId xmlns:a16="http://schemas.microsoft.com/office/drawing/2014/main" id="{A7169147-612C-DAB0-F9E5-79F347D41FC9}"/>
              </a:ext>
            </a:extLst>
          </p:cNvPr>
          <p:cNvGraphicFramePr>
            <a:graphicFrameLocks/>
          </p:cNvGraphicFramePr>
          <p:nvPr>
            <p:extLst>
              <p:ext uri="{D42A27DB-BD31-4B8C-83A1-F6EECF244321}">
                <p14:modId xmlns:p14="http://schemas.microsoft.com/office/powerpoint/2010/main" val="1994277538"/>
              </p:ext>
            </p:extLst>
          </p:nvPr>
        </p:nvGraphicFramePr>
        <p:xfrm>
          <a:off x="6426947" y="3441949"/>
          <a:ext cx="5404154" cy="489120"/>
        </p:xfrm>
        <a:graphic>
          <a:graphicData uri="http://schemas.openxmlformats.org/drawingml/2006/table">
            <a:tbl>
              <a:tblPr firstRow="1" bandRow="1"/>
              <a:tblGrid>
                <a:gridCol w="864000">
                  <a:extLst>
                    <a:ext uri="{9D8B030D-6E8A-4147-A177-3AD203B41FA5}">
                      <a16:colId xmlns:a16="http://schemas.microsoft.com/office/drawing/2014/main" val="2609853781"/>
                    </a:ext>
                  </a:extLst>
                </a:gridCol>
                <a:gridCol w="504000">
                  <a:extLst>
                    <a:ext uri="{9D8B030D-6E8A-4147-A177-3AD203B41FA5}">
                      <a16:colId xmlns:a16="http://schemas.microsoft.com/office/drawing/2014/main" val="3238801725"/>
                    </a:ext>
                  </a:extLst>
                </a:gridCol>
                <a:gridCol w="504000">
                  <a:extLst>
                    <a:ext uri="{9D8B030D-6E8A-4147-A177-3AD203B41FA5}">
                      <a16:colId xmlns:a16="http://schemas.microsoft.com/office/drawing/2014/main" val="129847028"/>
                    </a:ext>
                  </a:extLst>
                </a:gridCol>
                <a:gridCol w="504000">
                  <a:extLst>
                    <a:ext uri="{9D8B030D-6E8A-4147-A177-3AD203B41FA5}">
                      <a16:colId xmlns:a16="http://schemas.microsoft.com/office/drawing/2014/main" val="2983655793"/>
                    </a:ext>
                  </a:extLst>
                </a:gridCol>
                <a:gridCol w="504000">
                  <a:extLst>
                    <a:ext uri="{9D8B030D-6E8A-4147-A177-3AD203B41FA5}">
                      <a16:colId xmlns:a16="http://schemas.microsoft.com/office/drawing/2014/main" val="1752032484"/>
                    </a:ext>
                  </a:extLst>
                </a:gridCol>
                <a:gridCol w="504000">
                  <a:extLst>
                    <a:ext uri="{9D8B030D-6E8A-4147-A177-3AD203B41FA5}">
                      <a16:colId xmlns:a16="http://schemas.microsoft.com/office/drawing/2014/main" val="3044844383"/>
                    </a:ext>
                  </a:extLst>
                </a:gridCol>
                <a:gridCol w="436154">
                  <a:extLst>
                    <a:ext uri="{9D8B030D-6E8A-4147-A177-3AD203B41FA5}">
                      <a16:colId xmlns:a16="http://schemas.microsoft.com/office/drawing/2014/main" val="848912980"/>
                    </a:ext>
                  </a:extLst>
                </a:gridCol>
                <a:gridCol w="576000">
                  <a:extLst>
                    <a:ext uri="{9D8B030D-6E8A-4147-A177-3AD203B41FA5}">
                      <a16:colId xmlns:a16="http://schemas.microsoft.com/office/drawing/2014/main" val="2436559015"/>
                    </a:ext>
                  </a:extLst>
                </a:gridCol>
                <a:gridCol w="504000">
                  <a:extLst>
                    <a:ext uri="{9D8B030D-6E8A-4147-A177-3AD203B41FA5}">
                      <a16:colId xmlns:a16="http://schemas.microsoft.com/office/drawing/2014/main" val="1495873282"/>
                    </a:ext>
                  </a:extLst>
                </a:gridCol>
                <a:gridCol w="504000">
                  <a:extLst>
                    <a:ext uri="{9D8B030D-6E8A-4147-A177-3AD203B41FA5}">
                      <a16:colId xmlns:a16="http://schemas.microsoft.com/office/drawing/2014/main" val="1487143500"/>
                    </a:ext>
                  </a:extLst>
                </a:gridCol>
              </a:tblGrid>
              <a:tr h="144000">
                <a:tc>
                  <a:txBody>
                    <a:bodyPr/>
                    <a:lstStyle/>
                    <a:p>
                      <a:pPr algn="ctr"/>
                      <a:r>
                        <a:rPr lang="en-GB" sz="800" b="1">
                          <a:solidFill>
                            <a:srgbClr val="002060"/>
                          </a:solidFill>
                          <a:latin typeface="Arial" panose="020B0604020202020204" pitchFamily="34" charset="0"/>
                          <a:cs typeface="Arial" panose="020B0604020202020204" pitchFamily="34" charset="0"/>
                        </a:rPr>
                        <a:t>Financial Year</a:t>
                      </a:r>
                    </a:p>
                  </a:txBody>
                  <a:tcPr marL="36000" marR="3600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a:solidFill>
                            <a:srgbClr val="002060"/>
                          </a:solidFill>
                          <a:latin typeface="Arial" panose="020B0604020202020204" pitchFamily="34" charset="0"/>
                          <a:cs typeface="Arial" panose="020B0604020202020204" pitchFamily="34" charset="0"/>
                        </a:rPr>
                        <a:t>20-21</a:t>
                      </a:r>
                    </a:p>
                  </a:txBody>
                  <a:tcPr marL="36000" marR="3600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a:solidFill>
                            <a:srgbClr val="002060"/>
                          </a:solidFill>
                          <a:latin typeface="Arial" panose="020B0604020202020204" pitchFamily="34" charset="0"/>
                          <a:cs typeface="Arial" panose="020B0604020202020204" pitchFamily="34" charset="0"/>
                        </a:rPr>
                        <a:t>21-22</a:t>
                      </a:r>
                    </a:p>
                  </a:txBody>
                  <a:tcPr marL="36000" marR="3600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a:solidFill>
                            <a:srgbClr val="002060"/>
                          </a:solidFill>
                          <a:latin typeface="Arial" panose="020B0604020202020204" pitchFamily="34" charset="0"/>
                          <a:cs typeface="Arial" panose="020B0604020202020204" pitchFamily="34" charset="0"/>
                        </a:rPr>
                        <a:t>22-23</a:t>
                      </a:r>
                    </a:p>
                  </a:txBody>
                  <a:tcPr marL="36000" marR="3600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a:solidFill>
                            <a:srgbClr val="002060"/>
                          </a:solidFill>
                          <a:latin typeface="Arial" panose="020B0604020202020204" pitchFamily="34" charset="0"/>
                          <a:cs typeface="Arial" panose="020B0604020202020204" pitchFamily="34" charset="0"/>
                        </a:rPr>
                        <a:t>23-24</a:t>
                      </a:r>
                    </a:p>
                  </a:txBody>
                  <a:tcPr marL="36000" marR="3600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a:solidFill>
                            <a:srgbClr val="002060"/>
                          </a:solidFill>
                          <a:latin typeface="Arial" panose="020B0604020202020204" pitchFamily="34" charset="0"/>
                          <a:cs typeface="Arial" panose="020B0604020202020204" pitchFamily="34" charset="0"/>
                        </a:rPr>
                        <a:t>24-25</a:t>
                      </a:r>
                    </a:p>
                  </a:txBody>
                  <a:tcPr marL="36000" marR="3600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GB" sz="800" b="1" i="0" u="none" strike="noStrike">
                        <a:solidFill>
                          <a:srgbClr val="002060"/>
                        </a:solidFill>
                        <a:effectLst/>
                        <a:latin typeface="Arial" panose="020B0604020202020204" pitchFamily="34" charset="0"/>
                        <a:cs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800" b="1" i="0" u="none" strike="noStrike">
                          <a:solidFill>
                            <a:srgbClr val="002060"/>
                          </a:solidFill>
                          <a:effectLst/>
                          <a:latin typeface="Arial" panose="020B0604020202020204" pitchFamily="34" charset="0"/>
                          <a:cs typeface="Arial" panose="020B0604020202020204" pitchFamily="34" charset="0"/>
                        </a:rPr>
                        <a:t>Quarter</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800" b="1" i="0" u="none" strike="noStrike">
                          <a:solidFill>
                            <a:srgbClr val="002060"/>
                          </a:solidFill>
                          <a:effectLst/>
                          <a:latin typeface="Arial" panose="020B0604020202020204" pitchFamily="34" charset="0"/>
                          <a:cs typeface="Arial" panose="020B0604020202020204" pitchFamily="34" charset="0"/>
                        </a:rPr>
                        <a:t>Q3 24-25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800" b="1" i="0" u="none" strike="noStrike">
                          <a:solidFill>
                            <a:srgbClr val="002060"/>
                          </a:solidFill>
                          <a:effectLst/>
                          <a:latin typeface="Arial" panose="020B0604020202020204" pitchFamily="34" charset="0"/>
                          <a:cs typeface="Arial" panose="020B0604020202020204" pitchFamily="34" charset="0"/>
                        </a:rPr>
                        <a:t>Q4 23-24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65647735"/>
                  </a:ext>
                </a:extLst>
              </a:tr>
              <a:tr h="331200">
                <a:tc>
                  <a:txBody>
                    <a:bodyPr/>
                    <a:lstStyle/>
                    <a:p>
                      <a:pPr algn="ctr" rtl="0" fontAlgn="ctr"/>
                      <a:r>
                        <a:rPr lang="en-GB" sz="800" b="1" i="0" u="none" strike="noStrike">
                          <a:solidFill>
                            <a:srgbClr val="002060"/>
                          </a:solidFill>
                          <a:effectLst/>
                          <a:latin typeface="Arial" panose="020B0604020202020204" pitchFamily="34" charset="0"/>
                        </a:rPr>
                        <a:t>Solved Rate</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800" b="1" i="0" u="none" strike="noStrike">
                          <a:solidFill>
                            <a:srgbClr val="000000"/>
                          </a:solidFill>
                          <a:effectLst/>
                          <a:latin typeface="Arial" panose="020B0604020202020204" pitchFamily="34" charset="0"/>
                        </a:rPr>
                        <a:t>15.2%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800" b="1" i="0" u="none" strike="noStrike">
                          <a:solidFill>
                            <a:srgbClr val="000000"/>
                          </a:solidFill>
                          <a:effectLst/>
                          <a:latin typeface="Arial" panose="020B0604020202020204" pitchFamily="34" charset="0"/>
                        </a:rPr>
                        <a:t>11.6%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800" b="1" i="0" u="none" strike="noStrike">
                          <a:solidFill>
                            <a:srgbClr val="000000"/>
                          </a:solidFill>
                          <a:effectLst/>
                          <a:latin typeface="Arial" panose="020B0604020202020204" pitchFamily="34" charset="0"/>
                        </a:rPr>
                        <a:t>9.4%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800" b="1" i="0" u="none" strike="noStrike">
                          <a:solidFill>
                            <a:srgbClr val="000000"/>
                          </a:solidFill>
                          <a:effectLst/>
                          <a:latin typeface="Arial" panose="020B0604020202020204" pitchFamily="34" charset="0"/>
                        </a:rPr>
                        <a:t>15.0%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800" b="1" i="0" u="none" strike="noStrike">
                          <a:solidFill>
                            <a:srgbClr val="000000"/>
                          </a:solidFill>
                          <a:effectLst/>
                          <a:latin typeface="Arial" panose="020B0604020202020204" pitchFamily="34" charset="0"/>
                        </a:rPr>
                        <a:t>14.4%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GB" sz="800" b="0" i="0" u="none" strike="noStrike">
                        <a:solidFill>
                          <a:srgbClr val="000000"/>
                        </a:solidFill>
                        <a:effectLst/>
                        <a:latin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800" b="1" i="0" u="none" strike="noStrike">
                          <a:solidFill>
                            <a:srgbClr val="002060"/>
                          </a:solidFill>
                          <a:effectLst/>
                          <a:latin typeface="Arial" panose="020B0604020202020204" pitchFamily="34" charset="0"/>
                        </a:rPr>
                        <a:t>PP Change</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a:solidFill>
                            <a:srgbClr val="000000"/>
                          </a:solidFill>
                          <a:effectLst/>
                          <a:latin typeface="Arial" panose="020B0604020202020204" pitchFamily="34" charset="0"/>
                        </a:rPr>
                        <a:t>7.6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800" b="1" i="0" u="none" strike="noStrike">
                          <a:solidFill>
                            <a:srgbClr val="000000"/>
                          </a:solidFill>
                          <a:effectLst/>
                          <a:latin typeface="Arial" panose="020B0604020202020204" pitchFamily="34" charset="0"/>
                        </a:rPr>
                        <a:t>2.1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06712550"/>
                  </a:ext>
                </a:extLst>
              </a:tr>
            </a:tbl>
          </a:graphicData>
        </a:graphic>
      </p:graphicFrame>
      <p:pic>
        <p:nvPicPr>
          <p:cNvPr id="6" name="Picture 5">
            <a:extLst>
              <a:ext uri="{FF2B5EF4-FFF2-40B4-BE49-F238E27FC236}">
                <a16:creationId xmlns:a16="http://schemas.microsoft.com/office/drawing/2014/main" id="{2B9D773E-3DD3-56EF-3319-6489573F1A07}"/>
              </a:ext>
            </a:extLst>
          </p:cNvPr>
          <p:cNvPicPr>
            <a:picLocks noChangeAspect="1"/>
          </p:cNvPicPr>
          <p:nvPr/>
        </p:nvPicPr>
        <p:blipFill>
          <a:blip r:embed="rId4"/>
          <a:stretch>
            <a:fillRect/>
          </a:stretch>
        </p:blipFill>
        <p:spPr>
          <a:xfrm>
            <a:off x="6591600" y="882000"/>
            <a:ext cx="5072312" cy="2450804"/>
          </a:xfrm>
          <a:prstGeom prst="rect">
            <a:avLst/>
          </a:prstGeom>
        </p:spPr>
      </p:pic>
    </p:spTree>
    <p:extLst>
      <p:ext uri="{BB962C8B-B14F-4D97-AF65-F5344CB8AC3E}">
        <p14:creationId xmlns:p14="http://schemas.microsoft.com/office/powerpoint/2010/main" val="149487203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BAA422-69DF-CED3-20CB-65FC3F3395A1}"/>
            </a:ext>
          </a:extLst>
        </p:cNvPr>
        <p:cNvGrpSpPr/>
        <p:nvPr/>
      </p:nvGrpSpPr>
      <p:grpSpPr>
        <a:xfrm>
          <a:off x="0" y="0"/>
          <a:ext cx="0" cy="0"/>
          <a:chOff x="0" y="0"/>
          <a:chExt cx="0" cy="0"/>
        </a:xfrm>
      </p:grpSpPr>
      <p:sp>
        <p:nvSpPr>
          <p:cNvPr id="14338" name="TextBox 14">
            <a:extLst>
              <a:ext uri="{FF2B5EF4-FFF2-40B4-BE49-F238E27FC236}">
                <a16:creationId xmlns:a16="http://schemas.microsoft.com/office/drawing/2014/main" id="{4C367D0C-A122-A582-FD3B-76FEC27440D2}"/>
              </a:ext>
            </a:extLst>
          </p:cNvPr>
          <p:cNvSpPr txBox="1">
            <a:spLocks noChangeArrowheads="1"/>
          </p:cNvSpPr>
          <p:nvPr/>
        </p:nvSpPr>
        <p:spPr bwMode="auto">
          <a:xfrm>
            <a:off x="120506" y="773364"/>
            <a:ext cx="5910048" cy="3261600"/>
          </a:xfrm>
          <a:prstGeom prst="rect">
            <a:avLst/>
          </a:prstGeom>
          <a:noFill/>
          <a:ln w="15875">
            <a:solidFill>
              <a:srgbClr val="00206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GB" altLang="en-US" sz="1800"/>
          </a:p>
        </p:txBody>
      </p:sp>
      <p:sp>
        <p:nvSpPr>
          <p:cNvPr id="3" name="TextBox 14">
            <a:extLst>
              <a:ext uri="{FF2B5EF4-FFF2-40B4-BE49-F238E27FC236}">
                <a16:creationId xmlns:a16="http://schemas.microsoft.com/office/drawing/2014/main" id="{E4D77EDB-1FEA-09A0-6AB9-2F392AD801FD}"/>
              </a:ext>
            </a:extLst>
          </p:cNvPr>
          <p:cNvSpPr txBox="1">
            <a:spLocks noChangeArrowheads="1"/>
          </p:cNvSpPr>
          <p:nvPr/>
        </p:nvSpPr>
        <p:spPr bwMode="auto">
          <a:xfrm>
            <a:off x="6174000" y="773364"/>
            <a:ext cx="5910048" cy="3261600"/>
          </a:xfrm>
          <a:prstGeom prst="rect">
            <a:avLst/>
          </a:prstGeom>
          <a:noFill/>
          <a:ln w="15875">
            <a:solidFill>
              <a:srgbClr val="00206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GB" altLang="en-US" sz="1800"/>
          </a:p>
        </p:txBody>
      </p:sp>
      <p:sp>
        <p:nvSpPr>
          <p:cNvPr id="4" name="Rectangle 3">
            <a:extLst>
              <a:ext uri="{FF2B5EF4-FFF2-40B4-BE49-F238E27FC236}">
                <a16:creationId xmlns:a16="http://schemas.microsoft.com/office/drawing/2014/main" id="{8AACEE29-734E-1A83-D295-4F8DA17D8B00}"/>
              </a:ext>
            </a:extLst>
          </p:cNvPr>
          <p:cNvSpPr/>
          <p:nvPr/>
        </p:nvSpPr>
        <p:spPr>
          <a:xfrm>
            <a:off x="0" y="0"/>
            <a:ext cx="12192000" cy="669925"/>
          </a:xfrm>
          <a:prstGeom prst="rect">
            <a:avLst/>
          </a:prstGeom>
          <a:solidFill>
            <a:srgbClr val="E6234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sz="3200"/>
              <a:t>	</a:t>
            </a:r>
            <a:r>
              <a:rPr lang="en-GB" sz="3200">
                <a:latin typeface="Arial" panose="020B0604020202020204" pitchFamily="34" charset="0"/>
                <a:cs typeface="Arial" panose="020B0604020202020204" pitchFamily="34" charset="0"/>
              </a:rPr>
              <a:t>7. Child Criminal and Sexual Exploitation</a:t>
            </a:r>
          </a:p>
        </p:txBody>
      </p:sp>
      <p:sp>
        <p:nvSpPr>
          <p:cNvPr id="14341" name="TextBox 13">
            <a:extLst>
              <a:ext uri="{FF2B5EF4-FFF2-40B4-BE49-F238E27FC236}">
                <a16:creationId xmlns:a16="http://schemas.microsoft.com/office/drawing/2014/main" id="{EC4BCAB4-C773-F4B3-6662-BFD76C331A81}"/>
              </a:ext>
            </a:extLst>
          </p:cNvPr>
          <p:cNvSpPr txBox="1">
            <a:spLocks noChangeArrowheads="1"/>
          </p:cNvSpPr>
          <p:nvPr/>
        </p:nvSpPr>
        <p:spPr bwMode="auto">
          <a:xfrm>
            <a:off x="120506" y="4116801"/>
            <a:ext cx="11962800" cy="2664000"/>
          </a:xfrm>
          <a:prstGeom prst="rect">
            <a:avLst/>
          </a:prstGeom>
          <a:noFill/>
          <a:ln w="15875">
            <a:solidFill>
              <a:srgbClr val="002060"/>
            </a:solidFill>
            <a:miter lim="800000"/>
            <a:headEnd/>
            <a:tailEnd/>
          </a:ln>
          <a:extLst>
            <a:ext uri="{909E8E84-426E-40DD-AFC4-6F175D3DCCD1}">
              <a14:hiddenFill xmlns:a14="http://schemas.microsoft.com/office/drawing/2010/main">
                <a:solidFill>
                  <a:srgbClr val="FFFFFF"/>
                </a:solidFill>
              </a14:hiddenFill>
            </a:ext>
          </a:extLst>
        </p:spPr>
        <p:txBody>
          <a:bodyPr wrap="square" lIns="91440" tIns="45720" rIns="91440" bIns="45720" anchor="t">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hangingPunct="1">
              <a:lnSpc>
                <a:spcPct val="100000"/>
              </a:lnSpc>
              <a:spcBef>
                <a:spcPct val="0"/>
              </a:spcBef>
              <a:buFontTx/>
              <a:buNone/>
            </a:pPr>
            <a:r>
              <a:rPr lang="en-GB" altLang="en-US" sz="1300" b="1" i="1">
                <a:latin typeface="Arial" panose="020B0604020202020204" pitchFamily="34" charset="0"/>
                <a:cs typeface="Arial" panose="020B0604020202020204" pitchFamily="34" charset="0"/>
              </a:rPr>
              <a:t>Operational Overview</a:t>
            </a:r>
          </a:p>
          <a:p>
            <a:pPr algn="just" eaLnBrk="1" hangingPunct="1">
              <a:lnSpc>
                <a:spcPct val="100000"/>
              </a:lnSpc>
              <a:spcBef>
                <a:spcPct val="0"/>
              </a:spcBef>
              <a:buFontTx/>
              <a:buNone/>
            </a:pPr>
            <a:endParaRPr lang="en-GB" altLang="en-US" sz="600" b="1" i="1">
              <a:latin typeface="Avenir Next LT Pro Demi" panose="020B0704020202020204" pitchFamily="34" charset="0"/>
              <a:cs typeface="Arial" panose="020B0604020202020204" pitchFamily="34" charset="0"/>
            </a:endParaRPr>
          </a:p>
          <a:p>
            <a:pPr algn="just" eaLnBrk="1" hangingPunct="1">
              <a:lnSpc>
                <a:spcPct val="100000"/>
              </a:lnSpc>
              <a:spcBef>
                <a:spcPct val="0"/>
              </a:spcBef>
              <a:buFontTx/>
              <a:buNone/>
            </a:pPr>
            <a:r>
              <a:rPr lang="en-GB" altLang="en-US" sz="1100">
                <a:latin typeface="Arial" panose="020B0604020202020204" pitchFamily="34" charset="0"/>
                <a:cs typeface="Arial" panose="020B0604020202020204" pitchFamily="34" charset="0"/>
              </a:rPr>
              <a:t>During Q4 2024-25, 11 offences were assigned a child criminal exploitation local qualifier. This represents an increase of 10.0% (one additional offence) when compared to the quarter prior, and a significant increase of 175.0% (seven additional offences) when compared to the same quarter during the previous financial year. </a:t>
            </a:r>
          </a:p>
          <a:p>
            <a:pPr algn="just" eaLnBrk="1" hangingPunct="1">
              <a:lnSpc>
                <a:spcPct val="100000"/>
              </a:lnSpc>
              <a:spcBef>
                <a:spcPct val="0"/>
              </a:spcBef>
              <a:buFontTx/>
              <a:buNone/>
            </a:pPr>
            <a:endParaRPr lang="en-GB" altLang="en-US" sz="600">
              <a:latin typeface="Arial" panose="020B0604020202020204" pitchFamily="34" charset="0"/>
              <a:cs typeface="Arial" panose="020B0604020202020204" pitchFamily="34" charset="0"/>
            </a:endParaRPr>
          </a:p>
          <a:p>
            <a:pPr algn="just">
              <a:lnSpc>
                <a:spcPct val="100000"/>
              </a:lnSpc>
              <a:spcBef>
                <a:spcPct val="0"/>
              </a:spcBef>
              <a:buNone/>
            </a:pPr>
            <a:r>
              <a:rPr lang="en-GB" altLang="en-US" sz="1100">
                <a:latin typeface="Arial" panose="020B0604020202020204" pitchFamily="34" charset="0"/>
                <a:cs typeface="Arial" panose="020B0604020202020204" pitchFamily="34" charset="0"/>
              </a:rPr>
              <a:t>A total of 48 offences were assigned a child sexual exploitation local qualifier during Q4 2024-25. This is the second-highest value within the three-year timeframe, representing a reduction of 5.9% (three fewer offences) when compared to the quarter prior, but a substantial increase of 84.6% (22 additional offences) when compared to the same quarter during the previous financial year. </a:t>
            </a:r>
          </a:p>
          <a:p>
            <a:pPr algn="just" eaLnBrk="1" hangingPunct="1">
              <a:lnSpc>
                <a:spcPct val="100000"/>
              </a:lnSpc>
              <a:spcBef>
                <a:spcPct val="0"/>
              </a:spcBef>
              <a:buFontTx/>
              <a:buNone/>
            </a:pPr>
            <a:endParaRPr lang="en-GB" altLang="en-US" sz="600">
              <a:latin typeface="Arial" panose="020B0604020202020204" pitchFamily="34" charset="0"/>
              <a:cs typeface="Arial" panose="020B0604020202020204" pitchFamily="34" charset="0"/>
            </a:endParaRPr>
          </a:p>
          <a:p>
            <a:pPr algn="just">
              <a:lnSpc>
                <a:spcPct val="100000"/>
              </a:lnSpc>
              <a:spcBef>
                <a:spcPct val="0"/>
              </a:spcBef>
              <a:buNone/>
            </a:pPr>
            <a:r>
              <a:rPr lang="en-GB" altLang="en-US" sz="1100">
                <a:latin typeface="Arial" panose="020B0604020202020204" pitchFamily="34" charset="0"/>
                <a:cs typeface="Arial" panose="020B0604020202020204" pitchFamily="34" charset="0"/>
              </a:rPr>
              <a:t>The force has recently produced a problem profile for Child Criminal and Sexual Exploitation, and continues to invest in the Modern-Day Slavery and Human Trafficking Team with a focus on combatting drug dealing by children. Recent action was taken as part of Operation Tarran in the Torfaen area, wherein a 30-year-old male was arrested for exploiting children to supply drugs. </a:t>
            </a:r>
          </a:p>
          <a:p>
            <a:pPr algn="just" eaLnBrk="1" hangingPunct="1">
              <a:lnSpc>
                <a:spcPct val="100000"/>
              </a:lnSpc>
              <a:spcBef>
                <a:spcPct val="0"/>
              </a:spcBef>
              <a:buFontTx/>
              <a:buNone/>
            </a:pPr>
            <a:endParaRPr lang="en-GB" altLang="en-US" sz="1200">
              <a:latin typeface="Arial" panose="020B0604020202020204" pitchFamily="34" charset="0"/>
              <a:cs typeface="Arial" panose="020B0604020202020204" pitchFamily="34" charset="0"/>
            </a:endParaRPr>
          </a:p>
          <a:p>
            <a:pPr algn="just" eaLnBrk="1" hangingPunct="1">
              <a:lnSpc>
                <a:spcPct val="100000"/>
              </a:lnSpc>
              <a:spcBef>
                <a:spcPct val="0"/>
              </a:spcBef>
              <a:buFontTx/>
              <a:buNone/>
            </a:pPr>
            <a:endParaRPr lang="en-GB" altLang="en-US" sz="1200">
              <a:latin typeface="Arial" panose="020B0604020202020204" pitchFamily="34" charset="0"/>
              <a:cs typeface="Arial" panose="020B0604020202020204" pitchFamily="34" charset="0"/>
            </a:endParaRPr>
          </a:p>
          <a:p>
            <a:pPr algn="just" eaLnBrk="1" hangingPunct="1">
              <a:lnSpc>
                <a:spcPct val="100000"/>
              </a:lnSpc>
              <a:spcBef>
                <a:spcPct val="0"/>
              </a:spcBef>
              <a:buFontTx/>
              <a:buNone/>
            </a:pPr>
            <a:endParaRPr lang="en-GB" altLang="en-US" sz="600" b="1" i="1">
              <a:latin typeface="Arial" panose="020B0604020202020204" pitchFamily="34" charset="0"/>
              <a:cs typeface="Arial" panose="020B0604020202020204" pitchFamily="34" charset="0"/>
            </a:endParaRPr>
          </a:p>
          <a:p>
            <a:pPr algn="just" eaLnBrk="1" hangingPunct="1">
              <a:lnSpc>
                <a:spcPct val="100000"/>
              </a:lnSpc>
              <a:spcBef>
                <a:spcPct val="0"/>
              </a:spcBef>
              <a:buFontTx/>
              <a:buNone/>
            </a:pPr>
            <a:endParaRPr lang="en-GB" altLang="en-US" sz="600" b="1" i="1">
              <a:latin typeface="Arial" panose="020B0604020202020204" pitchFamily="34" charset="0"/>
              <a:cs typeface="Arial" panose="020B0604020202020204" pitchFamily="34" charset="0"/>
            </a:endParaRPr>
          </a:p>
          <a:p>
            <a:pPr algn="just" eaLnBrk="1" hangingPunct="1">
              <a:lnSpc>
                <a:spcPct val="100000"/>
              </a:lnSpc>
              <a:spcBef>
                <a:spcPct val="0"/>
              </a:spcBef>
              <a:buFontTx/>
              <a:buNone/>
            </a:pPr>
            <a:endParaRPr lang="en-GB" altLang="en-US" sz="600" b="1" i="1">
              <a:latin typeface="Arial" panose="020B0604020202020204" pitchFamily="34" charset="0"/>
              <a:cs typeface="Arial" panose="020B0604020202020204" pitchFamily="34" charset="0"/>
            </a:endParaRPr>
          </a:p>
          <a:p>
            <a:pPr algn="just" eaLnBrk="1" hangingPunct="1">
              <a:lnSpc>
                <a:spcPct val="100000"/>
              </a:lnSpc>
              <a:spcBef>
                <a:spcPct val="0"/>
              </a:spcBef>
              <a:buFontTx/>
              <a:buNone/>
            </a:pPr>
            <a:endParaRPr lang="en-GB" altLang="en-US" sz="600" b="1" i="1">
              <a:latin typeface="Arial" panose="020B0604020202020204" pitchFamily="34" charset="0"/>
              <a:cs typeface="Arial" panose="020B0604020202020204" pitchFamily="34" charset="0"/>
            </a:endParaRPr>
          </a:p>
          <a:p>
            <a:pPr algn="just" eaLnBrk="1" hangingPunct="1">
              <a:lnSpc>
                <a:spcPct val="100000"/>
              </a:lnSpc>
              <a:spcBef>
                <a:spcPct val="0"/>
              </a:spcBef>
              <a:buFontTx/>
              <a:buNone/>
            </a:pPr>
            <a:r>
              <a:rPr lang="en-GB" altLang="en-US" sz="1100" i="1">
                <a:latin typeface="Arial" panose="020B0604020202020204" pitchFamily="34" charset="0"/>
                <a:cs typeface="Arial" panose="020B0604020202020204" pitchFamily="34" charset="0"/>
              </a:rPr>
              <a:t>Use of the Child Criminal Exploitation local qualifier commenced during 2022, limiting the scope of the currently available dataset.</a:t>
            </a:r>
          </a:p>
        </p:txBody>
      </p:sp>
      <p:graphicFrame>
        <p:nvGraphicFramePr>
          <p:cNvPr id="2" name="Table 1">
            <a:extLst>
              <a:ext uri="{FF2B5EF4-FFF2-40B4-BE49-F238E27FC236}">
                <a16:creationId xmlns:a16="http://schemas.microsoft.com/office/drawing/2014/main" id="{6DEE8B8B-7F45-6C90-55EA-62A5B064A071}"/>
              </a:ext>
            </a:extLst>
          </p:cNvPr>
          <p:cNvGraphicFramePr>
            <a:graphicFrameLocks/>
          </p:cNvGraphicFramePr>
          <p:nvPr>
            <p:extLst>
              <p:ext uri="{D42A27DB-BD31-4B8C-83A1-F6EECF244321}">
                <p14:modId xmlns:p14="http://schemas.microsoft.com/office/powerpoint/2010/main" val="2236976734"/>
              </p:ext>
            </p:extLst>
          </p:nvPr>
        </p:nvGraphicFramePr>
        <p:xfrm>
          <a:off x="6426947" y="3441949"/>
          <a:ext cx="5404154" cy="489120"/>
        </p:xfrm>
        <a:graphic>
          <a:graphicData uri="http://schemas.openxmlformats.org/drawingml/2006/table">
            <a:tbl>
              <a:tblPr firstRow="1" bandRow="1"/>
              <a:tblGrid>
                <a:gridCol w="864000">
                  <a:extLst>
                    <a:ext uri="{9D8B030D-6E8A-4147-A177-3AD203B41FA5}">
                      <a16:colId xmlns:a16="http://schemas.microsoft.com/office/drawing/2014/main" val="2609853781"/>
                    </a:ext>
                  </a:extLst>
                </a:gridCol>
                <a:gridCol w="504000">
                  <a:extLst>
                    <a:ext uri="{9D8B030D-6E8A-4147-A177-3AD203B41FA5}">
                      <a16:colId xmlns:a16="http://schemas.microsoft.com/office/drawing/2014/main" val="3238801725"/>
                    </a:ext>
                  </a:extLst>
                </a:gridCol>
                <a:gridCol w="504000">
                  <a:extLst>
                    <a:ext uri="{9D8B030D-6E8A-4147-A177-3AD203B41FA5}">
                      <a16:colId xmlns:a16="http://schemas.microsoft.com/office/drawing/2014/main" val="129847028"/>
                    </a:ext>
                  </a:extLst>
                </a:gridCol>
                <a:gridCol w="504000">
                  <a:extLst>
                    <a:ext uri="{9D8B030D-6E8A-4147-A177-3AD203B41FA5}">
                      <a16:colId xmlns:a16="http://schemas.microsoft.com/office/drawing/2014/main" val="2983655793"/>
                    </a:ext>
                  </a:extLst>
                </a:gridCol>
                <a:gridCol w="504000">
                  <a:extLst>
                    <a:ext uri="{9D8B030D-6E8A-4147-A177-3AD203B41FA5}">
                      <a16:colId xmlns:a16="http://schemas.microsoft.com/office/drawing/2014/main" val="1752032484"/>
                    </a:ext>
                  </a:extLst>
                </a:gridCol>
                <a:gridCol w="504000">
                  <a:extLst>
                    <a:ext uri="{9D8B030D-6E8A-4147-A177-3AD203B41FA5}">
                      <a16:colId xmlns:a16="http://schemas.microsoft.com/office/drawing/2014/main" val="3044844383"/>
                    </a:ext>
                  </a:extLst>
                </a:gridCol>
                <a:gridCol w="436154">
                  <a:extLst>
                    <a:ext uri="{9D8B030D-6E8A-4147-A177-3AD203B41FA5}">
                      <a16:colId xmlns:a16="http://schemas.microsoft.com/office/drawing/2014/main" val="848912980"/>
                    </a:ext>
                  </a:extLst>
                </a:gridCol>
                <a:gridCol w="576000">
                  <a:extLst>
                    <a:ext uri="{9D8B030D-6E8A-4147-A177-3AD203B41FA5}">
                      <a16:colId xmlns:a16="http://schemas.microsoft.com/office/drawing/2014/main" val="2436559015"/>
                    </a:ext>
                  </a:extLst>
                </a:gridCol>
                <a:gridCol w="504000">
                  <a:extLst>
                    <a:ext uri="{9D8B030D-6E8A-4147-A177-3AD203B41FA5}">
                      <a16:colId xmlns:a16="http://schemas.microsoft.com/office/drawing/2014/main" val="1495873282"/>
                    </a:ext>
                  </a:extLst>
                </a:gridCol>
                <a:gridCol w="504000">
                  <a:extLst>
                    <a:ext uri="{9D8B030D-6E8A-4147-A177-3AD203B41FA5}">
                      <a16:colId xmlns:a16="http://schemas.microsoft.com/office/drawing/2014/main" val="1487143500"/>
                    </a:ext>
                  </a:extLst>
                </a:gridCol>
              </a:tblGrid>
              <a:tr h="144000">
                <a:tc>
                  <a:txBody>
                    <a:bodyPr/>
                    <a:lstStyle/>
                    <a:p>
                      <a:pPr algn="ctr"/>
                      <a:r>
                        <a:rPr lang="en-GB" sz="800" b="1">
                          <a:solidFill>
                            <a:srgbClr val="002060"/>
                          </a:solidFill>
                          <a:latin typeface="Arial" panose="020B0604020202020204" pitchFamily="34" charset="0"/>
                          <a:cs typeface="Arial" panose="020B0604020202020204" pitchFamily="34" charset="0"/>
                        </a:rPr>
                        <a:t>Financial Year</a:t>
                      </a:r>
                    </a:p>
                  </a:txBody>
                  <a:tcPr marL="36000" marR="3600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a:solidFill>
                            <a:srgbClr val="002060"/>
                          </a:solidFill>
                          <a:latin typeface="Arial" panose="020B0604020202020204" pitchFamily="34" charset="0"/>
                          <a:cs typeface="Arial" panose="020B0604020202020204" pitchFamily="34" charset="0"/>
                        </a:rPr>
                        <a:t>20-21</a:t>
                      </a:r>
                    </a:p>
                  </a:txBody>
                  <a:tcPr marL="36000" marR="3600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a:solidFill>
                            <a:srgbClr val="002060"/>
                          </a:solidFill>
                          <a:latin typeface="Arial" panose="020B0604020202020204" pitchFamily="34" charset="0"/>
                          <a:cs typeface="Arial" panose="020B0604020202020204" pitchFamily="34" charset="0"/>
                        </a:rPr>
                        <a:t>21-22</a:t>
                      </a:r>
                    </a:p>
                  </a:txBody>
                  <a:tcPr marL="36000" marR="3600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a:solidFill>
                            <a:srgbClr val="002060"/>
                          </a:solidFill>
                          <a:latin typeface="Arial" panose="020B0604020202020204" pitchFamily="34" charset="0"/>
                          <a:cs typeface="Arial" panose="020B0604020202020204" pitchFamily="34" charset="0"/>
                        </a:rPr>
                        <a:t>22-23</a:t>
                      </a:r>
                    </a:p>
                  </a:txBody>
                  <a:tcPr marL="36000" marR="3600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a:solidFill>
                            <a:srgbClr val="002060"/>
                          </a:solidFill>
                          <a:latin typeface="Arial" panose="020B0604020202020204" pitchFamily="34" charset="0"/>
                          <a:cs typeface="Arial" panose="020B0604020202020204" pitchFamily="34" charset="0"/>
                        </a:rPr>
                        <a:t>23-24</a:t>
                      </a:r>
                    </a:p>
                  </a:txBody>
                  <a:tcPr marL="36000" marR="3600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a:solidFill>
                            <a:srgbClr val="002060"/>
                          </a:solidFill>
                          <a:latin typeface="Arial" panose="020B0604020202020204" pitchFamily="34" charset="0"/>
                          <a:cs typeface="Arial" panose="020B0604020202020204" pitchFamily="34" charset="0"/>
                        </a:rPr>
                        <a:t>24-25</a:t>
                      </a:r>
                    </a:p>
                  </a:txBody>
                  <a:tcPr marL="36000" marR="3600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GB" sz="800" b="1" i="0" u="none" strike="noStrike">
                        <a:solidFill>
                          <a:srgbClr val="002060"/>
                        </a:solidFill>
                        <a:effectLst/>
                        <a:latin typeface="Arial" panose="020B0604020202020204" pitchFamily="34" charset="0"/>
                        <a:cs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800" b="1" i="0" u="none" strike="noStrike">
                          <a:solidFill>
                            <a:srgbClr val="002060"/>
                          </a:solidFill>
                          <a:effectLst/>
                          <a:latin typeface="Arial" panose="020B0604020202020204" pitchFamily="34" charset="0"/>
                          <a:cs typeface="Arial" panose="020B0604020202020204" pitchFamily="34" charset="0"/>
                        </a:rPr>
                        <a:t>Quarter</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800" b="1" i="0" u="none" strike="noStrike">
                          <a:solidFill>
                            <a:srgbClr val="002060"/>
                          </a:solidFill>
                          <a:effectLst/>
                          <a:latin typeface="Arial" panose="020B0604020202020204" pitchFamily="34" charset="0"/>
                          <a:cs typeface="Arial" panose="020B0604020202020204" pitchFamily="34" charset="0"/>
                        </a:rPr>
                        <a:t>Q3 24-25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800" b="1" i="0" u="none" strike="noStrike">
                          <a:solidFill>
                            <a:srgbClr val="002060"/>
                          </a:solidFill>
                          <a:effectLst/>
                          <a:latin typeface="Arial" panose="020B0604020202020204" pitchFamily="34" charset="0"/>
                          <a:cs typeface="Arial" panose="020B0604020202020204" pitchFamily="34" charset="0"/>
                        </a:rPr>
                        <a:t>Q4 23-24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65647735"/>
                  </a:ext>
                </a:extLst>
              </a:tr>
              <a:tr h="331200">
                <a:tc>
                  <a:txBody>
                    <a:bodyPr/>
                    <a:lstStyle/>
                    <a:p>
                      <a:pPr algn="ctr" rtl="0" fontAlgn="ctr"/>
                      <a:r>
                        <a:rPr lang="en-GB" sz="800" b="1" i="0" u="none" strike="noStrike">
                          <a:solidFill>
                            <a:srgbClr val="002060"/>
                          </a:solidFill>
                          <a:effectLst/>
                          <a:latin typeface="Arial" panose="020B0604020202020204" pitchFamily="34" charset="0"/>
                        </a:rPr>
                        <a:t>Volume</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800" b="1" i="0" u="none" strike="noStrike">
                          <a:solidFill>
                            <a:srgbClr val="000000"/>
                          </a:solidFill>
                          <a:effectLst/>
                          <a:latin typeface="Arial" panose="020B0604020202020204" pitchFamily="34" charset="0"/>
                        </a:rPr>
                        <a:t>172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800" b="1" i="0" u="none" strike="noStrike">
                          <a:solidFill>
                            <a:srgbClr val="000000"/>
                          </a:solidFill>
                          <a:effectLst/>
                          <a:latin typeface="Arial" panose="020B0604020202020204" pitchFamily="34" charset="0"/>
                        </a:rPr>
                        <a:t>226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800" b="1" i="0" u="none" strike="noStrike">
                          <a:solidFill>
                            <a:srgbClr val="000000"/>
                          </a:solidFill>
                          <a:effectLst/>
                          <a:latin typeface="Arial" panose="020B0604020202020204" pitchFamily="34" charset="0"/>
                        </a:rPr>
                        <a:t>170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800" b="1" i="0" u="none" strike="noStrike">
                          <a:solidFill>
                            <a:srgbClr val="000000"/>
                          </a:solidFill>
                          <a:effectLst/>
                          <a:latin typeface="Arial" panose="020B0604020202020204" pitchFamily="34" charset="0"/>
                        </a:rPr>
                        <a:t>127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800" b="1" i="0" u="none" strike="noStrike">
                          <a:solidFill>
                            <a:srgbClr val="000000"/>
                          </a:solidFill>
                          <a:effectLst/>
                          <a:latin typeface="Arial" panose="020B0604020202020204" pitchFamily="34" charset="0"/>
                        </a:rPr>
                        <a:t>167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GB" sz="800" b="0" i="0" u="none" strike="noStrike">
                        <a:solidFill>
                          <a:srgbClr val="000000"/>
                        </a:solidFill>
                        <a:effectLst/>
                        <a:latin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800" b="1" i="0" u="none" strike="noStrike">
                          <a:solidFill>
                            <a:srgbClr val="002060"/>
                          </a:solidFill>
                          <a:effectLst/>
                          <a:latin typeface="Arial" panose="020B0604020202020204" pitchFamily="34" charset="0"/>
                        </a:rPr>
                        <a:t>% Change</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a:solidFill>
                            <a:srgbClr val="000000"/>
                          </a:solidFill>
                          <a:effectLst/>
                          <a:latin typeface="Arial" panose="020B0604020202020204" pitchFamily="34" charset="0"/>
                        </a:rPr>
                        <a:t>-5.9%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800" b="1" i="0" u="none" strike="noStrike">
                          <a:solidFill>
                            <a:srgbClr val="000000"/>
                          </a:solidFill>
                          <a:effectLst/>
                          <a:latin typeface="Arial" panose="020B0604020202020204" pitchFamily="34" charset="0"/>
                        </a:rPr>
                        <a:t>84.6%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06712550"/>
                  </a:ext>
                </a:extLst>
              </a:tr>
            </a:tbl>
          </a:graphicData>
        </a:graphic>
      </p:graphicFrame>
      <p:graphicFrame>
        <p:nvGraphicFramePr>
          <p:cNvPr id="9" name="Table 8">
            <a:extLst>
              <a:ext uri="{FF2B5EF4-FFF2-40B4-BE49-F238E27FC236}">
                <a16:creationId xmlns:a16="http://schemas.microsoft.com/office/drawing/2014/main" id="{30A0AB46-437F-EE70-89C8-1B7FC096955C}"/>
              </a:ext>
            </a:extLst>
          </p:cNvPr>
          <p:cNvGraphicFramePr>
            <a:graphicFrameLocks/>
          </p:cNvGraphicFramePr>
          <p:nvPr>
            <p:extLst>
              <p:ext uri="{D42A27DB-BD31-4B8C-83A1-F6EECF244321}">
                <p14:modId xmlns:p14="http://schemas.microsoft.com/office/powerpoint/2010/main" val="2594601311"/>
              </p:ext>
            </p:extLst>
          </p:nvPr>
        </p:nvGraphicFramePr>
        <p:xfrm>
          <a:off x="343270" y="3441949"/>
          <a:ext cx="5464520" cy="489120"/>
        </p:xfrm>
        <a:graphic>
          <a:graphicData uri="http://schemas.openxmlformats.org/drawingml/2006/table">
            <a:tbl>
              <a:tblPr firstRow="1" bandRow="1">
                <a:effectLst/>
              </a:tblPr>
              <a:tblGrid>
                <a:gridCol w="864000">
                  <a:extLst>
                    <a:ext uri="{9D8B030D-6E8A-4147-A177-3AD203B41FA5}">
                      <a16:colId xmlns:a16="http://schemas.microsoft.com/office/drawing/2014/main" val="2609853781"/>
                    </a:ext>
                  </a:extLst>
                </a:gridCol>
                <a:gridCol w="504000">
                  <a:extLst>
                    <a:ext uri="{9D8B030D-6E8A-4147-A177-3AD203B41FA5}">
                      <a16:colId xmlns:a16="http://schemas.microsoft.com/office/drawing/2014/main" val="3238801725"/>
                    </a:ext>
                  </a:extLst>
                </a:gridCol>
                <a:gridCol w="504000">
                  <a:extLst>
                    <a:ext uri="{9D8B030D-6E8A-4147-A177-3AD203B41FA5}">
                      <a16:colId xmlns:a16="http://schemas.microsoft.com/office/drawing/2014/main" val="129847028"/>
                    </a:ext>
                  </a:extLst>
                </a:gridCol>
                <a:gridCol w="504000">
                  <a:extLst>
                    <a:ext uri="{9D8B030D-6E8A-4147-A177-3AD203B41FA5}">
                      <a16:colId xmlns:a16="http://schemas.microsoft.com/office/drawing/2014/main" val="2983655793"/>
                    </a:ext>
                  </a:extLst>
                </a:gridCol>
                <a:gridCol w="504000">
                  <a:extLst>
                    <a:ext uri="{9D8B030D-6E8A-4147-A177-3AD203B41FA5}">
                      <a16:colId xmlns:a16="http://schemas.microsoft.com/office/drawing/2014/main" val="1752032484"/>
                    </a:ext>
                  </a:extLst>
                </a:gridCol>
                <a:gridCol w="504000">
                  <a:extLst>
                    <a:ext uri="{9D8B030D-6E8A-4147-A177-3AD203B41FA5}">
                      <a16:colId xmlns:a16="http://schemas.microsoft.com/office/drawing/2014/main" val="3044844383"/>
                    </a:ext>
                  </a:extLst>
                </a:gridCol>
                <a:gridCol w="496520">
                  <a:extLst>
                    <a:ext uri="{9D8B030D-6E8A-4147-A177-3AD203B41FA5}">
                      <a16:colId xmlns:a16="http://schemas.microsoft.com/office/drawing/2014/main" val="3702094272"/>
                    </a:ext>
                  </a:extLst>
                </a:gridCol>
                <a:gridCol w="576000">
                  <a:extLst>
                    <a:ext uri="{9D8B030D-6E8A-4147-A177-3AD203B41FA5}">
                      <a16:colId xmlns:a16="http://schemas.microsoft.com/office/drawing/2014/main" val="3746660425"/>
                    </a:ext>
                  </a:extLst>
                </a:gridCol>
                <a:gridCol w="504000">
                  <a:extLst>
                    <a:ext uri="{9D8B030D-6E8A-4147-A177-3AD203B41FA5}">
                      <a16:colId xmlns:a16="http://schemas.microsoft.com/office/drawing/2014/main" val="1495873282"/>
                    </a:ext>
                  </a:extLst>
                </a:gridCol>
                <a:gridCol w="504000">
                  <a:extLst>
                    <a:ext uri="{9D8B030D-6E8A-4147-A177-3AD203B41FA5}">
                      <a16:colId xmlns:a16="http://schemas.microsoft.com/office/drawing/2014/main" val="1487143500"/>
                    </a:ext>
                  </a:extLst>
                </a:gridCol>
              </a:tblGrid>
              <a:tr h="144000">
                <a:tc>
                  <a:txBody>
                    <a:bodyPr/>
                    <a:lstStyle/>
                    <a:p>
                      <a:pPr algn="ctr"/>
                      <a:r>
                        <a:rPr lang="en-GB" sz="800" b="1">
                          <a:solidFill>
                            <a:srgbClr val="002060"/>
                          </a:solidFill>
                          <a:latin typeface="Arial" panose="020B0604020202020204" pitchFamily="34" charset="0"/>
                          <a:cs typeface="Arial" panose="020B0604020202020204" pitchFamily="34" charset="0"/>
                        </a:rPr>
                        <a:t>Financial Year</a:t>
                      </a:r>
                    </a:p>
                  </a:txBody>
                  <a:tcPr marL="36000" marR="3600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800" b="1" i="0" u="none" strike="noStrike">
                          <a:solidFill>
                            <a:srgbClr val="002060"/>
                          </a:solidFill>
                          <a:effectLst/>
                          <a:latin typeface="Arial" panose="020B0604020202020204" pitchFamily="34" charset="0"/>
                          <a:cs typeface="Arial" panose="020B0604020202020204" pitchFamily="34" charset="0"/>
                        </a:rPr>
                        <a:t>20-21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800" b="1" i="0" u="none" strike="noStrike">
                          <a:solidFill>
                            <a:srgbClr val="002060"/>
                          </a:solidFill>
                          <a:effectLst/>
                          <a:latin typeface="Arial" panose="020B0604020202020204" pitchFamily="34" charset="0"/>
                          <a:cs typeface="Arial" panose="020B0604020202020204" pitchFamily="34" charset="0"/>
                        </a:rPr>
                        <a:t>21-22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800" b="1" i="0" u="none" strike="noStrike">
                          <a:solidFill>
                            <a:srgbClr val="002060"/>
                          </a:solidFill>
                          <a:effectLst/>
                          <a:latin typeface="Arial" panose="020B0604020202020204" pitchFamily="34" charset="0"/>
                          <a:cs typeface="Arial" panose="020B0604020202020204" pitchFamily="34" charset="0"/>
                        </a:rPr>
                        <a:t>22-23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800" b="1" i="0" u="none" strike="noStrike">
                          <a:solidFill>
                            <a:srgbClr val="002060"/>
                          </a:solidFill>
                          <a:effectLst/>
                          <a:latin typeface="Arial" panose="020B0604020202020204" pitchFamily="34" charset="0"/>
                          <a:cs typeface="Arial" panose="020B0604020202020204" pitchFamily="34" charset="0"/>
                        </a:rPr>
                        <a:t>23-24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800" b="1" i="0" u="none" strike="noStrike">
                          <a:solidFill>
                            <a:srgbClr val="002060"/>
                          </a:solidFill>
                          <a:effectLst/>
                          <a:latin typeface="Arial" panose="020B0604020202020204" pitchFamily="34" charset="0"/>
                          <a:cs typeface="Arial" panose="020B0604020202020204" pitchFamily="34" charset="0"/>
                        </a:rPr>
                        <a:t>24-25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GB" sz="800" b="1" i="0" u="none" strike="noStrike">
                        <a:solidFill>
                          <a:srgbClr val="002060"/>
                        </a:solidFill>
                        <a:effectLst/>
                        <a:latin typeface="Arial" panose="020B0604020202020204" pitchFamily="34" charset="0"/>
                        <a:cs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800" b="1" i="0" u="none" strike="noStrike">
                          <a:solidFill>
                            <a:srgbClr val="002060"/>
                          </a:solidFill>
                          <a:effectLst/>
                          <a:latin typeface="Arial" panose="020B0604020202020204" pitchFamily="34" charset="0"/>
                          <a:cs typeface="Arial" panose="020B0604020202020204" pitchFamily="34" charset="0"/>
                        </a:rPr>
                        <a:t>Quarter</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800" b="1" i="0" u="none" strike="noStrike">
                          <a:solidFill>
                            <a:srgbClr val="002060"/>
                          </a:solidFill>
                          <a:effectLst/>
                          <a:latin typeface="Arial" panose="020B0604020202020204" pitchFamily="34" charset="0"/>
                          <a:cs typeface="Arial" panose="020B0604020202020204" pitchFamily="34" charset="0"/>
                        </a:rPr>
                        <a:t>Q3 24-25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800" b="1" i="0" u="none" strike="noStrike">
                          <a:solidFill>
                            <a:srgbClr val="002060"/>
                          </a:solidFill>
                          <a:effectLst/>
                          <a:latin typeface="Arial" panose="020B0604020202020204" pitchFamily="34" charset="0"/>
                          <a:cs typeface="Arial" panose="020B0604020202020204" pitchFamily="34" charset="0"/>
                        </a:rPr>
                        <a:t>Q4 23-24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65647735"/>
                  </a:ext>
                </a:extLst>
              </a:tr>
              <a:tr h="331200">
                <a:tc>
                  <a:txBody>
                    <a:bodyPr/>
                    <a:lstStyle/>
                    <a:p>
                      <a:pPr algn="ctr" rtl="0" fontAlgn="ctr"/>
                      <a:r>
                        <a:rPr lang="en-GB" sz="800" b="1" i="0" u="none" strike="noStrike">
                          <a:solidFill>
                            <a:srgbClr val="002060"/>
                          </a:solidFill>
                          <a:effectLst/>
                          <a:latin typeface="Arial" panose="020B0604020202020204" pitchFamily="34" charset="0"/>
                        </a:rPr>
                        <a:t>Volume</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r>
                        <a:rPr lang="en-GB" sz="800" b="1" i="0" u="none" strike="noStrike">
                          <a:solidFill>
                            <a:srgbClr val="000000"/>
                          </a:solidFill>
                          <a:effectLst/>
                          <a:latin typeface="Arial" panose="020B0604020202020204" pitchFamily="34" charset="0"/>
                        </a:rPr>
                        <a:t>-</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r>
                        <a:rPr lang="en-GB" sz="800" b="1" i="0" u="none" strike="noStrike">
                          <a:solidFill>
                            <a:srgbClr val="000000"/>
                          </a:solidFill>
                          <a:effectLst/>
                          <a:latin typeface="Arial" panose="020B0604020202020204" pitchFamily="34" charset="0"/>
                        </a:rPr>
                        <a:t>-</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r>
                        <a:rPr lang="en-GB" sz="800" b="1" i="0" u="none" strike="noStrike">
                          <a:solidFill>
                            <a:srgbClr val="000000"/>
                          </a:solidFill>
                          <a:effectLst/>
                          <a:latin typeface="Arial" panose="020B0604020202020204" pitchFamily="34" charset="0"/>
                        </a:rPr>
                        <a:t>20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r>
                        <a:rPr lang="en-GB" sz="800" b="1" i="0" u="none" strike="noStrike">
                          <a:solidFill>
                            <a:srgbClr val="000000"/>
                          </a:solidFill>
                          <a:effectLst/>
                          <a:latin typeface="Arial" panose="020B0604020202020204" pitchFamily="34" charset="0"/>
                        </a:rPr>
                        <a:t>21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r>
                        <a:rPr lang="en-GB" sz="800" b="1" i="0" u="none" strike="noStrike">
                          <a:solidFill>
                            <a:srgbClr val="000000"/>
                          </a:solidFill>
                          <a:effectLst/>
                          <a:latin typeface="Arial" panose="020B0604020202020204" pitchFamily="34" charset="0"/>
                        </a:rPr>
                        <a:t>40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GB" sz="800" b="0" i="0" u="none" strike="noStrike">
                        <a:solidFill>
                          <a:srgbClr val="000000"/>
                        </a:solidFill>
                        <a:effectLst/>
                        <a:latin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800" b="1" i="0" u="none" strike="noStrike">
                          <a:solidFill>
                            <a:srgbClr val="002060"/>
                          </a:solidFill>
                          <a:effectLst/>
                          <a:latin typeface="Arial" panose="020B0604020202020204" pitchFamily="34" charset="0"/>
                        </a:rPr>
                        <a:t>% Change</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a:solidFill>
                            <a:srgbClr val="000000"/>
                          </a:solidFill>
                          <a:effectLst/>
                          <a:latin typeface="Arial" panose="020B0604020202020204" pitchFamily="34" charset="0"/>
                        </a:rPr>
                        <a:t>10.0%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800" b="1" i="0" u="none" strike="noStrike">
                          <a:solidFill>
                            <a:srgbClr val="000000"/>
                          </a:solidFill>
                          <a:effectLst/>
                          <a:latin typeface="Arial" panose="020B0604020202020204" pitchFamily="34" charset="0"/>
                        </a:rPr>
                        <a:t>175.0%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06712550"/>
                  </a:ext>
                </a:extLst>
              </a:tr>
            </a:tbl>
          </a:graphicData>
        </a:graphic>
      </p:graphicFrame>
      <p:pic>
        <p:nvPicPr>
          <p:cNvPr id="7" name="Picture 6">
            <a:extLst>
              <a:ext uri="{FF2B5EF4-FFF2-40B4-BE49-F238E27FC236}">
                <a16:creationId xmlns:a16="http://schemas.microsoft.com/office/drawing/2014/main" id="{67E252F7-7DAF-4325-D877-7822C84B7E4A}"/>
              </a:ext>
            </a:extLst>
          </p:cNvPr>
          <p:cNvPicPr>
            <a:picLocks noChangeAspect="1"/>
          </p:cNvPicPr>
          <p:nvPr/>
        </p:nvPicPr>
        <p:blipFill>
          <a:blip r:embed="rId3"/>
          <a:stretch>
            <a:fillRect/>
          </a:stretch>
        </p:blipFill>
        <p:spPr>
          <a:xfrm>
            <a:off x="6592868" y="882000"/>
            <a:ext cx="5072312" cy="2450804"/>
          </a:xfrm>
          <a:prstGeom prst="rect">
            <a:avLst/>
          </a:prstGeom>
        </p:spPr>
      </p:pic>
      <p:pic>
        <p:nvPicPr>
          <p:cNvPr id="10" name="Picture 9">
            <a:extLst>
              <a:ext uri="{FF2B5EF4-FFF2-40B4-BE49-F238E27FC236}">
                <a16:creationId xmlns:a16="http://schemas.microsoft.com/office/drawing/2014/main" id="{90DAFDC7-1B3B-34DD-857D-2910F397193C}"/>
              </a:ext>
            </a:extLst>
          </p:cNvPr>
          <p:cNvPicPr>
            <a:picLocks noChangeAspect="1"/>
          </p:cNvPicPr>
          <p:nvPr/>
        </p:nvPicPr>
        <p:blipFill>
          <a:blip r:embed="rId4"/>
          <a:stretch>
            <a:fillRect/>
          </a:stretch>
        </p:blipFill>
        <p:spPr>
          <a:xfrm>
            <a:off x="538214" y="882000"/>
            <a:ext cx="5072312" cy="2450804"/>
          </a:xfrm>
          <a:prstGeom prst="rect">
            <a:avLst/>
          </a:prstGeom>
        </p:spPr>
      </p:pic>
    </p:spTree>
    <p:extLst>
      <p:ext uri="{BB962C8B-B14F-4D97-AF65-F5344CB8AC3E}">
        <p14:creationId xmlns:p14="http://schemas.microsoft.com/office/powerpoint/2010/main" val="180899336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1D92DD-05C6-BCE0-7017-D251A303B97E}"/>
            </a:ext>
          </a:extLst>
        </p:cNvPr>
        <p:cNvGrpSpPr/>
        <p:nvPr/>
      </p:nvGrpSpPr>
      <p:grpSpPr>
        <a:xfrm>
          <a:off x="0" y="0"/>
          <a:ext cx="0" cy="0"/>
          <a:chOff x="0" y="0"/>
          <a:chExt cx="0" cy="0"/>
        </a:xfrm>
      </p:grpSpPr>
      <p:sp>
        <p:nvSpPr>
          <p:cNvPr id="14338" name="TextBox 14">
            <a:extLst>
              <a:ext uri="{FF2B5EF4-FFF2-40B4-BE49-F238E27FC236}">
                <a16:creationId xmlns:a16="http://schemas.microsoft.com/office/drawing/2014/main" id="{C34E6FC0-C1C3-5E9C-B3CE-53EDAC0CFA91}"/>
              </a:ext>
            </a:extLst>
          </p:cNvPr>
          <p:cNvSpPr txBox="1">
            <a:spLocks noChangeArrowheads="1"/>
          </p:cNvSpPr>
          <p:nvPr/>
        </p:nvSpPr>
        <p:spPr bwMode="auto">
          <a:xfrm>
            <a:off x="120506" y="773364"/>
            <a:ext cx="5910048" cy="3261600"/>
          </a:xfrm>
          <a:prstGeom prst="rect">
            <a:avLst/>
          </a:prstGeom>
          <a:noFill/>
          <a:ln w="15875">
            <a:solidFill>
              <a:srgbClr val="00206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GB" altLang="en-US" sz="1800"/>
          </a:p>
        </p:txBody>
      </p:sp>
      <p:sp>
        <p:nvSpPr>
          <p:cNvPr id="4" name="Rectangle 3">
            <a:extLst>
              <a:ext uri="{FF2B5EF4-FFF2-40B4-BE49-F238E27FC236}">
                <a16:creationId xmlns:a16="http://schemas.microsoft.com/office/drawing/2014/main" id="{CECA2DC5-B3D2-13D5-B4AA-5C7F002110B6}"/>
              </a:ext>
            </a:extLst>
          </p:cNvPr>
          <p:cNvSpPr/>
          <p:nvPr/>
        </p:nvSpPr>
        <p:spPr>
          <a:xfrm>
            <a:off x="0" y="0"/>
            <a:ext cx="12192000" cy="669925"/>
          </a:xfrm>
          <a:prstGeom prst="rect">
            <a:avLst/>
          </a:prstGeom>
          <a:solidFill>
            <a:srgbClr val="E6234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sz="3200"/>
              <a:t>	</a:t>
            </a:r>
            <a:r>
              <a:rPr lang="en-GB" sz="3200">
                <a:latin typeface="Arial" panose="020B0604020202020204" pitchFamily="34" charset="0"/>
                <a:cs typeface="Arial" panose="020B0604020202020204" pitchFamily="34" charset="0"/>
              </a:rPr>
              <a:t>8. Missing Children</a:t>
            </a:r>
          </a:p>
        </p:txBody>
      </p:sp>
      <p:sp>
        <p:nvSpPr>
          <p:cNvPr id="14341" name="TextBox 13">
            <a:extLst>
              <a:ext uri="{FF2B5EF4-FFF2-40B4-BE49-F238E27FC236}">
                <a16:creationId xmlns:a16="http://schemas.microsoft.com/office/drawing/2014/main" id="{6C11E9C4-6B94-DDBE-01E2-6E6EFA8F210C}"/>
              </a:ext>
            </a:extLst>
          </p:cNvPr>
          <p:cNvSpPr txBox="1">
            <a:spLocks noChangeArrowheads="1"/>
          </p:cNvSpPr>
          <p:nvPr/>
        </p:nvSpPr>
        <p:spPr bwMode="auto">
          <a:xfrm>
            <a:off x="120506" y="4116800"/>
            <a:ext cx="11962800" cy="2664000"/>
          </a:xfrm>
          <a:prstGeom prst="rect">
            <a:avLst/>
          </a:prstGeom>
          <a:noFill/>
          <a:ln w="15875">
            <a:solidFill>
              <a:srgbClr val="002060"/>
            </a:solidFill>
            <a:miter lim="800000"/>
            <a:headEnd/>
            <a:tailEnd/>
          </a:ln>
          <a:extLst>
            <a:ext uri="{909E8E84-426E-40DD-AFC4-6F175D3DCCD1}">
              <a14:hiddenFill xmlns:a14="http://schemas.microsoft.com/office/drawing/2010/main">
                <a:solidFill>
                  <a:srgbClr val="FFFFFF"/>
                </a:solidFill>
              </a14:hiddenFill>
            </a:ext>
          </a:extLst>
        </p:spPr>
        <p:txBody>
          <a:bodyPr wrap="square" lIns="91440" tIns="45720" rIns="91440" bIns="45720" anchor="t">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hangingPunct="1">
              <a:lnSpc>
                <a:spcPct val="100000"/>
              </a:lnSpc>
              <a:spcBef>
                <a:spcPct val="0"/>
              </a:spcBef>
              <a:buFontTx/>
              <a:buNone/>
            </a:pPr>
            <a:r>
              <a:rPr lang="en-GB" altLang="en-US" sz="1300" b="1" i="1">
                <a:latin typeface="Arial" panose="020B0604020202020204" pitchFamily="34" charset="0"/>
                <a:cs typeface="Arial" panose="020B0604020202020204" pitchFamily="34" charset="0"/>
              </a:rPr>
              <a:t>Operational Overview</a:t>
            </a:r>
          </a:p>
          <a:p>
            <a:pPr algn="just" eaLnBrk="1" hangingPunct="1">
              <a:lnSpc>
                <a:spcPct val="100000"/>
              </a:lnSpc>
              <a:spcBef>
                <a:spcPct val="0"/>
              </a:spcBef>
              <a:buFontTx/>
              <a:buNone/>
            </a:pPr>
            <a:endParaRPr lang="en-GB" altLang="en-US" sz="600" b="1" i="1">
              <a:latin typeface="Avenir Next LT Pro Demi" panose="020B0704020202020204" pitchFamily="34" charset="0"/>
              <a:cs typeface="Arial" panose="020B0604020202020204" pitchFamily="34" charset="0"/>
            </a:endParaRPr>
          </a:p>
          <a:p>
            <a:pPr algn="just" eaLnBrk="1" hangingPunct="1">
              <a:lnSpc>
                <a:spcPct val="100000"/>
              </a:lnSpc>
              <a:spcBef>
                <a:spcPct val="0"/>
              </a:spcBef>
              <a:buFontTx/>
              <a:buNone/>
            </a:pPr>
            <a:r>
              <a:rPr lang="en-GB" altLang="en-US" sz="1100">
                <a:latin typeface="Arial" panose="020B0604020202020204" pitchFamily="34" charset="0"/>
                <a:cs typeface="Arial" panose="020B0604020202020204" pitchFamily="34" charset="0"/>
              </a:rPr>
              <a:t>During Q4 2024-25, 970 missing person reports were created which pertained to a child. This represents a reduction of 2.2% (22 fewer reports) when compared to the quarter prior, but a slight increase of 0.4% (four additional reports) when compared to the same quarter during the previous financial year.</a:t>
            </a:r>
          </a:p>
          <a:p>
            <a:pPr algn="just" eaLnBrk="1" hangingPunct="1">
              <a:lnSpc>
                <a:spcPct val="100000"/>
              </a:lnSpc>
              <a:spcBef>
                <a:spcPct val="0"/>
              </a:spcBef>
              <a:buFontTx/>
              <a:buNone/>
            </a:pPr>
            <a:endParaRPr lang="en-GB" altLang="en-US" sz="600">
              <a:solidFill>
                <a:srgbClr val="FF0000"/>
              </a:solidFill>
              <a:latin typeface="Arial" panose="020B0604020202020204" pitchFamily="34" charset="0"/>
              <a:cs typeface="Arial" panose="020B0604020202020204" pitchFamily="34" charset="0"/>
            </a:endParaRPr>
          </a:p>
          <a:p>
            <a:pPr algn="just" eaLnBrk="1" hangingPunct="1">
              <a:lnSpc>
                <a:spcPct val="100000"/>
              </a:lnSpc>
              <a:spcBef>
                <a:spcPct val="0"/>
              </a:spcBef>
              <a:buFontTx/>
              <a:buNone/>
            </a:pPr>
            <a:endParaRPr lang="en-GB" altLang="en-US" sz="600">
              <a:latin typeface="Arial" panose="020B0604020202020204" pitchFamily="34" charset="0"/>
              <a:cs typeface="Arial" panose="020B0604020202020204" pitchFamily="34" charset="0"/>
            </a:endParaRPr>
          </a:p>
          <a:p>
            <a:pPr algn="just" eaLnBrk="1" hangingPunct="1">
              <a:lnSpc>
                <a:spcPct val="100000"/>
              </a:lnSpc>
              <a:spcBef>
                <a:spcPct val="0"/>
              </a:spcBef>
              <a:buFontTx/>
              <a:buNone/>
            </a:pPr>
            <a:endParaRPr lang="en-GB" altLang="en-US" sz="600">
              <a:latin typeface="Arial" panose="020B0604020202020204" pitchFamily="34" charset="0"/>
              <a:cs typeface="Arial" panose="020B0604020202020204" pitchFamily="34" charset="0"/>
            </a:endParaRPr>
          </a:p>
          <a:p>
            <a:pPr algn="just" eaLnBrk="1" hangingPunct="1">
              <a:lnSpc>
                <a:spcPct val="100000"/>
              </a:lnSpc>
              <a:spcBef>
                <a:spcPct val="0"/>
              </a:spcBef>
              <a:buFontTx/>
              <a:buNone/>
            </a:pPr>
            <a:endParaRPr lang="en-GB" altLang="en-US" sz="600" b="1" i="1">
              <a:latin typeface="Avenir Next LT Pro Demi" panose="020B0704020202020204" pitchFamily="34" charset="0"/>
              <a:cs typeface="Arial" panose="020B0604020202020204" pitchFamily="34" charset="0"/>
            </a:endParaRPr>
          </a:p>
          <a:p>
            <a:pPr algn="just" eaLnBrk="1" hangingPunct="1">
              <a:lnSpc>
                <a:spcPct val="100000"/>
              </a:lnSpc>
              <a:spcBef>
                <a:spcPct val="0"/>
              </a:spcBef>
              <a:buFontTx/>
              <a:buNone/>
            </a:pPr>
            <a:endParaRPr lang="en-GB" altLang="en-US" sz="600" b="1" i="1">
              <a:latin typeface="Avenir Next LT Pro Demi" panose="020B0704020202020204" pitchFamily="34" charset="0"/>
              <a:cs typeface="Arial" panose="020B0604020202020204" pitchFamily="34" charset="0"/>
            </a:endParaRPr>
          </a:p>
          <a:p>
            <a:pPr algn="just" eaLnBrk="1" hangingPunct="1">
              <a:lnSpc>
                <a:spcPct val="100000"/>
              </a:lnSpc>
              <a:spcBef>
                <a:spcPct val="0"/>
              </a:spcBef>
              <a:buFontTx/>
              <a:buNone/>
            </a:pPr>
            <a:endParaRPr lang="en-GB" altLang="en-US" sz="600" b="1" i="1">
              <a:latin typeface="Avenir Next LT Pro Demi" panose="020B0704020202020204" pitchFamily="34" charset="0"/>
              <a:cs typeface="Arial" panose="020B0604020202020204" pitchFamily="34" charset="0"/>
            </a:endParaRPr>
          </a:p>
          <a:p>
            <a:pPr algn="just" eaLnBrk="1" hangingPunct="1">
              <a:lnSpc>
                <a:spcPct val="100000"/>
              </a:lnSpc>
              <a:spcBef>
                <a:spcPct val="0"/>
              </a:spcBef>
              <a:buFontTx/>
              <a:buNone/>
            </a:pPr>
            <a:endParaRPr lang="en-GB" altLang="en-US" sz="600" b="1" i="1">
              <a:latin typeface="Avenir Next LT Pro Demi" panose="020B0704020202020204" pitchFamily="34" charset="0"/>
              <a:cs typeface="Arial" panose="020B0604020202020204" pitchFamily="34" charset="0"/>
            </a:endParaRPr>
          </a:p>
          <a:p>
            <a:pPr algn="just" eaLnBrk="1" hangingPunct="1">
              <a:lnSpc>
                <a:spcPct val="100000"/>
              </a:lnSpc>
              <a:spcBef>
                <a:spcPct val="0"/>
              </a:spcBef>
              <a:buFontTx/>
              <a:buNone/>
            </a:pPr>
            <a:endParaRPr lang="en-GB" altLang="en-US" sz="600" b="1" i="1">
              <a:latin typeface="Avenir Next LT Pro Demi" panose="020B0704020202020204" pitchFamily="34" charset="0"/>
              <a:cs typeface="Arial" panose="020B0604020202020204" pitchFamily="34" charset="0"/>
            </a:endParaRPr>
          </a:p>
          <a:p>
            <a:pPr algn="just" eaLnBrk="1" hangingPunct="1">
              <a:lnSpc>
                <a:spcPct val="100000"/>
              </a:lnSpc>
              <a:spcBef>
                <a:spcPct val="0"/>
              </a:spcBef>
              <a:buFontTx/>
              <a:buNone/>
            </a:pPr>
            <a:endParaRPr lang="en-GB" altLang="en-US" sz="600" b="1" i="1">
              <a:latin typeface="Avenir Next LT Pro Demi" panose="020B0704020202020204" pitchFamily="34" charset="0"/>
              <a:cs typeface="Arial" panose="020B0604020202020204" pitchFamily="34" charset="0"/>
            </a:endParaRPr>
          </a:p>
          <a:p>
            <a:pPr algn="just" eaLnBrk="1" hangingPunct="1">
              <a:lnSpc>
                <a:spcPct val="100000"/>
              </a:lnSpc>
              <a:spcBef>
                <a:spcPct val="0"/>
              </a:spcBef>
              <a:buFontTx/>
              <a:buNone/>
            </a:pPr>
            <a:endParaRPr lang="en-GB" altLang="en-US" sz="600" b="1" i="1">
              <a:latin typeface="Avenir Next LT Pro Demi" panose="020B0704020202020204" pitchFamily="34" charset="0"/>
              <a:cs typeface="Arial" panose="020B0604020202020204" pitchFamily="34" charset="0"/>
            </a:endParaRPr>
          </a:p>
          <a:p>
            <a:pPr algn="just" eaLnBrk="1" hangingPunct="1">
              <a:lnSpc>
                <a:spcPct val="100000"/>
              </a:lnSpc>
              <a:spcBef>
                <a:spcPct val="0"/>
              </a:spcBef>
              <a:buFontTx/>
              <a:buNone/>
            </a:pPr>
            <a:endParaRPr lang="en-GB" altLang="en-US" sz="600" b="1" i="1">
              <a:latin typeface="Avenir Next LT Pro Demi" panose="020B0704020202020204" pitchFamily="34" charset="0"/>
              <a:cs typeface="Arial" panose="020B0604020202020204" pitchFamily="34" charset="0"/>
            </a:endParaRPr>
          </a:p>
          <a:p>
            <a:pPr algn="just" eaLnBrk="1" hangingPunct="1">
              <a:lnSpc>
                <a:spcPct val="100000"/>
              </a:lnSpc>
              <a:spcBef>
                <a:spcPct val="0"/>
              </a:spcBef>
              <a:buFontTx/>
              <a:buNone/>
            </a:pPr>
            <a:endParaRPr lang="en-GB" altLang="en-US" sz="600" b="1" i="1">
              <a:latin typeface="Avenir Next LT Pro Demi" panose="020B0704020202020204" pitchFamily="34" charset="0"/>
              <a:cs typeface="Arial" panose="020B0604020202020204" pitchFamily="34" charset="0"/>
            </a:endParaRPr>
          </a:p>
          <a:p>
            <a:pPr algn="just" eaLnBrk="1" hangingPunct="1">
              <a:lnSpc>
                <a:spcPct val="100000"/>
              </a:lnSpc>
              <a:spcBef>
                <a:spcPct val="0"/>
              </a:spcBef>
              <a:buFontTx/>
              <a:buNone/>
            </a:pPr>
            <a:endParaRPr lang="en-GB" altLang="en-US" sz="600" b="1" i="1">
              <a:latin typeface="Avenir Next LT Pro Demi" panose="020B0704020202020204" pitchFamily="34" charset="0"/>
              <a:cs typeface="Arial" panose="020B0604020202020204" pitchFamily="34" charset="0"/>
            </a:endParaRPr>
          </a:p>
          <a:p>
            <a:pPr algn="just" eaLnBrk="1" hangingPunct="1">
              <a:lnSpc>
                <a:spcPct val="100000"/>
              </a:lnSpc>
              <a:spcBef>
                <a:spcPct val="0"/>
              </a:spcBef>
              <a:buFontTx/>
              <a:buNone/>
            </a:pPr>
            <a:endParaRPr lang="en-GB" altLang="en-US" sz="600" b="1" i="1">
              <a:latin typeface="Avenir Next LT Pro Demi" panose="020B0704020202020204" pitchFamily="34" charset="0"/>
              <a:cs typeface="Arial" panose="020B0604020202020204" pitchFamily="34" charset="0"/>
            </a:endParaRPr>
          </a:p>
          <a:p>
            <a:pPr algn="just" eaLnBrk="1" hangingPunct="1">
              <a:lnSpc>
                <a:spcPct val="100000"/>
              </a:lnSpc>
              <a:spcBef>
                <a:spcPct val="0"/>
              </a:spcBef>
              <a:buFontTx/>
              <a:buNone/>
            </a:pPr>
            <a:endParaRPr lang="en-GB" altLang="en-US" sz="600" b="1" i="1">
              <a:latin typeface="Avenir Next LT Pro Demi" panose="020B0704020202020204" pitchFamily="34" charset="0"/>
              <a:cs typeface="Arial" panose="020B0604020202020204" pitchFamily="34" charset="0"/>
            </a:endParaRPr>
          </a:p>
          <a:p>
            <a:pPr algn="just" eaLnBrk="1" hangingPunct="1">
              <a:lnSpc>
                <a:spcPct val="100000"/>
              </a:lnSpc>
              <a:spcBef>
                <a:spcPct val="0"/>
              </a:spcBef>
              <a:buFontTx/>
              <a:buNone/>
            </a:pPr>
            <a:endParaRPr lang="en-GB" altLang="en-US" sz="600" b="1" i="1">
              <a:latin typeface="Avenir Next LT Pro Demi" panose="020B0704020202020204" pitchFamily="34" charset="0"/>
              <a:cs typeface="Arial" panose="020B0604020202020204" pitchFamily="34" charset="0"/>
            </a:endParaRPr>
          </a:p>
          <a:p>
            <a:pPr algn="just" eaLnBrk="1" hangingPunct="1">
              <a:lnSpc>
                <a:spcPct val="100000"/>
              </a:lnSpc>
              <a:spcBef>
                <a:spcPct val="0"/>
              </a:spcBef>
              <a:buFontTx/>
              <a:buNone/>
            </a:pPr>
            <a:endParaRPr lang="en-GB" altLang="en-US" sz="600" b="1" i="1">
              <a:latin typeface="Avenir Next LT Pro Demi" panose="020B0704020202020204" pitchFamily="34" charset="0"/>
              <a:cs typeface="Arial" panose="020B0604020202020204" pitchFamily="34" charset="0"/>
            </a:endParaRPr>
          </a:p>
          <a:p>
            <a:pPr algn="just" eaLnBrk="1" hangingPunct="1">
              <a:lnSpc>
                <a:spcPct val="100000"/>
              </a:lnSpc>
              <a:spcBef>
                <a:spcPct val="0"/>
              </a:spcBef>
              <a:buFontTx/>
              <a:buNone/>
            </a:pPr>
            <a:endParaRPr lang="en-GB" altLang="en-US" sz="600" b="1" i="1">
              <a:latin typeface="Avenir Next LT Pro Demi" panose="020B0704020202020204" pitchFamily="34" charset="0"/>
              <a:cs typeface="Arial" panose="020B0604020202020204" pitchFamily="34" charset="0"/>
            </a:endParaRPr>
          </a:p>
          <a:p>
            <a:pPr algn="just" eaLnBrk="1" hangingPunct="1">
              <a:lnSpc>
                <a:spcPct val="100000"/>
              </a:lnSpc>
              <a:spcBef>
                <a:spcPct val="0"/>
              </a:spcBef>
              <a:buFontTx/>
              <a:buNone/>
            </a:pPr>
            <a:endParaRPr lang="en-GB" altLang="en-US" sz="400" b="1" i="1">
              <a:latin typeface="Avenir Next LT Pro Demi" panose="020B0704020202020204" pitchFamily="34" charset="0"/>
              <a:cs typeface="Arial" panose="020B0604020202020204" pitchFamily="34" charset="0"/>
            </a:endParaRPr>
          </a:p>
          <a:p>
            <a:pPr algn="just" eaLnBrk="1" hangingPunct="1">
              <a:lnSpc>
                <a:spcPct val="100000"/>
              </a:lnSpc>
              <a:spcBef>
                <a:spcPct val="0"/>
              </a:spcBef>
              <a:buFontTx/>
              <a:buNone/>
            </a:pPr>
            <a:endParaRPr lang="en-GB" altLang="en-US" sz="400" b="1" i="1">
              <a:latin typeface="Avenir Next LT Pro Demi" panose="020B0704020202020204" pitchFamily="34" charset="0"/>
              <a:cs typeface="Arial" panose="020B0604020202020204" pitchFamily="34" charset="0"/>
            </a:endParaRPr>
          </a:p>
          <a:p>
            <a:pPr algn="just" eaLnBrk="1" hangingPunct="1">
              <a:lnSpc>
                <a:spcPct val="100000"/>
              </a:lnSpc>
              <a:spcBef>
                <a:spcPct val="0"/>
              </a:spcBef>
              <a:buFontTx/>
              <a:buNone/>
            </a:pPr>
            <a:r>
              <a:rPr lang="en-GB" altLang="en-US" sz="1100" i="1">
                <a:latin typeface="Arial" panose="020B0604020202020204" pitchFamily="34" charset="0"/>
                <a:cs typeface="Arial" panose="020B0604020202020204" pitchFamily="34" charset="0"/>
              </a:rPr>
              <a:t>A missing person report is created each time an individual is reported as missing. Several reports can be created for the same individual if they are reported as missing on multiple occasions.</a:t>
            </a:r>
          </a:p>
        </p:txBody>
      </p:sp>
      <p:graphicFrame>
        <p:nvGraphicFramePr>
          <p:cNvPr id="9" name="Table 8">
            <a:extLst>
              <a:ext uri="{FF2B5EF4-FFF2-40B4-BE49-F238E27FC236}">
                <a16:creationId xmlns:a16="http://schemas.microsoft.com/office/drawing/2014/main" id="{CCB7FCF8-8451-6155-63F8-DCFCEA1363A7}"/>
              </a:ext>
            </a:extLst>
          </p:cNvPr>
          <p:cNvGraphicFramePr>
            <a:graphicFrameLocks/>
          </p:cNvGraphicFramePr>
          <p:nvPr>
            <p:extLst>
              <p:ext uri="{D42A27DB-BD31-4B8C-83A1-F6EECF244321}">
                <p14:modId xmlns:p14="http://schemas.microsoft.com/office/powerpoint/2010/main" val="4254337887"/>
              </p:ext>
            </p:extLst>
          </p:nvPr>
        </p:nvGraphicFramePr>
        <p:xfrm>
          <a:off x="343270" y="3441949"/>
          <a:ext cx="5464520" cy="489120"/>
        </p:xfrm>
        <a:graphic>
          <a:graphicData uri="http://schemas.openxmlformats.org/drawingml/2006/table">
            <a:tbl>
              <a:tblPr firstRow="1" bandRow="1">
                <a:effectLst/>
              </a:tblPr>
              <a:tblGrid>
                <a:gridCol w="864000">
                  <a:extLst>
                    <a:ext uri="{9D8B030D-6E8A-4147-A177-3AD203B41FA5}">
                      <a16:colId xmlns:a16="http://schemas.microsoft.com/office/drawing/2014/main" val="2609853781"/>
                    </a:ext>
                  </a:extLst>
                </a:gridCol>
                <a:gridCol w="504000">
                  <a:extLst>
                    <a:ext uri="{9D8B030D-6E8A-4147-A177-3AD203B41FA5}">
                      <a16:colId xmlns:a16="http://schemas.microsoft.com/office/drawing/2014/main" val="3238801725"/>
                    </a:ext>
                  </a:extLst>
                </a:gridCol>
                <a:gridCol w="504000">
                  <a:extLst>
                    <a:ext uri="{9D8B030D-6E8A-4147-A177-3AD203B41FA5}">
                      <a16:colId xmlns:a16="http://schemas.microsoft.com/office/drawing/2014/main" val="129847028"/>
                    </a:ext>
                  </a:extLst>
                </a:gridCol>
                <a:gridCol w="504000">
                  <a:extLst>
                    <a:ext uri="{9D8B030D-6E8A-4147-A177-3AD203B41FA5}">
                      <a16:colId xmlns:a16="http://schemas.microsoft.com/office/drawing/2014/main" val="2983655793"/>
                    </a:ext>
                  </a:extLst>
                </a:gridCol>
                <a:gridCol w="504000">
                  <a:extLst>
                    <a:ext uri="{9D8B030D-6E8A-4147-A177-3AD203B41FA5}">
                      <a16:colId xmlns:a16="http://schemas.microsoft.com/office/drawing/2014/main" val="1752032484"/>
                    </a:ext>
                  </a:extLst>
                </a:gridCol>
                <a:gridCol w="504000">
                  <a:extLst>
                    <a:ext uri="{9D8B030D-6E8A-4147-A177-3AD203B41FA5}">
                      <a16:colId xmlns:a16="http://schemas.microsoft.com/office/drawing/2014/main" val="3044844383"/>
                    </a:ext>
                  </a:extLst>
                </a:gridCol>
                <a:gridCol w="496520">
                  <a:extLst>
                    <a:ext uri="{9D8B030D-6E8A-4147-A177-3AD203B41FA5}">
                      <a16:colId xmlns:a16="http://schemas.microsoft.com/office/drawing/2014/main" val="3702094272"/>
                    </a:ext>
                  </a:extLst>
                </a:gridCol>
                <a:gridCol w="576000">
                  <a:extLst>
                    <a:ext uri="{9D8B030D-6E8A-4147-A177-3AD203B41FA5}">
                      <a16:colId xmlns:a16="http://schemas.microsoft.com/office/drawing/2014/main" val="3746660425"/>
                    </a:ext>
                  </a:extLst>
                </a:gridCol>
                <a:gridCol w="504000">
                  <a:extLst>
                    <a:ext uri="{9D8B030D-6E8A-4147-A177-3AD203B41FA5}">
                      <a16:colId xmlns:a16="http://schemas.microsoft.com/office/drawing/2014/main" val="1495873282"/>
                    </a:ext>
                  </a:extLst>
                </a:gridCol>
                <a:gridCol w="504000">
                  <a:extLst>
                    <a:ext uri="{9D8B030D-6E8A-4147-A177-3AD203B41FA5}">
                      <a16:colId xmlns:a16="http://schemas.microsoft.com/office/drawing/2014/main" val="1487143500"/>
                    </a:ext>
                  </a:extLst>
                </a:gridCol>
              </a:tblGrid>
              <a:tr h="144000">
                <a:tc>
                  <a:txBody>
                    <a:bodyPr/>
                    <a:lstStyle/>
                    <a:p>
                      <a:pPr algn="ctr"/>
                      <a:r>
                        <a:rPr lang="en-GB" sz="800" b="1">
                          <a:solidFill>
                            <a:srgbClr val="002060"/>
                          </a:solidFill>
                          <a:latin typeface="Arial" panose="020B0604020202020204" pitchFamily="34" charset="0"/>
                          <a:cs typeface="Arial" panose="020B0604020202020204" pitchFamily="34" charset="0"/>
                        </a:rPr>
                        <a:t>Financial Year</a:t>
                      </a:r>
                    </a:p>
                  </a:txBody>
                  <a:tcPr marL="36000" marR="3600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800" b="1" i="0" u="none" strike="noStrike">
                          <a:solidFill>
                            <a:srgbClr val="002060"/>
                          </a:solidFill>
                          <a:effectLst/>
                          <a:latin typeface="Arial" panose="020B0604020202020204" pitchFamily="34" charset="0"/>
                          <a:cs typeface="Arial" panose="020B0604020202020204" pitchFamily="34" charset="0"/>
                        </a:rPr>
                        <a:t>20-21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800" b="1" i="0" u="none" strike="noStrike">
                          <a:solidFill>
                            <a:srgbClr val="002060"/>
                          </a:solidFill>
                          <a:effectLst/>
                          <a:latin typeface="Arial" panose="020B0604020202020204" pitchFamily="34" charset="0"/>
                          <a:cs typeface="Arial" panose="020B0604020202020204" pitchFamily="34" charset="0"/>
                        </a:rPr>
                        <a:t>21-22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800" b="1" i="0" u="none" strike="noStrike">
                          <a:solidFill>
                            <a:srgbClr val="002060"/>
                          </a:solidFill>
                          <a:effectLst/>
                          <a:latin typeface="Arial" panose="020B0604020202020204" pitchFamily="34" charset="0"/>
                          <a:cs typeface="Arial" panose="020B0604020202020204" pitchFamily="34" charset="0"/>
                        </a:rPr>
                        <a:t>22-23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800" b="1" i="0" u="none" strike="noStrike">
                          <a:solidFill>
                            <a:srgbClr val="002060"/>
                          </a:solidFill>
                          <a:effectLst/>
                          <a:latin typeface="Arial" panose="020B0604020202020204" pitchFamily="34" charset="0"/>
                          <a:cs typeface="Arial" panose="020B0604020202020204" pitchFamily="34" charset="0"/>
                        </a:rPr>
                        <a:t>23-24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800" b="1" i="0" u="none" strike="noStrike">
                          <a:solidFill>
                            <a:srgbClr val="002060"/>
                          </a:solidFill>
                          <a:effectLst/>
                          <a:latin typeface="Arial" panose="020B0604020202020204" pitchFamily="34" charset="0"/>
                          <a:cs typeface="Arial" panose="020B0604020202020204" pitchFamily="34" charset="0"/>
                        </a:rPr>
                        <a:t>24-25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GB" sz="800" b="1" i="0" u="none" strike="noStrike">
                        <a:solidFill>
                          <a:srgbClr val="002060"/>
                        </a:solidFill>
                        <a:effectLst/>
                        <a:latin typeface="Arial" panose="020B0604020202020204" pitchFamily="34" charset="0"/>
                        <a:cs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800" b="1" i="0" u="none" strike="noStrike">
                          <a:solidFill>
                            <a:srgbClr val="002060"/>
                          </a:solidFill>
                          <a:effectLst/>
                          <a:latin typeface="Arial" panose="020B0604020202020204" pitchFamily="34" charset="0"/>
                          <a:cs typeface="Arial" panose="020B0604020202020204" pitchFamily="34" charset="0"/>
                        </a:rPr>
                        <a:t>Quarter</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800" b="1" i="0" u="none" strike="noStrike">
                          <a:solidFill>
                            <a:srgbClr val="002060"/>
                          </a:solidFill>
                          <a:effectLst/>
                          <a:latin typeface="Arial" panose="020B0604020202020204" pitchFamily="34" charset="0"/>
                          <a:cs typeface="Arial" panose="020B0604020202020204" pitchFamily="34" charset="0"/>
                        </a:rPr>
                        <a:t>Q3 24-25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800" b="1" i="0" u="none" strike="noStrike">
                          <a:solidFill>
                            <a:srgbClr val="002060"/>
                          </a:solidFill>
                          <a:effectLst/>
                          <a:latin typeface="Arial" panose="020B0604020202020204" pitchFamily="34" charset="0"/>
                          <a:cs typeface="Arial" panose="020B0604020202020204" pitchFamily="34" charset="0"/>
                        </a:rPr>
                        <a:t>Q4 23-24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65647735"/>
                  </a:ext>
                </a:extLst>
              </a:tr>
              <a:tr h="331200">
                <a:tc>
                  <a:txBody>
                    <a:bodyPr/>
                    <a:lstStyle/>
                    <a:p>
                      <a:pPr algn="ctr" rtl="0" fontAlgn="ctr"/>
                      <a:r>
                        <a:rPr lang="en-GB" sz="800" b="1" i="0" u="none" strike="noStrike">
                          <a:solidFill>
                            <a:srgbClr val="002060"/>
                          </a:solidFill>
                          <a:effectLst/>
                          <a:latin typeface="Arial" panose="020B0604020202020204" pitchFamily="34" charset="0"/>
                        </a:rPr>
                        <a:t>Volume</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r>
                        <a:rPr lang="en-GB" sz="800" b="1" i="0" u="none" strike="noStrike">
                          <a:solidFill>
                            <a:srgbClr val="000000"/>
                          </a:solidFill>
                          <a:effectLst/>
                          <a:latin typeface="Arial" panose="020B0604020202020204" pitchFamily="34" charset="0"/>
                        </a:rPr>
                        <a:t>2,058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r>
                        <a:rPr lang="en-GB" sz="800" b="1" i="0" u="none" strike="noStrike">
                          <a:solidFill>
                            <a:srgbClr val="000000"/>
                          </a:solidFill>
                          <a:effectLst/>
                          <a:latin typeface="Arial" panose="020B0604020202020204" pitchFamily="34" charset="0"/>
                        </a:rPr>
                        <a:t>2,779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r>
                        <a:rPr lang="en-GB" sz="800" b="1" i="0" u="none" strike="noStrike">
                          <a:solidFill>
                            <a:srgbClr val="000000"/>
                          </a:solidFill>
                          <a:effectLst/>
                          <a:latin typeface="Arial" panose="020B0604020202020204" pitchFamily="34" charset="0"/>
                        </a:rPr>
                        <a:t>3,274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r>
                        <a:rPr lang="en-GB" sz="800" b="1" i="0" u="none" strike="noStrike">
                          <a:solidFill>
                            <a:srgbClr val="000000"/>
                          </a:solidFill>
                          <a:effectLst/>
                          <a:latin typeface="Arial" panose="020B0604020202020204" pitchFamily="34" charset="0"/>
                        </a:rPr>
                        <a:t>4,357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r>
                        <a:rPr lang="en-GB" sz="800" b="1" i="0" u="none" strike="noStrike">
                          <a:solidFill>
                            <a:srgbClr val="000000"/>
                          </a:solidFill>
                          <a:effectLst/>
                          <a:latin typeface="Arial" panose="020B0604020202020204" pitchFamily="34" charset="0"/>
                        </a:rPr>
                        <a:t>4,385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GB" sz="800" b="0" i="0" u="none" strike="noStrike">
                        <a:solidFill>
                          <a:srgbClr val="000000"/>
                        </a:solidFill>
                        <a:effectLst/>
                        <a:latin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800" b="1" i="0" u="none" strike="noStrike">
                          <a:solidFill>
                            <a:srgbClr val="002060"/>
                          </a:solidFill>
                          <a:effectLst/>
                          <a:latin typeface="Arial" panose="020B0604020202020204" pitchFamily="34" charset="0"/>
                        </a:rPr>
                        <a:t>% Change</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a:solidFill>
                            <a:srgbClr val="000000"/>
                          </a:solidFill>
                          <a:effectLst/>
                          <a:latin typeface="Arial" panose="020B0604020202020204" pitchFamily="34" charset="0"/>
                        </a:rPr>
                        <a:t>-2.2%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800" b="1" i="0" u="none" strike="noStrike">
                          <a:solidFill>
                            <a:srgbClr val="000000"/>
                          </a:solidFill>
                          <a:effectLst/>
                          <a:latin typeface="Arial" panose="020B0604020202020204" pitchFamily="34" charset="0"/>
                        </a:rPr>
                        <a:t>0.4%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06712550"/>
                  </a:ext>
                </a:extLst>
              </a:tr>
            </a:tbl>
          </a:graphicData>
        </a:graphic>
      </p:graphicFrame>
      <p:pic>
        <p:nvPicPr>
          <p:cNvPr id="2" name="Picture 1">
            <a:extLst>
              <a:ext uri="{FF2B5EF4-FFF2-40B4-BE49-F238E27FC236}">
                <a16:creationId xmlns:a16="http://schemas.microsoft.com/office/drawing/2014/main" id="{E84918C6-B7A2-EFFD-DD85-191496F68F42}"/>
              </a:ext>
            </a:extLst>
          </p:cNvPr>
          <p:cNvPicPr>
            <a:picLocks noChangeAspect="1"/>
          </p:cNvPicPr>
          <p:nvPr/>
        </p:nvPicPr>
        <p:blipFill>
          <a:blip r:embed="rId3"/>
          <a:stretch>
            <a:fillRect/>
          </a:stretch>
        </p:blipFill>
        <p:spPr>
          <a:xfrm>
            <a:off x="539374" y="882255"/>
            <a:ext cx="5072312" cy="2450804"/>
          </a:xfrm>
          <a:prstGeom prst="rect">
            <a:avLst/>
          </a:prstGeom>
        </p:spPr>
      </p:pic>
    </p:spTree>
    <p:extLst>
      <p:ext uri="{BB962C8B-B14F-4D97-AF65-F5344CB8AC3E}">
        <p14:creationId xmlns:p14="http://schemas.microsoft.com/office/powerpoint/2010/main" val="355541403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0D25B3-5F28-255E-F1C6-E602EB955882}"/>
            </a:ext>
          </a:extLst>
        </p:cNvPr>
        <p:cNvGrpSpPr/>
        <p:nvPr/>
      </p:nvGrpSpPr>
      <p:grpSpPr>
        <a:xfrm>
          <a:off x="0" y="0"/>
          <a:ext cx="0" cy="0"/>
          <a:chOff x="0" y="0"/>
          <a:chExt cx="0" cy="0"/>
        </a:xfrm>
      </p:grpSpPr>
      <p:sp>
        <p:nvSpPr>
          <p:cNvPr id="14338" name="TextBox 14">
            <a:extLst>
              <a:ext uri="{FF2B5EF4-FFF2-40B4-BE49-F238E27FC236}">
                <a16:creationId xmlns:a16="http://schemas.microsoft.com/office/drawing/2014/main" id="{DB62F3C2-02D3-21D0-6C14-1A8272150B50}"/>
              </a:ext>
            </a:extLst>
          </p:cNvPr>
          <p:cNvSpPr txBox="1">
            <a:spLocks noChangeArrowheads="1"/>
          </p:cNvSpPr>
          <p:nvPr/>
        </p:nvSpPr>
        <p:spPr bwMode="auto">
          <a:xfrm>
            <a:off x="120506" y="773364"/>
            <a:ext cx="5910048" cy="3261600"/>
          </a:xfrm>
          <a:prstGeom prst="rect">
            <a:avLst/>
          </a:prstGeom>
          <a:noFill/>
          <a:ln w="15875">
            <a:solidFill>
              <a:srgbClr val="00206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GB" altLang="en-US" sz="1800"/>
          </a:p>
        </p:txBody>
      </p:sp>
      <p:sp>
        <p:nvSpPr>
          <p:cNvPr id="4" name="Rectangle 3">
            <a:extLst>
              <a:ext uri="{FF2B5EF4-FFF2-40B4-BE49-F238E27FC236}">
                <a16:creationId xmlns:a16="http://schemas.microsoft.com/office/drawing/2014/main" id="{4F2163AA-5720-246F-758D-CB44F1120EF0}"/>
              </a:ext>
            </a:extLst>
          </p:cNvPr>
          <p:cNvSpPr/>
          <p:nvPr/>
        </p:nvSpPr>
        <p:spPr>
          <a:xfrm>
            <a:off x="0" y="0"/>
            <a:ext cx="12192000" cy="669925"/>
          </a:xfrm>
          <a:prstGeom prst="rect">
            <a:avLst/>
          </a:prstGeom>
          <a:solidFill>
            <a:srgbClr val="E6234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sz="3200"/>
              <a:t>	</a:t>
            </a:r>
            <a:r>
              <a:rPr lang="en-GB" sz="3200">
                <a:latin typeface="Arial" panose="020B0604020202020204" pitchFamily="34" charset="0"/>
                <a:cs typeface="Arial" panose="020B0604020202020204" pitchFamily="34" charset="0"/>
              </a:rPr>
              <a:t>9. Action Fraud</a:t>
            </a:r>
          </a:p>
        </p:txBody>
      </p:sp>
      <p:sp>
        <p:nvSpPr>
          <p:cNvPr id="14341" name="TextBox 13">
            <a:extLst>
              <a:ext uri="{FF2B5EF4-FFF2-40B4-BE49-F238E27FC236}">
                <a16:creationId xmlns:a16="http://schemas.microsoft.com/office/drawing/2014/main" id="{C908D176-F186-F92B-6E50-B19E72AA4403}"/>
              </a:ext>
            </a:extLst>
          </p:cNvPr>
          <p:cNvSpPr txBox="1">
            <a:spLocks noChangeArrowheads="1"/>
          </p:cNvSpPr>
          <p:nvPr/>
        </p:nvSpPr>
        <p:spPr bwMode="auto">
          <a:xfrm>
            <a:off x="120506" y="4116801"/>
            <a:ext cx="11962800" cy="2664000"/>
          </a:xfrm>
          <a:prstGeom prst="rect">
            <a:avLst/>
          </a:prstGeom>
          <a:noFill/>
          <a:ln w="15875">
            <a:solidFill>
              <a:srgbClr val="002060"/>
            </a:solidFill>
            <a:miter lim="800000"/>
            <a:headEnd/>
            <a:tailEnd/>
          </a:ln>
          <a:extLst>
            <a:ext uri="{909E8E84-426E-40DD-AFC4-6F175D3DCCD1}">
              <a14:hiddenFill xmlns:a14="http://schemas.microsoft.com/office/drawing/2010/main">
                <a:solidFill>
                  <a:srgbClr val="FFFFFF"/>
                </a:solidFill>
              </a14:hiddenFill>
            </a:ext>
          </a:extLst>
        </p:spPr>
        <p:txBody>
          <a:bodyPr wrap="square" lIns="91440" tIns="45720" rIns="91440" bIns="45720" anchor="t">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hangingPunct="1">
              <a:lnSpc>
                <a:spcPct val="100000"/>
              </a:lnSpc>
              <a:spcBef>
                <a:spcPct val="0"/>
              </a:spcBef>
              <a:buFontTx/>
              <a:buNone/>
            </a:pPr>
            <a:r>
              <a:rPr lang="en-GB" altLang="en-US" sz="1300" b="1" i="1">
                <a:latin typeface="Arial" panose="020B0604020202020204" pitchFamily="34" charset="0"/>
                <a:cs typeface="Arial" panose="020B0604020202020204" pitchFamily="34" charset="0"/>
              </a:rPr>
              <a:t>Operational Overview</a:t>
            </a:r>
          </a:p>
          <a:p>
            <a:pPr algn="just" eaLnBrk="1" hangingPunct="1">
              <a:lnSpc>
                <a:spcPct val="100000"/>
              </a:lnSpc>
              <a:spcBef>
                <a:spcPct val="0"/>
              </a:spcBef>
              <a:buFontTx/>
              <a:buNone/>
            </a:pPr>
            <a:endParaRPr lang="en-GB" altLang="en-US" sz="600" b="1" i="1">
              <a:latin typeface="Avenir Next LT Pro Demi" panose="020B0704020202020204" pitchFamily="34" charset="0"/>
              <a:cs typeface="Arial" panose="020B0604020202020204" pitchFamily="34" charset="0"/>
            </a:endParaRPr>
          </a:p>
          <a:p>
            <a:pPr algn="just" eaLnBrk="1" hangingPunct="1">
              <a:lnSpc>
                <a:spcPct val="100000"/>
              </a:lnSpc>
              <a:spcBef>
                <a:spcPct val="0"/>
              </a:spcBef>
              <a:buFontTx/>
              <a:buNone/>
            </a:pPr>
            <a:r>
              <a:rPr lang="en-GB" altLang="en-US" sz="1100">
                <a:latin typeface="Arial" panose="020B0604020202020204" pitchFamily="34" charset="0"/>
                <a:cs typeface="Arial" panose="020B0604020202020204" pitchFamily="34" charset="0"/>
              </a:rPr>
              <a:t>A total of 203 action fraud occurrences were reported to Gwent Police via the National Fraud Intelligence Bureau during Q4 2024-25. This is the lowest value within the three-year timeframe, representing a reduction of 4.7% (10 fewer occurrences) when compared to the quarter prior. A further reduction of 9.8% (22 fewer occurrences) can be observed when comparing Q4 2024-25 to the same quarter during the previous financial year.</a:t>
            </a:r>
          </a:p>
          <a:p>
            <a:pPr algn="just" eaLnBrk="1" hangingPunct="1">
              <a:lnSpc>
                <a:spcPct val="100000"/>
              </a:lnSpc>
              <a:spcBef>
                <a:spcPct val="0"/>
              </a:spcBef>
              <a:buFontTx/>
              <a:buNone/>
            </a:pPr>
            <a:endParaRPr lang="en-GB" altLang="en-US" sz="600">
              <a:latin typeface="Arial" panose="020B0604020202020204" pitchFamily="34" charset="0"/>
              <a:cs typeface="Arial" panose="020B0604020202020204" pitchFamily="34" charset="0"/>
            </a:endParaRPr>
          </a:p>
          <a:p>
            <a:pPr algn="just" eaLnBrk="1" hangingPunct="1">
              <a:lnSpc>
                <a:spcPct val="100000"/>
              </a:lnSpc>
              <a:spcBef>
                <a:spcPct val="0"/>
              </a:spcBef>
              <a:buFontTx/>
              <a:buNone/>
            </a:pPr>
            <a:r>
              <a:rPr lang="en-GB" altLang="en-US" sz="1100">
                <a:latin typeface="Arial" panose="020B0604020202020204" pitchFamily="34" charset="0"/>
                <a:cs typeface="Arial" panose="020B0604020202020204" pitchFamily="34" charset="0"/>
              </a:rPr>
              <a:t>During Q4 2024-25, £174,331 of victim’s money was safeguarded by fraud investigations in Gwent. A total of £721,082 has been safeguarded across the 2024-25 financial year.</a:t>
            </a:r>
          </a:p>
          <a:p>
            <a:pPr algn="just" eaLnBrk="1" hangingPunct="1">
              <a:lnSpc>
                <a:spcPct val="100000"/>
              </a:lnSpc>
              <a:spcBef>
                <a:spcPct val="0"/>
              </a:spcBef>
              <a:buFontTx/>
              <a:buNone/>
            </a:pPr>
            <a:endParaRPr lang="en-GB" altLang="en-US" sz="600">
              <a:solidFill>
                <a:srgbClr val="FF0000"/>
              </a:solidFill>
              <a:latin typeface="Arial" panose="020B0604020202020204" pitchFamily="34" charset="0"/>
              <a:cs typeface="Arial" panose="020B0604020202020204" pitchFamily="34" charset="0"/>
            </a:endParaRPr>
          </a:p>
          <a:p>
            <a:pPr algn="just" eaLnBrk="1" hangingPunct="1">
              <a:lnSpc>
                <a:spcPct val="100000"/>
              </a:lnSpc>
              <a:spcBef>
                <a:spcPct val="0"/>
              </a:spcBef>
              <a:buFontTx/>
              <a:buNone/>
            </a:pPr>
            <a:endParaRPr lang="en-GB" altLang="en-US" sz="1200">
              <a:latin typeface="Arial" panose="020B0604020202020204" pitchFamily="34" charset="0"/>
              <a:cs typeface="Arial" panose="020B0604020202020204" pitchFamily="34" charset="0"/>
            </a:endParaRPr>
          </a:p>
          <a:p>
            <a:pPr algn="just" eaLnBrk="1" hangingPunct="1">
              <a:lnSpc>
                <a:spcPct val="100000"/>
              </a:lnSpc>
              <a:spcBef>
                <a:spcPct val="0"/>
              </a:spcBef>
              <a:buFontTx/>
              <a:buNone/>
            </a:pPr>
            <a:endParaRPr lang="en-GB" altLang="en-US" sz="1200">
              <a:latin typeface="Arial" panose="020B0604020202020204" pitchFamily="34" charset="0"/>
              <a:cs typeface="Arial" panose="020B0604020202020204" pitchFamily="34" charset="0"/>
            </a:endParaRPr>
          </a:p>
          <a:p>
            <a:pPr algn="just" eaLnBrk="1" hangingPunct="1">
              <a:lnSpc>
                <a:spcPct val="100000"/>
              </a:lnSpc>
              <a:spcBef>
                <a:spcPct val="0"/>
              </a:spcBef>
              <a:buFontTx/>
              <a:buNone/>
            </a:pPr>
            <a:endParaRPr lang="en-GB" altLang="en-US" sz="1300" b="1" i="1">
              <a:latin typeface="Avenir Next LT Pro Demi" panose="020B0704020202020204" pitchFamily="34" charset="0"/>
              <a:cs typeface="Arial" panose="020B0604020202020204" pitchFamily="34" charset="0"/>
            </a:endParaRPr>
          </a:p>
          <a:p>
            <a:pPr algn="just" eaLnBrk="1" hangingPunct="1">
              <a:lnSpc>
                <a:spcPct val="100000"/>
              </a:lnSpc>
              <a:spcBef>
                <a:spcPct val="0"/>
              </a:spcBef>
              <a:buFontTx/>
              <a:buNone/>
            </a:pPr>
            <a:endParaRPr lang="en-GB" altLang="en-US" sz="1300" b="1" i="1">
              <a:latin typeface="Avenir Next LT Pro Demi" panose="020B0704020202020204" pitchFamily="34" charset="0"/>
              <a:cs typeface="Arial" panose="020B0604020202020204" pitchFamily="34" charset="0"/>
            </a:endParaRPr>
          </a:p>
          <a:p>
            <a:pPr algn="just" eaLnBrk="1" hangingPunct="1">
              <a:lnSpc>
                <a:spcPct val="100000"/>
              </a:lnSpc>
              <a:spcBef>
                <a:spcPct val="0"/>
              </a:spcBef>
              <a:buFontTx/>
              <a:buNone/>
            </a:pPr>
            <a:endParaRPr lang="en-GB" altLang="en-US" sz="1300" b="1" i="1">
              <a:latin typeface="Avenir Next LT Pro Demi" panose="020B0704020202020204" pitchFamily="34" charset="0"/>
              <a:cs typeface="Arial" panose="020B0604020202020204" pitchFamily="34" charset="0"/>
            </a:endParaRPr>
          </a:p>
          <a:p>
            <a:pPr algn="just" eaLnBrk="1" hangingPunct="1">
              <a:lnSpc>
                <a:spcPct val="100000"/>
              </a:lnSpc>
              <a:spcBef>
                <a:spcPct val="0"/>
              </a:spcBef>
              <a:buFontTx/>
              <a:buNone/>
            </a:pPr>
            <a:endParaRPr lang="en-GB" altLang="en-US" sz="600" b="1" i="1">
              <a:latin typeface="Arial" panose="020B0604020202020204" pitchFamily="34" charset="0"/>
              <a:cs typeface="Arial" panose="020B0604020202020204" pitchFamily="34" charset="0"/>
            </a:endParaRPr>
          </a:p>
          <a:p>
            <a:pPr algn="just" eaLnBrk="1" hangingPunct="1">
              <a:lnSpc>
                <a:spcPct val="100000"/>
              </a:lnSpc>
              <a:spcBef>
                <a:spcPct val="0"/>
              </a:spcBef>
              <a:buFontTx/>
              <a:buNone/>
            </a:pPr>
            <a:endParaRPr lang="en-GB" altLang="en-US" sz="600" b="1" i="1">
              <a:latin typeface="Arial" panose="020B0604020202020204" pitchFamily="34" charset="0"/>
              <a:cs typeface="Arial" panose="020B0604020202020204" pitchFamily="34" charset="0"/>
            </a:endParaRPr>
          </a:p>
        </p:txBody>
      </p:sp>
      <p:graphicFrame>
        <p:nvGraphicFramePr>
          <p:cNvPr id="9" name="Table 8">
            <a:extLst>
              <a:ext uri="{FF2B5EF4-FFF2-40B4-BE49-F238E27FC236}">
                <a16:creationId xmlns:a16="http://schemas.microsoft.com/office/drawing/2014/main" id="{D1452C5A-85CC-3FC3-8A2C-F19296DC113E}"/>
              </a:ext>
            </a:extLst>
          </p:cNvPr>
          <p:cNvGraphicFramePr>
            <a:graphicFrameLocks/>
          </p:cNvGraphicFramePr>
          <p:nvPr>
            <p:extLst>
              <p:ext uri="{D42A27DB-BD31-4B8C-83A1-F6EECF244321}">
                <p14:modId xmlns:p14="http://schemas.microsoft.com/office/powerpoint/2010/main" val="659822898"/>
              </p:ext>
            </p:extLst>
          </p:nvPr>
        </p:nvGraphicFramePr>
        <p:xfrm>
          <a:off x="343270" y="3441949"/>
          <a:ext cx="5464520" cy="489120"/>
        </p:xfrm>
        <a:graphic>
          <a:graphicData uri="http://schemas.openxmlformats.org/drawingml/2006/table">
            <a:tbl>
              <a:tblPr firstRow="1" bandRow="1">
                <a:effectLst/>
              </a:tblPr>
              <a:tblGrid>
                <a:gridCol w="864000">
                  <a:extLst>
                    <a:ext uri="{9D8B030D-6E8A-4147-A177-3AD203B41FA5}">
                      <a16:colId xmlns:a16="http://schemas.microsoft.com/office/drawing/2014/main" val="2609853781"/>
                    </a:ext>
                  </a:extLst>
                </a:gridCol>
                <a:gridCol w="504000">
                  <a:extLst>
                    <a:ext uri="{9D8B030D-6E8A-4147-A177-3AD203B41FA5}">
                      <a16:colId xmlns:a16="http://schemas.microsoft.com/office/drawing/2014/main" val="3238801725"/>
                    </a:ext>
                  </a:extLst>
                </a:gridCol>
                <a:gridCol w="504000">
                  <a:extLst>
                    <a:ext uri="{9D8B030D-6E8A-4147-A177-3AD203B41FA5}">
                      <a16:colId xmlns:a16="http://schemas.microsoft.com/office/drawing/2014/main" val="129847028"/>
                    </a:ext>
                  </a:extLst>
                </a:gridCol>
                <a:gridCol w="504000">
                  <a:extLst>
                    <a:ext uri="{9D8B030D-6E8A-4147-A177-3AD203B41FA5}">
                      <a16:colId xmlns:a16="http://schemas.microsoft.com/office/drawing/2014/main" val="2983655793"/>
                    </a:ext>
                  </a:extLst>
                </a:gridCol>
                <a:gridCol w="504000">
                  <a:extLst>
                    <a:ext uri="{9D8B030D-6E8A-4147-A177-3AD203B41FA5}">
                      <a16:colId xmlns:a16="http://schemas.microsoft.com/office/drawing/2014/main" val="1752032484"/>
                    </a:ext>
                  </a:extLst>
                </a:gridCol>
                <a:gridCol w="504000">
                  <a:extLst>
                    <a:ext uri="{9D8B030D-6E8A-4147-A177-3AD203B41FA5}">
                      <a16:colId xmlns:a16="http://schemas.microsoft.com/office/drawing/2014/main" val="3044844383"/>
                    </a:ext>
                  </a:extLst>
                </a:gridCol>
                <a:gridCol w="496520">
                  <a:extLst>
                    <a:ext uri="{9D8B030D-6E8A-4147-A177-3AD203B41FA5}">
                      <a16:colId xmlns:a16="http://schemas.microsoft.com/office/drawing/2014/main" val="3702094272"/>
                    </a:ext>
                  </a:extLst>
                </a:gridCol>
                <a:gridCol w="576000">
                  <a:extLst>
                    <a:ext uri="{9D8B030D-6E8A-4147-A177-3AD203B41FA5}">
                      <a16:colId xmlns:a16="http://schemas.microsoft.com/office/drawing/2014/main" val="3746660425"/>
                    </a:ext>
                  </a:extLst>
                </a:gridCol>
                <a:gridCol w="504000">
                  <a:extLst>
                    <a:ext uri="{9D8B030D-6E8A-4147-A177-3AD203B41FA5}">
                      <a16:colId xmlns:a16="http://schemas.microsoft.com/office/drawing/2014/main" val="1495873282"/>
                    </a:ext>
                  </a:extLst>
                </a:gridCol>
                <a:gridCol w="504000">
                  <a:extLst>
                    <a:ext uri="{9D8B030D-6E8A-4147-A177-3AD203B41FA5}">
                      <a16:colId xmlns:a16="http://schemas.microsoft.com/office/drawing/2014/main" val="1487143500"/>
                    </a:ext>
                  </a:extLst>
                </a:gridCol>
              </a:tblGrid>
              <a:tr h="144000">
                <a:tc>
                  <a:txBody>
                    <a:bodyPr/>
                    <a:lstStyle/>
                    <a:p>
                      <a:pPr algn="ctr"/>
                      <a:r>
                        <a:rPr lang="en-GB" sz="800" b="1">
                          <a:solidFill>
                            <a:srgbClr val="002060"/>
                          </a:solidFill>
                          <a:latin typeface="Arial" panose="020B0604020202020204" pitchFamily="34" charset="0"/>
                          <a:cs typeface="Arial" panose="020B0604020202020204" pitchFamily="34" charset="0"/>
                        </a:rPr>
                        <a:t>Financial Year</a:t>
                      </a:r>
                    </a:p>
                  </a:txBody>
                  <a:tcPr marL="36000" marR="3600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800" b="1" i="0" u="none" strike="noStrike">
                          <a:solidFill>
                            <a:srgbClr val="002060"/>
                          </a:solidFill>
                          <a:effectLst/>
                          <a:latin typeface="Arial" panose="020B0604020202020204" pitchFamily="34" charset="0"/>
                          <a:cs typeface="Arial" panose="020B0604020202020204" pitchFamily="34" charset="0"/>
                        </a:rPr>
                        <a:t>20-21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800" b="1" i="0" u="none" strike="noStrike">
                          <a:solidFill>
                            <a:srgbClr val="002060"/>
                          </a:solidFill>
                          <a:effectLst/>
                          <a:latin typeface="Arial" panose="020B0604020202020204" pitchFamily="34" charset="0"/>
                          <a:cs typeface="Arial" panose="020B0604020202020204" pitchFamily="34" charset="0"/>
                        </a:rPr>
                        <a:t>21-22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800" b="1" i="0" u="none" strike="noStrike">
                          <a:solidFill>
                            <a:srgbClr val="002060"/>
                          </a:solidFill>
                          <a:effectLst/>
                          <a:latin typeface="Arial" panose="020B0604020202020204" pitchFamily="34" charset="0"/>
                          <a:cs typeface="Arial" panose="020B0604020202020204" pitchFamily="34" charset="0"/>
                        </a:rPr>
                        <a:t>22-23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800" b="1" i="0" u="none" strike="noStrike">
                          <a:solidFill>
                            <a:srgbClr val="002060"/>
                          </a:solidFill>
                          <a:effectLst/>
                          <a:latin typeface="Arial" panose="020B0604020202020204" pitchFamily="34" charset="0"/>
                          <a:cs typeface="Arial" panose="020B0604020202020204" pitchFamily="34" charset="0"/>
                        </a:rPr>
                        <a:t>23-24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800" b="1" i="0" u="none" strike="noStrike">
                          <a:solidFill>
                            <a:srgbClr val="002060"/>
                          </a:solidFill>
                          <a:effectLst/>
                          <a:latin typeface="Arial" panose="020B0604020202020204" pitchFamily="34" charset="0"/>
                          <a:cs typeface="Arial" panose="020B0604020202020204" pitchFamily="34" charset="0"/>
                        </a:rPr>
                        <a:t>24-25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GB" sz="800" b="1" i="0" u="none" strike="noStrike">
                        <a:solidFill>
                          <a:srgbClr val="002060"/>
                        </a:solidFill>
                        <a:effectLst/>
                        <a:latin typeface="Arial" panose="020B0604020202020204" pitchFamily="34" charset="0"/>
                        <a:cs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800" b="1" i="0" u="none" strike="noStrike">
                          <a:solidFill>
                            <a:srgbClr val="002060"/>
                          </a:solidFill>
                          <a:effectLst/>
                          <a:latin typeface="Arial" panose="020B0604020202020204" pitchFamily="34" charset="0"/>
                          <a:cs typeface="Arial" panose="020B0604020202020204" pitchFamily="34" charset="0"/>
                        </a:rPr>
                        <a:t>Quarter</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800" b="1" i="0" u="none" strike="noStrike">
                          <a:solidFill>
                            <a:srgbClr val="002060"/>
                          </a:solidFill>
                          <a:effectLst/>
                          <a:latin typeface="Arial" panose="020B0604020202020204" pitchFamily="34" charset="0"/>
                          <a:cs typeface="Arial" panose="020B0604020202020204" pitchFamily="34" charset="0"/>
                        </a:rPr>
                        <a:t>Q3 24-25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800" b="1" i="0" u="none" strike="noStrike">
                          <a:solidFill>
                            <a:srgbClr val="002060"/>
                          </a:solidFill>
                          <a:effectLst/>
                          <a:latin typeface="Arial" panose="020B0604020202020204" pitchFamily="34" charset="0"/>
                          <a:cs typeface="Arial" panose="020B0604020202020204" pitchFamily="34" charset="0"/>
                        </a:rPr>
                        <a:t>Q4 23-24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65647735"/>
                  </a:ext>
                </a:extLst>
              </a:tr>
              <a:tr h="331200">
                <a:tc>
                  <a:txBody>
                    <a:bodyPr/>
                    <a:lstStyle/>
                    <a:p>
                      <a:pPr algn="ctr" rtl="0" fontAlgn="ctr"/>
                      <a:r>
                        <a:rPr lang="en-GB" sz="800" b="1" i="0" u="none" strike="noStrike">
                          <a:solidFill>
                            <a:srgbClr val="002060"/>
                          </a:solidFill>
                          <a:effectLst/>
                          <a:latin typeface="Arial" panose="020B0604020202020204" pitchFamily="34" charset="0"/>
                        </a:rPr>
                        <a:t>Volume</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r>
                        <a:rPr lang="en-GB" sz="800" b="1" i="0" u="none" strike="noStrike">
                          <a:solidFill>
                            <a:srgbClr val="000000"/>
                          </a:solidFill>
                          <a:effectLst/>
                          <a:latin typeface="Arial" panose="020B0604020202020204" pitchFamily="34" charset="0"/>
                        </a:rPr>
                        <a:t>828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r>
                        <a:rPr lang="en-GB" sz="800" b="1" i="0" u="none" strike="noStrike">
                          <a:solidFill>
                            <a:srgbClr val="000000"/>
                          </a:solidFill>
                          <a:effectLst/>
                          <a:latin typeface="Arial" panose="020B0604020202020204" pitchFamily="34" charset="0"/>
                        </a:rPr>
                        <a:t>788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r>
                        <a:rPr lang="en-GB" sz="800" b="1" i="0" u="none" strike="noStrike">
                          <a:solidFill>
                            <a:srgbClr val="000000"/>
                          </a:solidFill>
                          <a:effectLst/>
                          <a:latin typeface="Arial" panose="020B0604020202020204" pitchFamily="34" charset="0"/>
                        </a:rPr>
                        <a:t>923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r>
                        <a:rPr lang="en-GB" sz="800" b="1" i="0" u="none" strike="noStrike">
                          <a:solidFill>
                            <a:srgbClr val="000000"/>
                          </a:solidFill>
                          <a:effectLst/>
                          <a:latin typeface="Arial" panose="020B0604020202020204" pitchFamily="34" charset="0"/>
                        </a:rPr>
                        <a:t>969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r>
                        <a:rPr lang="en-GB" sz="800" b="1" i="0" u="none" strike="noStrike">
                          <a:solidFill>
                            <a:srgbClr val="000000"/>
                          </a:solidFill>
                          <a:effectLst/>
                          <a:latin typeface="Arial" panose="020B0604020202020204" pitchFamily="34" charset="0"/>
                        </a:rPr>
                        <a:t>861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GB" sz="800" b="0" i="0" u="none" strike="noStrike">
                        <a:solidFill>
                          <a:srgbClr val="000000"/>
                        </a:solidFill>
                        <a:effectLst/>
                        <a:latin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800" b="1" i="0" u="none" strike="noStrike">
                          <a:solidFill>
                            <a:srgbClr val="002060"/>
                          </a:solidFill>
                          <a:effectLst/>
                          <a:latin typeface="Arial" panose="020B0604020202020204" pitchFamily="34" charset="0"/>
                        </a:rPr>
                        <a:t>% Change</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a:solidFill>
                            <a:srgbClr val="000000"/>
                          </a:solidFill>
                          <a:effectLst/>
                          <a:latin typeface="Arial" panose="020B0604020202020204" pitchFamily="34" charset="0"/>
                        </a:rPr>
                        <a:t>-4.7%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800" b="1" i="0" u="none" strike="noStrike">
                          <a:solidFill>
                            <a:srgbClr val="000000"/>
                          </a:solidFill>
                          <a:effectLst/>
                          <a:latin typeface="Arial" panose="020B0604020202020204" pitchFamily="34" charset="0"/>
                        </a:rPr>
                        <a:t>-9.8%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06712550"/>
                  </a:ext>
                </a:extLst>
              </a:tr>
            </a:tbl>
          </a:graphicData>
        </a:graphic>
      </p:graphicFrame>
      <p:pic>
        <p:nvPicPr>
          <p:cNvPr id="3" name="Picture 2">
            <a:extLst>
              <a:ext uri="{FF2B5EF4-FFF2-40B4-BE49-F238E27FC236}">
                <a16:creationId xmlns:a16="http://schemas.microsoft.com/office/drawing/2014/main" id="{E70AF094-17FB-1FAE-EAC7-A32497CA135C}"/>
              </a:ext>
            </a:extLst>
          </p:cNvPr>
          <p:cNvPicPr>
            <a:picLocks noChangeAspect="1"/>
          </p:cNvPicPr>
          <p:nvPr/>
        </p:nvPicPr>
        <p:blipFill>
          <a:blip r:embed="rId3"/>
          <a:stretch>
            <a:fillRect/>
          </a:stretch>
        </p:blipFill>
        <p:spPr>
          <a:xfrm>
            <a:off x="540000" y="882255"/>
            <a:ext cx="5072312" cy="2450804"/>
          </a:xfrm>
          <a:prstGeom prst="rect">
            <a:avLst/>
          </a:prstGeom>
        </p:spPr>
      </p:pic>
    </p:spTree>
    <p:extLst>
      <p:ext uri="{BB962C8B-B14F-4D97-AF65-F5344CB8AC3E}">
        <p14:creationId xmlns:p14="http://schemas.microsoft.com/office/powerpoint/2010/main" val="122802463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5B5851-5694-5BCF-8ED3-05B264B8D829}"/>
            </a:ext>
          </a:extLst>
        </p:cNvPr>
        <p:cNvGrpSpPr/>
        <p:nvPr/>
      </p:nvGrpSpPr>
      <p:grpSpPr>
        <a:xfrm>
          <a:off x="0" y="0"/>
          <a:ext cx="0" cy="0"/>
          <a:chOff x="0" y="0"/>
          <a:chExt cx="0" cy="0"/>
        </a:xfrm>
      </p:grpSpPr>
      <p:sp>
        <p:nvSpPr>
          <p:cNvPr id="14338" name="TextBox 14">
            <a:extLst>
              <a:ext uri="{FF2B5EF4-FFF2-40B4-BE49-F238E27FC236}">
                <a16:creationId xmlns:a16="http://schemas.microsoft.com/office/drawing/2014/main" id="{23945095-7D72-FB68-49C9-946702F9E917}"/>
              </a:ext>
            </a:extLst>
          </p:cNvPr>
          <p:cNvSpPr txBox="1">
            <a:spLocks noChangeArrowheads="1"/>
          </p:cNvSpPr>
          <p:nvPr/>
        </p:nvSpPr>
        <p:spPr bwMode="auto">
          <a:xfrm>
            <a:off x="120506" y="773364"/>
            <a:ext cx="5910048" cy="3261600"/>
          </a:xfrm>
          <a:prstGeom prst="rect">
            <a:avLst/>
          </a:prstGeom>
          <a:noFill/>
          <a:ln w="15875">
            <a:solidFill>
              <a:srgbClr val="00206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GB" altLang="en-US" sz="1800"/>
          </a:p>
        </p:txBody>
      </p:sp>
      <p:sp>
        <p:nvSpPr>
          <p:cNvPr id="4" name="Rectangle 3">
            <a:extLst>
              <a:ext uri="{FF2B5EF4-FFF2-40B4-BE49-F238E27FC236}">
                <a16:creationId xmlns:a16="http://schemas.microsoft.com/office/drawing/2014/main" id="{BC408B15-00C5-5CFD-F7AA-612EC4915275}"/>
              </a:ext>
            </a:extLst>
          </p:cNvPr>
          <p:cNvSpPr/>
          <p:nvPr/>
        </p:nvSpPr>
        <p:spPr>
          <a:xfrm>
            <a:off x="0" y="0"/>
            <a:ext cx="12192000" cy="669925"/>
          </a:xfrm>
          <a:prstGeom prst="rect">
            <a:avLst/>
          </a:prstGeom>
          <a:solidFill>
            <a:srgbClr val="E6234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sz="3200"/>
              <a:t>	</a:t>
            </a:r>
            <a:r>
              <a:rPr lang="en-GB" sz="3200">
                <a:latin typeface="Arial" panose="020B0604020202020204" pitchFamily="34" charset="0"/>
                <a:cs typeface="Arial" panose="020B0604020202020204" pitchFamily="34" charset="0"/>
              </a:rPr>
              <a:t>10. Cybercrime</a:t>
            </a:r>
          </a:p>
        </p:txBody>
      </p:sp>
      <p:sp>
        <p:nvSpPr>
          <p:cNvPr id="14341" name="TextBox 13">
            <a:extLst>
              <a:ext uri="{FF2B5EF4-FFF2-40B4-BE49-F238E27FC236}">
                <a16:creationId xmlns:a16="http://schemas.microsoft.com/office/drawing/2014/main" id="{51F03732-5F4C-2920-670E-B564E6674C16}"/>
              </a:ext>
            </a:extLst>
          </p:cNvPr>
          <p:cNvSpPr txBox="1">
            <a:spLocks noChangeArrowheads="1"/>
          </p:cNvSpPr>
          <p:nvPr/>
        </p:nvSpPr>
        <p:spPr bwMode="auto">
          <a:xfrm>
            <a:off x="120506" y="4116801"/>
            <a:ext cx="11962800" cy="2664000"/>
          </a:xfrm>
          <a:prstGeom prst="rect">
            <a:avLst/>
          </a:prstGeom>
          <a:noFill/>
          <a:ln w="15875">
            <a:solidFill>
              <a:srgbClr val="002060"/>
            </a:solidFill>
            <a:miter lim="800000"/>
            <a:headEnd/>
            <a:tailEnd/>
          </a:ln>
          <a:extLst>
            <a:ext uri="{909E8E84-426E-40DD-AFC4-6F175D3DCCD1}">
              <a14:hiddenFill xmlns:a14="http://schemas.microsoft.com/office/drawing/2010/main">
                <a:solidFill>
                  <a:srgbClr val="FFFFFF"/>
                </a:solidFill>
              </a14:hiddenFill>
            </a:ext>
          </a:extLst>
        </p:spPr>
        <p:txBody>
          <a:bodyPr wrap="square" lIns="91440" tIns="45720" rIns="91440" bIns="45720" anchor="t">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hangingPunct="1">
              <a:lnSpc>
                <a:spcPct val="100000"/>
              </a:lnSpc>
              <a:spcBef>
                <a:spcPct val="0"/>
              </a:spcBef>
              <a:buFontTx/>
              <a:buNone/>
            </a:pPr>
            <a:r>
              <a:rPr lang="en-GB" altLang="en-US" sz="1300" b="1" i="1">
                <a:latin typeface="Arial" panose="020B0604020202020204" pitchFamily="34" charset="0"/>
                <a:cs typeface="Arial" panose="020B0604020202020204" pitchFamily="34" charset="0"/>
              </a:rPr>
              <a:t>Operational Overview</a:t>
            </a:r>
          </a:p>
          <a:p>
            <a:pPr algn="just" eaLnBrk="1" hangingPunct="1">
              <a:lnSpc>
                <a:spcPct val="100000"/>
              </a:lnSpc>
              <a:spcBef>
                <a:spcPct val="0"/>
              </a:spcBef>
              <a:buFontTx/>
              <a:buNone/>
            </a:pPr>
            <a:endParaRPr lang="en-GB" altLang="en-US" sz="600" b="1" i="1">
              <a:latin typeface="Avenir Next LT Pro Demi" panose="020B0704020202020204" pitchFamily="34" charset="0"/>
              <a:cs typeface="Arial" panose="020B0604020202020204" pitchFamily="34" charset="0"/>
            </a:endParaRPr>
          </a:p>
          <a:p>
            <a:pPr algn="just" eaLnBrk="1" hangingPunct="1">
              <a:lnSpc>
                <a:spcPct val="100000"/>
              </a:lnSpc>
              <a:spcBef>
                <a:spcPct val="0"/>
              </a:spcBef>
              <a:buFontTx/>
              <a:buNone/>
            </a:pPr>
            <a:r>
              <a:rPr lang="en-GB" altLang="en-US" sz="1100">
                <a:latin typeface="Arial" panose="020B0604020202020204" pitchFamily="34" charset="0"/>
                <a:cs typeface="Arial" panose="020B0604020202020204" pitchFamily="34" charset="0"/>
              </a:rPr>
              <a:t>A total of 1,422 offences recorded during Q4 2024-25 were classified as cybercrime, as defined by the NDQIS reporting system. This represents an increase of 18.4% (221 additional offences) when compared to the quarter prior. </a:t>
            </a:r>
          </a:p>
          <a:p>
            <a:pPr algn="just" eaLnBrk="1" hangingPunct="1">
              <a:lnSpc>
                <a:spcPct val="100000"/>
              </a:lnSpc>
              <a:spcBef>
                <a:spcPct val="0"/>
              </a:spcBef>
              <a:buFontTx/>
              <a:buNone/>
            </a:pPr>
            <a:endParaRPr lang="en-GB" altLang="en-US" sz="600">
              <a:latin typeface="Arial" panose="020B0604020202020204" pitchFamily="34" charset="0"/>
              <a:cs typeface="Arial" panose="020B0604020202020204" pitchFamily="34" charset="0"/>
            </a:endParaRPr>
          </a:p>
          <a:p>
            <a:pPr algn="just" eaLnBrk="1" hangingPunct="1">
              <a:lnSpc>
                <a:spcPct val="100000"/>
              </a:lnSpc>
              <a:spcBef>
                <a:spcPct val="0"/>
              </a:spcBef>
              <a:buFontTx/>
              <a:buNone/>
            </a:pPr>
            <a:r>
              <a:rPr lang="en-GB" altLang="en-US" sz="1100">
                <a:latin typeface="Arial" panose="020B0604020202020204" pitchFamily="34" charset="0"/>
                <a:cs typeface="Arial" panose="020B0604020202020204" pitchFamily="34" charset="0"/>
              </a:rPr>
              <a:t>During Q4 2024-25, four of the five offences which were most commonly classified as cybercrime can also be defined as stalking and harassment offences. Overall, stalking and harassment offences accounted for 61.5% of all cybercrime recorded during the quarter, with 875 such offences recorded.</a:t>
            </a:r>
          </a:p>
          <a:p>
            <a:pPr algn="just" eaLnBrk="1" hangingPunct="1">
              <a:lnSpc>
                <a:spcPct val="100000"/>
              </a:lnSpc>
              <a:spcBef>
                <a:spcPct val="0"/>
              </a:spcBef>
              <a:buFontTx/>
              <a:buNone/>
            </a:pPr>
            <a:endParaRPr lang="en-GB" altLang="en-US" sz="1100">
              <a:latin typeface="Arial" panose="020B0604020202020204" pitchFamily="34" charset="0"/>
              <a:cs typeface="Arial" panose="020B0604020202020204" pitchFamily="34" charset="0"/>
            </a:endParaRPr>
          </a:p>
          <a:p>
            <a:pPr algn="just" eaLnBrk="1" hangingPunct="1">
              <a:lnSpc>
                <a:spcPct val="100000"/>
              </a:lnSpc>
              <a:spcBef>
                <a:spcPct val="0"/>
              </a:spcBef>
              <a:buFontTx/>
              <a:buNone/>
            </a:pPr>
            <a:endParaRPr lang="en-GB" altLang="en-US" sz="1100">
              <a:latin typeface="Arial" panose="020B0604020202020204" pitchFamily="34" charset="0"/>
              <a:cs typeface="Arial" panose="020B0604020202020204" pitchFamily="34" charset="0"/>
            </a:endParaRPr>
          </a:p>
          <a:p>
            <a:pPr algn="just" eaLnBrk="1" hangingPunct="1">
              <a:lnSpc>
                <a:spcPct val="100000"/>
              </a:lnSpc>
              <a:spcBef>
                <a:spcPct val="0"/>
              </a:spcBef>
              <a:buFontTx/>
              <a:buNone/>
            </a:pPr>
            <a:endParaRPr lang="en-GB" altLang="en-US" sz="1100">
              <a:latin typeface="Arial" panose="020B0604020202020204" pitchFamily="34" charset="0"/>
              <a:cs typeface="Arial" panose="020B0604020202020204" pitchFamily="34" charset="0"/>
            </a:endParaRPr>
          </a:p>
          <a:p>
            <a:pPr algn="just" eaLnBrk="1" hangingPunct="1">
              <a:lnSpc>
                <a:spcPct val="100000"/>
              </a:lnSpc>
              <a:spcBef>
                <a:spcPct val="0"/>
              </a:spcBef>
              <a:buFontTx/>
              <a:buNone/>
            </a:pPr>
            <a:endParaRPr lang="en-GB" altLang="en-US" sz="1100">
              <a:latin typeface="Arial" panose="020B0604020202020204" pitchFamily="34" charset="0"/>
              <a:cs typeface="Arial" panose="020B0604020202020204" pitchFamily="34" charset="0"/>
            </a:endParaRPr>
          </a:p>
          <a:p>
            <a:pPr algn="just" eaLnBrk="1" hangingPunct="1">
              <a:lnSpc>
                <a:spcPct val="100000"/>
              </a:lnSpc>
              <a:spcBef>
                <a:spcPct val="0"/>
              </a:spcBef>
              <a:buFontTx/>
              <a:buNone/>
            </a:pPr>
            <a:endParaRPr lang="en-GB" altLang="en-US" sz="1100">
              <a:latin typeface="Arial" panose="020B0604020202020204" pitchFamily="34" charset="0"/>
              <a:cs typeface="Arial" panose="020B0604020202020204" pitchFamily="34" charset="0"/>
            </a:endParaRPr>
          </a:p>
          <a:p>
            <a:pPr algn="just" eaLnBrk="1" hangingPunct="1">
              <a:lnSpc>
                <a:spcPct val="100000"/>
              </a:lnSpc>
              <a:spcBef>
                <a:spcPct val="0"/>
              </a:spcBef>
              <a:buFontTx/>
              <a:buNone/>
            </a:pPr>
            <a:endParaRPr lang="en-GB" altLang="en-US" sz="1100">
              <a:latin typeface="Arial" panose="020B0604020202020204" pitchFamily="34" charset="0"/>
              <a:cs typeface="Arial" panose="020B0604020202020204" pitchFamily="34" charset="0"/>
            </a:endParaRPr>
          </a:p>
          <a:p>
            <a:pPr algn="just" eaLnBrk="1" hangingPunct="1">
              <a:lnSpc>
                <a:spcPct val="100000"/>
              </a:lnSpc>
              <a:spcBef>
                <a:spcPct val="0"/>
              </a:spcBef>
              <a:buFontTx/>
              <a:buNone/>
            </a:pPr>
            <a:endParaRPr lang="en-GB" altLang="en-US" sz="1100">
              <a:latin typeface="Arial" panose="020B0604020202020204" pitchFamily="34" charset="0"/>
              <a:cs typeface="Arial" panose="020B0604020202020204" pitchFamily="34" charset="0"/>
            </a:endParaRPr>
          </a:p>
          <a:p>
            <a:pPr algn="just" eaLnBrk="1" hangingPunct="1">
              <a:lnSpc>
                <a:spcPct val="100000"/>
              </a:lnSpc>
              <a:spcBef>
                <a:spcPct val="0"/>
              </a:spcBef>
              <a:buFontTx/>
              <a:buNone/>
            </a:pPr>
            <a:endParaRPr lang="en-GB" altLang="en-US" sz="1100">
              <a:latin typeface="Arial" panose="020B0604020202020204" pitchFamily="34" charset="0"/>
              <a:cs typeface="Arial" panose="020B0604020202020204" pitchFamily="34" charset="0"/>
            </a:endParaRPr>
          </a:p>
          <a:p>
            <a:pPr algn="just" eaLnBrk="1" hangingPunct="1">
              <a:lnSpc>
                <a:spcPct val="100000"/>
              </a:lnSpc>
              <a:spcBef>
                <a:spcPct val="0"/>
              </a:spcBef>
              <a:buFontTx/>
              <a:buNone/>
            </a:pPr>
            <a:r>
              <a:rPr lang="en-GB" altLang="en-US" sz="1100" i="1">
                <a:latin typeface="Arial" panose="020B0604020202020204" pitchFamily="34" charset="0"/>
                <a:cs typeface="Arial" panose="020B0604020202020204" pitchFamily="34" charset="0"/>
              </a:rPr>
              <a:t>Cybercrime reporting via the NDQIS system was first adopted by the force during June 2024, limiting the scope of the currently available dataset.</a:t>
            </a:r>
          </a:p>
        </p:txBody>
      </p:sp>
      <p:pic>
        <p:nvPicPr>
          <p:cNvPr id="2" name="Picture 1">
            <a:extLst>
              <a:ext uri="{FF2B5EF4-FFF2-40B4-BE49-F238E27FC236}">
                <a16:creationId xmlns:a16="http://schemas.microsoft.com/office/drawing/2014/main" id="{07C69D87-0D13-001A-AA9D-2CB3AE644121}"/>
              </a:ext>
            </a:extLst>
          </p:cNvPr>
          <p:cNvPicPr>
            <a:picLocks noChangeAspect="1"/>
          </p:cNvPicPr>
          <p:nvPr/>
        </p:nvPicPr>
        <p:blipFill>
          <a:blip r:embed="rId3"/>
          <a:stretch>
            <a:fillRect/>
          </a:stretch>
        </p:blipFill>
        <p:spPr>
          <a:xfrm>
            <a:off x="539374" y="882255"/>
            <a:ext cx="5072312" cy="2450804"/>
          </a:xfrm>
          <a:prstGeom prst="rect">
            <a:avLst/>
          </a:prstGeom>
        </p:spPr>
      </p:pic>
      <p:graphicFrame>
        <p:nvGraphicFramePr>
          <p:cNvPr id="5" name="Table 4">
            <a:extLst>
              <a:ext uri="{FF2B5EF4-FFF2-40B4-BE49-F238E27FC236}">
                <a16:creationId xmlns:a16="http://schemas.microsoft.com/office/drawing/2014/main" id="{82E64473-72C9-B016-4596-293E3238924B}"/>
              </a:ext>
            </a:extLst>
          </p:cNvPr>
          <p:cNvGraphicFramePr>
            <a:graphicFrameLocks/>
          </p:cNvGraphicFramePr>
          <p:nvPr>
            <p:extLst>
              <p:ext uri="{D42A27DB-BD31-4B8C-83A1-F6EECF244321}">
                <p14:modId xmlns:p14="http://schemas.microsoft.com/office/powerpoint/2010/main" val="1356562760"/>
              </p:ext>
            </p:extLst>
          </p:nvPr>
        </p:nvGraphicFramePr>
        <p:xfrm>
          <a:off x="342000" y="3441600"/>
          <a:ext cx="4960800" cy="489120"/>
        </p:xfrm>
        <a:graphic>
          <a:graphicData uri="http://schemas.openxmlformats.org/drawingml/2006/table">
            <a:tbl>
              <a:tblPr firstRow="1" bandRow="1">
                <a:effectLst/>
              </a:tblPr>
              <a:tblGrid>
                <a:gridCol w="864000">
                  <a:extLst>
                    <a:ext uri="{9D8B030D-6E8A-4147-A177-3AD203B41FA5}">
                      <a16:colId xmlns:a16="http://schemas.microsoft.com/office/drawing/2014/main" val="2609853781"/>
                    </a:ext>
                  </a:extLst>
                </a:gridCol>
                <a:gridCol w="504000">
                  <a:extLst>
                    <a:ext uri="{9D8B030D-6E8A-4147-A177-3AD203B41FA5}">
                      <a16:colId xmlns:a16="http://schemas.microsoft.com/office/drawing/2014/main" val="3238801725"/>
                    </a:ext>
                  </a:extLst>
                </a:gridCol>
                <a:gridCol w="504000">
                  <a:extLst>
                    <a:ext uri="{9D8B030D-6E8A-4147-A177-3AD203B41FA5}">
                      <a16:colId xmlns:a16="http://schemas.microsoft.com/office/drawing/2014/main" val="2983655793"/>
                    </a:ext>
                  </a:extLst>
                </a:gridCol>
                <a:gridCol w="504000">
                  <a:extLst>
                    <a:ext uri="{9D8B030D-6E8A-4147-A177-3AD203B41FA5}">
                      <a16:colId xmlns:a16="http://schemas.microsoft.com/office/drawing/2014/main" val="3044844383"/>
                    </a:ext>
                  </a:extLst>
                </a:gridCol>
                <a:gridCol w="1504800">
                  <a:extLst>
                    <a:ext uri="{9D8B030D-6E8A-4147-A177-3AD203B41FA5}">
                      <a16:colId xmlns:a16="http://schemas.microsoft.com/office/drawing/2014/main" val="3702094272"/>
                    </a:ext>
                  </a:extLst>
                </a:gridCol>
                <a:gridCol w="576000">
                  <a:extLst>
                    <a:ext uri="{9D8B030D-6E8A-4147-A177-3AD203B41FA5}">
                      <a16:colId xmlns:a16="http://schemas.microsoft.com/office/drawing/2014/main" val="3746660425"/>
                    </a:ext>
                  </a:extLst>
                </a:gridCol>
                <a:gridCol w="504000">
                  <a:extLst>
                    <a:ext uri="{9D8B030D-6E8A-4147-A177-3AD203B41FA5}">
                      <a16:colId xmlns:a16="http://schemas.microsoft.com/office/drawing/2014/main" val="1495873282"/>
                    </a:ext>
                  </a:extLst>
                </a:gridCol>
              </a:tblGrid>
              <a:tr h="144000">
                <a:tc>
                  <a:txBody>
                    <a:bodyPr/>
                    <a:lstStyle/>
                    <a:p>
                      <a:pPr algn="ctr"/>
                      <a:r>
                        <a:rPr lang="en-GB" sz="800" b="1">
                          <a:solidFill>
                            <a:srgbClr val="002060"/>
                          </a:solidFill>
                          <a:latin typeface="Arial" panose="020B0604020202020204" pitchFamily="34" charset="0"/>
                          <a:cs typeface="Arial" panose="020B0604020202020204" pitchFamily="34" charset="0"/>
                        </a:rPr>
                        <a:t>Quarter</a:t>
                      </a:r>
                    </a:p>
                  </a:txBody>
                  <a:tcPr marL="36000" marR="3600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800" b="1" i="0" u="none" strike="noStrike">
                          <a:solidFill>
                            <a:srgbClr val="002060"/>
                          </a:solidFill>
                          <a:effectLst/>
                          <a:latin typeface="Arial" panose="020B0604020202020204" pitchFamily="34" charset="0"/>
                          <a:cs typeface="Arial" panose="020B0604020202020204" pitchFamily="34" charset="0"/>
                        </a:rPr>
                        <a:t>Q2 24-25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800" b="1" i="0" u="none" strike="noStrike">
                          <a:solidFill>
                            <a:srgbClr val="002060"/>
                          </a:solidFill>
                          <a:effectLst/>
                          <a:latin typeface="Arial" panose="020B0604020202020204" pitchFamily="34" charset="0"/>
                          <a:cs typeface="Arial" panose="020B0604020202020204" pitchFamily="34" charset="0"/>
                        </a:rPr>
                        <a:t>Q3 24-25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800" b="1" i="0" u="none" strike="noStrike">
                          <a:solidFill>
                            <a:srgbClr val="002060"/>
                          </a:solidFill>
                          <a:effectLst/>
                          <a:latin typeface="Arial" panose="020B0604020202020204" pitchFamily="34" charset="0"/>
                          <a:cs typeface="Arial" panose="020B0604020202020204" pitchFamily="34" charset="0"/>
                        </a:rPr>
                        <a:t>Q4 24-25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GB" sz="800" b="1" i="0" u="none" strike="noStrike">
                        <a:solidFill>
                          <a:srgbClr val="002060"/>
                        </a:solidFill>
                        <a:effectLst/>
                        <a:latin typeface="Arial" panose="020B0604020202020204" pitchFamily="34" charset="0"/>
                        <a:cs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800" b="1" i="0" u="none" strike="noStrike">
                          <a:solidFill>
                            <a:srgbClr val="002060"/>
                          </a:solidFill>
                          <a:effectLst/>
                          <a:latin typeface="Arial" panose="020B0604020202020204" pitchFamily="34" charset="0"/>
                          <a:cs typeface="Arial" panose="020B0604020202020204" pitchFamily="34" charset="0"/>
                        </a:rPr>
                        <a:t>Quarter</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800" b="1" i="0" u="none" strike="noStrike">
                          <a:solidFill>
                            <a:srgbClr val="002060"/>
                          </a:solidFill>
                          <a:effectLst/>
                          <a:latin typeface="Arial" panose="020B0604020202020204" pitchFamily="34" charset="0"/>
                          <a:cs typeface="Arial" panose="020B0604020202020204" pitchFamily="34" charset="0"/>
                        </a:rPr>
                        <a:t>Q3 24-25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65647735"/>
                  </a:ext>
                </a:extLst>
              </a:tr>
              <a:tr h="331200">
                <a:tc>
                  <a:txBody>
                    <a:bodyPr/>
                    <a:lstStyle/>
                    <a:p>
                      <a:pPr algn="ctr" rtl="0" fontAlgn="ctr"/>
                      <a:r>
                        <a:rPr lang="en-GB" sz="800" b="1" i="0" u="none" strike="noStrike">
                          <a:solidFill>
                            <a:srgbClr val="002060"/>
                          </a:solidFill>
                          <a:effectLst/>
                          <a:latin typeface="Arial" panose="020B0604020202020204" pitchFamily="34" charset="0"/>
                        </a:rPr>
                        <a:t>Volume</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r>
                        <a:rPr lang="en-GB" sz="800" b="1" i="0" u="none" strike="noStrike">
                          <a:solidFill>
                            <a:srgbClr val="000000"/>
                          </a:solidFill>
                          <a:effectLst/>
                          <a:latin typeface="Arial" panose="020B0604020202020204" pitchFamily="34" charset="0"/>
                        </a:rPr>
                        <a:t>1,234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r>
                        <a:rPr lang="en-GB" sz="800" b="1" i="0" u="none" strike="noStrike">
                          <a:solidFill>
                            <a:srgbClr val="000000"/>
                          </a:solidFill>
                          <a:effectLst/>
                          <a:latin typeface="Arial" panose="020B0604020202020204" pitchFamily="34" charset="0"/>
                        </a:rPr>
                        <a:t>1,201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r>
                        <a:rPr lang="en-GB" sz="800" b="1" i="0" u="none" strike="noStrike">
                          <a:solidFill>
                            <a:srgbClr val="000000"/>
                          </a:solidFill>
                          <a:effectLst/>
                          <a:latin typeface="Arial" panose="020B0604020202020204" pitchFamily="34" charset="0"/>
                        </a:rPr>
                        <a:t>1,422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GB" sz="800" b="0" i="0" u="none" strike="noStrike">
                        <a:solidFill>
                          <a:srgbClr val="000000"/>
                        </a:solidFill>
                        <a:effectLst/>
                        <a:latin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800" b="1" i="0" u="none" strike="noStrike">
                          <a:solidFill>
                            <a:srgbClr val="002060"/>
                          </a:solidFill>
                          <a:effectLst/>
                          <a:latin typeface="Arial" panose="020B0604020202020204" pitchFamily="34" charset="0"/>
                        </a:rPr>
                        <a:t>% Change</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a:solidFill>
                            <a:srgbClr val="000000"/>
                          </a:solidFill>
                          <a:effectLst/>
                          <a:latin typeface="Arial" panose="020B0604020202020204" pitchFamily="34" charset="0"/>
                        </a:rPr>
                        <a:t>18.4%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06712550"/>
                  </a:ext>
                </a:extLst>
              </a:tr>
            </a:tbl>
          </a:graphicData>
        </a:graphic>
      </p:graphicFrame>
      <p:sp>
        <p:nvSpPr>
          <p:cNvPr id="3" name="TextBox 14">
            <a:extLst>
              <a:ext uri="{FF2B5EF4-FFF2-40B4-BE49-F238E27FC236}">
                <a16:creationId xmlns:a16="http://schemas.microsoft.com/office/drawing/2014/main" id="{7346537F-211C-B1E2-9FF8-EFED996CEB80}"/>
              </a:ext>
            </a:extLst>
          </p:cNvPr>
          <p:cNvSpPr txBox="1">
            <a:spLocks noChangeArrowheads="1"/>
          </p:cNvSpPr>
          <p:nvPr/>
        </p:nvSpPr>
        <p:spPr bwMode="auto">
          <a:xfrm>
            <a:off x="6161446" y="773364"/>
            <a:ext cx="5910048" cy="3261600"/>
          </a:xfrm>
          <a:prstGeom prst="rect">
            <a:avLst/>
          </a:prstGeom>
          <a:noFill/>
          <a:ln w="15875">
            <a:solidFill>
              <a:srgbClr val="00206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GB" altLang="en-US" sz="1800"/>
          </a:p>
        </p:txBody>
      </p:sp>
      <p:graphicFrame>
        <p:nvGraphicFramePr>
          <p:cNvPr id="6" name="Table 5">
            <a:extLst>
              <a:ext uri="{FF2B5EF4-FFF2-40B4-BE49-F238E27FC236}">
                <a16:creationId xmlns:a16="http://schemas.microsoft.com/office/drawing/2014/main" id="{CF752F2A-41C0-BF46-B791-0B3B8EC5A352}"/>
              </a:ext>
            </a:extLst>
          </p:cNvPr>
          <p:cNvGraphicFramePr>
            <a:graphicFrameLocks noGrp="1"/>
          </p:cNvGraphicFramePr>
          <p:nvPr>
            <p:extLst>
              <p:ext uri="{D42A27DB-BD31-4B8C-83A1-F6EECF244321}">
                <p14:modId xmlns:p14="http://schemas.microsoft.com/office/powerpoint/2010/main" val="1240674714"/>
              </p:ext>
            </p:extLst>
          </p:nvPr>
        </p:nvGraphicFramePr>
        <p:xfrm>
          <a:off x="6236470" y="842517"/>
          <a:ext cx="5760000" cy="3118962"/>
        </p:xfrm>
        <a:graphic>
          <a:graphicData uri="http://schemas.openxmlformats.org/drawingml/2006/table">
            <a:tbl>
              <a:tblPr firstRow="1" bandRow="1">
                <a:tableStyleId>{5C22544A-7EE6-4342-B048-85BDC9FD1C3A}</a:tableStyleId>
              </a:tblPr>
              <a:tblGrid>
                <a:gridCol w="2736000">
                  <a:extLst>
                    <a:ext uri="{9D8B030D-6E8A-4147-A177-3AD203B41FA5}">
                      <a16:colId xmlns:a16="http://schemas.microsoft.com/office/drawing/2014/main" val="1460660284"/>
                    </a:ext>
                  </a:extLst>
                </a:gridCol>
                <a:gridCol w="1512000">
                  <a:extLst>
                    <a:ext uri="{9D8B030D-6E8A-4147-A177-3AD203B41FA5}">
                      <a16:colId xmlns:a16="http://schemas.microsoft.com/office/drawing/2014/main" val="1743897695"/>
                    </a:ext>
                  </a:extLst>
                </a:gridCol>
                <a:gridCol w="1512000">
                  <a:extLst>
                    <a:ext uri="{9D8B030D-6E8A-4147-A177-3AD203B41FA5}">
                      <a16:colId xmlns:a16="http://schemas.microsoft.com/office/drawing/2014/main" val="3928185074"/>
                    </a:ext>
                  </a:extLst>
                </a:gridCol>
              </a:tblGrid>
              <a:tr h="254481">
                <a:tc gridSpan="3">
                  <a:txBody>
                    <a:bodyPr/>
                    <a:lstStyle/>
                    <a:p>
                      <a:pPr algn="ctr" fontAlgn="b"/>
                      <a:r>
                        <a:rPr lang="en-GB" sz="1200" b="1" i="0" u="none" strike="noStrike">
                          <a:solidFill>
                            <a:schemeClr val="bg1"/>
                          </a:solidFill>
                          <a:effectLst/>
                          <a:latin typeface="Arial" panose="020B0604020202020204" pitchFamily="34" charset="0"/>
                          <a:cs typeface="Arial" panose="020B0604020202020204" pitchFamily="34" charset="0"/>
                        </a:rPr>
                        <a:t>Offences Classified as Cybercrime by Volume – Q4 2024-25</a:t>
                      </a:r>
                      <a:endParaRPr lang="en-GB" sz="1200" b="1">
                        <a:solidFill>
                          <a:schemeClr val="bg1"/>
                        </a:solidFill>
                        <a:latin typeface="Arial" panose="020B0604020202020204" pitchFamily="34" charset="0"/>
                        <a:cs typeface="Arial" panose="020B0604020202020204" pitchFamily="34" charset="0"/>
                      </a:endParaRPr>
                    </a:p>
                  </a:txBody>
                  <a:tcPr marL="9525" marR="9525" marT="9525"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243569"/>
                    </a:solidFill>
                  </a:tcPr>
                </a:tc>
                <a:tc hMerge="1">
                  <a:txBody>
                    <a:bodyPr/>
                    <a:lstStyle/>
                    <a:p>
                      <a:endParaRPr/>
                    </a:p>
                  </a:txBody>
                  <a:tcPr marL="45720" marR="4572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43569"/>
                    </a:solidFill>
                  </a:tcPr>
                </a:tc>
                <a:tc hMerge="1">
                  <a:txBody>
                    <a:bodyPr/>
                    <a:lstStyle/>
                    <a:p>
                      <a:pPr algn="ctr" fontAlgn="b"/>
                      <a:endParaRPr lang="en-GB" sz="1300">
                        <a:solidFill>
                          <a:schemeClr val="bg1"/>
                        </a:solidFill>
                        <a:latin typeface="Arial" panose="020B0604020202020204" pitchFamily="34" charset="0"/>
                        <a:cs typeface="Arial" panose="020B0604020202020204" pitchFamily="34" charset="0"/>
                      </a:endParaRPr>
                    </a:p>
                  </a:txBody>
                  <a:tcPr marL="9525" marR="9525" marT="9525"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43569"/>
                    </a:solidFill>
                  </a:tcPr>
                </a:tc>
                <a:extLst>
                  <a:ext uri="{0D108BD9-81ED-4DB2-BD59-A6C34878D82A}">
                    <a16:rowId xmlns:a16="http://schemas.microsoft.com/office/drawing/2014/main" val="3148303210"/>
                  </a:ext>
                </a:extLst>
              </a:tr>
              <a:tr h="254481">
                <a:tc>
                  <a:txBody>
                    <a:bodyPr/>
                    <a:lstStyle/>
                    <a:p>
                      <a:pPr lvl="0" algn="l" fontAlgn="b"/>
                      <a:r>
                        <a:rPr lang="en-GB" sz="1100" b="1">
                          <a:solidFill>
                            <a:srgbClr val="243569"/>
                          </a:solidFill>
                          <a:latin typeface="Arial" panose="020B0604020202020204" pitchFamily="34" charset="0"/>
                          <a:cs typeface="Arial" panose="020B0604020202020204" pitchFamily="34" charset="0"/>
                        </a:rPr>
                        <a:t>Offence Title</a:t>
                      </a:r>
                    </a:p>
                  </a:txBody>
                  <a:tcPr marL="9525" marR="9525" marT="9525"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100" b="1">
                          <a:solidFill>
                            <a:srgbClr val="243569"/>
                          </a:solidFill>
                          <a:latin typeface="Arial" panose="020B0604020202020204" pitchFamily="34" charset="0"/>
                          <a:cs typeface="Arial" panose="020B0604020202020204" pitchFamily="34" charset="0"/>
                        </a:rPr>
                        <a:t>Volume</a:t>
                      </a:r>
                    </a:p>
                  </a:txBody>
                  <a:tcPr marL="9525" marR="9525" marT="9525"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1100" b="1">
                          <a:solidFill>
                            <a:srgbClr val="243569"/>
                          </a:solidFill>
                          <a:latin typeface="Arial" panose="020B0604020202020204" pitchFamily="34" charset="0"/>
                          <a:cs typeface="Arial" panose="020B0604020202020204" pitchFamily="34" charset="0"/>
                        </a:rPr>
                        <a:t>% of Total</a:t>
                      </a:r>
                    </a:p>
                  </a:txBody>
                  <a:tcPr marL="9525" marR="9525" marT="9525"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57018856"/>
                  </a:ext>
                </a:extLst>
              </a:tr>
              <a:tr h="522000">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GB" altLang="en-US" sz="1000" b="1">
                          <a:latin typeface="Arial" panose="020B0604020202020204" pitchFamily="34" charset="0"/>
                          <a:cs typeface="Arial" panose="020B0604020202020204" pitchFamily="34" charset="0"/>
                        </a:rPr>
                        <a:t>Protection from Harassment Act Section 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CF3FA"/>
                    </a:solidFill>
                  </a:tcPr>
                </a:tc>
                <a:tc>
                  <a:txBody>
                    <a:bodyPr/>
                    <a:lstStyle/>
                    <a:p>
                      <a:pPr algn="ctr" fontAlgn="ctr"/>
                      <a:r>
                        <a:rPr lang="en-GB" sz="1000" b="1" i="0" u="none" strike="noStrike">
                          <a:solidFill>
                            <a:schemeClr val="tx1"/>
                          </a:solidFill>
                          <a:effectLst/>
                          <a:latin typeface="Arial" panose="020B0604020202020204" pitchFamily="34" charset="0"/>
                        </a:rPr>
                        <a:t>294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CF3FA"/>
                    </a:solidFill>
                  </a:tcPr>
                </a:tc>
                <a:tc>
                  <a:txBody>
                    <a:bodyPr/>
                    <a:lstStyle/>
                    <a:p>
                      <a:pPr algn="ctr" fontAlgn="ctr"/>
                      <a:r>
                        <a:rPr lang="en-GB" sz="1000" b="1" i="0" u="none" strike="noStrike">
                          <a:solidFill>
                            <a:schemeClr val="tx1"/>
                          </a:solidFill>
                          <a:effectLst/>
                          <a:latin typeface="Arial" panose="020B0604020202020204" pitchFamily="34" charset="0"/>
                        </a:rPr>
                        <a:t>20.7%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CF3FA"/>
                    </a:solidFill>
                  </a:tcPr>
                </a:tc>
                <a:extLst>
                  <a:ext uri="{0D108BD9-81ED-4DB2-BD59-A6C34878D82A}">
                    <a16:rowId xmlns:a16="http://schemas.microsoft.com/office/drawing/2014/main" val="3151937828"/>
                  </a:ext>
                </a:extLst>
              </a:tr>
              <a:tr h="522000">
                <a:tc>
                  <a:txBody>
                    <a:bodyPr/>
                    <a:lstStyle/>
                    <a:p>
                      <a:pPr algn="l" eaLnBrk="1" hangingPunct="1">
                        <a:lnSpc>
                          <a:spcPct val="100000"/>
                        </a:lnSpc>
                        <a:spcBef>
                          <a:spcPct val="0"/>
                        </a:spcBef>
                        <a:buFontTx/>
                        <a:buNone/>
                      </a:pPr>
                      <a:r>
                        <a:rPr lang="en-GB" altLang="en-US" sz="1000" b="1">
                          <a:latin typeface="Arial" panose="020B0604020202020204" pitchFamily="34" charset="0"/>
                          <a:cs typeface="Arial" panose="020B0604020202020204" pitchFamily="34" charset="0"/>
                        </a:rPr>
                        <a:t>Pursue course of conduct which amounts to stalking</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000" b="1" i="0" u="none" strike="noStrike">
                          <a:solidFill>
                            <a:schemeClr val="tx1"/>
                          </a:solidFill>
                          <a:effectLst/>
                          <a:latin typeface="Arial" panose="020B0604020202020204" pitchFamily="34" charset="0"/>
                        </a:rPr>
                        <a:t>188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000" b="1" i="0" u="none" strike="noStrike">
                          <a:solidFill>
                            <a:schemeClr val="tx1"/>
                          </a:solidFill>
                          <a:effectLst/>
                          <a:latin typeface="Arial" panose="020B0604020202020204" pitchFamily="34" charset="0"/>
                        </a:rPr>
                        <a:t>13.2%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12500739"/>
                  </a:ext>
                </a:extLst>
              </a:tr>
              <a:tr h="522000">
                <a:tc>
                  <a:txBody>
                    <a:bodyPr/>
                    <a:lstStyle/>
                    <a:p>
                      <a:pPr algn="l" eaLnBrk="1" hangingPunct="1">
                        <a:lnSpc>
                          <a:spcPct val="100000"/>
                        </a:lnSpc>
                        <a:spcBef>
                          <a:spcPct val="0"/>
                        </a:spcBef>
                        <a:buFontTx/>
                        <a:buNone/>
                      </a:pPr>
                      <a:r>
                        <a:rPr lang="en-GB" altLang="en-US" sz="1000" b="1">
                          <a:latin typeface="Arial" panose="020B0604020202020204" pitchFamily="34" charset="0"/>
                          <a:cs typeface="Arial" panose="020B0604020202020204" pitchFamily="34" charset="0"/>
                        </a:rPr>
                        <a:t>Putting people in fear of violence</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CF3FA"/>
                    </a:solidFill>
                  </a:tcPr>
                </a:tc>
                <a:tc>
                  <a:txBody>
                    <a:bodyPr/>
                    <a:lstStyle/>
                    <a:p>
                      <a:pPr algn="ctr" fontAlgn="ctr"/>
                      <a:r>
                        <a:rPr lang="en-GB" sz="1000" b="1" i="0" u="none" strike="noStrike">
                          <a:solidFill>
                            <a:schemeClr val="tx1"/>
                          </a:solidFill>
                          <a:effectLst/>
                          <a:latin typeface="Arial" panose="020B0604020202020204" pitchFamily="34" charset="0"/>
                        </a:rPr>
                        <a:t>172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CF3FA"/>
                    </a:solidFill>
                  </a:tcPr>
                </a:tc>
                <a:tc>
                  <a:txBody>
                    <a:bodyPr/>
                    <a:lstStyle/>
                    <a:p>
                      <a:pPr algn="ctr" fontAlgn="ctr"/>
                      <a:r>
                        <a:rPr lang="en-GB" sz="1000" b="1" i="0" u="none" strike="noStrike">
                          <a:solidFill>
                            <a:schemeClr val="tx1"/>
                          </a:solidFill>
                          <a:effectLst/>
                          <a:latin typeface="Arial" panose="020B0604020202020204" pitchFamily="34" charset="0"/>
                        </a:rPr>
                        <a:t>12.1%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CF3FA"/>
                    </a:solidFill>
                  </a:tcPr>
                </a:tc>
                <a:extLst>
                  <a:ext uri="{0D108BD9-81ED-4DB2-BD59-A6C34878D82A}">
                    <a16:rowId xmlns:a16="http://schemas.microsoft.com/office/drawing/2014/main" val="1426970829"/>
                  </a:ext>
                </a:extLst>
              </a:tr>
              <a:tr h="522000">
                <a:tc>
                  <a:txBody>
                    <a:bodyPr/>
                    <a:lstStyle/>
                    <a:p>
                      <a:pPr algn="l" eaLnBrk="1" hangingPunct="1">
                        <a:lnSpc>
                          <a:spcPct val="100000"/>
                        </a:lnSpc>
                        <a:spcBef>
                          <a:spcPct val="0"/>
                        </a:spcBef>
                        <a:buFontTx/>
                        <a:buNone/>
                      </a:pPr>
                      <a:r>
                        <a:rPr lang="en-GB" altLang="en-US" sz="1000" b="1">
                          <a:latin typeface="Arial" panose="020B0604020202020204" pitchFamily="34" charset="0"/>
                          <a:cs typeface="Arial" panose="020B0604020202020204" pitchFamily="34" charset="0"/>
                        </a:rPr>
                        <a:t>Take/make indecent photographs/   pseudo-photographs of children</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1" i="0" u="none" strike="noStrike">
                          <a:solidFill>
                            <a:schemeClr val="tx1"/>
                          </a:solidFill>
                          <a:effectLst/>
                          <a:latin typeface="Arial" panose="020B0604020202020204" pitchFamily="34" charset="0"/>
                        </a:rPr>
                        <a:t>115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1" i="0" u="none" strike="noStrike">
                          <a:solidFill>
                            <a:schemeClr val="tx1"/>
                          </a:solidFill>
                          <a:effectLst/>
                          <a:latin typeface="Arial" panose="020B0604020202020204" pitchFamily="34" charset="0"/>
                        </a:rPr>
                        <a:t>8.1%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52992043"/>
                  </a:ext>
                </a:extLst>
              </a:tr>
              <a:tr h="522000">
                <a:tc>
                  <a:txBody>
                    <a:bodyPr/>
                    <a:lstStyle/>
                    <a:p>
                      <a:pPr algn="l" eaLnBrk="1" hangingPunct="1">
                        <a:lnSpc>
                          <a:spcPct val="100000"/>
                        </a:lnSpc>
                        <a:spcBef>
                          <a:spcPct val="0"/>
                        </a:spcBef>
                        <a:buFontTx/>
                        <a:buNone/>
                      </a:pPr>
                      <a:r>
                        <a:rPr lang="en-GB" altLang="en-US" sz="1000" b="1">
                          <a:latin typeface="Arial" panose="020B0604020202020204" pitchFamily="34" charset="0"/>
                          <a:cs typeface="Arial" panose="020B0604020202020204" pitchFamily="34" charset="0"/>
                        </a:rPr>
                        <a:t>Stalking involving fear of violence</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CF3FA"/>
                    </a:solidFill>
                  </a:tcPr>
                </a:tc>
                <a:tc>
                  <a:txBody>
                    <a:bodyPr/>
                    <a:lstStyle/>
                    <a:p>
                      <a:pPr algn="ctr" fontAlgn="ctr"/>
                      <a:r>
                        <a:rPr lang="en-GB" sz="1000" b="1" i="0" u="none" strike="noStrike">
                          <a:solidFill>
                            <a:schemeClr val="tx1"/>
                          </a:solidFill>
                          <a:effectLst/>
                          <a:latin typeface="Arial" panose="020B0604020202020204" pitchFamily="34" charset="0"/>
                        </a:rPr>
                        <a:t>77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CF3FA"/>
                    </a:solidFill>
                  </a:tcPr>
                </a:tc>
                <a:tc>
                  <a:txBody>
                    <a:bodyPr/>
                    <a:lstStyle/>
                    <a:p>
                      <a:pPr algn="ctr" fontAlgn="ctr"/>
                      <a:r>
                        <a:rPr lang="en-GB" sz="1000" b="1" i="0" u="none" strike="noStrike">
                          <a:solidFill>
                            <a:schemeClr val="tx1"/>
                          </a:solidFill>
                          <a:effectLst/>
                          <a:latin typeface="Arial" panose="020B0604020202020204" pitchFamily="34" charset="0"/>
                        </a:rPr>
                        <a:t>5.4%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CF3FA"/>
                    </a:solidFill>
                  </a:tcPr>
                </a:tc>
                <a:extLst>
                  <a:ext uri="{0D108BD9-81ED-4DB2-BD59-A6C34878D82A}">
                    <a16:rowId xmlns:a16="http://schemas.microsoft.com/office/drawing/2014/main" val="1745836025"/>
                  </a:ext>
                </a:extLst>
              </a:tr>
            </a:tbl>
          </a:graphicData>
        </a:graphic>
      </p:graphicFrame>
    </p:spTree>
    <p:extLst>
      <p:ext uri="{BB962C8B-B14F-4D97-AF65-F5344CB8AC3E}">
        <p14:creationId xmlns:p14="http://schemas.microsoft.com/office/powerpoint/2010/main" val="415012370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4948B5-239F-B7F3-324B-67AC57AABF84}"/>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343F6F64-7D6D-1B72-7BA7-7DDE3D231200}"/>
              </a:ext>
            </a:extLst>
          </p:cNvPr>
          <p:cNvSpPr/>
          <p:nvPr/>
        </p:nvSpPr>
        <p:spPr>
          <a:xfrm>
            <a:off x="0" y="0"/>
            <a:ext cx="12192000" cy="669925"/>
          </a:xfrm>
          <a:prstGeom prst="rect">
            <a:avLst/>
          </a:prstGeom>
          <a:solidFill>
            <a:srgbClr val="E6234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sz="3200"/>
              <a:t>	</a:t>
            </a:r>
            <a:r>
              <a:rPr lang="en-GB" sz="3200">
                <a:latin typeface="Arial" panose="020B0604020202020204" pitchFamily="34" charset="0"/>
                <a:cs typeface="Arial" panose="020B0604020202020204" pitchFamily="34" charset="0"/>
              </a:rPr>
              <a:t>Pillar Four – Putting Victims First</a:t>
            </a:r>
          </a:p>
        </p:txBody>
      </p:sp>
      <p:sp>
        <p:nvSpPr>
          <p:cNvPr id="3" name="TextBox 2">
            <a:extLst>
              <a:ext uri="{FF2B5EF4-FFF2-40B4-BE49-F238E27FC236}">
                <a16:creationId xmlns:a16="http://schemas.microsoft.com/office/drawing/2014/main" id="{3A313BCC-1A64-2781-5A11-0B7EFBD35AED}"/>
              </a:ext>
            </a:extLst>
          </p:cNvPr>
          <p:cNvSpPr txBox="1"/>
          <p:nvPr/>
        </p:nvSpPr>
        <p:spPr>
          <a:xfrm>
            <a:off x="461458" y="1160675"/>
            <a:ext cx="7703487" cy="1785104"/>
          </a:xfrm>
          <a:prstGeom prst="rect">
            <a:avLst/>
          </a:prstGeom>
          <a:noFill/>
        </p:spPr>
        <p:txBody>
          <a:bodyPr wrap="square" numCol="2">
            <a:spAutoFit/>
          </a:bodyPr>
          <a:lstStyle/>
          <a:p>
            <a:pPr marL="342900" indent="-342900" eaLnBrk="1" fontAlgn="auto" hangingPunct="1">
              <a:spcBef>
                <a:spcPts val="0"/>
              </a:spcBef>
              <a:spcAft>
                <a:spcPts val="0"/>
              </a:spcAft>
              <a:buFont typeface="+mj-lt"/>
              <a:buAutoNum type="arabicPeriod"/>
              <a:defRPr/>
            </a:pPr>
            <a:r>
              <a:rPr lang="en-GB" sz="1400">
                <a:latin typeface="Arial" panose="020B0604020202020204" pitchFamily="34" charset="0"/>
                <a:cs typeface="Arial" panose="020B0604020202020204" pitchFamily="34" charset="0"/>
              </a:rPr>
              <a:t>Investigation Timeliness</a:t>
            </a:r>
          </a:p>
          <a:p>
            <a:pPr marL="342900" indent="-342900" eaLnBrk="1" fontAlgn="auto" hangingPunct="1">
              <a:spcBef>
                <a:spcPts val="0"/>
              </a:spcBef>
              <a:spcAft>
                <a:spcPts val="0"/>
              </a:spcAft>
              <a:buFont typeface="+mj-lt"/>
              <a:buAutoNum type="arabicPeriod"/>
              <a:defRPr/>
            </a:pPr>
            <a:r>
              <a:rPr lang="en-GB" sz="1400">
                <a:latin typeface="Arial" panose="020B0604020202020204" pitchFamily="34" charset="0"/>
                <a:cs typeface="Arial" panose="020B0604020202020204" pitchFamily="34" charset="0"/>
              </a:rPr>
              <a:t>Victims and Repeat Victims</a:t>
            </a:r>
          </a:p>
          <a:p>
            <a:pPr marL="342900" indent="-342900" eaLnBrk="1" fontAlgn="auto" hangingPunct="1">
              <a:spcBef>
                <a:spcPts val="0"/>
              </a:spcBef>
              <a:spcAft>
                <a:spcPts val="0"/>
              </a:spcAft>
              <a:buFont typeface="+mj-lt"/>
              <a:buAutoNum type="arabicPeriod"/>
              <a:defRPr/>
            </a:pPr>
            <a:r>
              <a:rPr lang="en-GB" sz="1400">
                <a:latin typeface="Arial" panose="020B0604020202020204" pitchFamily="34" charset="0"/>
                <a:cs typeface="Arial" panose="020B0604020202020204" pitchFamily="34" charset="0"/>
              </a:rPr>
              <a:t>Victim Satisfaction</a:t>
            </a:r>
          </a:p>
          <a:p>
            <a:pPr marL="342900" indent="-342900" eaLnBrk="1" fontAlgn="auto" hangingPunct="1">
              <a:spcBef>
                <a:spcPts val="0"/>
              </a:spcBef>
              <a:spcAft>
                <a:spcPts val="0"/>
              </a:spcAft>
              <a:buFont typeface="+mj-lt"/>
              <a:buAutoNum type="arabicPeriod"/>
              <a:defRPr/>
            </a:pPr>
            <a:endParaRPr lang="en-GB" sz="1400">
              <a:latin typeface="Arial" panose="020B0604020202020204" pitchFamily="34" charset="0"/>
              <a:cs typeface="Arial" panose="020B0604020202020204" pitchFamily="34" charset="0"/>
            </a:endParaRPr>
          </a:p>
          <a:p>
            <a:pPr marL="342900" indent="-342900" eaLnBrk="1" fontAlgn="auto" hangingPunct="1">
              <a:spcBef>
                <a:spcPts val="0"/>
              </a:spcBef>
              <a:spcAft>
                <a:spcPts val="0"/>
              </a:spcAft>
              <a:buFont typeface="+mj-lt"/>
              <a:buAutoNum type="arabicPeriod"/>
              <a:defRPr/>
            </a:pPr>
            <a:endParaRPr lang="en-GB">
              <a:latin typeface="+mn-lt"/>
            </a:endParaRPr>
          </a:p>
          <a:p>
            <a:pPr marL="342900" indent="-342900" eaLnBrk="1" fontAlgn="auto" hangingPunct="1">
              <a:spcBef>
                <a:spcPts val="0"/>
              </a:spcBef>
              <a:spcAft>
                <a:spcPts val="0"/>
              </a:spcAft>
              <a:buFont typeface="+mj-lt"/>
              <a:buAutoNum type="arabicPeriod"/>
              <a:defRPr/>
            </a:pPr>
            <a:endParaRPr lang="en-GB">
              <a:latin typeface="+mn-lt"/>
            </a:endParaRPr>
          </a:p>
          <a:p>
            <a:pPr eaLnBrk="1" fontAlgn="auto" hangingPunct="1">
              <a:spcBef>
                <a:spcPts val="0"/>
              </a:spcBef>
              <a:spcAft>
                <a:spcPts val="0"/>
              </a:spcAft>
              <a:defRPr/>
            </a:pPr>
            <a:endParaRPr lang="en-GB">
              <a:latin typeface="+mn-lt"/>
            </a:endParaRPr>
          </a:p>
        </p:txBody>
      </p:sp>
    </p:spTree>
    <p:extLst>
      <p:ext uri="{BB962C8B-B14F-4D97-AF65-F5344CB8AC3E}">
        <p14:creationId xmlns:p14="http://schemas.microsoft.com/office/powerpoint/2010/main" val="406589519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2244A6-DEF6-1835-6DF2-594F53950F7D}"/>
            </a:ext>
          </a:extLst>
        </p:cNvPr>
        <p:cNvGrpSpPr/>
        <p:nvPr/>
      </p:nvGrpSpPr>
      <p:grpSpPr>
        <a:xfrm>
          <a:off x="0" y="0"/>
          <a:ext cx="0" cy="0"/>
          <a:chOff x="0" y="0"/>
          <a:chExt cx="0" cy="0"/>
        </a:xfrm>
      </p:grpSpPr>
      <p:sp>
        <p:nvSpPr>
          <p:cNvPr id="14338" name="TextBox 14">
            <a:extLst>
              <a:ext uri="{FF2B5EF4-FFF2-40B4-BE49-F238E27FC236}">
                <a16:creationId xmlns:a16="http://schemas.microsoft.com/office/drawing/2014/main" id="{47B30272-F66E-AD67-5BFF-8FB6000979AC}"/>
              </a:ext>
            </a:extLst>
          </p:cNvPr>
          <p:cNvSpPr txBox="1">
            <a:spLocks noChangeArrowheads="1"/>
          </p:cNvSpPr>
          <p:nvPr/>
        </p:nvSpPr>
        <p:spPr bwMode="auto">
          <a:xfrm>
            <a:off x="120506" y="773364"/>
            <a:ext cx="5910048" cy="3261600"/>
          </a:xfrm>
          <a:prstGeom prst="rect">
            <a:avLst/>
          </a:prstGeom>
          <a:noFill/>
          <a:ln w="15875">
            <a:solidFill>
              <a:srgbClr val="00206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GB" altLang="en-US" sz="1800"/>
          </a:p>
        </p:txBody>
      </p:sp>
      <p:sp>
        <p:nvSpPr>
          <p:cNvPr id="4" name="Rectangle 3">
            <a:extLst>
              <a:ext uri="{FF2B5EF4-FFF2-40B4-BE49-F238E27FC236}">
                <a16:creationId xmlns:a16="http://schemas.microsoft.com/office/drawing/2014/main" id="{F0790643-B494-3211-C526-B7B011EC356E}"/>
              </a:ext>
            </a:extLst>
          </p:cNvPr>
          <p:cNvSpPr/>
          <p:nvPr/>
        </p:nvSpPr>
        <p:spPr>
          <a:xfrm>
            <a:off x="0" y="0"/>
            <a:ext cx="12192000" cy="669925"/>
          </a:xfrm>
          <a:prstGeom prst="rect">
            <a:avLst/>
          </a:prstGeom>
          <a:solidFill>
            <a:srgbClr val="E6234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sz="3200"/>
              <a:t>	</a:t>
            </a:r>
            <a:r>
              <a:rPr lang="en-GB" sz="3200">
                <a:latin typeface="Arial" panose="020B0604020202020204" pitchFamily="34" charset="0"/>
                <a:cs typeface="Arial" panose="020B0604020202020204" pitchFamily="34" charset="0"/>
              </a:rPr>
              <a:t>1. Investigation Timeliness</a:t>
            </a:r>
          </a:p>
        </p:txBody>
      </p:sp>
      <p:sp>
        <p:nvSpPr>
          <p:cNvPr id="14341" name="TextBox 13">
            <a:extLst>
              <a:ext uri="{FF2B5EF4-FFF2-40B4-BE49-F238E27FC236}">
                <a16:creationId xmlns:a16="http://schemas.microsoft.com/office/drawing/2014/main" id="{76C58701-137B-19E2-E7ED-7A0746C6A8FB}"/>
              </a:ext>
            </a:extLst>
          </p:cNvPr>
          <p:cNvSpPr txBox="1">
            <a:spLocks noChangeArrowheads="1"/>
          </p:cNvSpPr>
          <p:nvPr/>
        </p:nvSpPr>
        <p:spPr bwMode="auto">
          <a:xfrm>
            <a:off x="122400" y="4116801"/>
            <a:ext cx="11962800" cy="2664000"/>
          </a:xfrm>
          <a:prstGeom prst="rect">
            <a:avLst/>
          </a:prstGeom>
          <a:noFill/>
          <a:ln w="15875">
            <a:solidFill>
              <a:srgbClr val="002060"/>
            </a:solidFill>
            <a:miter lim="800000"/>
            <a:headEnd/>
            <a:tailEnd/>
          </a:ln>
          <a:extLst>
            <a:ext uri="{909E8E84-426E-40DD-AFC4-6F175D3DCCD1}">
              <a14:hiddenFill xmlns:a14="http://schemas.microsoft.com/office/drawing/2010/main">
                <a:solidFill>
                  <a:srgbClr val="FFFFFF"/>
                </a:solidFill>
              </a14:hiddenFill>
            </a:ext>
          </a:extLst>
        </p:spPr>
        <p:txBody>
          <a:bodyPr wrap="square" lIns="91440" tIns="45720" rIns="91440" bIns="45720" anchor="t">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hangingPunct="1">
              <a:lnSpc>
                <a:spcPct val="100000"/>
              </a:lnSpc>
              <a:spcBef>
                <a:spcPct val="0"/>
              </a:spcBef>
              <a:buFontTx/>
              <a:buNone/>
            </a:pPr>
            <a:r>
              <a:rPr lang="en-GB" altLang="en-US" sz="1300" b="1" i="1">
                <a:latin typeface="Arial" panose="020B0604020202020204" pitchFamily="34" charset="0"/>
                <a:cs typeface="Arial" panose="020B0604020202020204" pitchFamily="34" charset="0"/>
              </a:rPr>
              <a:t>Operational Overview</a:t>
            </a:r>
          </a:p>
          <a:p>
            <a:pPr algn="just" eaLnBrk="1" hangingPunct="1">
              <a:lnSpc>
                <a:spcPct val="100000"/>
              </a:lnSpc>
              <a:spcBef>
                <a:spcPct val="0"/>
              </a:spcBef>
              <a:buFontTx/>
              <a:buNone/>
            </a:pPr>
            <a:endParaRPr lang="en-GB" altLang="en-US" sz="600" b="1" i="1">
              <a:latin typeface="Avenir Next LT Pro Demi" panose="020B0704020202020204" pitchFamily="34" charset="0"/>
              <a:cs typeface="Arial" panose="020B0604020202020204" pitchFamily="34" charset="0"/>
            </a:endParaRPr>
          </a:p>
          <a:p>
            <a:pPr algn="just" eaLnBrk="1" hangingPunct="1">
              <a:lnSpc>
                <a:spcPct val="100000"/>
              </a:lnSpc>
              <a:spcBef>
                <a:spcPct val="0"/>
              </a:spcBef>
              <a:buFontTx/>
              <a:buNone/>
            </a:pPr>
            <a:r>
              <a:rPr lang="en-GB" altLang="en-US" sz="1100">
                <a:latin typeface="Arial" panose="020B0604020202020204" pitchFamily="34" charset="0"/>
                <a:cs typeface="Arial" panose="020B0604020202020204" pitchFamily="34" charset="0"/>
              </a:rPr>
              <a:t>During Q4 2024-25, the median investigation length was 33 days. This represents a reduction of 8.3% when compared to the quarter prior (three fewer days), but a substantial increase of 73.7% (14 additional days) when compared to the same quarter during the previous financial year. </a:t>
            </a:r>
          </a:p>
          <a:p>
            <a:pPr algn="just" eaLnBrk="1" hangingPunct="1">
              <a:lnSpc>
                <a:spcPct val="100000"/>
              </a:lnSpc>
              <a:spcBef>
                <a:spcPct val="0"/>
              </a:spcBef>
              <a:buFontTx/>
              <a:buNone/>
            </a:pPr>
            <a:endParaRPr lang="en-GB" altLang="en-US" sz="1100">
              <a:latin typeface="Arial" panose="020B0604020202020204" pitchFamily="34" charset="0"/>
              <a:cs typeface="Arial" panose="020B0604020202020204" pitchFamily="34" charset="0"/>
            </a:endParaRPr>
          </a:p>
          <a:p>
            <a:pPr algn="just" eaLnBrk="1" hangingPunct="1">
              <a:lnSpc>
                <a:spcPct val="100000"/>
              </a:lnSpc>
              <a:spcBef>
                <a:spcPct val="0"/>
              </a:spcBef>
              <a:buFontTx/>
              <a:buNone/>
            </a:pPr>
            <a:endParaRPr lang="en-GB" altLang="en-US" sz="1100">
              <a:latin typeface="Arial" panose="020B0604020202020204" pitchFamily="34" charset="0"/>
              <a:cs typeface="Arial" panose="020B0604020202020204" pitchFamily="34" charset="0"/>
            </a:endParaRPr>
          </a:p>
        </p:txBody>
      </p:sp>
      <p:graphicFrame>
        <p:nvGraphicFramePr>
          <p:cNvPr id="9" name="Table 8">
            <a:extLst>
              <a:ext uri="{FF2B5EF4-FFF2-40B4-BE49-F238E27FC236}">
                <a16:creationId xmlns:a16="http://schemas.microsoft.com/office/drawing/2014/main" id="{7C785B0F-3640-4DC2-4698-15C8CD4A48D9}"/>
              </a:ext>
            </a:extLst>
          </p:cNvPr>
          <p:cNvGraphicFramePr>
            <a:graphicFrameLocks/>
          </p:cNvGraphicFramePr>
          <p:nvPr>
            <p:extLst>
              <p:ext uri="{D42A27DB-BD31-4B8C-83A1-F6EECF244321}">
                <p14:modId xmlns:p14="http://schemas.microsoft.com/office/powerpoint/2010/main" val="1663537083"/>
              </p:ext>
            </p:extLst>
          </p:nvPr>
        </p:nvGraphicFramePr>
        <p:xfrm>
          <a:off x="343270" y="3441949"/>
          <a:ext cx="5464520" cy="489120"/>
        </p:xfrm>
        <a:graphic>
          <a:graphicData uri="http://schemas.openxmlformats.org/drawingml/2006/table">
            <a:tbl>
              <a:tblPr firstRow="1" bandRow="1">
                <a:effectLst/>
              </a:tblPr>
              <a:tblGrid>
                <a:gridCol w="864000">
                  <a:extLst>
                    <a:ext uri="{9D8B030D-6E8A-4147-A177-3AD203B41FA5}">
                      <a16:colId xmlns:a16="http://schemas.microsoft.com/office/drawing/2014/main" val="2609853781"/>
                    </a:ext>
                  </a:extLst>
                </a:gridCol>
                <a:gridCol w="504000">
                  <a:extLst>
                    <a:ext uri="{9D8B030D-6E8A-4147-A177-3AD203B41FA5}">
                      <a16:colId xmlns:a16="http://schemas.microsoft.com/office/drawing/2014/main" val="3238801725"/>
                    </a:ext>
                  </a:extLst>
                </a:gridCol>
                <a:gridCol w="504000">
                  <a:extLst>
                    <a:ext uri="{9D8B030D-6E8A-4147-A177-3AD203B41FA5}">
                      <a16:colId xmlns:a16="http://schemas.microsoft.com/office/drawing/2014/main" val="129847028"/>
                    </a:ext>
                  </a:extLst>
                </a:gridCol>
                <a:gridCol w="504000">
                  <a:extLst>
                    <a:ext uri="{9D8B030D-6E8A-4147-A177-3AD203B41FA5}">
                      <a16:colId xmlns:a16="http://schemas.microsoft.com/office/drawing/2014/main" val="2983655793"/>
                    </a:ext>
                  </a:extLst>
                </a:gridCol>
                <a:gridCol w="504000">
                  <a:extLst>
                    <a:ext uri="{9D8B030D-6E8A-4147-A177-3AD203B41FA5}">
                      <a16:colId xmlns:a16="http://schemas.microsoft.com/office/drawing/2014/main" val="1752032484"/>
                    </a:ext>
                  </a:extLst>
                </a:gridCol>
                <a:gridCol w="504000">
                  <a:extLst>
                    <a:ext uri="{9D8B030D-6E8A-4147-A177-3AD203B41FA5}">
                      <a16:colId xmlns:a16="http://schemas.microsoft.com/office/drawing/2014/main" val="3044844383"/>
                    </a:ext>
                  </a:extLst>
                </a:gridCol>
                <a:gridCol w="496520">
                  <a:extLst>
                    <a:ext uri="{9D8B030D-6E8A-4147-A177-3AD203B41FA5}">
                      <a16:colId xmlns:a16="http://schemas.microsoft.com/office/drawing/2014/main" val="3702094272"/>
                    </a:ext>
                  </a:extLst>
                </a:gridCol>
                <a:gridCol w="576000">
                  <a:extLst>
                    <a:ext uri="{9D8B030D-6E8A-4147-A177-3AD203B41FA5}">
                      <a16:colId xmlns:a16="http://schemas.microsoft.com/office/drawing/2014/main" val="3746660425"/>
                    </a:ext>
                  </a:extLst>
                </a:gridCol>
                <a:gridCol w="504000">
                  <a:extLst>
                    <a:ext uri="{9D8B030D-6E8A-4147-A177-3AD203B41FA5}">
                      <a16:colId xmlns:a16="http://schemas.microsoft.com/office/drawing/2014/main" val="1495873282"/>
                    </a:ext>
                  </a:extLst>
                </a:gridCol>
                <a:gridCol w="504000">
                  <a:extLst>
                    <a:ext uri="{9D8B030D-6E8A-4147-A177-3AD203B41FA5}">
                      <a16:colId xmlns:a16="http://schemas.microsoft.com/office/drawing/2014/main" val="1487143500"/>
                    </a:ext>
                  </a:extLst>
                </a:gridCol>
              </a:tblGrid>
              <a:tr h="144000">
                <a:tc>
                  <a:txBody>
                    <a:bodyPr/>
                    <a:lstStyle/>
                    <a:p>
                      <a:pPr algn="ctr"/>
                      <a:r>
                        <a:rPr lang="en-GB" sz="800" b="1">
                          <a:solidFill>
                            <a:srgbClr val="002060"/>
                          </a:solidFill>
                          <a:latin typeface="Arial" panose="020B0604020202020204" pitchFamily="34" charset="0"/>
                          <a:cs typeface="Arial" panose="020B0604020202020204" pitchFamily="34" charset="0"/>
                        </a:rPr>
                        <a:t>Financial Year</a:t>
                      </a:r>
                    </a:p>
                  </a:txBody>
                  <a:tcPr marL="36000" marR="3600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800" b="1" i="0" u="none" strike="noStrike">
                          <a:solidFill>
                            <a:srgbClr val="002060"/>
                          </a:solidFill>
                          <a:effectLst/>
                          <a:latin typeface="Arial" panose="020B0604020202020204" pitchFamily="34" charset="0"/>
                          <a:cs typeface="Arial" panose="020B0604020202020204" pitchFamily="34" charset="0"/>
                        </a:rPr>
                        <a:t>20-21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800" b="1" i="0" u="none" strike="noStrike">
                          <a:solidFill>
                            <a:srgbClr val="002060"/>
                          </a:solidFill>
                          <a:effectLst/>
                          <a:latin typeface="Arial" panose="020B0604020202020204" pitchFamily="34" charset="0"/>
                          <a:cs typeface="Arial" panose="020B0604020202020204" pitchFamily="34" charset="0"/>
                        </a:rPr>
                        <a:t>21-22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800" b="1" i="0" u="none" strike="noStrike">
                          <a:solidFill>
                            <a:srgbClr val="002060"/>
                          </a:solidFill>
                          <a:effectLst/>
                          <a:latin typeface="Arial" panose="020B0604020202020204" pitchFamily="34" charset="0"/>
                          <a:cs typeface="Arial" panose="020B0604020202020204" pitchFamily="34" charset="0"/>
                        </a:rPr>
                        <a:t>22-23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800" b="1" i="0" u="none" strike="noStrike">
                          <a:solidFill>
                            <a:srgbClr val="002060"/>
                          </a:solidFill>
                          <a:effectLst/>
                          <a:latin typeface="Arial" panose="020B0604020202020204" pitchFamily="34" charset="0"/>
                          <a:cs typeface="Arial" panose="020B0604020202020204" pitchFamily="34" charset="0"/>
                        </a:rPr>
                        <a:t>23-24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800" b="1" i="0" u="none" strike="noStrike">
                          <a:solidFill>
                            <a:srgbClr val="002060"/>
                          </a:solidFill>
                          <a:effectLst/>
                          <a:latin typeface="Arial" panose="020B0604020202020204" pitchFamily="34" charset="0"/>
                          <a:cs typeface="Arial" panose="020B0604020202020204" pitchFamily="34" charset="0"/>
                        </a:rPr>
                        <a:t>24-25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GB" sz="800" b="1" i="0" u="none" strike="noStrike">
                        <a:solidFill>
                          <a:srgbClr val="002060"/>
                        </a:solidFill>
                        <a:effectLst/>
                        <a:latin typeface="Arial" panose="020B0604020202020204" pitchFamily="34" charset="0"/>
                        <a:cs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800" b="1" i="0" u="none" strike="noStrike">
                          <a:solidFill>
                            <a:srgbClr val="002060"/>
                          </a:solidFill>
                          <a:effectLst/>
                          <a:latin typeface="Arial" panose="020B0604020202020204" pitchFamily="34" charset="0"/>
                          <a:cs typeface="Arial" panose="020B0604020202020204" pitchFamily="34" charset="0"/>
                        </a:rPr>
                        <a:t>Quarter</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800" b="1" i="0" u="none" strike="noStrike">
                          <a:solidFill>
                            <a:srgbClr val="002060"/>
                          </a:solidFill>
                          <a:effectLst/>
                          <a:latin typeface="Arial" panose="020B0604020202020204" pitchFamily="34" charset="0"/>
                          <a:cs typeface="Arial" panose="020B0604020202020204" pitchFamily="34" charset="0"/>
                        </a:rPr>
                        <a:t>Q3 24-25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800" b="1" i="0" u="none" strike="noStrike">
                          <a:solidFill>
                            <a:srgbClr val="002060"/>
                          </a:solidFill>
                          <a:effectLst/>
                          <a:latin typeface="Arial" panose="020B0604020202020204" pitchFamily="34" charset="0"/>
                          <a:cs typeface="Arial" panose="020B0604020202020204" pitchFamily="34" charset="0"/>
                        </a:rPr>
                        <a:t>Q4 23-24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65647735"/>
                  </a:ext>
                </a:extLst>
              </a:tr>
              <a:tr h="331200">
                <a:tc>
                  <a:txBody>
                    <a:bodyPr/>
                    <a:lstStyle/>
                    <a:p>
                      <a:pPr algn="ctr" rtl="0" fontAlgn="ctr"/>
                      <a:r>
                        <a:rPr lang="en-GB" sz="800" b="1" i="0" u="none" strike="noStrike">
                          <a:solidFill>
                            <a:srgbClr val="002060"/>
                          </a:solidFill>
                          <a:effectLst/>
                          <a:latin typeface="Arial" panose="020B0604020202020204" pitchFamily="34" charset="0"/>
                        </a:rPr>
                        <a:t>Median Timeliness</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r>
                        <a:rPr lang="en-GB" sz="800" b="1" i="0" u="none" strike="noStrike">
                          <a:solidFill>
                            <a:srgbClr val="000000"/>
                          </a:solidFill>
                          <a:effectLst/>
                          <a:latin typeface="Arial" panose="020B0604020202020204" pitchFamily="34" charset="0"/>
                        </a:rPr>
                        <a:t>36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r>
                        <a:rPr lang="en-GB" sz="800" b="1" i="0" u="none" strike="noStrike">
                          <a:solidFill>
                            <a:srgbClr val="000000"/>
                          </a:solidFill>
                          <a:effectLst/>
                          <a:latin typeface="Arial" panose="020B0604020202020204" pitchFamily="34" charset="0"/>
                        </a:rPr>
                        <a:t>25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r>
                        <a:rPr lang="en-GB" sz="800" b="1" i="0" u="none" strike="noStrike">
                          <a:solidFill>
                            <a:srgbClr val="000000"/>
                          </a:solidFill>
                          <a:effectLst/>
                          <a:latin typeface="Arial" panose="020B0604020202020204" pitchFamily="34" charset="0"/>
                        </a:rPr>
                        <a:t>41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r>
                        <a:rPr lang="en-GB" sz="800" b="1" i="0" u="none" strike="noStrike">
                          <a:solidFill>
                            <a:srgbClr val="000000"/>
                          </a:solidFill>
                          <a:effectLst/>
                          <a:latin typeface="Arial" panose="020B0604020202020204" pitchFamily="34" charset="0"/>
                        </a:rPr>
                        <a:t>22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r>
                        <a:rPr lang="en-GB" sz="800" b="1" i="0" u="none" strike="noStrike">
                          <a:solidFill>
                            <a:srgbClr val="000000"/>
                          </a:solidFill>
                          <a:effectLst/>
                          <a:latin typeface="Arial" panose="020B0604020202020204" pitchFamily="34" charset="0"/>
                        </a:rPr>
                        <a:t>29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GB" sz="800" b="0" i="0" u="none" strike="noStrike">
                        <a:solidFill>
                          <a:srgbClr val="000000"/>
                        </a:solidFill>
                        <a:effectLst/>
                        <a:latin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800" b="1" i="0" u="none" strike="noStrike">
                          <a:solidFill>
                            <a:srgbClr val="002060"/>
                          </a:solidFill>
                          <a:effectLst/>
                          <a:latin typeface="Arial" panose="020B0604020202020204" pitchFamily="34" charset="0"/>
                        </a:rPr>
                        <a:t>% Change</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a:solidFill>
                            <a:srgbClr val="000000"/>
                          </a:solidFill>
                          <a:effectLst/>
                          <a:latin typeface="Arial" panose="020B0604020202020204" pitchFamily="34" charset="0"/>
                        </a:rPr>
                        <a:t>-8.3%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800" b="1" i="0" u="none" strike="noStrike">
                          <a:solidFill>
                            <a:srgbClr val="000000"/>
                          </a:solidFill>
                          <a:effectLst/>
                          <a:latin typeface="Arial" panose="020B0604020202020204" pitchFamily="34" charset="0"/>
                        </a:rPr>
                        <a:t>73.7%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06712550"/>
                  </a:ext>
                </a:extLst>
              </a:tr>
            </a:tbl>
          </a:graphicData>
        </a:graphic>
      </p:graphicFrame>
      <p:pic>
        <p:nvPicPr>
          <p:cNvPr id="3" name="Picture 2">
            <a:extLst>
              <a:ext uri="{FF2B5EF4-FFF2-40B4-BE49-F238E27FC236}">
                <a16:creationId xmlns:a16="http://schemas.microsoft.com/office/drawing/2014/main" id="{0165EC92-0CF8-8EA4-AE35-1F24905210E9}"/>
              </a:ext>
            </a:extLst>
          </p:cNvPr>
          <p:cNvPicPr>
            <a:picLocks noChangeAspect="1"/>
          </p:cNvPicPr>
          <p:nvPr/>
        </p:nvPicPr>
        <p:blipFill>
          <a:blip r:embed="rId3"/>
          <a:stretch>
            <a:fillRect/>
          </a:stretch>
        </p:blipFill>
        <p:spPr>
          <a:xfrm>
            <a:off x="539374" y="882255"/>
            <a:ext cx="5072312" cy="2450804"/>
          </a:xfrm>
          <a:prstGeom prst="rect">
            <a:avLst/>
          </a:prstGeom>
        </p:spPr>
      </p:pic>
    </p:spTree>
    <p:extLst>
      <p:ext uri="{BB962C8B-B14F-4D97-AF65-F5344CB8AC3E}">
        <p14:creationId xmlns:p14="http://schemas.microsoft.com/office/powerpoint/2010/main" val="319766481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C279E3-834F-8571-8734-E9B2116D3186}"/>
            </a:ext>
          </a:extLst>
        </p:cNvPr>
        <p:cNvGrpSpPr/>
        <p:nvPr/>
      </p:nvGrpSpPr>
      <p:grpSpPr>
        <a:xfrm>
          <a:off x="0" y="0"/>
          <a:ext cx="0" cy="0"/>
          <a:chOff x="0" y="0"/>
          <a:chExt cx="0" cy="0"/>
        </a:xfrm>
      </p:grpSpPr>
      <p:sp>
        <p:nvSpPr>
          <p:cNvPr id="14338" name="TextBox 14">
            <a:extLst>
              <a:ext uri="{FF2B5EF4-FFF2-40B4-BE49-F238E27FC236}">
                <a16:creationId xmlns:a16="http://schemas.microsoft.com/office/drawing/2014/main" id="{62ED28BB-4C53-A941-5C0B-02CC41960636}"/>
              </a:ext>
            </a:extLst>
          </p:cNvPr>
          <p:cNvSpPr txBox="1">
            <a:spLocks noChangeArrowheads="1"/>
          </p:cNvSpPr>
          <p:nvPr/>
        </p:nvSpPr>
        <p:spPr bwMode="auto">
          <a:xfrm>
            <a:off x="120506" y="773364"/>
            <a:ext cx="5910048" cy="3261600"/>
          </a:xfrm>
          <a:prstGeom prst="rect">
            <a:avLst/>
          </a:prstGeom>
          <a:noFill/>
          <a:ln w="15875">
            <a:solidFill>
              <a:srgbClr val="00206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GB" altLang="en-US" sz="1800"/>
          </a:p>
        </p:txBody>
      </p:sp>
      <p:sp>
        <p:nvSpPr>
          <p:cNvPr id="3" name="TextBox 14">
            <a:extLst>
              <a:ext uri="{FF2B5EF4-FFF2-40B4-BE49-F238E27FC236}">
                <a16:creationId xmlns:a16="http://schemas.microsoft.com/office/drawing/2014/main" id="{1E374048-CF85-F176-2965-3E75C8119F67}"/>
              </a:ext>
            </a:extLst>
          </p:cNvPr>
          <p:cNvSpPr txBox="1">
            <a:spLocks noChangeArrowheads="1"/>
          </p:cNvSpPr>
          <p:nvPr/>
        </p:nvSpPr>
        <p:spPr bwMode="auto">
          <a:xfrm>
            <a:off x="6174000" y="773364"/>
            <a:ext cx="5910048" cy="3261600"/>
          </a:xfrm>
          <a:prstGeom prst="rect">
            <a:avLst/>
          </a:prstGeom>
          <a:noFill/>
          <a:ln w="15875">
            <a:solidFill>
              <a:srgbClr val="00206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GB" altLang="en-US" sz="1800"/>
          </a:p>
        </p:txBody>
      </p:sp>
      <p:sp>
        <p:nvSpPr>
          <p:cNvPr id="4" name="Rectangle 3">
            <a:extLst>
              <a:ext uri="{FF2B5EF4-FFF2-40B4-BE49-F238E27FC236}">
                <a16:creationId xmlns:a16="http://schemas.microsoft.com/office/drawing/2014/main" id="{0531CE39-FB43-AA8C-8D8E-0B9B1D34BA2F}"/>
              </a:ext>
            </a:extLst>
          </p:cNvPr>
          <p:cNvSpPr/>
          <p:nvPr/>
        </p:nvSpPr>
        <p:spPr>
          <a:xfrm>
            <a:off x="0" y="0"/>
            <a:ext cx="12192000" cy="669925"/>
          </a:xfrm>
          <a:prstGeom prst="rect">
            <a:avLst/>
          </a:prstGeom>
          <a:solidFill>
            <a:srgbClr val="E6234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sz="3200"/>
              <a:t>	</a:t>
            </a:r>
            <a:r>
              <a:rPr lang="en-GB" sz="3200">
                <a:latin typeface="Arial" panose="020B0604020202020204" pitchFamily="34" charset="0"/>
                <a:cs typeface="Arial" panose="020B0604020202020204" pitchFamily="34" charset="0"/>
              </a:rPr>
              <a:t>2. Victims &amp; Repeat Victims</a:t>
            </a:r>
          </a:p>
        </p:txBody>
      </p:sp>
      <p:sp>
        <p:nvSpPr>
          <p:cNvPr id="14341" name="TextBox 13">
            <a:extLst>
              <a:ext uri="{FF2B5EF4-FFF2-40B4-BE49-F238E27FC236}">
                <a16:creationId xmlns:a16="http://schemas.microsoft.com/office/drawing/2014/main" id="{FD805CE1-8DFB-A92C-1305-C8B83DAE4E5A}"/>
              </a:ext>
            </a:extLst>
          </p:cNvPr>
          <p:cNvSpPr txBox="1">
            <a:spLocks noChangeArrowheads="1"/>
          </p:cNvSpPr>
          <p:nvPr/>
        </p:nvSpPr>
        <p:spPr bwMode="auto">
          <a:xfrm>
            <a:off x="120506" y="4116802"/>
            <a:ext cx="11962800" cy="2664000"/>
          </a:xfrm>
          <a:prstGeom prst="rect">
            <a:avLst/>
          </a:prstGeom>
          <a:noFill/>
          <a:ln w="15875">
            <a:solidFill>
              <a:srgbClr val="002060"/>
            </a:solidFill>
            <a:miter lim="800000"/>
            <a:headEnd/>
            <a:tailEnd/>
          </a:ln>
          <a:extLst>
            <a:ext uri="{909E8E84-426E-40DD-AFC4-6F175D3DCCD1}">
              <a14:hiddenFill xmlns:a14="http://schemas.microsoft.com/office/drawing/2010/main">
                <a:solidFill>
                  <a:srgbClr val="FFFFFF"/>
                </a:solidFill>
              </a14:hiddenFill>
            </a:ext>
          </a:extLst>
        </p:spPr>
        <p:txBody>
          <a:bodyPr wrap="square" lIns="91440" tIns="45720" rIns="91440" bIns="45720" anchor="t">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hangingPunct="1">
              <a:lnSpc>
                <a:spcPct val="100000"/>
              </a:lnSpc>
              <a:spcBef>
                <a:spcPct val="0"/>
              </a:spcBef>
              <a:buFontTx/>
              <a:buNone/>
            </a:pPr>
            <a:r>
              <a:rPr lang="en-GB" altLang="en-US" sz="1300" b="1" i="1">
                <a:latin typeface="Arial" panose="020B0604020202020204" pitchFamily="34" charset="0"/>
                <a:cs typeface="Arial" panose="020B0604020202020204" pitchFamily="34" charset="0"/>
              </a:rPr>
              <a:t>Operational Overview</a:t>
            </a:r>
          </a:p>
          <a:p>
            <a:pPr algn="just" eaLnBrk="1" hangingPunct="1">
              <a:lnSpc>
                <a:spcPct val="100000"/>
              </a:lnSpc>
              <a:spcBef>
                <a:spcPct val="0"/>
              </a:spcBef>
              <a:buFontTx/>
              <a:buNone/>
            </a:pPr>
            <a:endParaRPr lang="en-GB" altLang="en-US" sz="600" b="1" i="1">
              <a:latin typeface="Avenir Next LT Pro Demi" panose="020B0704020202020204" pitchFamily="34" charset="0"/>
              <a:cs typeface="Arial" panose="020B0604020202020204" pitchFamily="34" charset="0"/>
            </a:endParaRPr>
          </a:p>
          <a:p>
            <a:pPr algn="just" eaLnBrk="1" hangingPunct="1">
              <a:lnSpc>
                <a:spcPct val="100000"/>
              </a:lnSpc>
              <a:spcBef>
                <a:spcPct val="0"/>
              </a:spcBef>
              <a:buFontTx/>
              <a:buNone/>
            </a:pPr>
            <a:r>
              <a:rPr lang="en-GB" altLang="en-US" sz="1100">
                <a:latin typeface="Arial" panose="020B0604020202020204" pitchFamily="34" charset="0"/>
                <a:cs typeface="Arial" panose="020B0604020202020204" pitchFamily="34" charset="0"/>
              </a:rPr>
              <a:t>Overall, 9,428 victims were linked to crimes recorded during Q4 2024-25. This represents a reduction of 5.1% (502 fewer victims) when compared to the quarter prior, but a slight increase of 0.8% (79 additional victims) when compared to the same quarter during the previous financial year. </a:t>
            </a:r>
          </a:p>
          <a:p>
            <a:pPr algn="just" eaLnBrk="1" hangingPunct="1">
              <a:lnSpc>
                <a:spcPct val="100000"/>
              </a:lnSpc>
              <a:spcBef>
                <a:spcPct val="0"/>
              </a:spcBef>
              <a:buFontTx/>
              <a:buNone/>
            </a:pPr>
            <a:endParaRPr lang="en-GB" altLang="en-US" sz="600">
              <a:latin typeface="Arial" panose="020B0604020202020204" pitchFamily="34" charset="0"/>
              <a:cs typeface="Arial" panose="020B0604020202020204" pitchFamily="34" charset="0"/>
            </a:endParaRPr>
          </a:p>
          <a:p>
            <a:pPr algn="just" eaLnBrk="1" hangingPunct="1">
              <a:lnSpc>
                <a:spcPct val="100000"/>
              </a:lnSpc>
              <a:spcBef>
                <a:spcPct val="0"/>
              </a:spcBef>
              <a:buFontTx/>
              <a:buNone/>
            </a:pPr>
            <a:r>
              <a:rPr lang="en-GB" altLang="en-US" sz="1100">
                <a:latin typeface="Arial" panose="020B0604020202020204" pitchFamily="34" charset="0"/>
                <a:cs typeface="Arial" panose="020B0604020202020204" pitchFamily="34" charset="0"/>
              </a:rPr>
              <a:t>During the 12 months to the end of Q4 2024-25, 7,467 victims were linked in this capacity to two or more separate offences, classifying them as repeat victims. This represents a slight increase of 0.3% (21 additional repeat victims) when compared to the quarter prior, and a further increase of 1.9% (137 additional repeat victims) when compared to the same quarter during the previous financial year. </a:t>
            </a:r>
          </a:p>
          <a:p>
            <a:pPr algn="just" eaLnBrk="1" hangingPunct="1">
              <a:lnSpc>
                <a:spcPct val="100000"/>
              </a:lnSpc>
              <a:spcBef>
                <a:spcPct val="0"/>
              </a:spcBef>
              <a:buFontTx/>
              <a:buNone/>
            </a:pPr>
            <a:endParaRPr lang="en-GB" altLang="en-US" sz="600">
              <a:latin typeface="Arial" panose="020B0604020202020204" pitchFamily="34" charset="0"/>
              <a:cs typeface="Arial" panose="020B0604020202020204" pitchFamily="34" charset="0"/>
            </a:endParaRPr>
          </a:p>
          <a:p>
            <a:pPr algn="just">
              <a:lnSpc>
                <a:spcPct val="100000"/>
              </a:lnSpc>
              <a:spcBef>
                <a:spcPct val="0"/>
              </a:spcBef>
              <a:buNone/>
            </a:pPr>
            <a:r>
              <a:rPr lang="en-GB" altLang="en-US" sz="1100">
                <a:latin typeface="Arial" panose="020B0604020202020204" pitchFamily="34" charset="0"/>
                <a:cs typeface="Arial" panose="020B0604020202020204" pitchFamily="34" charset="0"/>
              </a:rPr>
              <a:t>The understanding of repeat victims and the subsequent safeguarding, support and problem solving provided to these individuals is part of the force performance mechanism. Work is ongoing to enhance this support via the use of technology to better identify potential vulnerable victims.</a:t>
            </a:r>
          </a:p>
          <a:p>
            <a:pPr algn="just" eaLnBrk="1" hangingPunct="1">
              <a:lnSpc>
                <a:spcPct val="100000"/>
              </a:lnSpc>
              <a:spcBef>
                <a:spcPct val="0"/>
              </a:spcBef>
              <a:buFontTx/>
              <a:buNone/>
            </a:pPr>
            <a:endParaRPr lang="en-GB" altLang="en-US" sz="1200">
              <a:latin typeface="Arial" panose="020B0604020202020204" pitchFamily="34" charset="0"/>
              <a:cs typeface="Arial" panose="020B0604020202020204" pitchFamily="34" charset="0"/>
            </a:endParaRPr>
          </a:p>
          <a:p>
            <a:pPr algn="just" eaLnBrk="1" hangingPunct="1">
              <a:lnSpc>
                <a:spcPct val="100000"/>
              </a:lnSpc>
              <a:spcBef>
                <a:spcPct val="0"/>
              </a:spcBef>
              <a:buFontTx/>
              <a:buNone/>
            </a:pPr>
            <a:endParaRPr lang="en-GB" altLang="en-US" sz="1300" b="1" i="1">
              <a:latin typeface="Avenir Next LT Pro Demi" panose="020B0704020202020204" pitchFamily="34" charset="0"/>
              <a:cs typeface="Arial" panose="020B0604020202020204" pitchFamily="34" charset="0"/>
            </a:endParaRPr>
          </a:p>
          <a:p>
            <a:pPr algn="just" eaLnBrk="1" hangingPunct="1">
              <a:lnSpc>
                <a:spcPct val="100000"/>
              </a:lnSpc>
              <a:spcBef>
                <a:spcPct val="0"/>
              </a:spcBef>
              <a:buFontTx/>
              <a:buNone/>
            </a:pPr>
            <a:endParaRPr lang="en-GB" altLang="en-US" sz="1300" b="1" i="1">
              <a:latin typeface="Avenir Next LT Pro Demi" panose="020B0704020202020204" pitchFamily="34" charset="0"/>
              <a:cs typeface="Arial" panose="020B0604020202020204" pitchFamily="34" charset="0"/>
            </a:endParaRPr>
          </a:p>
          <a:p>
            <a:pPr algn="just" eaLnBrk="1" hangingPunct="1">
              <a:lnSpc>
                <a:spcPct val="100000"/>
              </a:lnSpc>
              <a:spcBef>
                <a:spcPct val="0"/>
              </a:spcBef>
              <a:buFontTx/>
              <a:buNone/>
            </a:pPr>
            <a:endParaRPr lang="en-GB" altLang="en-US" sz="600" b="1" i="1">
              <a:latin typeface="Arial" panose="020B0604020202020204" pitchFamily="34" charset="0"/>
              <a:cs typeface="Arial" panose="020B0604020202020204" pitchFamily="34" charset="0"/>
            </a:endParaRPr>
          </a:p>
          <a:p>
            <a:pPr algn="just" eaLnBrk="1" hangingPunct="1">
              <a:lnSpc>
                <a:spcPct val="100000"/>
              </a:lnSpc>
              <a:spcBef>
                <a:spcPct val="0"/>
              </a:spcBef>
              <a:buFontTx/>
              <a:buNone/>
            </a:pPr>
            <a:endParaRPr lang="en-GB" altLang="en-US" sz="600" b="1" i="1">
              <a:latin typeface="Arial" panose="020B0604020202020204" pitchFamily="34" charset="0"/>
              <a:cs typeface="Arial" panose="020B0604020202020204" pitchFamily="34" charset="0"/>
            </a:endParaRPr>
          </a:p>
        </p:txBody>
      </p:sp>
      <p:graphicFrame>
        <p:nvGraphicFramePr>
          <p:cNvPr id="2" name="Table 1">
            <a:extLst>
              <a:ext uri="{FF2B5EF4-FFF2-40B4-BE49-F238E27FC236}">
                <a16:creationId xmlns:a16="http://schemas.microsoft.com/office/drawing/2014/main" id="{08CFB2A8-F7B5-0AA5-ABD7-DE7E6C4A9818}"/>
              </a:ext>
            </a:extLst>
          </p:cNvPr>
          <p:cNvGraphicFramePr>
            <a:graphicFrameLocks/>
          </p:cNvGraphicFramePr>
          <p:nvPr>
            <p:extLst>
              <p:ext uri="{D42A27DB-BD31-4B8C-83A1-F6EECF244321}">
                <p14:modId xmlns:p14="http://schemas.microsoft.com/office/powerpoint/2010/main" val="2095285508"/>
              </p:ext>
            </p:extLst>
          </p:nvPr>
        </p:nvGraphicFramePr>
        <p:xfrm>
          <a:off x="6426947" y="3441949"/>
          <a:ext cx="5404154" cy="489120"/>
        </p:xfrm>
        <a:graphic>
          <a:graphicData uri="http://schemas.openxmlformats.org/drawingml/2006/table">
            <a:tbl>
              <a:tblPr firstRow="1" bandRow="1"/>
              <a:tblGrid>
                <a:gridCol w="864000">
                  <a:extLst>
                    <a:ext uri="{9D8B030D-6E8A-4147-A177-3AD203B41FA5}">
                      <a16:colId xmlns:a16="http://schemas.microsoft.com/office/drawing/2014/main" val="2609853781"/>
                    </a:ext>
                  </a:extLst>
                </a:gridCol>
                <a:gridCol w="504000">
                  <a:extLst>
                    <a:ext uri="{9D8B030D-6E8A-4147-A177-3AD203B41FA5}">
                      <a16:colId xmlns:a16="http://schemas.microsoft.com/office/drawing/2014/main" val="3238801725"/>
                    </a:ext>
                  </a:extLst>
                </a:gridCol>
                <a:gridCol w="504000">
                  <a:extLst>
                    <a:ext uri="{9D8B030D-6E8A-4147-A177-3AD203B41FA5}">
                      <a16:colId xmlns:a16="http://schemas.microsoft.com/office/drawing/2014/main" val="129847028"/>
                    </a:ext>
                  </a:extLst>
                </a:gridCol>
                <a:gridCol w="504000">
                  <a:extLst>
                    <a:ext uri="{9D8B030D-6E8A-4147-A177-3AD203B41FA5}">
                      <a16:colId xmlns:a16="http://schemas.microsoft.com/office/drawing/2014/main" val="2983655793"/>
                    </a:ext>
                  </a:extLst>
                </a:gridCol>
                <a:gridCol w="504000">
                  <a:extLst>
                    <a:ext uri="{9D8B030D-6E8A-4147-A177-3AD203B41FA5}">
                      <a16:colId xmlns:a16="http://schemas.microsoft.com/office/drawing/2014/main" val="1752032484"/>
                    </a:ext>
                  </a:extLst>
                </a:gridCol>
                <a:gridCol w="504000">
                  <a:extLst>
                    <a:ext uri="{9D8B030D-6E8A-4147-A177-3AD203B41FA5}">
                      <a16:colId xmlns:a16="http://schemas.microsoft.com/office/drawing/2014/main" val="3044844383"/>
                    </a:ext>
                  </a:extLst>
                </a:gridCol>
                <a:gridCol w="436154">
                  <a:extLst>
                    <a:ext uri="{9D8B030D-6E8A-4147-A177-3AD203B41FA5}">
                      <a16:colId xmlns:a16="http://schemas.microsoft.com/office/drawing/2014/main" val="848912980"/>
                    </a:ext>
                  </a:extLst>
                </a:gridCol>
                <a:gridCol w="576000">
                  <a:extLst>
                    <a:ext uri="{9D8B030D-6E8A-4147-A177-3AD203B41FA5}">
                      <a16:colId xmlns:a16="http://schemas.microsoft.com/office/drawing/2014/main" val="2436559015"/>
                    </a:ext>
                  </a:extLst>
                </a:gridCol>
                <a:gridCol w="504000">
                  <a:extLst>
                    <a:ext uri="{9D8B030D-6E8A-4147-A177-3AD203B41FA5}">
                      <a16:colId xmlns:a16="http://schemas.microsoft.com/office/drawing/2014/main" val="1495873282"/>
                    </a:ext>
                  </a:extLst>
                </a:gridCol>
                <a:gridCol w="504000">
                  <a:extLst>
                    <a:ext uri="{9D8B030D-6E8A-4147-A177-3AD203B41FA5}">
                      <a16:colId xmlns:a16="http://schemas.microsoft.com/office/drawing/2014/main" val="1487143500"/>
                    </a:ext>
                  </a:extLst>
                </a:gridCol>
              </a:tblGrid>
              <a:tr h="144000">
                <a:tc>
                  <a:txBody>
                    <a:bodyPr/>
                    <a:lstStyle/>
                    <a:p>
                      <a:pPr algn="ctr"/>
                      <a:r>
                        <a:rPr lang="en-GB" sz="800" b="1">
                          <a:solidFill>
                            <a:srgbClr val="002060"/>
                          </a:solidFill>
                          <a:latin typeface="Arial" panose="020B0604020202020204" pitchFamily="34" charset="0"/>
                          <a:cs typeface="Arial" panose="020B0604020202020204" pitchFamily="34" charset="0"/>
                        </a:rPr>
                        <a:t>Financial Year</a:t>
                      </a:r>
                    </a:p>
                  </a:txBody>
                  <a:tcPr marL="36000" marR="3600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a:solidFill>
                            <a:srgbClr val="002060"/>
                          </a:solidFill>
                          <a:latin typeface="Arial" panose="020B0604020202020204" pitchFamily="34" charset="0"/>
                          <a:cs typeface="Arial" panose="020B0604020202020204" pitchFamily="34" charset="0"/>
                        </a:rPr>
                        <a:t>20-21</a:t>
                      </a:r>
                    </a:p>
                  </a:txBody>
                  <a:tcPr marL="36000" marR="3600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a:solidFill>
                            <a:srgbClr val="002060"/>
                          </a:solidFill>
                          <a:latin typeface="Arial" panose="020B0604020202020204" pitchFamily="34" charset="0"/>
                          <a:cs typeface="Arial" panose="020B0604020202020204" pitchFamily="34" charset="0"/>
                        </a:rPr>
                        <a:t>21-22</a:t>
                      </a:r>
                    </a:p>
                  </a:txBody>
                  <a:tcPr marL="36000" marR="3600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a:solidFill>
                            <a:srgbClr val="002060"/>
                          </a:solidFill>
                          <a:latin typeface="Arial" panose="020B0604020202020204" pitchFamily="34" charset="0"/>
                          <a:cs typeface="Arial" panose="020B0604020202020204" pitchFamily="34" charset="0"/>
                        </a:rPr>
                        <a:t>22-23</a:t>
                      </a:r>
                    </a:p>
                  </a:txBody>
                  <a:tcPr marL="36000" marR="3600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a:solidFill>
                            <a:srgbClr val="002060"/>
                          </a:solidFill>
                          <a:latin typeface="Arial" panose="020B0604020202020204" pitchFamily="34" charset="0"/>
                          <a:cs typeface="Arial" panose="020B0604020202020204" pitchFamily="34" charset="0"/>
                        </a:rPr>
                        <a:t>23-24</a:t>
                      </a:r>
                    </a:p>
                  </a:txBody>
                  <a:tcPr marL="36000" marR="3600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a:solidFill>
                            <a:srgbClr val="002060"/>
                          </a:solidFill>
                          <a:latin typeface="Arial" panose="020B0604020202020204" pitchFamily="34" charset="0"/>
                          <a:cs typeface="Arial" panose="020B0604020202020204" pitchFamily="34" charset="0"/>
                        </a:rPr>
                        <a:t>24-25</a:t>
                      </a:r>
                    </a:p>
                  </a:txBody>
                  <a:tcPr marL="36000" marR="3600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GB" sz="800" b="1" i="0" u="none" strike="noStrike">
                        <a:solidFill>
                          <a:srgbClr val="002060"/>
                        </a:solidFill>
                        <a:effectLst/>
                        <a:latin typeface="Arial" panose="020B0604020202020204" pitchFamily="34" charset="0"/>
                        <a:cs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800" b="1" i="0" u="none" strike="noStrike">
                          <a:solidFill>
                            <a:srgbClr val="002060"/>
                          </a:solidFill>
                          <a:effectLst/>
                          <a:latin typeface="Arial" panose="020B0604020202020204" pitchFamily="34" charset="0"/>
                          <a:cs typeface="Arial" panose="020B0604020202020204" pitchFamily="34" charset="0"/>
                        </a:rPr>
                        <a:t>Quarter</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800" b="1" i="0" u="none" strike="noStrike">
                          <a:solidFill>
                            <a:srgbClr val="002060"/>
                          </a:solidFill>
                          <a:effectLst/>
                          <a:latin typeface="Arial" panose="020B0604020202020204" pitchFamily="34" charset="0"/>
                          <a:cs typeface="Arial" panose="020B0604020202020204" pitchFamily="34" charset="0"/>
                        </a:rPr>
                        <a:t>Q3 24-25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800" b="1" i="0" u="none" strike="noStrike">
                          <a:solidFill>
                            <a:srgbClr val="002060"/>
                          </a:solidFill>
                          <a:effectLst/>
                          <a:latin typeface="Arial" panose="020B0604020202020204" pitchFamily="34" charset="0"/>
                          <a:cs typeface="Arial" panose="020B0604020202020204" pitchFamily="34" charset="0"/>
                        </a:rPr>
                        <a:t>Q4 23-24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65647735"/>
                  </a:ext>
                </a:extLst>
              </a:tr>
              <a:tr h="331200">
                <a:tc>
                  <a:txBody>
                    <a:bodyPr/>
                    <a:lstStyle/>
                    <a:p>
                      <a:pPr algn="ctr" rtl="0" fontAlgn="ctr"/>
                      <a:r>
                        <a:rPr lang="en-GB" sz="800" b="1" i="0" u="none" strike="noStrike">
                          <a:solidFill>
                            <a:srgbClr val="002060"/>
                          </a:solidFill>
                          <a:effectLst/>
                          <a:latin typeface="Arial" panose="020B0604020202020204" pitchFamily="34" charset="0"/>
                        </a:rPr>
                        <a:t>Volume</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800" b="1" i="0" u="none" strike="noStrike">
                          <a:solidFill>
                            <a:srgbClr val="000000"/>
                          </a:solidFill>
                          <a:effectLst/>
                          <a:latin typeface="Arial" panose="020B0604020202020204" pitchFamily="34" charset="0"/>
                        </a:rPr>
                        <a:t>28,106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800" b="1" i="0" u="none" strike="noStrike">
                          <a:solidFill>
                            <a:srgbClr val="000000"/>
                          </a:solidFill>
                          <a:effectLst/>
                          <a:latin typeface="Arial" panose="020B0604020202020204" pitchFamily="34" charset="0"/>
                        </a:rPr>
                        <a:t>27,908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800" b="1" i="0" u="none" strike="noStrike">
                          <a:solidFill>
                            <a:srgbClr val="000000"/>
                          </a:solidFill>
                          <a:effectLst/>
                          <a:latin typeface="Arial" panose="020B0604020202020204" pitchFamily="34" charset="0"/>
                        </a:rPr>
                        <a:t>32,543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800" b="1" i="0" u="none" strike="noStrike">
                          <a:solidFill>
                            <a:srgbClr val="000000"/>
                          </a:solidFill>
                          <a:effectLst/>
                          <a:latin typeface="Arial" panose="020B0604020202020204" pitchFamily="34" charset="0"/>
                        </a:rPr>
                        <a:t>31,168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800" b="1" i="0" u="none" strike="noStrike">
                          <a:solidFill>
                            <a:srgbClr val="000000"/>
                          </a:solidFill>
                          <a:effectLst/>
                          <a:latin typeface="Arial" panose="020B0604020202020204" pitchFamily="34" charset="0"/>
                        </a:rPr>
                        <a:t>29,388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GB" sz="800" b="0" i="0" u="none" strike="noStrike">
                        <a:solidFill>
                          <a:srgbClr val="000000"/>
                        </a:solidFill>
                        <a:effectLst/>
                        <a:latin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800" b="1" i="0" u="none" strike="noStrike">
                          <a:solidFill>
                            <a:srgbClr val="002060"/>
                          </a:solidFill>
                          <a:effectLst/>
                          <a:latin typeface="Arial" panose="020B0604020202020204" pitchFamily="34" charset="0"/>
                        </a:rPr>
                        <a:t>% Change</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a:solidFill>
                            <a:srgbClr val="000000"/>
                          </a:solidFill>
                          <a:effectLst/>
                          <a:latin typeface="Arial" panose="020B0604020202020204" pitchFamily="34" charset="0"/>
                        </a:rPr>
                        <a:t>0.3%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800" b="1" i="0" u="none" strike="noStrike">
                          <a:solidFill>
                            <a:srgbClr val="000000"/>
                          </a:solidFill>
                          <a:effectLst/>
                          <a:latin typeface="Arial" panose="020B0604020202020204" pitchFamily="34" charset="0"/>
                        </a:rPr>
                        <a:t>1.9%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06712550"/>
                  </a:ext>
                </a:extLst>
              </a:tr>
            </a:tbl>
          </a:graphicData>
        </a:graphic>
      </p:graphicFrame>
      <p:graphicFrame>
        <p:nvGraphicFramePr>
          <p:cNvPr id="9" name="Table 8">
            <a:extLst>
              <a:ext uri="{FF2B5EF4-FFF2-40B4-BE49-F238E27FC236}">
                <a16:creationId xmlns:a16="http://schemas.microsoft.com/office/drawing/2014/main" id="{2DA2E07A-3636-AABD-3614-A4356D16EAA3}"/>
              </a:ext>
            </a:extLst>
          </p:cNvPr>
          <p:cNvGraphicFramePr>
            <a:graphicFrameLocks/>
          </p:cNvGraphicFramePr>
          <p:nvPr>
            <p:extLst>
              <p:ext uri="{D42A27DB-BD31-4B8C-83A1-F6EECF244321}">
                <p14:modId xmlns:p14="http://schemas.microsoft.com/office/powerpoint/2010/main" val="3592461351"/>
              </p:ext>
            </p:extLst>
          </p:nvPr>
        </p:nvGraphicFramePr>
        <p:xfrm>
          <a:off x="343270" y="3441949"/>
          <a:ext cx="5464520" cy="489120"/>
        </p:xfrm>
        <a:graphic>
          <a:graphicData uri="http://schemas.openxmlformats.org/drawingml/2006/table">
            <a:tbl>
              <a:tblPr firstRow="1" bandRow="1">
                <a:effectLst/>
              </a:tblPr>
              <a:tblGrid>
                <a:gridCol w="864000">
                  <a:extLst>
                    <a:ext uri="{9D8B030D-6E8A-4147-A177-3AD203B41FA5}">
                      <a16:colId xmlns:a16="http://schemas.microsoft.com/office/drawing/2014/main" val="2609853781"/>
                    </a:ext>
                  </a:extLst>
                </a:gridCol>
                <a:gridCol w="504000">
                  <a:extLst>
                    <a:ext uri="{9D8B030D-6E8A-4147-A177-3AD203B41FA5}">
                      <a16:colId xmlns:a16="http://schemas.microsoft.com/office/drawing/2014/main" val="3238801725"/>
                    </a:ext>
                  </a:extLst>
                </a:gridCol>
                <a:gridCol w="504000">
                  <a:extLst>
                    <a:ext uri="{9D8B030D-6E8A-4147-A177-3AD203B41FA5}">
                      <a16:colId xmlns:a16="http://schemas.microsoft.com/office/drawing/2014/main" val="129847028"/>
                    </a:ext>
                  </a:extLst>
                </a:gridCol>
                <a:gridCol w="504000">
                  <a:extLst>
                    <a:ext uri="{9D8B030D-6E8A-4147-A177-3AD203B41FA5}">
                      <a16:colId xmlns:a16="http://schemas.microsoft.com/office/drawing/2014/main" val="2983655793"/>
                    </a:ext>
                  </a:extLst>
                </a:gridCol>
                <a:gridCol w="504000">
                  <a:extLst>
                    <a:ext uri="{9D8B030D-6E8A-4147-A177-3AD203B41FA5}">
                      <a16:colId xmlns:a16="http://schemas.microsoft.com/office/drawing/2014/main" val="1752032484"/>
                    </a:ext>
                  </a:extLst>
                </a:gridCol>
                <a:gridCol w="504000">
                  <a:extLst>
                    <a:ext uri="{9D8B030D-6E8A-4147-A177-3AD203B41FA5}">
                      <a16:colId xmlns:a16="http://schemas.microsoft.com/office/drawing/2014/main" val="3044844383"/>
                    </a:ext>
                  </a:extLst>
                </a:gridCol>
                <a:gridCol w="496520">
                  <a:extLst>
                    <a:ext uri="{9D8B030D-6E8A-4147-A177-3AD203B41FA5}">
                      <a16:colId xmlns:a16="http://schemas.microsoft.com/office/drawing/2014/main" val="3702094272"/>
                    </a:ext>
                  </a:extLst>
                </a:gridCol>
                <a:gridCol w="576000">
                  <a:extLst>
                    <a:ext uri="{9D8B030D-6E8A-4147-A177-3AD203B41FA5}">
                      <a16:colId xmlns:a16="http://schemas.microsoft.com/office/drawing/2014/main" val="3746660425"/>
                    </a:ext>
                  </a:extLst>
                </a:gridCol>
                <a:gridCol w="504000">
                  <a:extLst>
                    <a:ext uri="{9D8B030D-6E8A-4147-A177-3AD203B41FA5}">
                      <a16:colId xmlns:a16="http://schemas.microsoft.com/office/drawing/2014/main" val="1495873282"/>
                    </a:ext>
                  </a:extLst>
                </a:gridCol>
                <a:gridCol w="504000">
                  <a:extLst>
                    <a:ext uri="{9D8B030D-6E8A-4147-A177-3AD203B41FA5}">
                      <a16:colId xmlns:a16="http://schemas.microsoft.com/office/drawing/2014/main" val="1487143500"/>
                    </a:ext>
                  </a:extLst>
                </a:gridCol>
              </a:tblGrid>
              <a:tr h="144000">
                <a:tc>
                  <a:txBody>
                    <a:bodyPr/>
                    <a:lstStyle/>
                    <a:p>
                      <a:pPr algn="ctr"/>
                      <a:r>
                        <a:rPr lang="en-GB" sz="800" b="1">
                          <a:solidFill>
                            <a:srgbClr val="002060"/>
                          </a:solidFill>
                          <a:latin typeface="Arial" panose="020B0604020202020204" pitchFamily="34" charset="0"/>
                          <a:cs typeface="Arial" panose="020B0604020202020204" pitchFamily="34" charset="0"/>
                        </a:rPr>
                        <a:t>Financial Year</a:t>
                      </a:r>
                    </a:p>
                  </a:txBody>
                  <a:tcPr marL="36000" marR="3600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800" b="1" i="0" u="none" strike="noStrike">
                          <a:solidFill>
                            <a:srgbClr val="002060"/>
                          </a:solidFill>
                          <a:effectLst/>
                          <a:latin typeface="Arial" panose="020B0604020202020204" pitchFamily="34" charset="0"/>
                          <a:cs typeface="Arial" panose="020B0604020202020204" pitchFamily="34" charset="0"/>
                        </a:rPr>
                        <a:t>20-21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800" b="1" i="0" u="none" strike="noStrike">
                          <a:solidFill>
                            <a:srgbClr val="002060"/>
                          </a:solidFill>
                          <a:effectLst/>
                          <a:latin typeface="Arial" panose="020B0604020202020204" pitchFamily="34" charset="0"/>
                          <a:cs typeface="Arial" panose="020B0604020202020204" pitchFamily="34" charset="0"/>
                        </a:rPr>
                        <a:t>21-22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800" b="1" i="0" u="none" strike="noStrike">
                          <a:solidFill>
                            <a:srgbClr val="002060"/>
                          </a:solidFill>
                          <a:effectLst/>
                          <a:latin typeface="Arial" panose="020B0604020202020204" pitchFamily="34" charset="0"/>
                          <a:cs typeface="Arial" panose="020B0604020202020204" pitchFamily="34" charset="0"/>
                        </a:rPr>
                        <a:t>22-23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800" b="1" i="0" u="none" strike="noStrike">
                          <a:solidFill>
                            <a:srgbClr val="002060"/>
                          </a:solidFill>
                          <a:effectLst/>
                          <a:latin typeface="Arial" panose="020B0604020202020204" pitchFamily="34" charset="0"/>
                          <a:cs typeface="Arial" panose="020B0604020202020204" pitchFamily="34" charset="0"/>
                        </a:rPr>
                        <a:t>23-24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800" b="1" i="0" u="none" strike="noStrike">
                          <a:solidFill>
                            <a:srgbClr val="002060"/>
                          </a:solidFill>
                          <a:effectLst/>
                          <a:latin typeface="Arial" panose="020B0604020202020204" pitchFamily="34" charset="0"/>
                          <a:cs typeface="Arial" panose="020B0604020202020204" pitchFamily="34" charset="0"/>
                        </a:rPr>
                        <a:t>24-25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GB" sz="800" b="1" i="0" u="none" strike="noStrike">
                        <a:solidFill>
                          <a:srgbClr val="002060"/>
                        </a:solidFill>
                        <a:effectLst/>
                        <a:latin typeface="Arial" panose="020B0604020202020204" pitchFamily="34" charset="0"/>
                        <a:cs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800" b="1" i="0" u="none" strike="noStrike">
                          <a:solidFill>
                            <a:srgbClr val="002060"/>
                          </a:solidFill>
                          <a:effectLst/>
                          <a:latin typeface="Arial" panose="020B0604020202020204" pitchFamily="34" charset="0"/>
                          <a:cs typeface="Arial" panose="020B0604020202020204" pitchFamily="34" charset="0"/>
                        </a:rPr>
                        <a:t>Quarter</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800" b="1" i="0" u="none" strike="noStrike">
                          <a:solidFill>
                            <a:srgbClr val="002060"/>
                          </a:solidFill>
                          <a:effectLst/>
                          <a:latin typeface="Arial" panose="020B0604020202020204" pitchFamily="34" charset="0"/>
                          <a:cs typeface="Arial" panose="020B0604020202020204" pitchFamily="34" charset="0"/>
                        </a:rPr>
                        <a:t>Q3 24-25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800" b="1" i="0" u="none" strike="noStrike">
                          <a:solidFill>
                            <a:srgbClr val="002060"/>
                          </a:solidFill>
                          <a:effectLst/>
                          <a:latin typeface="Arial" panose="020B0604020202020204" pitchFamily="34" charset="0"/>
                          <a:cs typeface="Arial" panose="020B0604020202020204" pitchFamily="34" charset="0"/>
                        </a:rPr>
                        <a:t>Q4 23-24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65647735"/>
                  </a:ext>
                </a:extLst>
              </a:tr>
              <a:tr h="331200">
                <a:tc>
                  <a:txBody>
                    <a:bodyPr/>
                    <a:lstStyle/>
                    <a:p>
                      <a:pPr algn="ctr" rtl="0" fontAlgn="ctr"/>
                      <a:r>
                        <a:rPr lang="en-GB" sz="800" b="1" i="0" u="none" strike="noStrike">
                          <a:solidFill>
                            <a:srgbClr val="002060"/>
                          </a:solidFill>
                          <a:effectLst/>
                          <a:latin typeface="Arial" panose="020B0604020202020204" pitchFamily="34" charset="0"/>
                        </a:rPr>
                        <a:t>Volume</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r>
                        <a:rPr lang="en-GB" sz="800" b="1" i="0" u="none" strike="noStrike">
                          <a:solidFill>
                            <a:srgbClr val="000000"/>
                          </a:solidFill>
                          <a:effectLst/>
                          <a:latin typeface="Arial" panose="020B0604020202020204" pitchFamily="34" charset="0"/>
                        </a:rPr>
                        <a:t>32,497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r>
                        <a:rPr lang="en-GB" sz="800" b="1" i="0" u="none" strike="noStrike">
                          <a:solidFill>
                            <a:srgbClr val="000000"/>
                          </a:solidFill>
                          <a:effectLst/>
                          <a:latin typeface="Arial" panose="020B0604020202020204" pitchFamily="34" charset="0"/>
                        </a:rPr>
                        <a:t>36,058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r>
                        <a:rPr lang="en-GB" sz="800" b="1" i="0" u="none" strike="noStrike">
                          <a:solidFill>
                            <a:srgbClr val="000000"/>
                          </a:solidFill>
                          <a:effectLst/>
                          <a:latin typeface="Arial" panose="020B0604020202020204" pitchFamily="34" charset="0"/>
                        </a:rPr>
                        <a:t>37,870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r>
                        <a:rPr lang="en-GB" sz="800" b="1" i="0" u="none" strike="noStrike">
                          <a:solidFill>
                            <a:srgbClr val="000000"/>
                          </a:solidFill>
                          <a:effectLst/>
                          <a:latin typeface="Arial" panose="020B0604020202020204" pitchFamily="34" charset="0"/>
                        </a:rPr>
                        <a:t>38,948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r>
                        <a:rPr lang="en-GB" sz="800" b="1" i="0" u="none" strike="noStrike">
                          <a:solidFill>
                            <a:srgbClr val="000000"/>
                          </a:solidFill>
                          <a:effectLst/>
                          <a:latin typeface="Arial" panose="020B0604020202020204" pitchFamily="34" charset="0"/>
                        </a:rPr>
                        <a:t>39,977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GB" sz="800" b="0" i="0" u="none" strike="noStrike">
                        <a:solidFill>
                          <a:srgbClr val="000000"/>
                        </a:solidFill>
                        <a:effectLst/>
                        <a:latin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800" b="1" i="0" u="none" strike="noStrike">
                          <a:solidFill>
                            <a:srgbClr val="002060"/>
                          </a:solidFill>
                          <a:effectLst/>
                          <a:latin typeface="Arial" panose="020B0604020202020204" pitchFamily="34" charset="0"/>
                        </a:rPr>
                        <a:t>% Change</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a:solidFill>
                            <a:srgbClr val="000000"/>
                          </a:solidFill>
                          <a:effectLst/>
                          <a:latin typeface="Arial" panose="020B0604020202020204" pitchFamily="34" charset="0"/>
                        </a:rPr>
                        <a:t>-5.1%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800" b="1" i="0" u="none" strike="noStrike">
                          <a:solidFill>
                            <a:srgbClr val="000000"/>
                          </a:solidFill>
                          <a:effectLst/>
                          <a:latin typeface="Arial" panose="020B0604020202020204" pitchFamily="34" charset="0"/>
                        </a:rPr>
                        <a:t>0.8%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06712550"/>
                  </a:ext>
                </a:extLst>
              </a:tr>
            </a:tbl>
          </a:graphicData>
        </a:graphic>
      </p:graphicFrame>
      <p:pic>
        <p:nvPicPr>
          <p:cNvPr id="5" name="Picture 4">
            <a:extLst>
              <a:ext uri="{FF2B5EF4-FFF2-40B4-BE49-F238E27FC236}">
                <a16:creationId xmlns:a16="http://schemas.microsoft.com/office/drawing/2014/main" id="{1FE07C21-E560-28C9-4399-3220A9DAD2A2}"/>
              </a:ext>
            </a:extLst>
          </p:cNvPr>
          <p:cNvPicPr>
            <a:picLocks noChangeAspect="1"/>
          </p:cNvPicPr>
          <p:nvPr/>
        </p:nvPicPr>
        <p:blipFill>
          <a:blip r:embed="rId3"/>
          <a:stretch>
            <a:fillRect/>
          </a:stretch>
        </p:blipFill>
        <p:spPr>
          <a:xfrm>
            <a:off x="539374" y="882000"/>
            <a:ext cx="5072312" cy="2450804"/>
          </a:xfrm>
          <a:prstGeom prst="rect">
            <a:avLst/>
          </a:prstGeom>
        </p:spPr>
      </p:pic>
      <p:pic>
        <p:nvPicPr>
          <p:cNvPr id="7" name="Picture 6">
            <a:extLst>
              <a:ext uri="{FF2B5EF4-FFF2-40B4-BE49-F238E27FC236}">
                <a16:creationId xmlns:a16="http://schemas.microsoft.com/office/drawing/2014/main" id="{876BFBF5-CF4E-F6B4-8242-144199106719}"/>
              </a:ext>
            </a:extLst>
          </p:cNvPr>
          <p:cNvPicPr>
            <a:picLocks noChangeAspect="1"/>
          </p:cNvPicPr>
          <p:nvPr/>
        </p:nvPicPr>
        <p:blipFill>
          <a:blip r:embed="rId4"/>
          <a:stretch>
            <a:fillRect/>
          </a:stretch>
        </p:blipFill>
        <p:spPr>
          <a:xfrm>
            <a:off x="6592868" y="882000"/>
            <a:ext cx="5072312" cy="2450804"/>
          </a:xfrm>
          <a:prstGeom prst="rect">
            <a:avLst/>
          </a:prstGeom>
        </p:spPr>
      </p:pic>
    </p:spTree>
    <p:extLst>
      <p:ext uri="{BB962C8B-B14F-4D97-AF65-F5344CB8AC3E}">
        <p14:creationId xmlns:p14="http://schemas.microsoft.com/office/powerpoint/2010/main" val="160334140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2A1017-6E95-F910-0F6F-F7DB6923CAF6}"/>
            </a:ext>
          </a:extLst>
        </p:cNvPr>
        <p:cNvGrpSpPr/>
        <p:nvPr/>
      </p:nvGrpSpPr>
      <p:grpSpPr>
        <a:xfrm>
          <a:off x="0" y="0"/>
          <a:ext cx="0" cy="0"/>
          <a:chOff x="0" y="0"/>
          <a:chExt cx="0" cy="0"/>
        </a:xfrm>
      </p:grpSpPr>
      <p:sp>
        <p:nvSpPr>
          <p:cNvPr id="2" name="TextBox 14">
            <a:extLst>
              <a:ext uri="{FF2B5EF4-FFF2-40B4-BE49-F238E27FC236}">
                <a16:creationId xmlns:a16="http://schemas.microsoft.com/office/drawing/2014/main" id="{A934C15D-DB68-D289-A215-56D5FD99F477}"/>
              </a:ext>
            </a:extLst>
          </p:cNvPr>
          <p:cNvSpPr txBox="1">
            <a:spLocks/>
          </p:cNvSpPr>
          <p:nvPr/>
        </p:nvSpPr>
        <p:spPr bwMode="auto">
          <a:xfrm>
            <a:off x="122400" y="774000"/>
            <a:ext cx="11966400" cy="4032000"/>
          </a:xfrm>
          <a:prstGeom prst="rect">
            <a:avLst/>
          </a:prstGeom>
          <a:noFill/>
          <a:ln w="15875">
            <a:solidFill>
              <a:srgbClr val="243569"/>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GB" altLang="en-US" sz="1800">
              <a:latin typeface="+mn-lt"/>
            </a:endParaRPr>
          </a:p>
        </p:txBody>
      </p:sp>
      <p:sp>
        <p:nvSpPr>
          <p:cNvPr id="4" name="Rectangle 3">
            <a:extLst>
              <a:ext uri="{FF2B5EF4-FFF2-40B4-BE49-F238E27FC236}">
                <a16:creationId xmlns:a16="http://schemas.microsoft.com/office/drawing/2014/main" id="{69FCA03F-8715-335A-B174-212652C82DAC}"/>
              </a:ext>
            </a:extLst>
          </p:cNvPr>
          <p:cNvSpPr/>
          <p:nvPr/>
        </p:nvSpPr>
        <p:spPr>
          <a:xfrm>
            <a:off x="0" y="0"/>
            <a:ext cx="12192000" cy="669925"/>
          </a:xfrm>
          <a:prstGeom prst="rect">
            <a:avLst/>
          </a:prstGeom>
          <a:solidFill>
            <a:srgbClr val="E6234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sz="3200">
                <a:latin typeface="Arial" panose="020B0604020202020204" pitchFamily="34" charset="0"/>
                <a:cs typeface="Arial" panose="020B0604020202020204" pitchFamily="34" charset="0"/>
              </a:rPr>
              <a:t>	3. Victim Satisfaction</a:t>
            </a:r>
          </a:p>
        </p:txBody>
      </p:sp>
      <p:sp>
        <p:nvSpPr>
          <p:cNvPr id="3" name="TextBox 13">
            <a:extLst>
              <a:ext uri="{FF2B5EF4-FFF2-40B4-BE49-F238E27FC236}">
                <a16:creationId xmlns:a16="http://schemas.microsoft.com/office/drawing/2014/main" id="{7E362CE4-957A-ABAB-EF32-E3640E5CBCDC}"/>
              </a:ext>
            </a:extLst>
          </p:cNvPr>
          <p:cNvSpPr txBox="1">
            <a:spLocks noChangeArrowheads="1"/>
          </p:cNvSpPr>
          <p:nvPr/>
        </p:nvSpPr>
        <p:spPr bwMode="auto">
          <a:xfrm>
            <a:off x="120506" y="4886326"/>
            <a:ext cx="11966400" cy="1893600"/>
          </a:xfrm>
          <a:prstGeom prst="rect">
            <a:avLst/>
          </a:prstGeom>
          <a:noFill/>
          <a:ln w="15875">
            <a:solidFill>
              <a:srgbClr val="243569"/>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GB" altLang="en-US" sz="1400" b="1" i="1">
                <a:latin typeface="Arial" panose="020B0604020202020204" pitchFamily="34" charset="0"/>
                <a:cs typeface="Arial" panose="020B0604020202020204" pitchFamily="34" charset="0"/>
              </a:rPr>
              <a:t>Overview</a:t>
            </a:r>
          </a:p>
          <a:p>
            <a:pPr algn="just" eaLnBrk="1" hangingPunct="1">
              <a:lnSpc>
                <a:spcPct val="100000"/>
              </a:lnSpc>
              <a:spcBef>
                <a:spcPct val="0"/>
              </a:spcBef>
              <a:buFontTx/>
              <a:buNone/>
            </a:pPr>
            <a:endParaRPr lang="en-GB" altLang="en-US" sz="600">
              <a:solidFill>
                <a:srgbClr val="FF0000"/>
              </a:solidFill>
              <a:latin typeface="Arial" panose="020B0604020202020204" pitchFamily="34" charset="0"/>
              <a:cs typeface="Arial" panose="020B0604020202020204" pitchFamily="34" charset="0"/>
            </a:endParaRPr>
          </a:p>
          <a:p>
            <a:pPr algn="just" eaLnBrk="1" hangingPunct="1">
              <a:lnSpc>
                <a:spcPct val="100000"/>
              </a:lnSpc>
              <a:spcBef>
                <a:spcPct val="0"/>
              </a:spcBef>
              <a:buFontTx/>
              <a:buNone/>
            </a:pPr>
            <a:r>
              <a:rPr lang="en-GB" altLang="en-US" sz="1100">
                <a:latin typeface="Arial" panose="020B0604020202020204" pitchFamily="34" charset="0"/>
                <a:cs typeface="Arial" panose="020B0604020202020204" pitchFamily="34" charset="0"/>
              </a:rPr>
              <a:t>A total of 330 respondents engaged with the victim satisfaction survey during the 2024-25 financial year. Of those who replied to the given question, 84% of respondents were satisfied with officer attendance times, whereas only 64% of respondents were satisfied with the overall treatment they received from Gwent Police.</a:t>
            </a:r>
          </a:p>
          <a:p>
            <a:pPr algn="just" eaLnBrk="1" hangingPunct="1">
              <a:lnSpc>
                <a:spcPct val="100000"/>
              </a:lnSpc>
              <a:spcBef>
                <a:spcPct val="0"/>
              </a:spcBef>
              <a:buFontTx/>
              <a:buNone/>
            </a:pPr>
            <a:endParaRPr lang="en-GB" altLang="en-US" sz="600">
              <a:solidFill>
                <a:srgbClr val="FF0000"/>
              </a:solidFill>
              <a:latin typeface="Arial" panose="020B0604020202020204" pitchFamily="34" charset="0"/>
              <a:cs typeface="Arial" panose="020B0604020202020204" pitchFamily="34" charset="0"/>
            </a:endParaRPr>
          </a:p>
          <a:p>
            <a:pPr algn="just" eaLnBrk="1" hangingPunct="1">
              <a:lnSpc>
                <a:spcPct val="100000"/>
              </a:lnSpc>
              <a:spcBef>
                <a:spcPct val="0"/>
              </a:spcBef>
              <a:buFontTx/>
              <a:buNone/>
            </a:pPr>
            <a:r>
              <a:rPr lang="en-GB" altLang="en-US" sz="1100" i="1">
                <a:latin typeface="Arial" panose="020B0604020202020204" pitchFamily="34" charset="0"/>
                <a:cs typeface="Arial" panose="020B0604020202020204" pitchFamily="34" charset="0"/>
              </a:rPr>
              <a:t>All questions within the survey are optional, which may result in a disparity between the number of responses received for each question.</a:t>
            </a:r>
          </a:p>
          <a:p>
            <a:pPr algn="just" eaLnBrk="1" hangingPunct="1">
              <a:lnSpc>
                <a:spcPct val="100000"/>
              </a:lnSpc>
              <a:spcBef>
                <a:spcPct val="0"/>
              </a:spcBef>
              <a:buFontTx/>
              <a:buNone/>
            </a:pPr>
            <a:endParaRPr lang="en-GB" altLang="en-US" sz="1100" i="1">
              <a:latin typeface="Arial" panose="020B0604020202020204" pitchFamily="34" charset="0"/>
              <a:cs typeface="Arial" panose="020B0604020202020204" pitchFamily="34" charset="0"/>
            </a:endParaRPr>
          </a:p>
          <a:p>
            <a:pPr algn="just" eaLnBrk="1" hangingPunct="1">
              <a:lnSpc>
                <a:spcPct val="100000"/>
              </a:lnSpc>
              <a:spcBef>
                <a:spcPct val="0"/>
              </a:spcBef>
              <a:buFontTx/>
              <a:buNone/>
            </a:pPr>
            <a:endParaRPr lang="en-GB" altLang="en-US" sz="1100" i="1">
              <a:latin typeface="Arial" panose="020B0604020202020204" pitchFamily="34" charset="0"/>
              <a:cs typeface="Arial" panose="020B0604020202020204" pitchFamily="34" charset="0"/>
            </a:endParaRPr>
          </a:p>
          <a:p>
            <a:pPr algn="just" eaLnBrk="1" hangingPunct="1">
              <a:lnSpc>
                <a:spcPct val="100000"/>
              </a:lnSpc>
              <a:spcBef>
                <a:spcPct val="0"/>
              </a:spcBef>
              <a:buFontTx/>
              <a:buNone/>
            </a:pPr>
            <a:endParaRPr lang="en-GB" altLang="en-US" sz="1100" i="1">
              <a:latin typeface="Arial" panose="020B0604020202020204" pitchFamily="34" charset="0"/>
              <a:cs typeface="Arial" panose="020B0604020202020204" pitchFamily="34" charset="0"/>
            </a:endParaRPr>
          </a:p>
          <a:p>
            <a:pPr algn="just" eaLnBrk="1" hangingPunct="1">
              <a:lnSpc>
                <a:spcPct val="100000"/>
              </a:lnSpc>
              <a:spcBef>
                <a:spcPct val="0"/>
              </a:spcBef>
              <a:buFontTx/>
              <a:buNone/>
            </a:pPr>
            <a:endParaRPr lang="en-GB" altLang="en-US" sz="1100" i="1">
              <a:latin typeface="Arial" panose="020B0604020202020204" pitchFamily="34" charset="0"/>
              <a:cs typeface="Arial" panose="020B0604020202020204" pitchFamily="34" charset="0"/>
            </a:endParaRPr>
          </a:p>
          <a:p>
            <a:pPr algn="just" eaLnBrk="1" hangingPunct="1">
              <a:lnSpc>
                <a:spcPct val="100000"/>
              </a:lnSpc>
              <a:spcBef>
                <a:spcPct val="0"/>
              </a:spcBef>
              <a:buFontTx/>
              <a:buNone/>
            </a:pPr>
            <a:endParaRPr lang="en-GB" altLang="en-US" sz="1200" i="1">
              <a:latin typeface="Arial" panose="020B0604020202020204" pitchFamily="34" charset="0"/>
              <a:cs typeface="Arial" panose="020B0604020202020204" pitchFamily="34" charset="0"/>
            </a:endParaRPr>
          </a:p>
        </p:txBody>
      </p:sp>
      <p:graphicFrame>
        <p:nvGraphicFramePr>
          <p:cNvPr id="8" name="Table 7">
            <a:extLst>
              <a:ext uri="{FF2B5EF4-FFF2-40B4-BE49-F238E27FC236}">
                <a16:creationId xmlns:a16="http://schemas.microsoft.com/office/drawing/2014/main" id="{F7194149-483E-B3C5-60C9-70E0432FD4B1}"/>
              </a:ext>
            </a:extLst>
          </p:cNvPr>
          <p:cNvGraphicFramePr>
            <a:graphicFrameLocks noGrp="1"/>
          </p:cNvGraphicFramePr>
          <p:nvPr>
            <p:extLst>
              <p:ext uri="{D42A27DB-BD31-4B8C-83A1-F6EECF244321}">
                <p14:modId xmlns:p14="http://schemas.microsoft.com/office/powerpoint/2010/main" val="110183106"/>
              </p:ext>
            </p:extLst>
          </p:nvPr>
        </p:nvGraphicFramePr>
        <p:xfrm>
          <a:off x="181706" y="840459"/>
          <a:ext cx="11844000" cy="3873600"/>
        </p:xfrm>
        <a:graphic>
          <a:graphicData uri="http://schemas.openxmlformats.org/drawingml/2006/table">
            <a:tbl>
              <a:tblPr firstRow="1" bandRow="1">
                <a:tableStyleId>{5C22544A-7EE6-4342-B048-85BDC9FD1C3A}</a:tableStyleId>
              </a:tblPr>
              <a:tblGrid>
                <a:gridCol w="4680000">
                  <a:extLst>
                    <a:ext uri="{9D8B030D-6E8A-4147-A177-3AD203B41FA5}">
                      <a16:colId xmlns:a16="http://schemas.microsoft.com/office/drawing/2014/main" val="2556408932"/>
                    </a:ext>
                  </a:extLst>
                </a:gridCol>
                <a:gridCol w="1800000">
                  <a:extLst>
                    <a:ext uri="{9D8B030D-6E8A-4147-A177-3AD203B41FA5}">
                      <a16:colId xmlns:a16="http://schemas.microsoft.com/office/drawing/2014/main" val="955072331"/>
                    </a:ext>
                  </a:extLst>
                </a:gridCol>
                <a:gridCol w="1512000">
                  <a:extLst>
                    <a:ext uri="{9D8B030D-6E8A-4147-A177-3AD203B41FA5}">
                      <a16:colId xmlns:a16="http://schemas.microsoft.com/office/drawing/2014/main" val="339701632"/>
                    </a:ext>
                  </a:extLst>
                </a:gridCol>
                <a:gridCol w="252000">
                  <a:extLst>
                    <a:ext uri="{9D8B030D-6E8A-4147-A177-3AD203B41FA5}">
                      <a16:colId xmlns:a16="http://schemas.microsoft.com/office/drawing/2014/main" val="98411868"/>
                    </a:ext>
                  </a:extLst>
                </a:gridCol>
                <a:gridCol w="1800000">
                  <a:extLst>
                    <a:ext uri="{9D8B030D-6E8A-4147-A177-3AD203B41FA5}">
                      <a16:colId xmlns:a16="http://schemas.microsoft.com/office/drawing/2014/main" val="2163472158"/>
                    </a:ext>
                  </a:extLst>
                </a:gridCol>
                <a:gridCol w="1800000">
                  <a:extLst>
                    <a:ext uri="{9D8B030D-6E8A-4147-A177-3AD203B41FA5}">
                      <a16:colId xmlns:a16="http://schemas.microsoft.com/office/drawing/2014/main" val="1798539125"/>
                    </a:ext>
                  </a:extLst>
                </a:gridCol>
              </a:tblGrid>
              <a:tr h="345600">
                <a:tc gridSpan="6">
                  <a:txBody>
                    <a:bodyPr/>
                    <a:lstStyle/>
                    <a:p>
                      <a:pPr algn="ctr"/>
                      <a:r>
                        <a:rPr lang="en-GB" sz="1200" b="1">
                          <a:solidFill>
                            <a:schemeClr val="bg1"/>
                          </a:solidFill>
                          <a:latin typeface="Arial" panose="020B0604020202020204" pitchFamily="34" charset="0"/>
                          <a:cs typeface="Arial" panose="020B0604020202020204" pitchFamily="34" charset="0"/>
                        </a:rPr>
                        <a:t>Victim Satisfaction Survey Data for Financial Year 2024-25</a:t>
                      </a:r>
                    </a:p>
                  </a:txBody>
                  <a:tcPr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43569"/>
                    </a:solidFill>
                  </a:tcPr>
                </a:tc>
                <a:tc hMerge="1">
                  <a:txBody>
                    <a:bodyPr/>
                    <a:lstStyle/>
                    <a:p>
                      <a:pPr algn="ctr"/>
                      <a:endParaRPr lang="en-GB" sz="1300" b="1">
                        <a:solidFill>
                          <a:schemeClr val="tx1"/>
                        </a:solidFill>
                        <a:latin typeface="Arial" panose="020B0604020202020204" pitchFamily="34" charset="0"/>
                        <a:cs typeface="Arial" panose="020B0604020202020204" pitchFamily="34" charset="0"/>
                      </a:endParaRP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FAADC"/>
                    </a:solidFill>
                  </a:tcPr>
                </a:tc>
                <a:tc hMerge="1">
                  <a:txBody>
                    <a:bodyPr/>
                    <a:lstStyle/>
                    <a:p>
                      <a:pPr algn="ctr"/>
                      <a:endParaRPr lang="en-GB" sz="1300" b="1">
                        <a:solidFill>
                          <a:schemeClr val="tx1"/>
                        </a:solidFill>
                        <a:latin typeface="Arial" panose="020B0604020202020204" pitchFamily="34" charset="0"/>
                        <a:cs typeface="Arial" panose="020B0604020202020204" pitchFamily="34" charset="0"/>
                      </a:endParaRP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FAADC"/>
                    </a:solidFill>
                  </a:tcPr>
                </a:tc>
                <a:tc hMerge="1">
                  <a:txBody>
                    <a:bodyPr/>
                    <a:lstStyle/>
                    <a:p>
                      <a:endParaRPr lang="en-GB"/>
                    </a:p>
                  </a:txBody>
                  <a:tcPr/>
                </a:tc>
                <a:tc hMerge="1">
                  <a:txBody>
                    <a:bodyPr/>
                    <a:lstStyle/>
                    <a:p>
                      <a:pPr algn="ctr"/>
                      <a:endParaRPr lang="en-GB" sz="1300" b="1">
                        <a:solidFill>
                          <a:schemeClr val="tx1"/>
                        </a:solidFill>
                        <a:latin typeface="Arial" panose="020B0604020202020204" pitchFamily="34" charset="0"/>
                        <a:cs typeface="Arial" panose="020B0604020202020204" pitchFamily="34" charset="0"/>
                      </a:endParaRP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FAADC"/>
                    </a:solidFill>
                  </a:tcPr>
                </a:tc>
                <a:tc hMerge="1">
                  <a:txBody>
                    <a:bodyPr/>
                    <a:lstStyle/>
                    <a:p>
                      <a:pPr algn="ctr"/>
                      <a:endParaRPr lang="en-GB" sz="1300" b="1">
                        <a:solidFill>
                          <a:schemeClr val="tx1"/>
                        </a:solidFill>
                        <a:latin typeface="Arial" panose="020B0604020202020204" pitchFamily="34" charset="0"/>
                        <a:cs typeface="Arial" panose="020B0604020202020204" pitchFamily="34" charset="0"/>
                      </a:endParaRP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FAADC"/>
                    </a:solidFill>
                  </a:tcPr>
                </a:tc>
                <a:extLst>
                  <a:ext uri="{0D108BD9-81ED-4DB2-BD59-A6C34878D82A}">
                    <a16:rowId xmlns:a16="http://schemas.microsoft.com/office/drawing/2014/main" val="2203418430"/>
                  </a:ext>
                </a:extLst>
              </a:tr>
              <a:tr h="504000">
                <a:tc>
                  <a:txBody>
                    <a:bodyPr/>
                    <a:lstStyle/>
                    <a:p>
                      <a:pPr algn="ctr"/>
                      <a:r>
                        <a:rPr lang="en-GB" sz="1100" b="1">
                          <a:solidFill>
                            <a:schemeClr val="tx1"/>
                          </a:solidFill>
                          <a:latin typeface="Arial" panose="020B0604020202020204" pitchFamily="34" charset="0"/>
                          <a:cs typeface="Arial" panose="020B0604020202020204" pitchFamily="34" charset="0"/>
                        </a:rPr>
                        <a:t>Survey Question</a:t>
                      </a:r>
                    </a:p>
                  </a:txBody>
                  <a:tcPr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3FA"/>
                    </a:solidFill>
                  </a:tcPr>
                </a:tc>
                <a:tc>
                  <a:txBody>
                    <a:bodyPr/>
                    <a:lstStyle/>
                    <a:p>
                      <a:pPr algn="ctr"/>
                      <a:r>
                        <a:rPr lang="en-GB" sz="1100" b="1">
                          <a:solidFill>
                            <a:schemeClr val="tx1"/>
                          </a:solidFill>
                          <a:latin typeface="Arial" panose="020B0604020202020204" pitchFamily="34" charset="0"/>
                          <a:cs typeface="Arial" panose="020B0604020202020204" pitchFamily="34" charset="0"/>
                        </a:rPr>
                        <a:t>Percentage of Respondents Satisfied</a:t>
                      </a:r>
                    </a:p>
                  </a:txBody>
                  <a:tcPr marL="36000" marR="3600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3FA"/>
                    </a:solidFill>
                  </a:tcPr>
                </a:tc>
                <a:tc gridSpan="2">
                  <a:txBody>
                    <a:bodyPr/>
                    <a:lstStyle/>
                    <a:p>
                      <a:pPr algn="ctr"/>
                      <a:r>
                        <a:rPr lang="en-GB" sz="1100" b="1">
                          <a:solidFill>
                            <a:schemeClr val="tx1"/>
                          </a:solidFill>
                          <a:latin typeface="Arial" panose="020B0604020202020204" pitchFamily="34" charset="0"/>
                          <a:cs typeface="Arial" panose="020B0604020202020204" pitchFamily="34" charset="0"/>
                        </a:rPr>
                        <a:t>Quarter-on-Quarter Difference</a:t>
                      </a:r>
                    </a:p>
                  </a:txBody>
                  <a:tcPr marL="36000" marR="3600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3FA"/>
                    </a:solidFill>
                  </a:tcPr>
                </a:tc>
                <a:tc hMerge="1">
                  <a:txBody>
                    <a:bodyPr/>
                    <a:lstStyle/>
                    <a:p>
                      <a:endParaRPr lang="en-GB"/>
                    </a:p>
                  </a:txBody>
                  <a:tcPr/>
                </a:tc>
                <a:tc>
                  <a:txBody>
                    <a:bodyPr/>
                    <a:lstStyle/>
                    <a:p>
                      <a:pPr algn="ctr"/>
                      <a:r>
                        <a:rPr lang="en-GB" sz="1100" b="1">
                          <a:solidFill>
                            <a:schemeClr val="tx1"/>
                          </a:solidFill>
                          <a:latin typeface="Arial" panose="020B0604020202020204" pitchFamily="34" charset="0"/>
                          <a:cs typeface="Arial" panose="020B0604020202020204" pitchFamily="34" charset="0"/>
                        </a:rPr>
                        <a:t>Number of Respondents Satisfied</a:t>
                      </a:r>
                    </a:p>
                  </a:txBody>
                  <a:tcPr marL="36000" marR="3600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3FA"/>
                    </a:solidFill>
                  </a:tcPr>
                </a:tc>
                <a:tc>
                  <a:txBody>
                    <a:bodyPr/>
                    <a:lstStyle/>
                    <a:p>
                      <a:pPr algn="ctr"/>
                      <a:r>
                        <a:rPr lang="en-GB" sz="1100" b="1">
                          <a:solidFill>
                            <a:schemeClr val="tx1"/>
                          </a:solidFill>
                          <a:latin typeface="Arial" panose="020B0604020202020204" pitchFamily="34" charset="0"/>
                          <a:cs typeface="Arial" panose="020B0604020202020204" pitchFamily="34" charset="0"/>
                        </a:rPr>
                        <a:t>Total Responses Received</a:t>
                      </a:r>
                    </a:p>
                  </a:txBody>
                  <a:tcPr marL="36000" marR="3600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3FA"/>
                    </a:solidFill>
                  </a:tcPr>
                </a:tc>
                <a:extLst>
                  <a:ext uri="{0D108BD9-81ED-4DB2-BD59-A6C34878D82A}">
                    <a16:rowId xmlns:a16="http://schemas.microsoft.com/office/drawing/2014/main" val="264818706"/>
                  </a:ext>
                </a:extLst>
              </a:tr>
              <a:tr h="504000">
                <a:tc>
                  <a:txBody>
                    <a:bodyPr/>
                    <a:lstStyle/>
                    <a:p>
                      <a:pPr algn="just"/>
                      <a:r>
                        <a:rPr lang="en-GB" sz="1000" b="1" kern="1200">
                          <a:solidFill>
                            <a:schemeClr val="dk1"/>
                          </a:solidFill>
                          <a:effectLst/>
                          <a:latin typeface="Arial" panose="020B0604020202020204" pitchFamily="34" charset="0"/>
                          <a:ea typeface="+mn-ea"/>
                          <a:cs typeface="Arial" panose="020B0604020202020204" pitchFamily="34" charset="0"/>
                        </a:rPr>
                        <a:t>How satisfied are you with the ease of initial contact with the Police?</a:t>
                      </a:r>
                    </a:p>
                  </a:txBody>
                  <a:tcPr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3FA"/>
                    </a:solidFill>
                  </a:tcPr>
                </a:tc>
                <a:tc>
                  <a:txBody>
                    <a:bodyPr/>
                    <a:lstStyle/>
                    <a:p>
                      <a:pPr algn="ctr"/>
                      <a:r>
                        <a:rPr lang="en-GB" sz="1000" b="1">
                          <a:latin typeface="Arial" panose="020B0604020202020204" pitchFamily="34" charset="0"/>
                          <a:cs typeface="Arial" panose="020B0604020202020204" pitchFamily="34" charset="0"/>
                        </a:rPr>
                        <a:t>77%</a:t>
                      </a:r>
                    </a:p>
                  </a:txBody>
                  <a:tcPr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b="1" i="0" u="none" strike="noStrike">
                          <a:ln>
                            <a:noFill/>
                          </a:ln>
                          <a:solidFill>
                            <a:schemeClr val="tx1"/>
                          </a:solidFill>
                          <a:effectLst/>
                          <a:latin typeface="Arial" panose="020B0604020202020204" pitchFamily="34" charset="0"/>
                          <a:cs typeface="Arial" panose="020B0604020202020204" pitchFamily="34" charset="0"/>
                        </a:rPr>
                        <a:t>-2%</a:t>
                      </a:r>
                    </a:p>
                  </a:txBody>
                  <a:tcPr marT="72000" marB="72000" anchor="ct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b="1" i="0" u="none" strike="noStrike">
                          <a:solidFill>
                            <a:srgbClr val="9C0006"/>
                          </a:solidFill>
                          <a:effectLst/>
                          <a:latin typeface="Wingdings" panose="05000000000000000000" pitchFamily="2" charset="2"/>
                        </a:rPr>
                        <a:t>â</a:t>
                      </a:r>
                    </a:p>
                  </a:txBody>
                  <a:tcPr marL="72000" marR="72000" marT="72000" marB="72000" anchor="ct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7CE"/>
                    </a:solidFill>
                  </a:tcPr>
                </a:tc>
                <a:tc>
                  <a:txBody>
                    <a:bodyPr/>
                    <a:lstStyle/>
                    <a:p>
                      <a:pPr algn="ctr"/>
                      <a:r>
                        <a:rPr lang="en-GB" sz="1000" b="1">
                          <a:latin typeface="Arial" panose="020B0604020202020204" pitchFamily="34" charset="0"/>
                          <a:cs typeface="Arial" panose="020B0604020202020204" pitchFamily="34" charset="0"/>
                        </a:rPr>
                        <a:t>252</a:t>
                      </a:r>
                    </a:p>
                  </a:txBody>
                  <a:tcPr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000" b="1">
                          <a:latin typeface="Arial" panose="020B0604020202020204" pitchFamily="34" charset="0"/>
                          <a:cs typeface="Arial" panose="020B0604020202020204" pitchFamily="34" charset="0"/>
                        </a:rPr>
                        <a:t>326</a:t>
                      </a:r>
                    </a:p>
                  </a:txBody>
                  <a:tcPr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52990886"/>
                  </a:ext>
                </a:extLst>
              </a:tr>
              <a:tr h="504000">
                <a:tc>
                  <a:txBody>
                    <a:bodyPr/>
                    <a:lstStyle/>
                    <a:p>
                      <a:pPr algn="just"/>
                      <a:r>
                        <a:rPr lang="en-GB" sz="1000" b="1" kern="1200">
                          <a:solidFill>
                            <a:schemeClr val="dk1"/>
                          </a:solidFill>
                          <a:effectLst/>
                          <a:latin typeface="Arial" panose="020B0604020202020204" pitchFamily="34" charset="0"/>
                          <a:ea typeface="+mn-ea"/>
                          <a:cs typeface="Arial" panose="020B0604020202020204" pitchFamily="34" charset="0"/>
                        </a:rPr>
                        <a:t>How satisfied are you with the response time to your contact? </a:t>
                      </a:r>
                    </a:p>
                    <a:p>
                      <a:pPr algn="just"/>
                      <a:r>
                        <a:rPr lang="en-GB" sz="1000" b="1" kern="1200">
                          <a:solidFill>
                            <a:schemeClr val="dk1"/>
                          </a:solidFill>
                          <a:effectLst/>
                          <a:latin typeface="Arial" panose="020B0604020202020204" pitchFamily="34" charset="0"/>
                          <a:ea typeface="+mn-ea"/>
                          <a:cs typeface="Arial" panose="020B0604020202020204" pitchFamily="34" charset="0"/>
                        </a:rPr>
                        <a:t>(e.g. how long it took for your call to be answered)</a:t>
                      </a:r>
                      <a:endParaRPr lang="en-GB" sz="1000" b="1">
                        <a:latin typeface="Arial" panose="020B0604020202020204" pitchFamily="34" charset="0"/>
                        <a:cs typeface="Arial" panose="020B0604020202020204" pitchFamily="34" charset="0"/>
                      </a:endParaRPr>
                    </a:p>
                  </a:txBody>
                  <a:tcPr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3FA"/>
                    </a:solidFill>
                  </a:tcPr>
                </a:tc>
                <a:tc>
                  <a:txBody>
                    <a:bodyPr/>
                    <a:lstStyle/>
                    <a:p>
                      <a:pPr algn="ctr"/>
                      <a:r>
                        <a:rPr lang="en-GB" sz="1000" b="1">
                          <a:latin typeface="Arial" panose="020B0604020202020204" pitchFamily="34" charset="0"/>
                          <a:cs typeface="Arial" panose="020B0604020202020204" pitchFamily="34" charset="0"/>
                        </a:rPr>
                        <a:t>75%</a:t>
                      </a:r>
                    </a:p>
                  </a:txBody>
                  <a:tcPr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b="1" i="0" u="none" strike="noStrike">
                          <a:ln>
                            <a:noFill/>
                          </a:ln>
                          <a:solidFill>
                            <a:schemeClr val="tx1"/>
                          </a:solidFill>
                          <a:effectLst/>
                          <a:latin typeface="Arial" panose="020B0604020202020204" pitchFamily="34" charset="0"/>
                          <a:cs typeface="Arial" panose="020B0604020202020204" pitchFamily="34" charset="0"/>
                        </a:rPr>
                        <a:t>+1%</a:t>
                      </a:r>
                    </a:p>
                  </a:txBody>
                  <a:tcPr marT="72000" marB="72000" anchor="ct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b="1" i="0" u="none" strike="noStrike">
                          <a:solidFill>
                            <a:srgbClr val="006100"/>
                          </a:solidFill>
                          <a:effectLst/>
                          <a:latin typeface="Wingdings" panose="05000000000000000000" pitchFamily="2" charset="2"/>
                        </a:rPr>
                        <a:t>á</a:t>
                      </a:r>
                    </a:p>
                  </a:txBody>
                  <a:tcPr marL="72000" marR="72000" marT="72000" marB="72000" anchor="ct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GB" sz="1000" b="1">
                          <a:latin typeface="Arial" panose="020B0604020202020204" pitchFamily="34" charset="0"/>
                          <a:cs typeface="Arial" panose="020B0604020202020204" pitchFamily="34" charset="0"/>
                        </a:rPr>
                        <a:t>246</a:t>
                      </a:r>
                    </a:p>
                  </a:txBody>
                  <a:tcPr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000" b="1">
                          <a:latin typeface="Arial" panose="020B0604020202020204" pitchFamily="34" charset="0"/>
                          <a:cs typeface="Arial" panose="020B0604020202020204" pitchFamily="34" charset="0"/>
                        </a:rPr>
                        <a:t>328</a:t>
                      </a:r>
                    </a:p>
                  </a:txBody>
                  <a:tcPr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33823186"/>
                  </a:ext>
                </a:extLst>
              </a:tr>
              <a:tr h="504000">
                <a:tc>
                  <a:txBody>
                    <a:bodyPr/>
                    <a:lstStyle/>
                    <a:p>
                      <a:pPr algn="just"/>
                      <a:r>
                        <a:rPr lang="en-GB" sz="1000" b="1" kern="1200">
                          <a:solidFill>
                            <a:schemeClr val="dk1"/>
                          </a:solidFill>
                          <a:effectLst/>
                          <a:latin typeface="Arial" panose="020B0604020202020204" pitchFamily="34" charset="0"/>
                          <a:ea typeface="+mn-ea"/>
                          <a:cs typeface="Arial" panose="020B0604020202020204" pitchFamily="34" charset="0"/>
                        </a:rPr>
                        <a:t>Overall, how satisfied are you with your experience of the first point of contact with the police?</a:t>
                      </a:r>
                    </a:p>
                  </a:txBody>
                  <a:tcPr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3FA"/>
                    </a:solidFill>
                  </a:tcPr>
                </a:tc>
                <a:tc>
                  <a:txBody>
                    <a:bodyPr/>
                    <a:lstStyle/>
                    <a:p>
                      <a:pPr algn="ctr"/>
                      <a:r>
                        <a:rPr lang="en-GB" sz="1000" b="1">
                          <a:latin typeface="Arial" panose="020B0604020202020204" pitchFamily="34" charset="0"/>
                          <a:cs typeface="Arial" panose="020B0604020202020204" pitchFamily="34" charset="0"/>
                        </a:rPr>
                        <a:t>73%</a:t>
                      </a:r>
                    </a:p>
                  </a:txBody>
                  <a:tcPr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b="1" i="0" u="none" strike="noStrike">
                          <a:ln>
                            <a:noFill/>
                          </a:ln>
                          <a:solidFill>
                            <a:schemeClr val="tx1"/>
                          </a:solidFill>
                          <a:effectLst/>
                          <a:latin typeface="Arial" panose="020B0604020202020204" pitchFamily="34" charset="0"/>
                          <a:cs typeface="Arial" panose="020B0604020202020204" pitchFamily="34" charset="0"/>
                        </a:rPr>
                        <a:t>0%</a:t>
                      </a:r>
                    </a:p>
                  </a:txBody>
                  <a:tcPr marT="72000" marB="72000" anchor="ct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b="1" i="0" u="none" strike="noStrike">
                          <a:solidFill>
                            <a:srgbClr val="808080"/>
                          </a:solidFill>
                          <a:effectLst/>
                          <a:highlight>
                            <a:srgbClr val="D9D9D9"/>
                          </a:highlight>
                          <a:latin typeface="Wingdings" panose="05000000000000000000" pitchFamily="2" charset="2"/>
                        </a:rPr>
                        <a:t>à</a:t>
                      </a:r>
                    </a:p>
                  </a:txBody>
                  <a:tcPr marL="72000" marR="72000" marT="72000" marB="72000" anchor="ct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a:txBody>
                    <a:bodyPr/>
                    <a:lstStyle/>
                    <a:p>
                      <a:pPr algn="ctr"/>
                      <a:r>
                        <a:rPr lang="en-GB" sz="1000" b="1">
                          <a:latin typeface="Arial" panose="020B0604020202020204" pitchFamily="34" charset="0"/>
                          <a:cs typeface="Arial" panose="020B0604020202020204" pitchFamily="34" charset="0"/>
                        </a:rPr>
                        <a:t>241</a:t>
                      </a:r>
                    </a:p>
                  </a:txBody>
                  <a:tcPr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000" b="1">
                          <a:latin typeface="Arial" panose="020B0604020202020204" pitchFamily="34" charset="0"/>
                          <a:cs typeface="Arial" panose="020B0604020202020204" pitchFamily="34" charset="0"/>
                        </a:rPr>
                        <a:t>329</a:t>
                      </a:r>
                    </a:p>
                  </a:txBody>
                  <a:tcPr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06063001"/>
                  </a:ext>
                </a:extLst>
              </a:tr>
              <a:tr h="504000">
                <a:tc>
                  <a:txBody>
                    <a:bodyPr/>
                    <a:lstStyle/>
                    <a:p>
                      <a:pPr algn="just"/>
                      <a:r>
                        <a:rPr lang="en-GB" sz="1000" b="1" kern="1200">
                          <a:solidFill>
                            <a:schemeClr val="dk1"/>
                          </a:solidFill>
                          <a:effectLst/>
                          <a:latin typeface="Arial" panose="020B0604020202020204" pitchFamily="34" charset="0"/>
                          <a:ea typeface="+mn-ea"/>
                          <a:cs typeface="Arial" panose="020B0604020202020204" pitchFamily="34" charset="0"/>
                        </a:rPr>
                        <a:t>If an officer attended, how satisfied are you with the time it took for them to arrive?</a:t>
                      </a:r>
                    </a:p>
                  </a:txBody>
                  <a:tcPr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3FA"/>
                    </a:solidFill>
                  </a:tcPr>
                </a:tc>
                <a:tc>
                  <a:txBody>
                    <a:bodyPr/>
                    <a:lstStyle/>
                    <a:p>
                      <a:pPr algn="ctr"/>
                      <a:r>
                        <a:rPr lang="en-GB" sz="1000" b="1">
                          <a:latin typeface="Arial" panose="020B0604020202020204" pitchFamily="34" charset="0"/>
                          <a:cs typeface="Arial" panose="020B0604020202020204" pitchFamily="34" charset="0"/>
                        </a:rPr>
                        <a:t>84%</a:t>
                      </a:r>
                    </a:p>
                  </a:txBody>
                  <a:tcPr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b="1" i="0" u="none" strike="noStrike">
                          <a:ln>
                            <a:noFill/>
                          </a:ln>
                          <a:solidFill>
                            <a:schemeClr val="tx1"/>
                          </a:solidFill>
                          <a:effectLst/>
                          <a:latin typeface="Arial" panose="020B0604020202020204" pitchFamily="34" charset="0"/>
                          <a:cs typeface="Arial" panose="020B0604020202020204" pitchFamily="34" charset="0"/>
                        </a:rPr>
                        <a:t>-1%</a:t>
                      </a:r>
                    </a:p>
                  </a:txBody>
                  <a:tcPr marT="72000" marB="72000" anchor="ct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b="1" i="0" u="none" strike="noStrike">
                          <a:solidFill>
                            <a:srgbClr val="9C0006"/>
                          </a:solidFill>
                          <a:effectLst/>
                          <a:latin typeface="Wingdings" panose="05000000000000000000" pitchFamily="2" charset="2"/>
                        </a:rPr>
                        <a:t>â</a:t>
                      </a:r>
                    </a:p>
                  </a:txBody>
                  <a:tcPr marL="72000" marR="72000" marT="72000" marB="72000" anchor="ct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7CE"/>
                    </a:solidFill>
                  </a:tcPr>
                </a:tc>
                <a:tc>
                  <a:txBody>
                    <a:bodyPr/>
                    <a:lstStyle/>
                    <a:p>
                      <a:pPr algn="ctr"/>
                      <a:r>
                        <a:rPr lang="en-GB" sz="1000" b="1">
                          <a:latin typeface="Arial" panose="020B0604020202020204" pitchFamily="34" charset="0"/>
                          <a:cs typeface="Arial" panose="020B0604020202020204" pitchFamily="34" charset="0"/>
                        </a:rPr>
                        <a:t>147</a:t>
                      </a:r>
                    </a:p>
                  </a:txBody>
                  <a:tcPr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000" b="1">
                          <a:latin typeface="Arial" panose="020B0604020202020204" pitchFamily="34" charset="0"/>
                          <a:cs typeface="Arial" panose="020B0604020202020204" pitchFamily="34" charset="0"/>
                        </a:rPr>
                        <a:t>174</a:t>
                      </a:r>
                    </a:p>
                  </a:txBody>
                  <a:tcPr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04354959"/>
                  </a:ext>
                </a:extLst>
              </a:tr>
              <a:tr h="504000">
                <a:tc>
                  <a:txBody>
                    <a:bodyPr/>
                    <a:lstStyle/>
                    <a:p>
                      <a:pPr algn="just"/>
                      <a:r>
                        <a:rPr lang="en-GB" sz="1000" b="1" kern="1200">
                          <a:solidFill>
                            <a:schemeClr val="dk1"/>
                          </a:solidFill>
                          <a:effectLst/>
                          <a:latin typeface="Arial" panose="020B0604020202020204" pitchFamily="34" charset="0"/>
                          <a:ea typeface="+mn-ea"/>
                          <a:cs typeface="Arial" panose="020B0604020202020204" pitchFamily="34" charset="0"/>
                        </a:rPr>
                        <a:t>How satisfied are you with the actions taken by the attending officer/s?</a:t>
                      </a:r>
                    </a:p>
                  </a:txBody>
                  <a:tcPr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3FA"/>
                    </a:solidFill>
                  </a:tcPr>
                </a:tc>
                <a:tc>
                  <a:txBody>
                    <a:bodyPr/>
                    <a:lstStyle/>
                    <a:p>
                      <a:pPr algn="ctr"/>
                      <a:r>
                        <a:rPr lang="en-GB" sz="1000" b="1">
                          <a:latin typeface="Arial" panose="020B0604020202020204" pitchFamily="34" charset="0"/>
                          <a:cs typeface="Arial" panose="020B0604020202020204" pitchFamily="34" charset="0"/>
                        </a:rPr>
                        <a:t>75%</a:t>
                      </a:r>
                    </a:p>
                  </a:txBody>
                  <a:tcPr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b="1" i="0" u="none" strike="noStrike">
                          <a:ln>
                            <a:noFill/>
                          </a:ln>
                          <a:solidFill>
                            <a:schemeClr val="tx1"/>
                          </a:solidFill>
                          <a:effectLst/>
                          <a:latin typeface="Arial" panose="020B0604020202020204" pitchFamily="34" charset="0"/>
                          <a:cs typeface="Arial" panose="020B0604020202020204" pitchFamily="34" charset="0"/>
                        </a:rPr>
                        <a:t>-2%</a:t>
                      </a:r>
                    </a:p>
                  </a:txBody>
                  <a:tcPr marT="72000" marB="72000" anchor="ct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b="1" i="0" u="none" strike="noStrike">
                          <a:solidFill>
                            <a:srgbClr val="9C0006"/>
                          </a:solidFill>
                          <a:effectLst/>
                          <a:latin typeface="Wingdings" panose="05000000000000000000" pitchFamily="2" charset="2"/>
                        </a:rPr>
                        <a:t>â</a:t>
                      </a:r>
                    </a:p>
                  </a:txBody>
                  <a:tcPr marL="72000" marR="72000" marT="72000" marB="72000" anchor="ct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7CE"/>
                    </a:solidFill>
                  </a:tcPr>
                </a:tc>
                <a:tc>
                  <a:txBody>
                    <a:bodyPr/>
                    <a:lstStyle/>
                    <a:p>
                      <a:pPr algn="ctr"/>
                      <a:r>
                        <a:rPr lang="en-GB" sz="1000" b="1">
                          <a:latin typeface="Arial" panose="020B0604020202020204" pitchFamily="34" charset="0"/>
                          <a:cs typeface="Arial" panose="020B0604020202020204" pitchFamily="34" charset="0"/>
                        </a:rPr>
                        <a:t>133</a:t>
                      </a:r>
                    </a:p>
                  </a:txBody>
                  <a:tcPr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000" b="1">
                          <a:latin typeface="Arial" panose="020B0604020202020204" pitchFamily="34" charset="0"/>
                          <a:cs typeface="Arial" panose="020B0604020202020204" pitchFamily="34" charset="0"/>
                        </a:rPr>
                        <a:t>178</a:t>
                      </a:r>
                    </a:p>
                  </a:txBody>
                  <a:tcPr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63132585"/>
                  </a:ext>
                </a:extLst>
              </a:tr>
              <a:tr h="504000">
                <a:tc>
                  <a:txBody>
                    <a:bodyPr/>
                    <a:lstStyle/>
                    <a:p>
                      <a:pPr algn="just"/>
                      <a:r>
                        <a:rPr lang="en-GB" sz="1000" b="1" kern="1200">
                          <a:solidFill>
                            <a:schemeClr val="dk1"/>
                          </a:solidFill>
                          <a:effectLst/>
                          <a:latin typeface="Arial" panose="020B0604020202020204" pitchFamily="34" charset="0"/>
                          <a:ea typeface="+mn-ea"/>
                          <a:cs typeface="Arial" panose="020B0604020202020204" pitchFamily="34" charset="0"/>
                        </a:rPr>
                        <a:t>Thinking about your overall experience, how satisfied are you with the treatment you have received from Gwent Police?</a:t>
                      </a:r>
                    </a:p>
                  </a:txBody>
                  <a:tcPr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3FA"/>
                    </a:solidFill>
                  </a:tcPr>
                </a:tc>
                <a:tc>
                  <a:txBody>
                    <a:bodyPr/>
                    <a:lstStyle/>
                    <a:p>
                      <a:pPr algn="ctr"/>
                      <a:r>
                        <a:rPr lang="en-GB" sz="1000" b="1">
                          <a:latin typeface="Arial" panose="020B0604020202020204" pitchFamily="34" charset="0"/>
                          <a:cs typeface="Arial" panose="020B0604020202020204" pitchFamily="34" charset="0"/>
                        </a:rPr>
                        <a:t>64%</a:t>
                      </a:r>
                    </a:p>
                  </a:txBody>
                  <a:tcPr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b="1" i="0" u="none" strike="noStrike">
                          <a:ln>
                            <a:noFill/>
                          </a:ln>
                          <a:solidFill>
                            <a:schemeClr val="tx1"/>
                          </a:solidFill>
                          <a:effectLst/>
                          <a:latin typeface="Arial" panose="020B0604020202020204" pitchFamily="34" charset="0"/>
                          <a:cs typeface="Arial" panose="020B0604020202020204" pitchFamily="34" charset="0"/>
                        </a:rPr>
                        <a:t>-1%</a:t>
                      </a:r>
                    </a:p>
                  </a:txBody>
                  <a:tcPr marT="72000" marB="72000" anchor="ct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b="1" i="0" u="none" strike="noStrike">
                          <a:solidFill>
                            <a:srgbClr val="9C0006"/>
                          </a:solidFill>
                          <a:effectLst/>
                          <a:latin typeface="Wingdings" panose="05000000000000000000" pitchFamily="2" charset="2"/>
                        </a:rPr>
                        <a:t>â</a:t>
                      </a:r>
                    </a:p>
                  </a:txBody>
                  <a:tcPr marL="72000" marR="72000" marT="72000" marB="72000" anchor="ct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7CE"/>
                    </a:solidFill>
                  </a:tcPr>
                </a:tc>
                <a:tc>
                  <a:txBody>
                    <a:bodyPr/>
                    <a:lstStyle/>
                    <a:p>
                      <a:pPr algn="ctr"/>
                      <a:r>
                        <a:rPr lang="en-GB" sz="1000" b="1">
                          <a:latin typeface="Arial" panose="020B0604020202020204" pitchFamily="34" charset="0"/>
                          <a:cs typeface="Arial" panose="020B0604020202020204" pitchFamily="34" charset="0"/>
                        </a:rPr>
                        <a:t>211</a:t>
                      </a:r>
                    </a:p>
                  </a:txBody>
                  <a:tcPr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000" b="1">
                          <a:latin typeface="Arial" panose="020B0604020202020204" pitchFamily="34" charset="0"/>
                          <a:cs typeface="Arial" panose="020B0604020202020204" pitchFamily="34" charset="0"/>
                        </a:rPr>
                        <a:t>328</a:t>
                      </a:r>
                    </a:p>
                  </a:txBody>
                  <a:tcPr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45749054"/>
                  </a:ext>
                </a:extLst>
              </a:tr>
            </a:tbl>
          </a:graphicData>
        </a:graphic>
      </p:graphicFrame>
    </p:spTree>
    <p:extLst>
      <p:ext uri="{BB962C8B-B14F-4D97-AF65-F5344CB8AC3E}">
        <p14:creationId xmlns:p14="http://schemas.microsoft.com/office/powerpoint/2010/main" val="59475226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5C69F3-31FF-943A-3D63-D698D52B9843}"/>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4FD258F4-B093-BECB-1156-C9BF20C5B297}"/>
              </a:ext>
            </a:extLst>
          </p:cNvPr>
          <p:cNvSpPr/>
          <p:nvPr/>
        </p:nvSpPr>
        <p:spPr>
          <a:xfrm>
            <a:off x="0" y="0"/>
            <a:ext cx="12192000" cy="669925"/>
          </a:xfrm>
          <a:prstGeom prst="rect">
            <a:avLst/>
          </a:prstGeom>
          <a:solidFill>
            <a:srgbClr val="E6234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sz="3200"/>
              <a:t>	</a:t>
            </a:r>
            <a:r>
              <a:rPr lang="en-GB" sz="3200">
                <a:latin typeface="Arial" panose="020B0604020202020204" pitchFamily="34" charset="0"/>
                <a:cs typeface="Arial" panose="020B0604020202020204" pitchFamily="34" charset="0"/>
              </a:rPr>
              <a:t>Pillar Five – Reducing Reoffending</a:t>
            </a:r>
          </a:p>
        </p:txBody>
      </p:sp>
      <p:sp>
        <p:nvSpPr>
          <p:cNvPr id="3" name="TextBox 2">
            <a:extLst>
              <a:ext uri="{FF2B5EF4-FFF2-40B4-BE49-F238E27FC236}">
                <a16:creationId xmlns:a16="http://schemas.microsoft.com/office/drawing/2014/main" id="{012766A2-628C-909A-04F3-250906F9404A}"/>
              </a:ext>
            </a:extLst>
          </p:cNvPr>
          <p:cNvSpPr txBox="1"/>
          <p:nvPr/>
        </p:nvSpPr>
        <p:spPr>
          <a:xfrm>
            <a:off x="461458" y="1160675"/>
            <a:ext cx="7703487" cy="1785104"/>
          </a:xfrm>
          <a:prstGeom prst="rect">
            <a:avLst/>
          </a:prstGeom>
          <a:noFill/>
        </p:spPr>
        <p:txBody>
          <a:bodyPr wrap="square" numCol="2">
            <a:spAutoFit/>
          </a:bodyPr>
          <a:lstStyle/>
          <a:p>
            <a:pPr marL="342900" indent="-342900" eaLnBrk="1" fontAlgn="auto" hangingPunct="1">
              <a:spcBef>
                <a:spcPts val="0"/>
              </a:spcBef>
              <a:spcAft>
                <a:spcPts val="0"/>
              </a:spcAft>
              <a:buFont typeface="+mj-lt"/>
              <a:buAutoNum type="arabicPeriod"/>
              <a:defRPr/>
            </a:pPr>
            <a:r>
              <a:rPr lang="en-GB" sz="1400">
                <a:latin typeface="Arial" panose="020B0604020202020204" pitchFamily="34" charset="0"/>
                <a:cs typeface="Arial" panose="020B0604020202020204" pitchFamily="34" charset="0"/>
              </a:rPr>
              <a:t>Offenders and Repeat Offenders</a:t>
            </a:r>
          </a:p>
          <a:p>
            <a:pPr marL="342900" indent="-342900" eaLnBrk="1" fontAlgn="auto" hangingPunct="1">
              <a:spcBef>
                <a:spcPts val="0"/>
              </a:spcBef>
              <a:spcAft>
                <a:spcPts val="0"/>
              </a:spcAft>
              <a:buFont typeface="+mj-lt"/>
              <a:buAutoNum type="arabicPeriod"/>
              <a:defRPr/>
            </a:pPr>
            <a:r>
              <a:rPr lang="en-GB" sz="1400">
                <a:latin typeface="Arial" panose="020B0604020202020204" pitchFamily="34" charset="0"/>
                <a:cs typeface="Arial" panose="020B0604020202020204" pitchFamily="34" charset="0"/>
              </a:rPr>
              <a:t>Young Offenders and First-Time Entrants</a:t>
            </a:r>
          </a:p>
          <a:p>
            <a:pPr marL="342900" indent="-342900" eaLnBrk="1" fontAlgn="auto" hangingPunct="1">
              <a:spcBef>
                <a:spcPts val="0"/>
              </a:spcBef>
              <a:spcAft>
                <a:spcPts val="0"/>
              </a:spcAft>
              <a:buFont typeface="+mj-lt"/>
              <a:buAutoNum type="arabicPeriod"/>
              <a:defRPr/>
            </a:pPr>
            <a:r>
              <a:rPr lang="en-GB" sz="1400">
                <a:latin typeface="Arial" panose="020B0604020202020204" pitchFamily="34" charset="0"/>
                <a:cs typeface="Arial" panose="020B0604020202020204" pitchFamily="34" charset="0"/>
              </a:rPr>
              <a:t>Children in Police Custody</a:t>
            </a:r>
          </a:p>
          <a:p>
            <a:pPr marL="342900" indent="-342900" eaLnBrk="1" fontAlgn="auto" hangingPunct="1">
              <a:spcBef>
                <a:spcPts val="0"/>
              </a:spcBef>
              <a:spcAft>
                <a:spcPts val="0"/>
              </a:spcAft>
              <a:buFont typeface="+mj-lt"/>
              <a:buAutoNum type="arabicPeriod"/>
              <a:defRPr/>
            </a:pPr>
            <a:endParaRPr lang="en-GB" sz="1400">
              <a:latin typeface="Arial" panose="020B0604020202020204" pitchFamily="34" charset="0"/>
              <a:cs typeface="Arial" panose="020B0604020202020204" pitchFamily="34" charset="0"/>
            </a:endParaRPr>
          </a:p>
          <a:p>
            <a:pPr marL="342900" indent="-342900" eaLnBrk="1" fontAlgn="auto" hangingPunct="1">
              <a:spcBef>
                <a:spcPts val="0"/>
              </a:spcBef>
              <a:spcAft>
                <a:spcPts val="0"/>
              </a:spcAft>
              <a:buFont typeface="+mj-lt"/>
              <a:buAutoNum type="arabicPeriod"/>
              <a:defRPr/>
            </a:pPr>
            <a:endParaRPr lang="en-GB">
              <a:latin typeface="+mn-lt"/>
            </a:endParaRPr>
          </a:p>
          <a:p>
            <a:pPr marL="342900" indent="-342900" eaLnBrk="1" fontAlgn="auto" hangingPunct="1">
              <a:spcBef>
                <a:spcPts val="0"/>
              </a:spcBef>
              <a:spcAft>
                <a:spcPts val="0"/>
              </a:spcAft>
              <a:buFont typeface="+mj-lt"/>
              <a:buAutoNum type="arabicPeriod"/>
              <a:defRPr/>
            </a:pPr>
            <a:endParaRPr lang="en-GB">
              <a:latin typeface="+mn-lt"/>
            </a:endParaRPr>
          </a:p>
          <a:p>
            <a:pPr eaLnBrk="1" fontAlgn="auto" hangingPunct="1">
              <a:spcBef>
                <a:spcPts val="0"/>
              </a:spcBef>
              <a:spcAft>
                <a:spcPts val="0"/>
              </a:spcAft>
              <a:defRPr/>
            </a:pPr>
            <a:endParaRPr lang="en-GB">
              <a:latin typeface="+mn-lt"/>
            </a:endParaRPr>
          </a:p>
        </p:txBody>
      </p:sp>
    </p:spTree>
    <p:extLst>
      <p:ext uri="{BB962C8B-B14F-4D97-AF65-F5344CB8AC3E}">
        <p14:creationId xmlns:p14="http://schemas.microsoft.com/office/powerpoint/2010/main" val="13495525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43C19A-14F7-50E7-4044-1D8985FE0535}"/>
            </a:ext>
          </a:extLst>
        </p:cNvPr>
        <p:cNvGrpSpPr/>
        <p:nvPr/>
      </p:nvGrpSpPr>
      <p:grpSpPr>
        <a:xfrm>
          <a:off x="0" y="0"/>
          <a:ext cx="0" cy="0"/>
          <a:chOff x="0" y="0"/>
          <a:chExt cx="0" cy="0"/>
        </a:xfrm>
      </p:grpSpPr>
      <p:sp>
        <p:nvSpPr>
          <p:cNvPr id="14338" name="TextBox 14">
            <a:extLst>
              <a:ext uri="{FF2B5EF4-FFF2-40B4-BE49-F238E27FC236}">
                <a16:creationId xmlns:a16="http://schemas.microsoft.com/office/drawing/2014/main" id="{5A6C5A5A-00D2-F645-65B0-AF43DA594E3B}"/>
              </a:ext>
            </a:extLst>
          </p:cNvPr>
          <p:cNvSpPr txBox="1">
            <a:spLocks noChangeArrowheads="1"/>
          </p:cNvSpPr>
          <p:nvPr/>
        </p:nvSpPr>
        <p:spPr bwMode="auto">
          <a:xfrm>
            <a:off x="120506" y="773364"/>
            <a:ext cx="11966400" cy="3261600"/>
          </a:xfrm>
          <a:prstGeom prst="rect">
            <a:avLst/>
          </a:prstGeom>
          <a:noFill/>
          <a:ln w="15875">
            <a:solidFill>
              <a:srgbClr val="00206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GB" altLang="en-US" sz="1800"/>
          </a:p>
        </p:txBody>
      </p:sp>
      <p:sp>
        <p:nvSpPr>
          <p:cNvPr id="4" name="Rectangle 3">
            <a:extLst>
              <a:ext uri="{FF2B5EF4-FFF2-40B4-BE49-F238E27FC236}">
                <a16:creationId xmlns:a16="http://schemas.microsoft.com/office/drawing/2014/main" id="{EB41F6A8-B517-8231-3351-3F82C7520608}"/>
              </a:ext>
            </a:extLst>
          </p:cNvPr>
          <p:cNvSpPr/>
          <p:nvPr/>
        </p:nvSpPr>
        <p:spPr>
          <a:xfrm>
            <a:off x="0" y="0"/>
            <a:ext cx="12192000" cy="669925"/>
          </a:xfrm>
          <a:prstGeom prst="rect">
            <a:avLst/>
          </a:prstGeom>
          <a:solidFill>
            <a:srgbClr val="E6234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sz="3200"/>
              <a:t>	</a:t>
            </a:r>
            <a:r>
              <a:rPr lang="en-GB" sz="3200">
                <a:latin typeface="Arial" panose="020B0604020202020204" pitchFamily="34" charset="0"/>
                <a:cs typeface="Arial" panose="020B0604020202020204" pitchFamily="34" charset="0"/>
              </a:rPr>
              <a:t>1. Representative Workforce</a:t>
            </a:r>
          </a:p>
        </p:txBody>
      </p:sp>
      <p:sp>
        <p:nvSpPr>
          <p:cNvPr id="14341" name="TextBox 13">
            <a:extLst>
              <a:ext uri="{FF2B5EF4-FFF2-40B4-BE49-F238E27FC236}">
                <a16:creationId xmlns:a16="http://schemas.microsoft.com/office/drawing/2014/main" id="{E670C156-5A0F-BB70-071E-1E755793999E}"/>
              </a:ext>
            </a:extLst>
          </p:cNvPr>
          <p:cNvSpPr txBox="1">
            <a:spLocks noChangeArrowheads="1"/>
          </p:cNvSpPr>
          <p:nvPr/>
        </p:nvSpPr>
        <p:spPr bwMode="auto">
          <a:xfrm>
            <a:off x="120506" y="4116802"/>
            <a:ext cx="11962800" cy="2685600"/>
          </a:xfrm>
          <a:prstGeom prst="rect">
            <a:avLst/>
          </a:prstGeom>
          <a:noFill/>
          <a:ln w="15875">
            <a:solidFill>
              <a:srgbClr val="002060"/>
            </a:solidFill>
            <a:miter lim="800000"/>
            <a:headEnd/>
            <a:tailEnd/>
          </a:ln>
          <a:extLst>
            <a:ext uri="{909E8E84-426E-40DD-AFC4-6F175D3DCCD1}">
              <a14:hiddenFill xmlns:a14="http://schemas.microsoft.com/office/drawing/2010/main">
                <a:solidFill>
                  <a:srgbClr val="FFFFFF"/>
                </a:solidFill>
              </a14:hiddenFill>
            </a:ext>
          </a:extLst>
        </p:spPr>
        <p:txBody>
          <a:bodyPr wrap="square" lIns="91440" tIns="45720" rIns="91440" bIns="45720" anchor="t">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hangingPunct="1">
              <a:lnSpc>
                <a:spcPct val="100000"/>
              </a:lnSpc>
              <a:spcBef>
                <a:spcPct val="0"/>
              </a:spcBef>
              <a:buFontTx/>
              <a:buNone/>
            </a:pPr>
            <a:r>
              <a:rPr lang="en-GB" altLang="en-US" sz="1300" b="1" i="1">
                <a:latin typeface="Arial" panose="020B0604020202020204" pitchFamily="34" charset="0"/>
                <a:cs typeface="Arial" panose="020B0604020202020204" pitchFamily="34" charset="0"/>
              </a:rPr>
              <a:t>Operational Overview</a:t>
            </a:r>
          </a:p>
          <a:p>
            <a:pPr algn="just" eaLnBrk="1" hangingPunct="1">
              <a:lnSpc>
                <a:spcPct val="100000"/>
              </a:lnSpc>
              <a:spcBef>
                <a:spcPct val="0"/>
              </a:spcBef>
              <a:buFontTx/>
              <a:buNone/>
            </a:pPr>
            <a:endParaRPr lang="en-GB" altLang="en-US" sz="600" b="1" i="1">
              <a:latin typeface="Avenir Next LT Pro Demi" panose="020B0704020202020204" pitchFamily="34" charset="0"/>
              <a:cs typeface="Arial" panose="020B0604020202020204" pitchFamily="34" charset="0"/>
            </a:endParaRPr>
          </a:p>
          <a:p>
            <a:pPr algn="just" eaLnBrk="1" hangingPunct="1">
              <a:lnSpc>
                <a:spcPct val="100000"/>
              </a:lnSpc>
              <a:spcBef>
                <a:spcPct val="0"/>
              </a:spcBef>
              <a:buFontTx/>
              <a:buNone/>
            </a:pPr>
            <a:r>
              <a:rPr lang="en-GB" altLang="en-US" sz="1100">
                <a:latin typeface="Arial" panose="020B0604020202020204" pitchFamily="34" charset="0"/>
                <a:cs typeface="Arial" panose="020B0604020202020204" pitchFamily="34" charset="0"/>
              </a:rPr>
              <a:t>There is a gender disparity evident in the workforce for both officers and staff. For officers, females are under-represented by approximately 13 percentage points (females account for 51% of the population in Gwent based on the 2021 Census). However, females are overrepresented in the staff workstream area by approximately 17 percentage points.</a:t>
            </a:r>
          </a:p>
          <a:p>
            <a:pPr algn="just" eaLnBrk="1" hangingPunct="1">
              <a:lnSpc>
                <a:spcPct val="100000"/>
              </a:lnSpc>
              <a:spcBef>
                <a:spcPct val="0"/>
              </a:spcBef>
              <a:buFontTx/>
              <a:buNone/>
            </a:pPr>
            <a:endParaRPr lang="en-GB" altLang="en-US" sz="600">
              <a:latin typeface="Arial" panose="020B0604020202020204" pitchFamily="34" charset="0"/>
              <a:cs typeface="Arial" panose="020B0604020202020204" pitchFamily="34" charset="0"/>
            </a:endParaRPr>
          </a:p>
          <a:p>
            <a:pPr algn="just" eaLnBrk="1" hangingPunct="1">
              <a:lnSpc>
                <a:spcPct val="100000"/>
              </a:lnSpc>
              <a:spcBef>
                <a:spcPct val="0"/>
              </a:spcBef>
              <a:buFontTx/>
              <a:buNone/>
            </a:pPr>
            <a:r>
              <a:rPr lang="en-GB" altLang="en-US" sz="1100">
                <a:latin typeface="Arial" panose="020B0604020202020204" pitchFamily="34" charset="0"/>
                <a:cs typeface="Arial" panose="020B0604020202020204" pitchFamily="34" charset="0"/>
              </a:rPr>
              <a:t>There is also a disparity in ethnic heritage representation within the workforce. According to the 2021 Census, 5.8% of the Gwent population are people of ethnic heritage. Currently 3.8% of police officers are of ethnic heritage, whereas ethnic heritage representation in the staff workstream is lower, at 2.5%.</a:t>
            </a:r>
          </a:p>
          <a:p>
            <a:pPr algn="just" eaLnBrk="1" hangingPunct="1">
              <a:lnSpc>
                <a:spcPct val="100000"/>
              </a:lnSpc>
              <a:spcBef>
                <a:spcPct val="0"/>
              </a:spcBef>
              <a:buFontTx/>
              <a:buNone/>
            </a:pPr>
            <a:endParaRPr lang="en-GB" altLang="en-US" sz="1200">
              <a:latin typeface="Arial" panose="020B0604020202020204" pitchFamily="34" charset="0"/>
              <a:cs typeface="Arial" panose="020B0604020202020204" pitchFamily="34" charset="0"/>
            </a:endParaRPr>
          </a:p>
          <a:p>
            <a:pPr algn="just" eaLnBrk="1" hangingPunct="1">
              <a:lnSpc>
                <a:spcPct val="100000"/>
              </a:lnSpc>
              <a:spcBef>
                <a:spcPct val="0"/>
              </a:spcBef>
              <a:buFontTx/>
              <a:buNone/>
            </a:pPr>
            <a:endParaRPr lang="en-GB" altLang="en-US" sz="1200">
              <a:latin typeface="Arial" panose="020B0604020202020204" pitchFamily="34" charset="0"/>
              <a:cs typeface="Arial" panose="020B0604020202020204" pitchFamily="34" charset="0"/>
            </a:endParaRPr>
          </a:p>
          <a:p>
            <a:pPr algn="just" eaLnBrk="1" hangingPunct="1">
              <a:lnSpc>
                <a:spcPct val="100000"/>
              </a:lnSpc>
              <a:spcBef>
                <a:spcPct val="0"/>
              </a:spcBef>
              <a:buFontTx/>
              <a:buNone/>
            </a:pPr>
            <a:endParaRPr lang="en-GB" altLang="en-US" sz="1300" b="1" i="1">
              <a:latin typeface="Avenir Next LT Pro Demi" panose="020B0704020202020204" pitchFamily="34" charset="0"/>
              <a:cs typeface="Arial" panose="020B0604020202020204" pitchFamily="34" charset="0"/>
            </a:endParaRPr>
          </a:p>
          <a:p>
            <a:pPr algn="just" eaLnBrk="1" hangingPunct="1">
              <a:lnSpc>
                <a:spcPct val="100000"/>
              </a:lnSpc>
              <a:spcBef>
                <a:spcPct val="0"/>
              </a:spcBef>
              <a:buFontTx/>
              <a:buNone/>
            </a:pPr>
            <a:endParaRPr lang="en-GB" altLang="en-US" sz="1300" b="1" i="1">
              <a:latin typeface="Avenir Next LT Pro Demi" panose="020B0704020202020204" pitchFamily="34" charset="0"/>
              <a:cs typeface="Arial" panose="020B0604020202020204" pitchFamily="34" charset="0"/>
            </a:endParaRPr>
          </a:p>
          <a:p>
            <a:pPr algn="just" eaLnBrk="1" hangingPunct="1">
              <a:lnSpc>
                <a:spcPct val="100000"/>
              </a:lnSpc>
              <a:spcBef>
                <a:spcPct val="0"/>
              </a:spcBef>
              <a:buFontTx/>
              <a:buNone/>
            </a:pPr>
            <a:endParaRPr lang="en-GB" altLang="en-US" sz="1300" b="1" i="1">
              <a:latin typeface="Avenir Next LT Pro Demi" panose="020B0704020202020204" pitchFamily="34" charset="0"/>
              <a:cs typeface="Arial" panose="020B0604020202020204" pitchFamily="34" charset="0"/>
            </a:endParaRPr>
          </a:p>
          <a:p>
            <a:pPr algn="just" eaLnBrk="1" hangingPunct="1">
              <a:lnSpc>
                <a:spcPct val="100000"/>
              </a:lnSpc>
              <a:spcBef>
                <a:spcPct val="0"/>
              </a:spcBef>
              <a:buFontTx/>
              <a:buNone/>
            </a:pPr>
            <a:endParaRPr lang="en-GB" altLang="en-US" sz="1300" b="1" i="1">
              <a:latin typeface="Avenir Next LT Pro Demi" panose="020B0704020202020204" pitchFamily="34" charset="0"/>
              <a:cs typeface="Arial" panose="020B0604020202020204" pitchFamily="34" charset="0"/>
            </a:endParaRPr>
          </a:p>
          <a:p>
            <a:pPr algn="just" eaLnBrk="1" hangingPunct="1">
              <a:lnSpc>
                <a:spcPct val="100000"/>
              </a:lnSpc>
              <a:spcBef>
                <a:spcPct val="0"/>
              </a:spcBef>
              <a:buFontTx/>
              <a:buNone/>
            </a:pPr>
            <a:endParaRPr lang="en-GB" altLang="en-US" sz="1300" b="1" i="1">
              <a:latin typeface="Avenir Next LT Pro Demi" panose="020B0704020202020204" pitchFamily="34" charset="0"/>
              <a:cs typeface="Arial" panose="020B0604020202020204" pitchFamily="34" charset="0"/>
            </a:endParaRPr>
          </a:p>
          <a:p>
            <a:pPr algn="just" eaLnBrk="1" hangingPunct="1">
              <a:lnSpc>
                <a:spcPct val="100000"/>
              </a:lnSpc>
              <a:spcBef>
                <a:spcPct val="0"/>
              </a:spcBef>
              <a:buFontTx/>
              <a:buNone/>
            </a:pPr>
            <a:r>
              <a:rPr lang="en-GB" altLang="en-US" sz="1100" i="1">
                <a:latin typeface="Arial" panose="020B0604020202020204" pitchFamily="34" charset="0"/>
                <a:cs typeface="Arial" panose="020B0604020202020204" pitchFamily="34" charset="0"/>
              </a:rPr>
              <a:t>The Establishment Budget for Special Constables is a target headcount, aimed to be achieved over the next three years.</a:t>
            </a:r>
            <a:endParaRPr lang="en-GB" altLang="en-US" sz="1100" i="1">
              <a:latin typeface="Avenir Next LT Pro Demi" panose="020B0704020202020204" pitchFamily="34" charset="0"/>
              <a:cs typeface="Arial" panose="020B0604020202020204" pitchFamily="34" charset="0"/>
            </a:endParaRPr>
          </a:p>
        </p:txBody>
      </p:sp>
      <p:graphicFrame>
        <p:nvGraphicFramePr>
          <p:cNvPr id="20" name="Table 19">
            <a:extLst>
              <a:ext uri="{FF2B5EF4-FFF2-40B4-BE49-F238E27FC236}">
                <a16:creationId xmlns:a16="http://schemas.microsoft.com/office/drawing/2014/main" id="{0DFAECE8-F335-20EF-1F96-589D39F90308}"/>
              </a:ext>
            </a:extLst>
          </p:cNvPr>
          <p:cNvGraphicFramePr>
            <a:graphicFrameLocks noGrp="1"/>
          </p:cNvGraphicFramePr>
          <p:nvPr>
            <p:extLst>
              <p:ext uri="{D42A27DB-BD31-4B8C-83A1-F6EECF244321}">
                <p14:modId xmlns:p14="http://schemas.microsoft.com/office/powerpoint/2010/main" val="209696814"/>
              </p:ext>
            </p:extLst>
          </p:nvPr>
        </p:nvGraphicFramePr>
        <p:xfrm>
          <a:off x="172180" y="814633"/>
          <a:ext cx="11850701" cy="3168002"/>
        </p:xfrm>
        <a:graphic>
          <a:graphicData uri="http://schemas.openxmlformats.org/drawingml/2006/table">
            <a:tbl>
              <a:tblPr firstRow="1" bandRow="1">
                <a:tableStyleId>{5C22544A-7EE6-4342-B048-85BDC9FD1C3A}</a:tableStyleId>
              </a:tblPr>
              <a:tblGrid>
                <a:gridCol w="1080000">
                  <a:extLst>
                    <a:ext uri="{9D8B030D-6E8A-4147-A177-3AD203B41FA5}">
                      <a16:colId xmlns:a16="http://schemas.microsoft.com/office/drawing/2014/main" val="317031775"/>
                    </a:ext>
                  </a:extLst>
                </a:gridCol>
                <a:gridCol w="818484">
                  <a:extLst>
                    <a:ext uri="{9D8B030D-6E8A-4147-A177-3AD203B41FA5}">
                      <a16:colId xmlns:a16="http://schemas.microsoft.com/office/drawing/2014/main" val="3370454904"/>
                    </a:ext>
                  </a:extLst>
                </a:gridCol>
                <a:gridCol w="818484">
                  <a:extLst>
                    <a:ext uri="{9D8B030D-6E8A-4147-A177-3AD203B41FA5}">
                      <a16:colId xmlns:a16="http://schemas.microsoft.com/office/drawing/2014/main" val="1376444059"/>
                    </a:ext>
                  </a:extLst>
                </a:gridCol>
                <a:gridCol w="818484">
                  <a:extLst>
                    <a:ext uri="{9D8B030D-6E8A-4147-A177-3AD203B41FA5}">
                      <a16:colId xmlns:a16="http://schemas.microsoft.com/office/drawing/2014/main" val="2851371296"/>
                    </a:ext>
                  </a:extLst>
                </a:gridCol>
                <a:gridCol w="818484">
                  <a:extLst>
                    <a:ext uri="{9D8B030D-6E8A-4147-A177-3AD203B41FA5}">
                      <a16:colId xmlns:a16="http://schemas.microsoft.com/office/drawing/2014/main" val="3500764972"/>
                    </a:ext>
                  </a:extLst>
                </a:gridCol>
                <a:gridCol w="818484">
                  <a:extLst>
                    <a:ext uri="{9D8B030D-6E8A-4147-A177-3AD203B41FA5}">
                      <a16:colId xmlns:a16="http://schemas.microsoft.com/office/drawing/2014/main" val="3164970365"/>
                    </a:ext>
                  </a:extLst>
                </a:gridCol>
                <a:gridCol w="72617">
                  <a:extLst>
                    <a:ext uri="{9D8B030D-6E8A-4147-A177-3AD203B41FA5}">
                      <a16:colId xmlns:a16="http://schemas.microsoft.com/office/drawing/2014/main" val="2710253552"/>
                    </a:ext>
                  </a:extLst>
                </a:gridCol>
                <a:gridCol w="544472">
                  <a:extLst>
                    <a:ext uri="{9D8B030D-6E8A-4147-A177-3AD203B41FA5}">
                      <a16:colId xmlns:a16="http://schemas.microsoft.com/office/drawing/2014/main" val="2543219814"/>
                    </a:ext>
                  </a:extLst>
                </a:gridCol>
                <a:gridCol w="544472">
                  <a:extLst>
                    <a:ext uri="{9D8B030D-6E8A-4147-A177-3AD203B41FA5}">
                      <a16:colId xmlns:a16="http://schemas.microsoft.com/office/drawing/2014/main" val="4077715206"/>
                    </a:ext>
                  </a:extLst>
                </a:gridCol>
                <a:gridCol w="544472">
                  <a:extLst>
                    <a:ext uri="{9D8B030D-6E8A-4147-A177-3AD203B41FA5}">
                      <a16:colId xmlns:a16="http://schemas.microsoft.com/office/drawing/2014/main" val="813410977"/>
                    </a:ext>
                  </a:extLst>
                </a:gridCol>
                <a:gridCol w="544472">
                  <a:extLst>
                    <a:ext uri="{9D8B030D-6E8A-4147-A177-3AD203B41FA5}">
                      <a16:colId xmlns:a16="http://schemas.microsoft.com/office/drawing/2014/main" val="976463103"/>
                    </a:ext>
                  </a:extLst>
                </a:gridCol>
                <a:gridCol w="72000">
                  <a:extLst>
                    <a:ext uri="{9D8B030D-6E8A-4147-A177-3AD203B41FA5}">
                      <a16:colId xmlns:a16="http://schemas.microsoft.com/office/drawing/2014/main" val="1584880492"/>
                    </a:ext>
                  </a:extLst>
                </a:gridCol>
                <a:gridCol w="544472">
                  <a:extLst>
                    <a:ext uri="{9D8B030D-6E8A-4147-A177-3AD203B41FA5}">
                      <a16:colId xmlns:a16="http://schemas.microsoft.com/office/drawing/2014/main" val="1816902949"/>
                    </a:ext>
                  </a:extLst>
                </a:gridCol>
                <a:gridCol w="544472">
                  <a:extLst>
                    <a:ext uri="{9D8B030D-6E8A-4147-A177-3AD203B41FA5}">
                      <a16:colId xmlns:a16="http://schemas.microsoft.com/office/drawing/2014/main" val="3385500668"/>
                    </a:ext>
                  </a:extLst>
                </a:gridCol>
                <a:gridCol w="544472">
                  <a:extLst>
                    <a:ext uri="{9D8B030D-6E8A-4147-A177-3AD203B41FA5}">
                      <a16:colId xmlns:a16="http://schemas.microsoft.com/office/drawing/2014/main" val="1737005279"/>
                    </a:ext>
                  </a:extLst>
                </a:gridCol>
                <a:gridCol w="544472">
                  <a:extLst>
                    <a:ext uri="{9D8B030D-6E8A-4147-A177-3AD203B41FA5}">
                      <a16:colId xmlns:a16="http://schemas.microsoft.com/office/drawing/2014/main" val="2633735898"/>
                    </a:ext>
                  </a:extLst>
                </a:gridCol>
                <a:gridCol w="544472">
                  <a:extLst>
                    <a:ext uri="{9D8B030D-6E8A-4147-A177-3AD203B41FA5}">
                      <a16:colId xmlns:a16="http://schemas.microsoft.com/office/drawing/2014/main" val="3520528986"/>
                    </a:ext>
                  </a:extLst>
                </a:gridCol>
                <a:gridCol w="544472">
                  <a:extLst>
                    <a:ext uri="{9D8B030D-6E8A-4147-A177-3AD203B41FA5}">
                      <a16:colId xmlns:a16="http://schemas.microsoft.com/office/drawing/2014/main" val="1320266296"/>
                    </a:ext>
                  </a:extLst>
                </a:gridCol>
                <a:gridCol w="544472">
                  <a:extLst>
                    <a:ext uri="{9D8B030D-6E8A-4147-A177-3AD203B41FA5}">
                      <a16:colId xmlns:a16="http://schemas.microsoft.com/office/drawing/2014/main" val="3789676997"/>
                    </a:ext>
                  </a:extLst>
                </a:gridCol>
                <a:gridCol w="544472">
                  <a:extLst>
                    <a:ext uri="{9D8B030D-6E8A-4147-A177-3AD203B41FA5}">
                      <a16:colId xmlns:a16="http://schemas.microsoft.com/office/drawing/2014/main" val="1901644132"/>
                    </a:ext>
                  </a:extLst>
                </a:gridCol>
              </a:tblGrid>
              <a:tr h="214461">
                <a:tc rowSpan="2">
                  <a:txBody>
                    <a:bodyPr/>
                    <a:lstStyle/>
                    <a:p>
                      <a:pPr algn="ctr"/>
                      <a:r>
                        <a:rPr lang="en-GB" sz="1000">
                          <a:solidFill>
                            <a:schemeClr val="bg1"/>
                          </a:solidFill>
                          <a:latin typeface="Arial" panose="020B0604020202020204" pitchFamily="34" charset="0"/>
                          <a:cs typeface="Arial" panose="020B0604020202020204" pitchFamily="34" charset="0"/>
                        </a:rPr>
                        <a:t>Employee Type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43569"/>
                    </a:solidFill>
                  </a:tcPr>
                </a:tc>
                <a:tc gridSpan="5">
                  <a:txBody>
                    <a:bodyPr/>
                    <a:lstStyle/>
                    <a:p>
                      <a:pPr algn="ctr" fontAlgn="ctr"/>
                      <a:r>
                        <a:rPr lang="en-GB" sz="1000" b="1" i="0" u="none" strike="noStrike">
                          <a:solidFill>
                            <a:schemeClr val="bg1"/>
                          </a:solidFill>
                          <a:effectLst/>
                          <a:latin typeface="Arial" panose="020B0604020202020204" pitchFamily="34" charset="0"/>
                          <a:cs typeface="Arial" panose="020B0604020202020204" pitchFamily="34" charset="0"/>
                        </a:rPr>
                        <a:t>Establishment Numbers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43569"/>
                    </a:solidFill>
                  </a:tcPr>
                </a:tc>
                <a:tc hMerge="1">
                  <a:txBody>
                    <a:bodyPr/>
                    <a:lstStyle/>
                    <a:p>
                      <a:pPr algn="ctr" fontAlgn="ctr"/>
                      <a:endParaRPr lang="en-GB" sz="1000" b="1" i="0" u="none" strike="noStrike">
                        <a:solidFill>
                          <a:schemeClr val="bg1"/>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243569"/>
                    </a:solidFill>
                  </a:tcPr>
                </a:tc>
                <a:tc hMerge="1">
                  <a:txBody>
                    <a:bodyPr/>
                    <a:lstStyle/>
                    <a:p>
                      <a:pPr algn="ctr" fontAlgn="ctr"/>
                      <a:endParaRPr lang="en-GB" sz="1000" b="1" i="0" u="none" strike="noStrike">
                        <a:solidFill>
                          <a:schemeClr val="bg1"/>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243569"/>
                    </a:solidFill>
                  </a:tcPr>
                </a:tc>
                <a:tc hMerge="1">
                  <a:txBody>
                    <a:bodyPr/>
                    <a:lstStyle/>
                    <a:p>
                      <a:pPr algn="ctr" fontAlgn="ctr"/>
                      <a:endParaRPr lang="en-GB" sz="1000" b="1" i="0" u="none" strike="noStrike">
                        <a:solidFill>
                          <a:schemeClr val="bg1"/>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243569"/>
                    </a:solidFill>
                  </a:tcPr>
                </a:tc>
                <a:tc hMerge="1">
                  <a:txBody>
                    <a:bodyPr/>
                    <a:lstStyle/>
                    <a:p>
                      <a:pPr algn="ctr" fontAlgn="ctr"/>
                      <a:endParaRPr lang="en-GB" sz="1000" b="1" i="0" u="none" strike="noStrike">
                        <a:solidFill>
                          <a:schemeClr val="bg1"/>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243569"/>
                    </a:solidFill>
                  </a:tcPr>
                </a:tc>
                <a:tc>
                  <a:txBody>
                    <a:bodyPr/>
                    <a:lstStyle/>
                    <a:p>
                      <a:pPr algn="ctr" fontAlgn="ctr"/>
                      <a:endParaRPr lang="en-GB" sz="1000" b="1" i="0" u="none" strike="noStrike">
                        <a:solidFill>
                          <a:schemeClr val="bg1"/>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4">
                  <a:txBody>
                    <a:bodyPr/>
                    <a:lstStyle/>
                    <a:p>
                      <a:pPr algn="ctr" fontAlgn="ctr"/>
                      <a:r>
                        <a:rPr lang="en-GB" sz="1000" b="1" i="0" u="none" strike="noStrike">
                          <a:solidFill>
                            <a:schemeClr val="bg1"/>
                          </a:solidFill>
                          <a:effectLst/>
                          <a:latin typeface="Arial" panose="020B0604020202020204" pitchFamily="34" charset="0"/>
                          <a:cs typeface="Arial" panose="020B0604020202020204" pitchFamily="34" charset="0"/>
                        </a:rPr>
                        <a:t>Gender</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43569"/>
                    </a:solidFill>
                  </a:tcPr>
                </a:tc>
                <a:tc hMerge="1">
                  <a:txBody>
                    <a:bodyPr/>
                    <a:lstStyle/>
                    <a:p>
                      <a:pPr algn="ctr" fontAlgn="ctr"/>
                      <a:endParaRPr lang="en-GB" sz="1000" b="1" i="0" u="none" strike="noStrike">
                        <a:solidFill>
                          <a:schemeClr val="bg1"/>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243569"/>
                    </a:solidFill>
                  </a:tcPr>
                </a:tc>
                <a:tc hMerge="1">
                  <a:txBody>
                    <a:bodyPr/>
                    <a:lstStyle/>
                    <a:p>
                      <a:pPr algn="ctr" fontAlgn="ctr"/>
                      <a:endParaRPr lang="en-GB" sz="1000" b="1" i="0" u="none" strike="noStrike">
                        <a:solidFill>
                          <a:schemeClr val="bg1"/>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243569"/>
                    </a:solidFill>
                  </a:tcPr>
                </a:tc>
                <a:tc hMerge="1">
                  <a:txBody>
                    <a:bodyPr/>
                    <a:lstStyle/>
                    <a:p>
                      <a:pPr algn="ctr" fontAlgn="ctr"/>
                      <a:endParaRPr lang="en-GB" sz="1000" b="1" i="0" u="none" strike="noStrike">
                        <a:solidFill>
                          <a:schemeClr val="bg1"/>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243569"/>
                    </a:solidFill>
                  </a:tcPr>
                </a:tc>
                <a:tc>
                  <a:txBody>
                    <a:bodyPr/>
                    <a:lstStyle/>
                    <a:p>
                      <a:pPr algn="ctr" fontAlgn="ctr"/>
                      <a:endParaRPr lang="en-GB" sz="1000" b="1" i="0" u="none" strike="noStrike">
                        <a:solidFill>
                          <a:schemeClr val="bg1"/>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8">
                  <a:txBody>
                    <a:bodyPr/>
                    <a:lstStyle/>
                    <a:p>
                      <a:pPr algn="ctr" fontAlgn="ctr"/>
                      <a:r>
                        <a:rPr lang="en-GB" sz="1000" b="1" i="0" u="none" strike="noStrike">
                          <a:solidFill>
                            <a:schemeClr val="bg1"/>
                          </a:solidFill>
                          <a:effectLst/>
                          <a:latin typeface="Arial" panose="020B0604020202020204" pitchFamily="34" charset="0"/>
                          <a:cs typeface="Arial" panose="020B0604020202020204" pitchFamily="34" charset="0"/>
                        </a:rPr>
                        <a:t>Ethnicity</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43569"/>
                    </a:solidFill>
                  </a:tcPr>
                </a:tc>
                <a:tc hMerge="1">
                  <a:txBody>
                    <a:bodyPr/>
                    <a:lstStyle/>
                    <a:p>
                      <a:pPr algn="ctr" fontAlgn="ctr"/>
                      <a:endParaRPr lang="en-GB" sz="1000" b="1" i="0" u="none" strike="noStrike">
                        <a:solidFill>
                          <a:schemeClr val="bg1"/>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243569"/>
                    </a:solidFill>
                  </a:tcPr>
                </a:tc>
                <a:tc hMerge="1">
                  <a:txBody>
                    <a:bodyPr/>
                    <a:lstStyle/>
                    <a:p>
                      <a:pPr algn="ctr" fontAlgn="ctr"/>
                      <a:endParaRPr lang="en-GB" sz="1000" b="1" i="0" u="none" strike="noStrike">
                        <a:solidFill>
                          <a:schemeClr val="bg1"/>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243569"/>
                    </a:solidFill>
                  </a:tcPr>
                </a:tc>
                <a:tc hMerge="1">
                  <a:txBody>
                    <a:bodyPr/>
                    <a:lstStyle/>
                    <a:p>
                      <a:pPr algn="ctr" fontAlgn="ctr"/>
                      <a:endParaRPr lang="en-GB" sz="1000" b="1" i="0" u="none" strike="noStrike">
                        <a:solidFill>
                          <a:schemeClr val="bg1"/>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243569"/>
                    </a:solidFill>
                  </a:tcPr>
                </a:tc>
                <a:tc hMerge="1">
                  <a:txBody>
                    <a:bodyPr/>
                    <a:lstStyle/>
                    <a:p>
                      <a:pPr algn="ctr" fontAlgn="ctr"/>
                      <a:endParaRPr lang="en-GB" sz="1000" b="1" i="0" u="none" strike="noStrike">
                        <a:solidFill>
                          <a:schemeClr val="bg1"/>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243569"/>
                    </a:solidFill>
                  </a:tcPr>
                </a:tc>
                <a:tc hMerge="1">
                  <a:txBody>
                    <a:bodyPr/>
                    <a:lstStyle/>
                    <a:p>
                      <a:pPr algn="ctr" fontAlgn="ctr"/>
                      <a:endParaRPr lang="en-GB" sz="1000" b="1" i="0" u="none" strike="noStrike">
                        <a:solidFill>
                          <a:schemeClr val="bg1"/>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243569"/>
                    </a:solidFill>
                  </a:tcPr>
                </a:tc>
                <a:tc hMerge="1">
                  <a:txBody>
                    <a:bodyPr/>
                    <a:lstStyle/>
                    <a:p>
                      <a:pPr algn="ctr" fontAlgn="ctr"/>
                      <a:endParaRPr lang="en-GB" sz="1000" b="1" i="0" u="none" strike="noStrike">
                        <a:solidFill>
                          <a:schemeClr val="bg1"/>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243569"/>
                    </a:solidFill>
                  </a:tcPr>
                </a:tc>
                <a:tc hMerge="1">
                  <a:txBody>
                    <a:bodyPr/>
                    <a:lstStyle/>
                    <a:p>
                      <a:pPr algn="ctr" fontAlgn="ctr"/>
                      <a:endParaRPr lang="en-GB" sz="1000" b="1" i="0" u="none" strike="noStrike">
                        <a:solidFill>
                          <a:schemeClr val="bg1"/>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243569"/>
                    </a:solidFill>
                  </a:tcPr>
                </a:tc>
                <a:extLst>
                  <a:ext uri="{0D108BD9-81ED-4DB2-BD59-A6C34878D82A}">
                    <a16:rowId xmlns:a16="http://schemas.microsoft.com/office/drawing/2014/main" val="2887568807"/>
                  </a:ext>
                </a:extLst>
              </a:tr>
              <a:tr h="587878">
                <a:tc vMerge="1">
                  <a:txBody>
                    <a:bodyPr/>
                    <a:lstStyle/>
                    <a:p>
                      <a:endParaRPr/>
                    </a:p>
                  </a:txBody>
                  <a:tcPr/>
                </a:tc>
                <a:tc>
                  <a:txBody>
                    <a:bodyPr/>
                    <a:lstStyle/>
                    <a:p>
                      <a:pPr algn="ctr" fontAlgn="ctr"/>
                      <a:r>
                        <a:rPr lang="en-GB" sz="900" b="1" i="0" u="none" strike="noStrike">
                          <a:solidFill>
                            <a:srgbClr val="000000"/>
                          </a:solidFill>
                          <a:effectLst/>
                          <a:latin typeface="Arial" panose="020B0604020202020204" pitchFamily="34" charset="0"/>
                          <a:cs typeface="Arial" panose="020B0604020202020204" pitchFamily="34" charset="0"/>
                        </a:rPr>
                        <a:t>Finance Budget FTE</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900" b="1" i="0" u="none" strike="noStrike">
                          <a:solidFill>
                            <a:srgbClr val="000000"/>
                          </a:solidFill>
                          <a:effectLst/>
                          <a:latin typeface="Arial" panose="020B0604020202020204" pitchFamily="34" charset="0"/>
                          <a:cs typeface="Arial" panose="020B0604020202020204" pitchFamily="34" charset="0"/>
                        </a:rPr>
                        <a:t>Establishment Budget FTE</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900" b="1" i="0" u="none" strike="noStrike">
                          <a:solidFill>
                            <a:srgbClr val="000000"/>
                          </a:solidFill>
                          <a:effectLst/>
                          <a:latin typeface="Arial" panose="020B0604020202020204" pitchFamily="34" charset="0"/>
                          <a:cs typeface="Arial" panose="020B0604020202020204" pitchFamily="34" charset="0"/>
                        </a:rPr>
                        <a:t>Actual FTE</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900" b="1" i="0" u="none" strike="noStrike">
                          <a:solidFill>
                            <a:srgbClr val="000000"/>
                          </a:solidFill>
                          <a:effectLst/>
                          <a:latin typeface="Arial" panose="020B0604020202020204" pitchFamily="34" charset="0"/>
                          <a:cs typeface="Arial" panose="020B0604020202020204" pitchFamily="34" charset="0"/>
                        </a:rPr>
                        <a:t>Actual FTE v Establishment FTE Variance</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900" b="1" i="0" u="none" strike="noStrike">
                          <a:solidFill>
                            <a:srgbClr val="000000"/>
                          </a:solidFill>
                          <a:effectLst/>
                          <a:latin typeface="Arial" panose="020B0604020202020204" pitchFamily="34" charset="0"/>
                          <a:cs typeface="Arial" panose="020B0604020202020204" pitchFamily="34" charset="0"/>
                        </a:rPr>
                        <a:t>Headcount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GB" sz="900" b="1"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1" i="0" u="none" strike="noStrike">
                          <a:solidFill>
                            <a:srgbClr val="000000"/>
                          </a:solidFill>
                          <a:effectLst/>
                          <a:latin typeface="Arial" panose="020B0604020202020204" pitchFamily="34" charset="0"/>
                          <a:cs typeface="Arial" panose="020B0604020202020204" pitchFamily="34" charset="0"/>
                        </a:rPr>
                        <a:t>Female</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900" b="1" i="0" u="none" strike="noStrike">
                          <a:solidFill>
                            <a:srgbClr val="000000"/>
                          </a:solidFill>
                          <a:effectLst/>
                          <a:latin typeface="Arial" panose="020B0604020202020204" pitchFamily="34" charset="0"/>
                          <a:cs typeface="Arial" panose="020B0604020202020204" pitchFamily="34" charset="0"/>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900" b="1" i="0" u="none" strike="noStrike">
                          <a:solidFill>
                            <a:srgbClr val="000000"/>
                          </a:solidFill>
                          <a:effectLst/>
                          <a:latin typeface="Arial" panose="020B0604020202020204" pitchFamily="34" charset="0"/>
                          <a:cs typeface="Arial" panose="020B0604020202020204" pitchFamily="34" charset="0"/>
                        </a:rPr>
                        <a:t>Male</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900" b="1" i="0" u="none" strike="noStrike">
                          <a:solidFill>
                            <a:srgbClr val="000000"/>
                          </a:solidFill>
                          <a:effectLst/>
                          <a:latin typeface="Arial" panose="020B0604020202020204" pitchFamily="34" charset="0"/>
                          <a:cs typeface="Arial" panose="020B0604020202020204" pitchFamily="34" charset="0"/>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GB" sz="900" b="1"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1" i="0" u="none" strike="noStrike">
                          <a:solidFill>
                            <a:srgbClr val="000000"/>
                          </a:solidFill>
                          <a:effectLst/>
                          <a:latin typeface="Arial" panose="020B0604020202020204" pitchFamily="34" charset="0"/>
                          <a:cs typeface="Arial" panose="020B0604020202020204" pitchFamily="34" charset="0"/>
                        </a:rPr>
                        <a:t>Ethnic Heritage</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900" b="1" i="0" u="none" strike="noStrike">
                          <a:solidFill>
                            <a:srgbClr val="000000"/>
                          </a:solidFill>
                          <a:effectLst/>
                          <a:latin typeface="Arial" panose="020B0604020202020204" pitchFamily="34" charset="0"/>
                          <a:cs typeface="Arial" panose="020B0604020202020204" pitchFamily="34" charset="0"/>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900" b="1" i="0" u="none" strike="noStrike">
                          <a:solidFill>
                            <a:srgbClr val="000000"/>
                          </a:solidFill>
                          <a:effectLst/>
                          <a:latin typeface="Arial" panose="020B0604020202020204" pitchFamily="34" charset="0"/>
                          <a:cs typeface="Arial" panose="020B0604020202020204" pitchFamily="34" charset="0"/>
                        </a:rPr>
                        <a:t>Not Stated</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900" b="1" i="0" u="none" strike="noStrike">
                          <a:solidFill>
                            <a:srgbClr val="000000"/>
                          </a:solidFill>
                          <a:effectLst/>
                          <a:latin typeface="Arial" panose="020B0604020202020204" pitchFamily="34" charset="0"/>
                          <a:cs typeface="Arial" panose="020B0604020202020204" pitchFamily="34" charset="0"/>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900" b="1" i="0" u="none" strike="noStrike">
                          <a:solidFill>
                            <a:srgbClr val="000000"/>
                          </a:solidFill>
                          <a:effectLst/>
                          <a:latin typeface="Arial" panose="020B0604020202020204" pitchFamily="34" charset="0"/>
                          <a:cs typeface="Arial" panose="020B0604020202020204" pitchFamily="34" charset="0"/>
                        </a:rPr>
                        <a:t>Prefer Not to Say</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900" b="1" i="0" u="none" strike="noStrike">
                          <a:solidFill>
                            <a:srgbClr val="000000"/>
                          </a:solidFill>
                          <a:effectLst/>
                          <a:latin typeface="Arial" panose="020B0604020202020204" pitchFamily="34" charset="0"/>
                          <a:cs typeface="Arial" panose="020B0604020202020204" pitchFamily="34" charset="0"/>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900" b="1" i="0" u="none" strike="noStrike">
                          <a:solidFill>
                            <a:srgbClr val="000000"/>
                          </a:solidFill>
                          <a:effectLst/>
                          <a:latin typeface="Arial" panose="020B0604020202020204" pitchFamily="34" charset="0"/>
                          <a:cs typeface="Arial" panose="020B0604020202020204" pitchFamily="34" charset="0"/>
                        </a:rPr>
                        <a:t>White</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900" b="1" i="0" u="none" strike="noStrike">
                          <a:solidFill>
                            <a:srgbClr val="000000"/>
                          </a:solidFill>
                          <a:effectLst/>
                          <a:latin typeface="Arial" panose="020B0604020202020204" pitchFamily="34" charset="0"/>
                          <a:cs typeface="Arial" panose="020B0604020202020204" pitchFamily="34" charset="0"/>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14728623"/>
                  </a:ext>
                </a:extLst>
              </a:tr>
              <a:tr h="295723">
                <a:tc>
                  <a:txBody>
                    <a:bodyPr/>
                    <a:lstStyle/>
                    <a:p>
                      <a:r>
                        <a:rPr lang="en-GB" sz="900" b="1">
                          <a:latin typeface="Arial" panose="020B0604020202020204" pitchFamily="34" charset="0"/>
                          <a:cs typeface="Arial" panose="020B0604020202020204" pitchFamily="34" charset="0"/>
                        </a:rPr>
                        <a:t>Police Officer</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ECF3FA"/>
                    </a:solidFill>
                  </a:tcPr>
                </a:tc>
                <a:tc>
                  <a:txBody>
                    <a:bodyPr/>
                    <a:lstStyle/>
                    <a:p>
                      <a:pPr algn="ctr" fontAlgn="ctr"/>
                      <a:r>
                        <a:rPr lang="en-GB" sz="900" b="1" i="0" u="none" strike="noStrike">
                          <a:solidFill>
                            <a:srgbClr val="000000"/>
                          </a:solidFill>
                          <a:effectLst/>
                          <a:latin typeface="Arial" panose="020B0604020202020204" pitchFamily="34" charset="0"/>
                          <a:cs typeface="Arial" panose="020B0604020202020204" pitchFamily="34" charset="0"/>
                        </a:rPr>
                        <a:t>1506.0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ECF3FA"/>
                    </a:solidFill>
                  </a:tcPr>
                </a:tc>
                <a:tc>
                  <a:txBody>
                    <a:bodyPr/>
                    <a:lstStyle/>
                    <a:p>
                      <a:pPr algn="ctr" fontAlgn="ctr"/>
                      <a:r>
                        <a:rPr lang="en-GB" sz="900" b="1" i="0" u="none" strike="noStrike">
                          <a:solidFill>
                            <a:srgbClr val="000000"/>
                          </a:solidFill>
                          <a:effectLst/>
                          <a:latin typeface="Arial" panose="020B0604020202020204" pitchFamily="34" charset="0"/>
                          <a:cs typeface="Arial" panose="020B0604020202020204" pitchFamily="34" charset="0"/>
                        </a:rPr>
                        <a:t>1506.0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ECF3FA"/>
                    </a:solidFill>
                  </a:tcPr>
                </a:tc>
                <a:tc>
                  <a:txBody>
                    <a:bodyPr/>
                    <a:lstStyle/>
                    <a:p>
                      <a:pPr algn="ctr" fontAlgn="ctr"/>
                      <a:r>
                        <a:rPr lang="en-GB" sz="900" b="1" i="0" u="none" strike="noStrike">
                          <a:solidFill>
                            <a:srgbClr val="000000"/>
                          </a:solidFill>
                          <a:effectLst/>
                          <a:latin typeface="Arial" panose="020B0604020202020204" pitchFamily="34" charset="0"/>
                          <a:cs typeface="Arial" panose="020B0604020202020204" pitchFamily="34" charset="0"/>
                        </a:rPr>
                        <a:t>1525.8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ECF3FA"/>
                    </a:solidFill>
                  </a:tcPr>
                </a:tc>
                <a:tc>
                  <a:txBody>
                    <a:bodyPr/>
                    <a:lstStyle/>
                    <a:p>
                      <a:pPr algn="ctr" fontAlgn="ctr"/>
                      <a:r>
                        <a:rPr lang="en-GB" sz="900" b="1" i="0" u="none" strike="noStrike">
                          <a:solidFill>
                            <a:srgbClr val="000000"/>
                          </a:solidFill>
                          <a:effectLst/>
                          <a:latin typeface="Arial" panose="020B0604020202020204" pitchFamily="34" charset="0"/>
                          <a:cs typeface="Arial" panose="020B0604020202020204" pitchFamily="34" charset="0"/>
                        </a:rPr>
                        <a:t>19.8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ECF3FA"/>
                    </a:solidFill>
                  </a:tcPr>
                </a:tc>
                <a:tc>
                  <a:txBody>
                    <a:bodyPr/>
                    <a:lstStyle/>
                    <a:p>
                      <a:pPr algn="ctr" fontAlgn="ctr"/>
                      <a:r>
                        <a:rPr lang="en-GB" sz="900" b="1" i="0" u="none" strike="noStrike">
                          <a:solidFill>
                            <a:srgbClr val="000000"/>
                          </a:solidFill>
                          <a:effectLst/>
                          <a:latin typeface="Arial" panose="020B0604020202020204" pitchFamily="34" charset="0"/>
                          <a:cs typeface="Arial" panose="020B0604020202020204" pitchFamily="34" charset="0"/>
                        </a:rPr>
                        <a:t>1538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ECF3FA"/>
                    </a:solidFill>
                  </a:tcPr>
                </a:tc>
                <a:tc>
                  <a:txBody>
                    <a:bodyPr/>
                    <a:lstStyle/>
                    <a:p>
                      <a:pPr algn="ctr" fontAlgn="ctr"/>
                      <a:endParaRPr lang="en-GB" sz="900" b="1"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1" i="0" u="none" strike="noStrike">
                          <a:solidFill>
                            <a:srgbClr val="000000"/>
                          </a:solidFill>
                          <a:effectLst/>
                          <a:latin typeface="Arial" panose="020B0604020202020204" pitchFamily="34" charset="0"/>
                          <a:cs typeface="Arial" panose="020B0604020202020204" pitchFamily="34" charset="0"/>
                        </a:rPr>
                        <a:t>585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ECF3FA"/>
                    </a:solidFill>
                  </a:tcPr>
                </a:tc>
                <a:tc>
                  <a:txBody>
                    <a:bodyPr/>
                    <a:lstStyle/>
                    <a:p>
                      <a:pPr algn="ctr" fontAlgn="ctr"/>
                      <a:r>
                        <a:rPr lang="en-GB" sz="900" b="1" i="0" u="none" strike="noStrike">
                          <a:solidFill>
                            <a:srgbClr val="000000"/>
                          </a:solidFill>
                          <a:effectLst/>
                          <a:latin typeface="Arial" panose="020B0604020202020204" pitchFamily="34" charset="0"/>
                          <a:cs typeface="Arial" panose="020B0604020202020204" pitchFamily="34" charset="0"/>
                        </a:rPr>
                        <a:t>38.0%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ECF3FA"/>
                    </a:solidFill>
                  </a:tcPr>
                </a:tc>
                <a:tc>
                  <a:txBody>
                    <a:bodyPr/>
                    <a:lstStyle/>
                    <a:p>
                      <a:pPr algn="ctr" fontAlgn="ctr"/>
                      <a:r>
                        <a:rPr lang="en-GB" sz="900" b="1" i="0" u="none" strike="noStrike">
                          <a:solidFill>
                            <a:srgbClr val="000000"/>
                          </a:solidFill>
                          <a:effectLst/>
                          <a:latin typeface="Arial" panose="020B0604020202020204" pitchFamily="34" charset="0"/>
                          <a:cs typeface="Arial" panose="020B0604020202020204" pitchFamily="34" charset="0"/>
                        </a:rPr>
                        <a:t>953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ECF3FA"/>
                    </a:solidFill>
                  </a:tcPr>
                </a:tc>
                <a:tc>
                  <a:txBody>
                    <a:bodyPr/>
                    <a:lstStyle/>
                    <a:p>
                      <a:pPr algn="ctr" fontAlgn="ctr"/>
                      <a:r>
                        <a:rPr lang="en-GB" sz="900" b="1" i="0" u="none" strike="noStrike">
                          <a:solidFill>
                            <a:srgbClr val="000000"/>
                          </a:solidFill>
                          <a:effectLst/>
                          <a:latin typeface="Arial" panose="020B0604020202020204" pitchFamily="34" charset="0"/>
                          <a:cs typeface="Arial" panose="020B0604020202020204" pitchFamily="34" charset="0"/>
                        </a:rPr>
                        <a:t>62.0%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ECF3FA"/>
                    </a:solidFill>
                  </a:tcPr>
                </a:tc>
                <a:tc>
                  <a:txBody>
                    <a:bodyPr/>
                    <a:lstStyle/>
                    <a:p>
                      <a:pPr algn="ctr" fontAlgn="ctr"/>
                      <a:endParaRPr lang="en-GB" sz="900" b="1"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1" i="0" u="none" strike="noStrike">
                          <a:solidFill>
                            <a:srgbClr val="000000"/>
                          </a:solidFill>
                          <a:effectLst/>
                          <a:latin typeface="Arial" panose="020B0604020202020204" pitchFamily="34" charset="0"/>
                          <a:cs typeface="Arial" panose="020B0604020202020204" pitchFamily="34" charset="0"/>
                        </a:rPr>
                        <a:t>59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ECF3FA"/>
                    </a:solidFill>
                  </a:tcPr>
                </a:tc>
                <a:tc>
                  <a:txBody>
                    <a:bodyPr/>
                    <a:lstStyle/>
                    <a:p>
                      <a:pPr algn="ctr" fontAlgn="ctr"/>
                      <a:r>
                        <a:rPr lang="en-GB" sz="900" b="1" i="0" u="none" strike="noStrike">
                          <a:solidFill>
                            <a:srgbClr val="000000"/>
                          </a:solidFill>
                          <a:effectLst/>
                          <a:latin typeface="Arial" panose="020B0604020202020204" pitchFamily="34" charset="0"/>
                          <a:cs typeface="Arial" panose="020B0604020202020204" pitchFamily="34" charset="0"/>
                        </a:rPr>
                        <a:t>3.8%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ECF3FA"/>
                    </a:solidFill>
                  </a:tcPr>
                </a:tc>
                <a:tc>
                  <a:txBody>
                    <a:bodyPr/>
                    <a:lstStyle/>
                    <a:p>
                      <a:pPr algn="ctr" fontAlgn="ctr"/>
                      <a:r>
                        <a:rPr lang="en-GB" sz="900" b="1" i="0" u="none" strike="noStrike">
                          <a:solidFill>
                            <a:srgbClr val="000000"/>
                          </a:solidFill>
                          <a:effectLst/>
                          <a:latin typeface="Arial" panose="020B0604020202020204" pitchFamily="34" charset="0"/>
                          <a:cs typeface="Arial" panose="020B0604020202020204" pitchFamily="34" charset="0"/>
                        </a:rPr>
                        <a:t>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ECF3FA"/>
                    </a:solidFill>
                  </a:tcPr>
                </a:tc>
                <a:tc>
                  <a:txBody>
                    <a:bodyPr/>
                    <a:lstStyle/>
                    <a:p>
                      <a:pPr algn="ctr" fontAlgn="ctr"/>
                      <a:r>
                        <a:rPr lang="en-GB" sz="900" b="1" i="0" u="none" strike="noStrike">
                          <a:solidFill>
                            <a:srgbClr val="000000"/>
                          </a:solidFill>
                          <a:effectLst/>
                          <a:latin typeface="Arial" panose="020B0604020202020204" pitchFamily="34" charset="0"/>
                          <a:cs typeface="Arial" panose="020B0604020202020204" pitchFamily="34" charset="0"/>
                        </a:rPr>
                        <a:t>0.3%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ECF3FA"/>
                    </a:solidFill>
                  </a:tcPr>
                </a:tc>
                <a:tc>
                  <a:txBody>
                    <a:bodyPr/>
                    <a:lstStyle/>
                    <a:p>
                      <a:pPr algn="ctr" fontAlgn="ctr"/>
                      <a:r>
                        <a:rPr lang="en-GB" sz="900" b="1" i="0" u="none" strike="noStrike">
                          <a:solidFill>
                            <a:srgbClr val="000000"/>
                          </a:solidFill>
                          <a:effectLst/>
                          <a:latin typeface="Arial" panose="020B0604020202020204" pitchFamily="34" charset="0"/>
                          <a:cs typeface="Arial" panose="020B0604020202020204" pitchFamily="34" charset="0"/>
                        </a:rPr>
                        <a:t>56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ECF3FA"/>
                    </a:solidFill>
                  </a:tcPr>
                </a:tc>
                <a:tc>
                  <a:txBody>
                    <a:bodyPr/>
                    <a:lstStyle/>
                    <a:p>
                      <a:pPr algn="ctr" fontAlgn="ctr"/>
                      <a:r>
                        <a:rPr lang="en-GB" sz="900" b="1" i="0" u="none" strike="noStrike">
                          <a:solidFill>
                            <a:srgbClr val="000000"/>
                          </a:solidFill>
                          <a:effectLst/>
                          <a:latin typeface="Arial" panose="020B0604020202020204" pitchFamily="34" charset="0"/>
                          <a:cs typeface="Arial" panose="020B0604020202020204" pitchFamily="34" charset="0"/>
                        </a:rPr>
                        <a:t>3.6%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ECF3FA"/>
                    </a:solidFill>
                  </a:tcPr>
                </a:tc>
                <a:tc>
                  <a:txBody>
                    <a:bodyPr/>
                    <a:lstStyle/>
                    <a:p>
                      <a:pPr algn="ctr" fontAlgn="ctr"/>
                      <a:r>
                        <a:rPr lang="en-GB" sz="900" b="1" i="0" u="none" strike="noStrike">
                          <a:solidFill>
                            <a:srgbClr val="000000"/>
                          </a:solidFill>
                          <a:effectLst/>
                          <a:latin typeface="Arial" panose="020B0604020202020204" pitchFamily="34" charset="0"/>
                          <a:cs typeface="Arial" panose="020B0604020202020204" pitchFamily="34" charset="0"/>
                        </a:rPr>
                        <a:t>1,418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ECF3FA"/>
                    </a:solidFill>
                  </a:tcPr>
                </a:tc>
                <a:tc>
                  <a:txBody>
                    <a:bodyPr/>
                    <a:lstStyle/>
                    <a:p>
                      <a:pPr algn="ctr" fontAlgn="ctr"/>
                      <a:r>
                        <a:rPr lang="en-GB" sz="900" b="1" i="0" u="none" strike="noStrike">
                          <a:solidFill>
                            <a:srgbClr val="000000"/>
                          </a:solidFill>
                          <a:effectLst/>
                          <a:latin typeface="Arial" panose="020B0604020202020204" pitchFamily="34" charset="0"/>
                          <a:cs typeface="Arial" panose="020B0604020202020204" pitchFamily="34" charset="0"/>
                        </a:rPr>
                        <a:t>92.2%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ECF3FA"/>
                    </a:solidFill>
                  </a:tcPr>
                </a:tc>
                <a:extLst>
                  <a:ext uri="{0D108BD9-81ED-4DB2-BD59-A6C34878D82A}">
                    <a16:rowId xmlns:a16="http://schemas.microsoft.com/office/drawing/2014/main" val="1521548381"/>
                  </a:ext>
                </a:extLst>
              </a:tr>
              <a:tr h="295723">
                <a:tc>
                  <a:txBody>
                    <a:bodyPr/>
                    <a:lstStyle/>
                    <a:p>
                      <a:r>
                        <a:rPr lang="en-GB" sz="900" b="1">
                          <a:latin typeface="Arial" panose="020B0604020202020204" pitchFamily="34" charset="0"/>
                          <a:cs typeface="Arial" panose="020B0604020202020204" pitchFamily="34" charset="0"/>
                        </a:rPr>
                        <a:t>Police Staff</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1" i="0" u="none" strike="noStrike">
                          <a:solidFill>
                            <a:srgbClr val="000000"/>
                          </a:solidFill>
                          <a:effectLst/>
                          <a:latin typeface="Arial" panose="020B0604020202020204" pitchFamily="34" charset="0"/>
                          <a:cs typeface="Arial" panose="020B0604020202020204" pitchFamily="34" charset="0"/>
                        </a:rPr>
                        <a:t>805.4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1" i="0" u="none" strike="noStrike">
                          <a:solidFill>
                            <a:srgbClr val="000000"/>
                          </a:solidFill>
                          <a:effectLst/>
                          <a:latin typeface="Arial" panose="020B0604020202020204" pitchFamily="34" charset="0"/>
                          <a:cs typeface="Arial" panose="020B0604020202020204" pitchFamily="34" charset="0"/>
                        </a:rPr>
                        <a:t>801.8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1" i="0" u="none" strike="noStrike">
                          <a:solidFill>
                            <a:srgbClr val="000000"/>
                          </a:solidFill>
                          <a:effectLst/>
                          <a:latin typeface="Arial" panose="020B0604020202020204" pitchFamily="34" charset="0"/>
                          <a:cs typeface="Arial" panose="020B0604020202020204" pitchFamily="34" charset="0"/>
                        </a:rPr>
                        <a:t>823.2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1" i="0" u="none" strike="noStrike">
                          <a:solidFill>
                            <a:srgbClr val="000000"/>
                          </a:solidFill>
                          <a:effectLst/>
                          <a:latin typeface="Arial" panose="020B0604020202020204" pitchFamily="34" charset="0"/>
                          <a:cs typeface="Arial" panose="020B0604020202020204" pitchFamily="34" charset="0"/>
                        </a:rPr>
                        <a:t>21.4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1" i="0" u="none" strike="noStrike">
                          <a:solidFill>
                            <a:srgbClr val="000000"/>
                          </a:solidFill>
                          <a:effectLst/>
                          <a:latin typeface="Arial" panose="020B0604020202020204" pitchFamily="34" charset="0"/>
                          <a:cs typeface="Arial" panose="020B0604020202020204" pitchFamily="34" charset="0"/>
                        </a:rPr>
                        <a:t>867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GB" sz="900" b="1"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1" i="0" u="none" strike="noStrike">
                          <a:solidFill>
                            <a:srgbClr val="000000"/>
                          </a:solidFill>
                          <a:effectLst/>
                          <a:latin typeface="Arial" panose="020B0604020202020204" pitchFamily="34" charset="0"/>
                          <a:cs typeface="Arial" panose="020B0604020202020204" pitchFamily="34" charset="0"/>
                        </a:rPr>
                        <a:t>593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1" i="0" u="none" strike="noStrike">
                          <a:solidFill>
                            <a:srgbClr val="000000"/>
                          </a:solidFill>
                          <a:effectLst/>
                          <a:latin typeface="Arial" panose="020B0604020202020204" pitchFamily="34" charset="0"/>
                          <a:cs typeface="Arial" panose="020B0604020202020204" pitchFamily="34" charset="0"/>
                        </a:rPr>
                        <a:t>68.4%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1" i="0" u="none" strike="noStrike">
                          <a:solidFill>
                            <a:srgbClr val="000000"/>
                          </a:solidFill>
                          <a:effectLst/>
                          <a:latin typeface="Arial" panose="020B0604020202020204" pitchFamily="34" charset="0"/>
                          <a:cs typeface="Arial" panose="020B0604020202020204" pitchFamily="34" charset="0"/>
                        </a:rPr>
                        <a:t>274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1" i="0" u="none" strike="noStrike">
                          <a:solidFill>
                            <a:srgbClr val="000000"/>
                          </a:solidFill>
                          <a:effectLst/>
                          <a:latin typeface="Arial" panose="020B0604020202020204" pitchFamily="34" charset="0"/>
                          <a:cs typeface="Arial" panose="020B0604020202020204" pitchFamily="34" charset="0"/>
                        </a:rPr>
                        <a:t>31.6%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GB" sz="900" b="1"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1" i="0" u="none" strike="noStrike">
                          <a:solidFill>
                            <a:srgbClr val="000000"/>
                          </a:solidFill>
                          <a:effectLst/>
                          <a:latin typeface="Arial" panose="020B0604020202020204" pitchFamily="34" charset="0"/>
                          <a:cs typeface="Arial" panose="020B0604020202020204" pitchFamily="34" charset="0"/>
                        </a:rPr>
                        <a:t>22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1" i="0" u="none" strike="noStrike">
                          <a:solidFill>
                            <a:srgbClr val="000000"/>
                          </a:solidFill>
                          <a:effectLst/>
                          <a:latin typeface="Arial" panose="020B0604020202020204" pitchFamily="34" charset="0"/>
                          <a:cs typeface="Arial" panose="020B0604020202020204" pitchFamily="34" charset="0"/>
                        </a:rPr>
                        <a:t>2.5%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1" i="0" u="none" strike="noStrike">
                          <a:solidFill>
                            <a:srgbClr val="000000"/>
                          </a:solidFill>
                          <a:effectLst/>
                          <a:latin typeface="Arial" panose="020B0604020202020204" pitchFamily="34" charset="0"/>
                          <a:cs typeface="Arial" panose="020B0604020202020204" pitchFamily="34" charset="0"/>
                        </a:rPr>
                        <a:t>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1" i="0" u="none" strike="noStrike">
                          <a:solidFill>
                            <a:srgbClr val="000000"/>
                          </a:solidFill>
                          <a:effectLst/>
                          <a:latin typeface="Arial" panose="020B0604020202020204" pitchFamily="34" charset="0"/>
                          <a:cs typeface="Arial" panose="020B0604020202020204" pitchFamily="34" charset="0"/>
                        </a:rPr>
                        <a:t>0.5%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1" i="0" u="none" strike="noStrike">
                          <a:solidFill>
                            <a:srgbClr val="000000"/>
                          </a:solidFill>
                          <a:effectLst/>
                          <a:latin typeface="Arial" panose="020B0604020202020204" pitchFamily="34" charset="0"/>
                          <a:cs typeface="Arial" panose="020B0604020202020204" pitchFamily="34" charset="0"/>
                        </a:rPr>
                        <a:t>25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1" i="0" u="none" strike="noStrike">
                          <a:solidFill>
                            <a:srgbClr val="000000"/>
                          </a:solidFill>
                          <a:effectLst/>
                          <a:latin typeface="Arial" panose="020B0604020202020204" pitchFamily="34" charset="0"/>
                          <a:cs typeface="Arial" panose="020B0604020202020204" pitchFamily="34" charset="0"/>
                        </a:rPr>
                        <a:t>2.9%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1" i="0" u="none" strike="noStrike">
                          <a:solidFill>
                            <a:srgbClr val="000000"/>
                          </a:solidFill>
                          <a:effectLst/>
                          <a:latin typeface="Arial" panose="020B0604020202020204" pitchFamily="34" charset="0"/>
                          <a:cs typeface="Arial" panose="020B0604020202020204" pitchFamily="34" charset="0"/>
                        </a:rPr>
                        <a:t>816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1" i="0" u="none" strike="noStrike">
                          <a:solidFill>
                            <a:srgbClr val="000000"/>
                          </a:solidFill>
                          <a:effectLst/>
                          <a:latin typeface="Arial" panose="020B0604020202020204" pitchFamily="34" charset="0"/>
                          <a:cs typeface="Arial" panose="020B0604020202020204" pitchFamily="34" charset="0"/>
                        </a:rPr>
                        <a:t>94.1%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206179960"/>
                  </a:ext>
                </a:extLst>
              </a:tr>
              <a:tr h="295723">
                <a:tc>
                  <a:txBody>
                    <a:bodyPr/>
                    <a:lstStyle/>
                    <a:p>
                      <a:r>
                        <a:rPr lang="en-GB" sz="900" b="1">
                          <a:latin typeface="Arial" panose="020B0604020202020204" pitchFamily="34" charset="0"/>
                          <a:cs typeface="Arial" panose="020B0604020202020204" pitchFamily="34" charset="0"/>
                        </a:rPr>
                        <a:t>PCSO</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ECF3FA"/>
                    </a:solidFill>
                  </a:tcPr>
                </a:tc>
                <a:tc>
                  <a:txBody>
                    <a:bodyPr/>
                    <a:lstStyle/>
                    <a:p>
                      <a:pPr algn="ctr" fontAlgn="ctr"/>
                      <a:r>
                        <a:rPr lang="en-GB" sz="900" b="1" i="0" u="none" strike="noStrike">
                          <a:solidFill>
                            <a:srgbClr val="000000"/>
                          </a:solidFill>
                          <a:effectLst/>
                          <a:latin typeface="Arial" panose="020B0604020202020204" pitchFamily="34" charset="0"/>
                          <a:cs typeface="Arial" panose="020B0604020202020204" pitchFamily="34" charset="0"/>
                        </a:rPr>
                        <a:t>155.0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ECF3FA"/>
                    </a:solidFill>
                  </a:tcPr>
                </a:tc>
                <a:tc>
                  <a:txBody>
                    <a:bodyPr/>
                    <a:lstStyle/>
                    <a:p>
                      <a:pPr algn="ctr" fontAlgn="ctr"/>
                      <a:r>
                        <a:rPr lang="en-GB" sz="900" b="1" i="0" u="none" strike="noStrike">
                          <a:solidFill>
                            <a:srgbClr val="000000"/>
                          </a:solidFill>
                          <a:effectLst/>
                          <a:latin typeface="Arial" panose="020B0604020202020204" pitchFamily="34" charset="0"/>
                          <a:cs typeface="Arial" panose="020B0604020202020204" pitchFamily="34" charset="0"/>
                        </a:rPr>
                        <a:t>155.0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ECF3FA"/>
                    </a:solidFill>
                  </a:tcPr>
                </a:tc>
                <a:tc>
                  <a:txBody>
                    <a:bodyPr/>
                    <a:lstStyle/>
                    <a:p>
                      <a:pPr algn="ctr" fontAlgn="ctr"/>
                      <a:r>
                        <a:rPr lang="en-GB" sz="900" b="1" i="0" u="none" strike="noStrike">
                          <a:solidFill>
                            <a:srgbClr val="000000"/>
                          </a:solidFill>
                          <a:effectLst/>
                          <a:latin typeface="Arial" panose="020B0604020202020204" pitchFamily="34" charset="0"/>
                          <a:cs typeface="Arial" panose="020B0604020202020204" pitchFamily="34" charset="0"/>
                        </a:rPr>
                        <a:t>130.6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ECF3FA"/>
                    </a:solidFill>
                  </a:tcPr>
                </a:tc>
                <a:tc>
                  <a:txBody>
                    <a:bodyPr/>
                    <a:lstStyle/>
                    <a:p>
                      <a:pPr algn="ctr" fontAlgn="ctr"/>
                      <a:r>
                        <a:rPr lang="en-GB" sz="900" b="1" i="0" u="none" strike="noStrike">
                          <a:solidFill>
                            <a:srgbClr val="FF0000"/>
                          </a:solidFill>
                          <a:effectLst/>
                          <a:latin typeface="Arial" panose="020B0604020202020204" pitchFamily="34" charset="0"/>
                          <a:cs typeface="Arial" panose="020B0604020202020204" pitchFamily="34" charset="0"/>
                        </a:rPr>
                        <a:t>-24.4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ECF3FA"/>
                    </a:solidFill>
                  </a:tcPr>
                </a:tc>
                <a:tc>
                  <a:txBody>
                    <a:bodyPr/>
                    <a:lstStyle/>
                    <a:p>
                      <a:pPr algn="ctr" fontAlgn="ctr"/>
                      <a:r>
                        <a:rPr lang="en-GB" sz="900" b="1" i="0" u="none" strike="noStrike">
                          <a:solidFill>
                            <a:srgbClr val="000000"/>
                          </a:solidFill>
                          <a:effectLst/>
                          <a:latin typeface="Arial" panose="020B0604020202020204" pitchFamily="34" charset="0"/>
                          <a:cs typeface="Arial" panose="020B0604020202020204" pitchFamily="34" charset="0"/>
                        </a:rPr>
                        <a:t>135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ECF3FA"/>
                    </a:solidFill>
                  </a:tcPr>
                </a:tc>
                <a:tc>
                  <a:txBody>
                    <a:bodyPr/>
                    <a:lstStyle/>
                    <a:p>
                      <a:pPr algn="ctr" fontAlgn="ctr"/>
                      <a:endParaRPr lang="en-GB" sz="900" b="1"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1" i="0" u="none" strike="noStrike">
                          <a:solidFill>
                            <a:srgbClr val="000000"/>
                          </a:solidFill>
                          <a:effectLst/>
                          <a:latin typeface="Arial" panose="020B0604020202020204" pitchFamily="34" charset="0"/>
                          <a:cs typeface="Arial" panose="020B0604020202020204" pitchFamily="34" charset="0"/>
                        </a:rPr>
                        <a:t>63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ECF3FA"/>
                    </a:solidFill>
                  </a:tcPr>
                </a:tc>
                <a:tc>
                  <a:txBody>
                    <a:bodyPr/>
                    <a:lstStyle/>
                    <a:p>
                      <a:pPr algn="ctr" fontAlgn="ctr"/>
                      <a:r>
                        <a:rPr lang="en-GB" sz="900" b="1" i="0" u="none" strike="noStrike">
                          <a:solidFill>
                            <a:srgbClr val="000000"/>
                          </a:solidFill>
                          <a:effectLst/>
                          <a:latin typeface="Arial" panose="020B0604020202020204" pitchFamily="34" charset="0"/>
                          <a:cs typeface="Arial" panose="020B0604020202020204" pitchFamily="34" charset="0"/>
                        </a:rPr>
                        <a:t>46.7%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ECF3FA"/>
                    </a:solidFill>
                  </a:tcPr>
                </a:tc>
                <a:tc>
                  <a:txBody>
                    <a:bodyPr/>
                    <a:lstStyle/>
                    <a:p>
                      <a:pPr algn="ctr" fontAlgn="ctr"/>
                      <a:r>
                        <a:rPr lang="en-GB" sz="900" b="1" i="0" u="none" strike="noStrike">
                          <a:solidFill>
                            <a:srgbClr val="000000"/>
                          </a:solidFill>
                          <a:effectLst/>
                          <a:latin typeface="Arial" panose="020B0604020202020204" pitchFamily="34" charset="0"/>
                          <a:cs typeface="Arial" panose="020B0604020202020204" pitchFamily="34" charset="0"/>
                        </a:rPr>
                        <a:t>72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ECF3FA"/>
                    </a:solidFill>
                  </a:tcPr>
                </a:tc>
                <a:tc>
                  <a:txBody>
                    <a:bodyPr/>
                    <a:lstStyle/>
                    <a:p>
                      <a:pPr algn="ctr" fontAlgn="ctr"/>
                      <a:r>
                        <a:rPr lang="en-GB" sz="900" b="1" i="0" u="none" strike="noStrike">
                          <a:solidFill>
                            <a:srgbClr val="000000"/>
                          </a:solidFill>
                          <a:effectLst/>
                          <a:latin typeface="Arial" panose="020B0604020202020204" pitchFamily="34" charset="0"/>
                          <a:cs typeface="Arial" panose="020B0604020202020204" pitchFamily="34" charset="0"/>
                        </a:rPr>
                        <a:t>53.3%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ECF3FA"/>
                    </a:solidFill>
                  </a:tcPr>
                </a:tc>
                <a:tc>
                  <a:txBody>
                    <a:bodyPr/>
                    <a:lstStyle/>
                    <a:p>
                      <a:pPr algn="ctr" fontAlgn="ctr"/>
                      <a:endParaRPr lang="en-GB" sz="900" b="1"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1" i="0" u="none" strike="noStrike">
                          <a:solidFill>
                            <a:srgbClr val="000000"/>
                          </a:solidFill>
                          <a:effectLst/>
                          <a:latin typeface="Arial" panose="020B0604020202020204" pitchFamily="34" charset="0"/>
                          <a:cs typeface="Arial" panose="020B0604020202020204" pitchFamily="34" charset="0"/>
                        </a:rPr>
                        <a:t>12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ECF3FA"/>
                    </a:solidFill>
                  </a:tcPr>
                </a:tc>
                <a:tc>
                  <a:txBody>
                    <a:bodyPr/>
                    <a:lstStyle/>
                    <a:p>
                      <a:pPr algn="ctr" fontAlgn="ctr"/>
                      <a:r>
                        <a:rPr lang="en-GB" sz="900" b="1" i="0" u="none" strike="noStrike">
                          <a:solidFill>
                            <a:srgbClr val="000000"/>
                          </a:solidFill>
                          <a:effectLst/>
                          <a:latin typeface="Arial" panose="020B0604020202020204" pitchFamily="34" charset="0"/>
                          <a:cs typeface="Arial" panose="020B0604020202020204" pitchFamily="34" charset="0"/>
                        </a:rPr>
                        <a:t>8.9%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ECF3FA"/>
                    </a:solidFill>
                  </a:tcPr>
                </a:tc>
                <a:tc>
                  <a:txBody>
                    <a:bodyPr/>
                    <a:lstStyle/>
                    <a:p>
                      <a:pPr algn="ctr" fontAlgn="ctr"/>
                      <a:r>
                        <a:rPr lang="en-GB" sz="900" b="1" i="0" u="none" strike="noStrike">
                          <a:solidFill>
                            <a:srgbClr val="000000"/>
                          </a:solidFill>
                          <a:effectLst/>
                          <a:latin typeface="Arial" panose="020B0604020202020204" pitchFamily="34" charset="0"/>
                          <a:cs typeface="Arial" panose="020B0604020202020204" pitchFamily="34"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ECF3FA"/>
                    </a:solidFill>
                  </a:tcPr>
                </a:tc>
                <a:tc>
                  <a:txBody>
                    <a:bodyPr/>
                    <a:lstStyle/>
                    <a:p>
                      <a:pPr algn="ctr" fontAlgn="ctr"/>
                      <a:r>
                        <a:rPr lang="en-GB" sz="900" b="1" i="0" u="none" strike="noStrike">
                          <a:solidFill>
                            <a:srgbClr val="000000"/>
                          </a:solidFill>
                          <a:effectLst/>
                          <a:latin typeface="Arial" panose="020B0604020202020204" pitchFamily="34" charset="0"/>
                          <a:cs typeface="Arial" panose="020B0604020202020204" pitchFamily="34" charset="0"/>
                        </a:rPr>
                        <a:t>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ECF3FA"/>
                    </a:solidFill>
                  </a:tcPr>
                </a:tc>
                <a:tc>
                  <a:txBody>
                    <a:bodyPr/>
                    <a:lstStyle/>
                    <a:p>
                      <a:pPr algn="ctr" fontAlgn="ctr"/>
                      <a:r>
                        <a:rPr lang="en-GB" sz="900" b="1" i="0" u="none" strike="noStrike">
                          <a:solidFill>
                            <a:srgbClr val="000000"/>
                          </a:solidFill>
                          <a:effectLst/>
                          <a:latin typeface="Arial" panose="020B0604020202020204" pitchFamily="34" charset="0"/>
                          <a:cs typeface="Arial" panose="020B0604020202020204" pitchFamily="34" charset="0"/>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ECF3FA"/>
                    </a:solidFill>
                  </a:tcPr>
                </a:tc>
                <a:tc>
                  <a:txBody>
                    <a:bodyPr/>
                    <a:lstStyle/>
                    <a:p>
                      <a:pPr algn="ctr" fontAlgn="ctr"/>
                      <a:r>
                        <a:rPr lang="en-GB" sz="900" b="1" i="0" u="none" strike="noStrike">
                          <a:solidFill>
                            <a:srgbClr val="000000"/>
                          </a:solidFill>
                          <a:effectLst/>
                          <a:latin typeface="Arial" panose="020B0604020202020204" pitchFamily="34" charset="0"/>
                          <a:cs typeface="Arial" panose="020B0604020202020204" pitchFamily="34" charset="0"/>
                        </a:rPr>
                        <a:t>1.5%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ECF3FA"/>
                    </a:solidFill>
                  </a:tcPr>
                </a:tc>
                <a:tc>
                  <a:txBody>
                    <a:bodyPr/>
                    <a:lstStyle/>
                    <a:p>
                      <a:pPr algn="ctr" fontAlgn="ctr"/>
                      <a:r>
                        <a:rPr lang="en-GB" sz="900" b="1" i="0" u="none" strike="noStrike">
                          <a:solidFill>
                            <a:srgbClr val="000000"/>
                          </a:solidFill>
                          <a:effectLst/>
                          <a:latin typeface="Arial" panose="020B0604020202020204" pitchFamily="34" charset="0"/>
                          <a:cs typeface="Arial" panose="020B0604020202020204" pitchFamily="34" charset="0"/>
                        </a:rPr>
                        <a:t>121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ECF3FA"/>
                    </a:solidFill>
                  </a:tcPr>
                </a:tc>
                <a:tc>
                  <a:txBody>
                    <a:bodyPr/>
                    <a:lstStyle/>
                    <a:p>
                      <a:pPr algn="ctr" fontAlgn="ctr"/>
                      <a:r>
                        <a:rPr lang="en-GB" sz="900" b="1" i="0" u="none" strike="noStrike">
                          <a:solidFill>
                            <a:srgbClr val="000000"/>
                          </a:solidFill>
                          <a:effectLst/>
                          <a:latin typeface="Arial" panose="020B0604020202020204" pitchFamily="34" charset="0"/>
                          <a:cs typeface="Arial" panose="020B0604020202020204" pitchFamily="34" charset="0"/>
                        </a:rPr>
                        <a:t>89.6%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ECF3FA"/>
                    </a:solidFill>
                  </a:tcPr>
                </a:tc>
                <a:extLst>
                  <a:ext uri="{0D108BD9-81ED-4DB2-BD59-A6C34878D82A}">
                    <a16:rowId xmlns:a16="http://schemas.microsoft.com/office/drawing/2014/main" val="1417842728"/>
                  </a:ext>
                </a:extLst>
              </a:tr>
              <a:tr h="295723">
                <a:tc>
                  <a:txBody>
                    <a:bodyPr/>
                    <a:lstStyle/>
                    <a:p>
                      <a:r>
                        <a:rPr lang="en-GB" sz="900" b="1">
                          <a:latin typeface="Arial" panose="020B0604020202020204" pitchFamily="34" charset="0"/>
                          <a:cs typeface="Arial" panose="020B0604020202020204" pitchFamily="34" charset="0"/>
                        </a:rPr>
                        <a:t>OPCC</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1" i="0" u="none" strike="noStrike">
                          <a:solidFill>
                            <a:srgbClr val="000000"/>
                          </a:solidFill>
                          <a:effectLst/>
                          <a:latin typeface="Arial" panose="020B0604020202020204" pitchFamily="34" charset="0"/>
                          <a:cs typeface="Arial" panose="020B0604020202020204" pitchFamily="34" charset="0"/>
                        </a:rPr>
                        <a:t>20.0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1" i="0" u="none" strike="noStrike">
                          <a:solidFill>
                            <a:srgbClr val="000000"/>
                          </a:solidFill>
                          <a:effectLst/>
                          <a:latin typeface="Arial" panose="020B0604020202020204" pitchFamily="34" charset="0"/>
                          <a:cs typeface="Arial" panose="020B0604020202020204" pitchFamily="34" charset="0"/>
                        </a:rPr>
                        <a:t>23.0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1" i="0" u="none" strike="noStrike">
                          <a:solidFill>
                            <a:srgbClr val="000000"/>
                          </a:solidFill>
                          <a:effectLst/>
                          <a:latin typeface="Arial" panose="020B0604020202020204" pitchFamily="34" charset="0"/>
                          <a:cs typeface="Arial" panose="020B0604020202020204" pitchFamily="34" charset="0"/>
                        </a:rPr>
                        <a:t>22.8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1" i="0" u="none" strike="noStrike">
                          <a:solidFill>
                            <a:srgbClr val="000000"/>
                          </a:solidFill>
                          <a:effectLst/>
                          <a:latin typeface="Arial" panose="020B0604020202020204" pitchFamily="34" charset="0"/>
                          <a:cs typeface="Arial" panose="020B0604020202020204" pitchFamily="34" charset="0"/>
                        </a:rPr>
                        <a:t>-0.2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1" i="0" u="none" strike="noStrike">
                          <a:solidFill>
                            <a:srgbClr val="000000"/>
                          </a:solidFill>
                          <a:effectLst/>
                          <a:latin typeface="Arial" panose="020B0604020202020204" pitchFamily="34" charset="0"/>
                          <a:cs typeface="Arial" panose="020B0604020202020204" pitchFamily="34" charset="0"/>
                        </a:rPr>
                        <a:t>24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GB" sz="900" b="1"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1" i="0" u="none" strike="noStrike">
                          <a:solidFill>
                            <a:srgbClr val="000000"/>
                          </a:solidFill>
                          <a:effectLst/>
                          <a:latin typeface="Arial" panose="020B0604020202020204" pitchFamily="34" charset="0"/>
                          <a:cs typeface="Arial" panose="020B0604020202020204" pitchFamily="34" charset="0"/>
                        </a:rPr>
                        <a:t>16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1" i="0" u="none" strike="noStrike">
                          <a:solidFill>
                            <a:srgbClr val="000000"/>
                          </a:solidFill>
                          <a:effectLst/>
                          <a:latin typeface="Arial" panose="020B0604020202020204" pitchFamily="34" charset="0"/>
                          <a:cs typeface="Arial" panose="020B0604020202020204" pitchFamily="34" charset="0"/>
                        </a:rPr>
                        <a:t>66.7%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1" i="0" u="none" strike="noStrike">
                          <a:solidFill>
                            <a:srgbClr val="000000"/>
                          </a:solidFill>
                          <a:effectLst/>
                          <a:latin typeface="Arial" panose="020B0604020202020204" pitchFamily="34" charset="0"/>
                          <a:cs typeface="Arial" panose="020B0604020202020204" pitchFamily="34" charset="0"/>
                        </a:rPr>
                        <a:t>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1" i="0" u="none" strike="noStrike">
                          <a:solidFill>
                            <a:srgbClr val="000000"/>
                          </a:solidFill>
                          <a:effectLst/>
                          <a:latin typeface="Arial" panose="020B0604020202020204" pitchFamily="34" charset="0"/>
                          <a:cs typeface="Arial" panose="020B0604020202020204" pitchFamily="34" charset="0"/>
                        </a:rPr>
                        <a:t>33.3%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GB" sz="900" b="1"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1" i="0" u="none" strike="noStrike">
                          <a:solidFill>
                            <a:srgbClr val="000000"/>
                          </a:solidFill>
                          <a:effectLst/>
                          <a:latin typeface="Arial" panose="020B0604020202020204" pitchFamily="34" charset="0"/>
                          <a:cs typeface="Arial" panose="020B0604020202020204" pitchFamily="34" charset="0"/>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1" i="0" u="none" strike="noStrike">
                          <a:solidFill>
                            <a:srgbClr val="000000"/>
                          </a:solidFill>
                          <a:effectLst/>
                          <a:latin typeface="Arial" panose="020B0604020202020204" pitchFamily="34" charset="0"/>
                          <a:cs typeface="Arial" panose="020B0604020202020204" pitchFamily="34" charset="0"/>
                        </a:rPr>
                        <a:t>8.3%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1" i="0" u="none" strike="noStrike">
                          <a:solidFill>
                            <a:srgbClr val="000000"/>
                          </a:solidFill>
                          <a:effectLst/>
                          <a:latin typeface="Arial" panose="020B0604020202020204" pitchFamily="34" charset="0"/>
                          <a:cs typeface="Arial" panose="020B0604020202020204" pitchFamily="34" charset="0"/>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1" i="0" u="none" strike="noStrike">
                          <a:solidFill>
                            <a:srgbClr val="000000"/>
                          </a:solidFill>
                          <a:effectLst/>
                          <a:latin typeface="Arial" panose="020B0604020202020204" pitchFamily="34" charset="0"/>
                          <a:cs typeface="Arial" panose="020B0604020202020204" pitchFamily="34" charset="0"/>
                        </a:rPr>
                        <a:t>8.3%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1" i="0" u="none" strike="noStrike">
                          <a:solidFill>
                            <a:srgbClr val="000000"/>
                          </a:solidFill>
                          <a:effectLst/>
                          <a:latin typeface="Arial" panose="020B0604020202020204" pitchFamily="34" charset="0"/>
                          <a:cs typeface="Arial" panose="020B0604020202020204" pitchFamily="34"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1" i="0" u="none" strike="noStrike">
                          <a:solidFill>
                            <a:srgbClr val="000000"/>
                          </a:solidFill>
                          <a:effectLst/>
                          <a:latin typeface="Arial" panose="020B0604020202020204" pitchFamily="34" charset="0"/>
                          <a:cs typeface="Arial" panose="020B0604020202020204" pitchFamily="34" charset="0"/>
                        </a:rPr>
                        <a:t>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1" i="0" u="none" strike="noStrike">
                          <a:solidFill>
                            <a:srgbClr val="000000"/>
                          </a:solidFill>
                          <a:effectLst/>
                          <a:latin typeface="Arial" panose="020B0604020202020204" pitchFamily="34" charset="0"/>
                          <a:cs typeface="Arial" panose="020B0604020202020204" pitchFamily="34" charset="0"/>
                        </a:rPr>
                        <a:t>20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1" i="0" u="none" strike="noStrike">
                          <a:solidFill>
                            <a:srgbClr val="000000"/>
                          </a:solidFill>
                          <a:effectLst/>
                          <a:latin typeface="Arial" panose="020B0604020202020204" pitchFamily="34" charset="0"/>
                          <a:cs typeface="Arial" panose="020B0604020202020204" pitchFamily="34" charset="0"/>
                        </a:rPr>
                        <a:t>83.3%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193612796"/>
                  </a:ext>
                </a:extLst>
              </a:tr>
              <a:tr h="295602">
                <a:tc>
                  <a:txBody>
                    <a:bodyPr/>
                    <a:lstStyle/>
                    <a:p>
                      <a:r>
                        <a:rPr lang="en-GB" sz="900" b="1">
                          <a:latin typeface="Arial" panose="020B0604020202020204" pitchFamily="34" charset="0"/>
                          <a:cs typeface="Arial" panose="020B0604020202020204" pitchFamily="34" charset="0"/>
                        </a:rPr>
                        <a:t>Special Constable</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ECF3FA"/>
                    </a:solidFill>
                  </a:tcPr>
                </a:tc>
                <a:tc>
                  <a:txBody>
                    <a:bodyPr/>
                    <a:lstStyle/>
                    <a:p>
                      <a:pPr algn="ctr" fontAlgn="ctr"/>
                      <a:r>
                        <a:rPr lang="en-GB" sz="900" b="1" i="0" u="none" strike="noStrike">
                          <a:solidFill>
                            <a:srgbClr val="000000"/>
                          </a:solidFill>
                          <a:effectLst/>
                          <a:latin typeface="Arial" panose="020B0604020202020204" pitchFamily="34" charset="0"/>
                          <a:cs typeface="Arial" panose="020B0604020202020204" pitchFamily="34"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ECF3FA"/>
                    </a:solidFill>
                  </a:tcPr>
                </a:tc>
                <a:tc>
                  <a:txBody>
                    <a:bodyPr/>
                    <a:lstStyle/>
                    <a:p>
                      <a:pPr algn="ctr" fontAlgn="ctr"/>
                      <a:r>
                        <a:rPr lang="en-GB" sz="900" b="1" i="0" u="none" strike="noStrike">
                          <a:solidFill>
                            <a:srgbClr val="000000"/>
                          </a:solidFill>
                          <a:effectLst/>
                          <a:latin typeface="Arial" panose="020B0604020202020204" pitchFamily="34" charset="0"/>
                          <a:cs typeface="Arial" panose="020B0604020202020204" pitchFamily="34" charset="0"/>
                        </a:rPr>
                        <a:t>100.0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ECF3FA"/>
                    </a:solidFill>
                  </a:tcPr>
                </a:tc>
                <a:tc>
                  <a:txBody>
                    <a:bodyPr/>
                    <a:lstStyle/>
                    <a:p>
                      <a:pPr algn="ctr" fontAlgn="ctr"/>
                      <a:r>
                        <a:rPr lang="en-GB" sz="900" b="1" i="0" u="none" strike="noStrike">
                          <a:solidFill>
                            <a:srgbClr val="000000"/>
                          </a:solidFill>
                          <a:effectLst/>
                          <a:latin typeface="Arial" panose="020B0604020202020204" pitchFamily="34" charset="0"/>
                          <a:cs typeface="Arial" panose="020B0604020202020204" pitchFamily="34"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ECF3FA"/>
                    </a:solidFill>
                  </a:tcPr>
                </a:tc>
                <a:tc>
                  <a:txBody>
                    <a:bodyPr/>
                    <a:lstStyle/>
                    <a:p>
                      <a:pPr algn="ctr" fontAlgn="ctr"/>
                      <a:r>
                        <a:rPr lang="en-GB" sz="900" b="1" i="0" u="none" strike="noStrike">
                          <a:solidFill>
                            <a:srgbClr val="FF0000"/>
                          </a:solidFill>
                          <a:effectLst/>
                          <a:latin typeface="Arial" panose="020B0604020202020204" pitchFamily="34" charset="0"/>
                          <a:cs typeface="Arial" panose="020B0604020202020204" pitchFamily="34" charset="0"/>
                        </a:rPr>
                        <a:t>-48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ECF3FA"/>
                    </a:solidFill>
                  </a:tcPr>
                </a:tc>
                <a:tc>
                  <a:txBody>
                    <a:bodyPr/>
                    <a:lstStyle/>
                    <a:p>
                      <a:pPr algn="ctr" fontAlgn="ctr"/>
                      <a:r>
                        <a:rPr lang="en-GB" sz="900" b="1" i="0" u="none" strike="noStrike">
                          <a:solidFill>
                            <a:srgbClr val="000000"/>
                          </a:solidFill>
                          <a:effectLst/>
                          <a:latin typeface="Arial" panose="020B0604020202020204" pitchFamily="34" charset="0"/>
                          <a:cs typeface="Arial" panose="020B0604020202020204" pitchFamily="34" charset="0"/>
                        </a:rPr>
                        <a:t>52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ECF3FA"/>
                    </a:solidFill>
                  </a:tcPr>
                </a:tc>
                <a:tc>
                  <a:txBody>
                    <a:bodyPr/>
                    <a:lstStyle/>
                    <a:p>
                      <a:pPr algn="ctr" fontAlgn="ctr"/>
                      <a:endParaRPr lang="en-GB" sz="900" b="1"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1" i="0" u="none" strike="noStrike">
                          <a:solidFill>
                            <a:srgbClr val="000000"/>
                          </a:solidFill>
                          <a:effectLst/>
                          <a:latin typeface="Arial" panose="020B0604020202020204" pitchFamily="34" charset="0"/>
                          <a:cs typeface="Arial" panose="020B0604020202020204" pitchFamily="34" charset="0"/>
                        </a:rPr>
                        <a:t>13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ECF3FA"/>
                    </a:solidFill>
                  </a:tcPr>
                </a:tc>
                <a:tc>
                  <a:txBody>
                    <a:bodyPr/>
                    <a:lstStyle/>
                    <a:p>
                      <a:pPr algn="ctr" fontAlgn="ctr"/>
                      <a:r>
                        <a:rPr lang="en-GB" sz="900" b="1" i="0" u="none" strike="noStrike">
                          <a:solidFill>
                            <a:srgbClr val="000000"/>
                          </a:solidFill>
                          <a:effectLst/>
                          <a:latin typeface="Arial" panose="020B0604020202020204" pitchFamily="34" charset="0"/>
                          <a:cs typeface="Arial" panose="020B0604020202020204" pitchFamily="34" charset="0"/>
                        </a:rPr>
                        <a:t>25.0%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ECF3FA"/>
                    </a:solidFill>
                  </a:tcPr>
                </a:tc>
                <a:tc>
                  <a:txBody>
                    <a:bodyPr/>
                    <a:lstStyle/>
                    <a:p>
                      <a:pPr algn="ctr" fontAlgn="ctr"/>
                      <a:r>
                        <a:rPr lang="en-GB" sz="900" b="1" i="0" u="none" strike="noStrike">
                          <a:solidFill>
                            <a:srgbClr val="000000"/>
                          </a:solidFill>
                          <a:effectLst/>
                          <a:latin typeface="Arial" panose="020B0604020202020204" pitchFamily="34" charset="0"/>
                          <a:cs typeface="Arial" panose="020B0604020202020204" pitchFamily="34" charset="0"/>
                        </a:rPr>
                        <a:t>39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ECF3FA"/>
                    </a:solidFill>
                  </a:tcPr>
                </a:tc>
                <a:tc>
                  <a:txBody>
                    <a:bodyPr/>
                    <a:lstStyle/>
                    <a:p>
                      <a:pPr algn="ctr" fontAlgn="ctr"/>
                      <a:r>
                        <a:rPr lang="en-GB" sz="900" b="1" i="0" u="none" strike="noStrike">
                          <a:solidFill>
                            <a:srgbClr val="000000"/>
                          </a:solidFill>
                          <a:effectLst/>
                          <a:latin typeface="Arial" panose="020B0604020202020204" pitchFamily="34" charset="0"/>
                          <a:cs typeface="Arial" panose="020B0604020202020204" pitchFamily="34" charset="0"/>
                        </a:rPr>
                        <a:t>75.0%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ECF3FA"/>
                    </a:solidFill>
                  </a:tcPr>
                </a:tc>
                <a:tc>
                  <a:txBody>
                    <a:bodyPr/>
                    <a:lstStyle/>
                    <a:p>
                      <a:pPr algn="ctr" fontAlgn="ctr"/>
                      <a:endParaRPr lang="en-GB" sz="900" b="1"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1" i="0" u="none" strike="noStrike">
                          <a:solidFill>
                            <a:srgbClr val="000000"/>
                          </a:solidFill>
                          <a:effectLst/>
                          <a:latin typeface="Arial" panose="020B0604020202020204" pitchFamily="34" charset="0"/>
                          <a:cs typeface="Arial" panose="020B0604020202020204" pitchFamily="34" charset="0"/>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ECF3FA"/>
                    </a:solidFill>
                  </a:tcPr>
                </a:tc>
                <a:tc>
                  <a:txBody>
                    <a:bodyPr/>
                    <a:lstStyle/>
                    <a:p>
                      <a:pPr algn="ctr" fontAlgn="ctr"/>
                      <a:r>
                        <a:rPr lang="en-GB" sz="900" b="1" i="0" u="none" strike="noStrike">
                          <a:solidFill>
                            <a:srgbClr val="000000"/>
                          </a:solidFill>
                          <a:effectLst/>
                          <a:latin typeface="Arial" panose="020B0604020202020204" pitchFamily="34" charset="0"/>
                          <a:cs typeface="Arial" panose="020B0604020202020204" pitchFamily="34" charset="0"/>
                        </a:rPr>
                        <a:t>3.8%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ECF3FA"/>
                    </a:solidFill>
                  </a:tcPr>
                </a:tc>
                <a:tc>
                  <a:txBody>
                    <a:bodyPr/>
                    <a:lstStyle/>
                    <a:p>
                      <a:pPr algn="ctr" fontAlgn="ctr"/>
                      <a:r>
                        <a:rPr lang="en-GB" sz="900" b="1" i="0" u="none" strike="noStrike">
                          <a:solidFill>
                            <a:srgbClr val="000000"/>
                          </a:solidFill>
                          <a:effectLst/>
                          <a:latin typeface="Arial" panose="020B0604020202020204" pitchFamily="34" charset="0"/>
                          <a:cs typeface="Arial" panose="020B0604020202020204" pitchFamily="34"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ECF3FA"/>
                    </a:solidFill>
                  </a:tcPr>
                </a:tc>
                <a:tc>
                  <a:txBody>
                    <a:bodyPr/>
                    <a:lstStyle/>
                    <a:p>
                      <a:pPr algn="ctr" fontAlgn="ctr"/>
                      <a:r>
                        <a:rPr lang="en-GB" sz="900" b="1" i="0" u="none" strike="noStrike">
                          <a:solidFill>
                            <a:srgbClr val="000000"/>
                          </a:solidFill>
                          <a:effectLst/>
                          <a:latin typeface="Arial" panose="020B0604020202020204" pitchFamily="34" charset="0"/>
                          <a:cs typeface="Arial" panose="020B0604020202020204" pitchFamily="34" charset="0"/>
                        </a:rPr>
                        <a:t>1.9%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ECF3FA"/>
                    </a:solidFill>
                  </a:tcPr>
                </a:tc>
                <a:tc>
                  <a:txBody>
                    <a:bodyPr/>
                    <a:lstStyle/>
                    <a:p>
                      <a:pPr algn="ctr" fontAlgn="ctr"/>
                      <a:r>
                        <a:rPr lang="en-GB" sz="900" b="1" i="0" u="none" strike="noStrike">
                          <a:solidFill>
                            <a:srgbClr val="000000"/>
                          </a:solidFill>
                          <a:effectLst/>
                          <a:latin typeface="Arial" panose="020B0604020202020204" pitchFamily="34" charset="0"/>
                          <a:cs typeface="Arial" panose="020B0604020202020204" pitchFamily="34"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ECF3FA"/>
                    </a:solidFill>
                  </a:tcPr>
                </a:tc>
                <a:tc>
                  <a:txBody>
                    <a:bodyPr/>
                    <a:lstStyle/>
                    <a:p>
                      <a:pPr algn="ctr" fontAlgn="ctr"/>
                      <a:r>
                        <a:rPr lang="en-GB" sz="900" b="1" i="0" u="none" strike="noStrike">
                          <a:solidFill>
                            <a:srgbClr val="000000"/>
                          </a:solidFill>
                          <a:effectLst/>
                          <a:latin typeface="Arial" panose="020B0604020202020204" pitchFamily="34" charset="0"/>
                          <a:cs typeface="Arial" panose="020B0604020202020204" pitchFamily="34" charset="0"/>
                        </a:rPr>
                        <a:t>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ECF3FA"/>
                    </a:solidFill>
                  </a:tcPr>
                </a:tc>
                <a:tc>
                  <a:txBody>
                    <a:bodyPr/>
                    <a:lstStyle/>
                    <a:p>
                      <a:pPr algn="ctr" fontAlgn="ctr"/>
                      <a:r>
                        <a:rPr lang="en-GB" sz="900" b="1" i="0" u="none" strike="noStrike">
                          <a:solidFill>
                            <a:srgbClr val="000000"/>
                          </a:solidFill>
                          <a:effectLst/>
                          <a:latin typeface="Arial" panose="020B0604020202020204" pitchFamily="34" charset="0"/>
                          <a:cs typeface="Arial" panose="020B0604020202020204" pitchFamily="34" charset="0"/>
                        </a:rPr>
                        <a:t>49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ECF3FA"/>
                    </a:solidFill>
                  </a:tcPr>
                </a:tc>
                <a:tc>
                  <a:txBody>
                    <a:bodyPr/>
                    <a:lstStyle/>
                    <a:p>
                      <a:pPr algn="ctr" fontAlgn="ctr"/>
                      <a:r>
                        <a:rPr lang="en-GB" sz="900" b="1" i="0" u="none" strike="noStrike">
                          <a:solidFill>
                            <a:srgbClr val="000000"/>
                          </a:solidFill>
                          <a:effectLst/>
                          <a:latin typeface="Arial" panose="020B0604020202020204" pitchFamily="34" charset="0"/>
                          <a:cs typeface="Arial" panose="020B0604020202020204" pitchFamily="34" charset="0"/>
                        </a:rPr>
                        <a:t>94.2%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ECF3FA"/>
                    </a:solidFill>
                  </a:tcPr>
                </a:tc>
                <a:extLst>
                  <a:ext uri="{0D108BD9-81ED-4DB2-BD59-A6C34878D82A}">
                    <a16:rowId xmlns:a16="http://schemas.microsoft.com/office/drawing/2014/main" val="4235190273"/>
                  </a:ext>
                </a:extLst>
              </a:tr>
              <a:tr h="295723">
                <a:tc>
                  <a:txBody>
                    <a:bodyPr/>
                    <a:lstStyle/>
                    <a:p>
                      <a:r>
                        <a:rPr lang="en-GB" sz="900" b="1">
                          <a:latin typeface="Arial" panose="020B0604020202020204" pitchFamily="34" charset="0"/>
                          <a:cs typeface="Arial" panose="020B0604020202020204" pitchFamily="34" charset="0"/>
                        </a:rPr>
                        <a:t>Agency Worker</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1" i="0" u="none" strike="noStrike">
                          <a:solidFill>
                            <a:srgbClr val="000000"/>
                          </a:solidFill>
                          <a:effectLst/>
                          <a:latin typeface="Arial" panose="020B0604020202020204" pitchFamily="34" charset="0"/>
                          <a:cs typeface="Arial" panose="020B0604020202020204" pitchFamily="34"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1" i="0" u="none" strike="noStrike">
                          <a:solidFill>
                            <a:srgbClr val="000000"/>
                          </a:solidFill>
                          <a:effectLst/>
                          <a:latin typeface="Arial" panose="020B0604020202020204" pitchFamily="34" charset="0"/>
                          <a:cs typeface="Arial" panose="020B0604020202020204" pitchFamily="34"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1" i="0" u="none" strike="noStrike">
                          <a:solidFill>
                            <a:srgbClr val="000000"/>
                          </a:solidFill>
                          <a:effectLst/>
                          <a:latin typeface="Arial" panose="020B0604020202020204" pitchFamily="34" charset="0"/>
                          <a:cs typeface="Arial" panose="020B0604020202020204" pitchFamily="34"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1" i="0" u="none" strike="noStrike">
                          <a:solidFill>
                            <a:srgbClr val="000000"/>
                          </a:solidFill>
                          <a:effectLst/>
                          <a:latin typeface="Arial" panose="020B0604020202020204" pitchFamily="34" charset="0"/>
                          <a:cs typeface="Arial" panose="020B0604020202020204" pitchFamily="34" charset="0"/>
                        </a:rPr>
                        <a:t>0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1" i="0" u="none" strike="noStrike">
                          <a:solidFill>
                            <a:srgbClr val="000000"/>
                          </a:solidFill>
                          <a:effectLst/>
                          <a:latin typeface="Arial" panose="020B0604020202020204" pitchFamily="34" charset="0"/>
                          <a:cs typeface="Arial" panose="020B0604020202020204" pitchFamily="34" charset="0"/>
                        </a:rPr>
                        <a:t>28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GB" sz="900" b="1"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1" i="0" u="none" strike="noStrike">
                          <a:solidFill>
                            <a:srgbClr val="000000"/>
                          </a:solidFill>
                          <a:effectLst/>
                          <a:latin typeface="Arial" panose="020B0604020202020204" pitchFamily="34" charset="0"/>
                          <a:cs typeface="Arial" panose="020B0604020202020204" pitchFamily="34" charset="0"/>
                        </a:rPr>
                        <a:t>15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1" i="0" u="none" strike="noStrike">
                          <a:solidFill>
                            <a:srgbClr val="000000"/>
                          </a:solidFill>
                          <a:effectLst/>
                          <a:latin typeface="Arial" panose="020B0604020202020204" pitchFamily="34" charset="0"/>
                          <a:cs typeface="Arial" panose="020B0604020202020204" pitchFamily="34" charset="0"/>
                        </a:rPr>
                        <a:t>53.6%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1" i="0" u="none" strike="noStrike">
                          <a:solidFill>
                            <a:srgbClr val="000000"/>
                          </a:solidFill>
                          <a:effectLst/>
                          <a:latin typeface="Arial" panose="020B0604020202020204" pitchFamily="34" charset="0"/>
                          <a:cs typeface="Arial" panose="020B0604020202020204" pitchFamily="34" charset="0"/>
                        </a:rPr>
                        <a:t>13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1" i="0" u="none" strike="noStrike">
                          <a:solidFill>
                            <a:srgbClr val="000000"/>
                          </a:solidFill>
                          <a:effectLst/>
                          <a:latin typeface="Arial" panose="020B0604020202020204" pitchFamily="34" charset="0"/>
                          <a:cs typeface="Arial" panose="020B0604020202020204" pitchFamily="34" charset="0"/>
                        </a:rPr>
                        <a:t>46.4%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GB" sz="900" b="1"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1" i="0" u="none" strike="noStrike">
                          <a:solidFill>
                            <a:srgbClr val="000000"/>
                          </a:solidFill>
                          <a:effectLst/>
                          <a:latin typeface="Arial" panose="020B0604020202020204" pitchFamily="34" charset="0"/>
                          <a:cs typeface="Arial" panose="020B0604020202020204" pitchFamily="34" charset="0"/>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1" i="0" u="none" strike="noStrike">
                          <a:solidFill>
                            <a:srgbClr val="000000"/>
                          </a:solidFill>
                          <a:effectLst/>
                          <a:latin typeface="Arial" panose="020B0604020202020204" pitchFamily="34" charset="0"/>
                          <a:cs typeface="Arial" panose="020B0604020202020204" pitchFamily="34" charset="0"/>
                        </a:rPr>
                        <a:t>7.1%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1" i="0" u="none" strike="noStrike">
                          <a:solidFill>
                            <a:srgbClr val="000000"/>
                          </a:solidFill>
                          <a:effectLst/>
                          <a:latin typeface="Arial" panose="020B0604020202020204" pitchFamily="34" charset="0"/>
                          <a:cs typeface="Arial" panose="020B0604020202020204" pitchFamily="34" charset="0"/>
                        </a:rPr>
                        <a:t>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1" i="0" u="none" strike="noStrike">
                          <a:solidFill>
                            <a:srgbClr val="000000"/>
                          </a:solidFill>
                          <a:effectLst/>
                          <a:latin typeface="Arial" panose="020B0604020202020204" pitchFamily="34" charset="0"/>
                          <a:cs typeface="Arial" panose="020B0604020202020204" pitchFamily="34" charset="0"/>
                        </a:rPr>
                        <a:t>10.7%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1" i="0" u="none" strike="noStrike">
                          <a:solidFill>
                            <a:srgbClr val="000000"/>
                          </a:solidFill>
                          <a:effectLst/>
                          <a:latin typeface="Arial" panose="020B0604020202020204" pitchFamily="34" charset="0"/>
                          <a:cs typeface="Arial" panose="020B0604020202020204" pitchFamily="34"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1" i="0" u="none" strike="noStrike">
                          <a:solidFill>
                            <a:srgbClr val="000000"/>
                          </a:solidFill>
                          <a:effectLst/>
                          <a:latin typeface="Arial" panose="020B0604020202020204" pitchFamily="34" charset="0"/>
                          <a:cs typeface="Arial" panose="020B0604020202020204" pitchFamily="34" charset="0"/>
                        </a:rPr>
                        <a:t>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1" i="0" u="none" strike="noStrike">
                          <a:solidFill>
                            <a:srgbClr val="000000"/>
                          </a:solidFill>
                          <a:effectLst/>
                          <a:latin typeface="Arial" panose="020B0604020202020204" pitchFamily="34" charset="0"/>
                          <a:cs typeface="Arial" panose="020B0604020202020204" pitchFamily="34" charset="0"/>
                        </a:rPr>
                        <a:t>23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1" i="0" u="none" strike="noStrike">
                          <a:solidFill>
                            <a:srgbClr val="000000"/>
                          </a:solidFill>
                          <a:effectLst/>
                          <a:latin typeface="Arial" panose="020B0604020202020204" pitchFamily="34" charset="0"/>
                          <a:cs typeface="Arial" panose="020B0604020202020204" pitchFamily="34" charset="0"/>
                        </a:rPr>
                        <a:t>82.1%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41009340"/>
                  </a:ext>
                </a:extLst>
              </a:tr>
              <a:tr h="295723">
                <a:tc>
                  <a:txBody>
                    <a:bodyPr/>
                    <a:lstStyle/>
                    <a:p>
                      <a:r>
                        <a:rPr lang="en-GB" sz="900" b="1">
                          <a:latin typeface="Arial" panose="020B0604020202020204" pitchFamily="34" charset="0"/>
                          <a:cs typeface="Arial" panose="020B0604020202020204" pitchFamily="34" charset="0"/>
                        </a:rPr>
                        <a:t>Cadets</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ECF3FA"/>
                    </a:solidFill>
                  </a:tcPr>
                </a:tc>
                <a:tc>
                  <a:txBody>
                    <a:bodyPr/>
                    <a:lstStyle/>
                    <a:p>
                      <a:pPr algn="ctr" fontAlgn="ctr"/>
                      <a:r>
                        <a:rPr lang="en-GB" sz="900" b="1" i="0" u="none" strike="noStrike">
                          <a:solidFill>
                            <a:srgbClr val="000000"/>
                          </a:solidFill>
                          <a:effectLst/>
                          <a:latin typeface="Arial" panose="020B0604020202020204" pitchFamily="34" charset="0"/>
                          <a:cs typeface="Arial" panose="020B0604020202020204" pitchFamily="34"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ECF3FA"/>
                    </a:solidFill>
                  </a:tcPr>
                </a:tc>
                <a:tc>
                  <a:txBody>
                    <a:bodyPr/>
                    <a:lstStyle/>
                    <a:p>
                      <a:pPr algn="ctr" fontAlgn="ctr"/>
                      <a:r>
                        <a:rPr lang="en-GB" sz="900" b="1" i="0" u="none" strike="noStrike">
                          <a:solidFill>
                            <a:srgbClr val="000000"/>
                          </a:solidFill>
                          <a:effectLst/>
                          <a:latin typeface="Arial" panose="020B0604020202020204" pitchFamily="34" charset="0"/>
                          <a:cs typeface="Arial" panose="020B0604020202020204" pitchFamily="34"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ECF3FA"/>
                    </a:solidFill>
                  </a:tcPr>
                </a:tc>
                <a:tc>
                  <a:txBody>
                    <a:bodyPr/>
                    <a:lstStyle/>
                    <a:p>
                      <a:pPr algn="ctr" fontAlgn="ctr"/>
                      <a:r>
                        <a:rPr lang="en-GB" sz="900" b="1" i="0" u="none" strike="noStrike">
                          <a:solidFill>
                            <a:srgbClr val="000000"/>
                          </a:solidFill>
                          <a:effectLst/>
                          <a:latin typeface="Arial" panose="020B0604020202020204" pitchFamily="34" charset="0"/>
                          <a:cs typeface="Arial" panose="020B0604020202020204" pitchFamily="34"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ECF3FA"/>
                    </a:solidFill>
                  </a:tcPr>
                </a:tc>
                <a:tc>
                  <a:txBody>
                    <a:bodyPr/>
                    <a:lstStyle/>
                    <a:p>
                      <a:pPr algn="ctr" fontAlgn="ctr"/>
                      <a:r>
                        <a:rPr lang="en-GB" sz="900" b="1" i="0" u="none" strike="noStrike">
                          <a:solidFill>
                            <a:srgbClr val="000000"/>
                          </a:solidFill>
                          <a:effectLst/>
                          <a:latin typeface="Arial" panose="020B0604020202020204" pitchFamily="34" charset="0"/>
                          <a:cs typeface="Arial" panose="020B0604020202020204" pitchFamily="34" charset="0"/>
                        </a:rPr>
                        <a:t>0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ECF3FA"/>
                    </a:solidFill>
                  </a:tcPr>
                </a:tc>
                <a:tc>
                  <a:txBody>
                    <a:bodyPr/>
                    <a:lstStyle/>
                    <a:p>
                      <a:pPr algn="ctr" fontAlgn="ctr"/>
                      <a:r>
                        <a:rPr lang="en-GB" sz="900" b="1" i="0" u="none" strike="noStrike">
                          <a:solidFill>
                            <a:srgbClr val="000000"/>
                          </a:solidFill>
                          <a:effectLst/>
                          <a:latin typeface="Arial" panose="020B0604020202020204" pitchFamily="34" charset="0"/>
                          <a:cs typeface="Arial" panose="020B0604020202020204" pitchFamily="34" charset="0"/>
                        </a:rPr>
                        <a:t>145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ECF3FA"/>
                    </a:solidFill>
                  </a:tcPr>
                </a:tc>
                <a:tc>
                  <a:txBody>
                    <a:bodyPr/>
                    <a:lstStyle/>
                    <a:p>
                      <a:pPr algn="ctr" fontAlgn="ctr"/>
                      <a:endParaRPr lang="en-GB" sz="900" b="1"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1" i="0" u="none" strike="noStrike">
                          <a:solidFill>
                            <a:srgbClr val="000000"/>
                          </a:solidFill>
                          <a:effectLst/>
                          <a:latin typeface="Arial" panose="020B0604020202020204" pitchFamily="34" charset="0"/>
                          <a:cs typeface="Arial" panose="020B0604020202020204" pitchFamily="34" charset="0"/>
                        </a:rPr>
                        <a:t>75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ECF3FA"/>
                    </a:solidFill>
                  </a:tcPr>
                </a:tc>
                <a:tc>
                  <a:txBody>
                    <a:bodyPr/>
                    <a:lstStyle/>
                    <a:p>
                      <a:pPr algn="ctr" fontAlgn="ctr"/>
                      <a:r>
                        <a:rPr lang="en-GB" sz="900" b="1" i="0" u="none" strike="noStrike">
                          <a:solidFill>
                            <a:srgbClr val="000000"/>
                          </a:solidFill>
                          <a:effectLst/>
                          <a:latin typeface="Arial" panose="020B0604020202020204" pitchFamily="34" charset="0"/>
                          <a:cs typeface="Arial" panose="020B0604020202020204" pitchFamily="34" charset="0"/>
                        </a:rPr>
                        <a:t>51.7%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ECF3FA"/>
                    </a:solidFill>
                  </a:tcPr>
                </a:tc>
                <a:tc>
                  <a:txBody>
                    <a:bodyPr/>
                    <a:lstStyle/>
                    <a:p>
                      <a:pPr algn="ctr" fontAlgn="ctr"/>
                      <a:r>
                        <a:rPr lang="en-GB" sz="900" b="1" i="0" u="none" strike="noStrike">
                          <a:solidFill>
                            <a:srgbClr val="000000"/>
                          </a:solidFill>
                          <a:effectLst/>
                          <a:latin typeface="Arial" panose="020B0604020202020204" pitchFamily="34" charset="0"/>
                          <a:cs typeface="Arial" panose="020B0604020202020204" pitchFamily="34" charset="0"/>
                        </a:rPr>
                        <a:t>70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ECF3FA"/>
                    </a:solidFill>
                  </a:tcPr>
                </a:tc>
                <a:tc>
                  <a:txBody>
                    <a:bodyPr/>
                    <a:lstStyle/>
                    <a:p>
                      <a:pPr algn="ctr" fontAlgn="ctr"/>
                      <a:r>
                        <a:rPr lang="en-GB" sz="900" b="1" i="0" u="none" strike="noStrike">
                          <a:solidFill>
                            <a:srgbClr val="000000"/>
                          </a:solidFill>
                          <a:effectLst/>
                          <a:latin typeface="Arial" panose="020B0604020202020204" pitchFamily="34" charset="0"/>
                          <a:cs typeface="Arial" panose="020B0604020202020204" pitchFamily="34" charset="0"/>
                        </a:rPr>
                        <a:t>48.3%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ECF3FA"/>
                    </a:solidFill>
                  </a:tcPr>
                </a:tc>
                <a:tc>
                  <a:txBody>
                    <a:bodyPr/>
                    <a:lstStyle/>
                    <a:p>
                      <a:pPr algn="ctr" fontAlgn="ctr"/>
                      <a:endParaRPr lang="en-GB" sz="900" b="1"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1" i="0" u="none" strike="noStrike">
                          <a:solidFill>
                            <a:srgbClr val="000000"/>
                          </a:solidFill>
                          <a:effectLst/>
                          <a:latin typeface="Arial" panose="020B0604020202020204" pitchFamily="34" charset="0"/>
                          <a:cs typeface="Arial" panose="020B0604020202020204" pitchFamily="34" charset="0"/>
                        </a:rPr>
                        <a:t>10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ECF3FA"/>
                    </a:solidFill>
                  </a:tcPr>
                </a:tc>
                <a:tc>
                  <a:txBody>
                    <a:bodyPr/>
                    <a:lstStyle/>
                    <a:p>
                      <a:pPr algn="ctr" fontAlgn="ctr"/>
                      <a:r>
                        <a:rPr lang="en-GB" sz="900" b="1" i="0" u="none" strike="noStrike">
                          <a:solidFill>
                            <a:srgbClr val="000000"/>
                          </a:solidFill>
                          <a:effectLst/>
                          <a:latin typeface="Arial" panose="020B0604020202020204" pitchFamily="34" charset="0"/>
                          <a:cs typeface="Arial" panose="020B0604020202020204" pitchFamily="34" charset="0"/>
                        </a:rPr>
                        <a:t>6.9%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ECF3FA"/>
                    </a:solidFill>
                  </a:tcPr>
                </a:tc>
                <a:tc>
                  <a:txBody>
                    <a:bodyPr/>
                    <a:lstStyle/>
                    <a:p>
                      <a:pPr algn="ctr" fontAlgn="ctr"/>
                      <a:r>
                        <a:rPr lang="en-GB" sz="900" b="1" i="0" u="none" strike="noStrike">
                          <a:solidFill>
                            <a:srgbClr val="000000"/>
                          </a:solidFill>
                          <a:effectLst/>
                          <a:latin typeface="Arial" panose="020B0604020202020204" pitchFamily="34" charset="0"/>
                          <a:cs typeface="Arial" panose="020B0604020202020204" pitchFamily="34" charset="0"/>
                        </a:rPr>
                        <a:t>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ECF3FA"/>
                    </a:solidFill>
                  </a:tcPr>
                </a:tc>
                <a:tc>
                  <a:txBody>
                    <a:bodyPr/>
                    <a:lstStyle/>
                    <a:p>
                      <a:pPr algn="ctr" fontAlgn="ctr"/>
                      <a:r>
                        <a:rPr lang="en-GB" sz="900" b="1" i="0" u="none" strike="noStrike">
                          <a:solidFill>
                            <a:srgbClr val="000000"/>
                          </a:solidFill>
                          <a:effectLst/>
                          <a:latin typeface="Arial" panose="020B0604020202020204" pitchFamily="34" charset="0"/>
                          <a:cs typeface="Arial" panose="020B0604020202020204" pitchFamily="34" charset="0"/>
                        </a:rPr>
                        <a:t>3.4%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ECF3FA"/>
                    </a:solidFill>
                  </a:tcPr>
                </a:tc>
                <a:tc>
                  <a:txBody>
                    <a:bodyPr/>
                    <a:lstStyle/>
                    <a:p>
                      <a:pPr algn="ctr" fontAlgn="ctr"/>
                      <a:r>
                        <a:rPr lang="en-GB" sz="900" b="1" i="0" u="none" strike="noStrike">
                          <a:solidFill>
                            <a:srgbClr val="000000"/>
                          </a:solidFill>
                          <a:effectLst/>
                          <a:latin typeface="Arial" panose="020B0604020202020204" pitchFamily="34" charset="0"/>
                          <a:cs typeface="Arial" panose="020B0604020202020204" pitchFamily="34" charset="0"/>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ECF3FA"/>
                    </a:solidFill>
                  </a:tcPr>
                </a:tc>
                <a:tc>
                  <a:txBody>
                    <a:bodyPr/>
                    <a:lstStyle/>
                    <a:p>
                      <a:pPr algn="ctr" fontAlgn="ctr"/>
                      <a:r>
                        <a:rPr lang="en-GB" sz="900" b="1" i="0" u="none" strike="noStrike">
                          <a:solidFill>
                            <a:srgbClr val="000000"/>
                          </a:solidFill>
                          <a:effectLst/>
                          <a:latin typeface="Arial" panose="020B0604020202020204" pitchFamily="34" charset="0"/>
                          <a:cs typeface="Arial" panose="020B0604020202020204" pitchFamily="34" charset="0"/>
                        </a:rPr>
                        <a:t>1.4%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ECF3FA"/>
                    </a:solidFill>
                  </a:tcPr>
                </a:tc>
                <a:tc>
                  <a:txBody>
                    <a:bodyPr/>
                    <a:lstStyle/>
                    <a:p>
                      <a:pPr algn="ctr" fontAlgn="ctr"/>
                      <a:r>
                        <a:rPr lang="en-GB" sz="900" b="1" i="0" u="none" strike="noStrike">
                          <a:solidFill>
                            <a:srgbClr val="000000"/>
                          </a:solidFill>
                          <a:effectLst/>
                          <a:latin typeface="Arial" panose="020B0604020202020204" pitchFamily="34" charset="0"/>
                          <a:cs typeface="Arial" panose="020B0604020202020204" pitchFamily="34" charset="0"/>
                        </a:rPr>
                        <a:t>128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ECF3FA"/>
                    </a:solidFill>
                  </a:tcPr>
                </a:tc>
                <a:tc>
                  <a:txBody>
                    <a:bodyPr/>
                    <a:lstStyle/>
                    <a:p>
                      <a:pPr algn="ctr" fontAlgn="ctr"/>
                      <a:r>
                        <a:rPr lang="en-GB" sz="900" b="1" i="0" u="none" strike="noStrike">
                          <a:solidFill>
                            <a:srgbClr val="000000"/>
                          </a:solidFill>
                          <a:effectLst/>
                          <a:latin typeface="Arial" panose="020B0604020202020204" pitchFamily="34" charset="0"/>
                          <a:cs typeface="Arial" panose="020B0604020202020204" pitchFamily="34" charset="0"/>
                        </a:rPr>
                        <a:t>88.3%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ECF3FA"/>
                    </a:solidFill>
                  </a:tcPr>
                </a:tc>
                <a:extLst>
                  <a:ext uri="{0D108BD9-81ED-4DB2-BD59-A6C34878D82A}">
                    <a16:rowId xmlns:a16="http://schemas.microsoft.com/office/drawing/2014/main" val="1920261779"/>
                  </a:ext>
                </a:extLst>
              </a:tr>
              <a:tr h="295723">
                <a:tc>
                  <a:txBody>
                    <a:bodyPr/>
                    <a:lstStyle/>
                    <a:p>
                      <a:r>
                        <a:rPr lang="en-GB" sz="900" b="1">
                          <a:latin typeface="Arial" panose="020B0604020202020204" pitchFamily="34" charset="0"/>
                          <a:cs typeface="Arial" panose="020B0604020202020204" pitchFamily="34" charset="0"/>
                        </a:rPr>
                        <a:t>Volunteers</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1" i="0" u="none" strike="noStrike">
                          <a:solidFill>
                            <a:srgbClr val="000000"/>
                          </a:solidFill>
                          <a:effectLst/>
                          <a:latin typeface="Arial" panose="020B0604020202020204" pitchFamily="34" charset="0"/>
                          <a:cs typeface="Arial" panose="020B0604020202020204" pitchFamily="34"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1" i="0" u="none" strike="noStrike">
                          <a:solidFill>
                            <a:srgbClr val="000000"/>
                          </a:solidFill>
                          <a:effectLst/>
                          <a:latin typeface="Arial" panose="020B0604020202020204" pitchFamily="34" charset="0"/>
                          <a:cs typeface="Arial" panose="020B0604020202020204" pitchFamily="34"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1" i="0" u="none" strike="noStrike">
                          <a:solidFill>
                            <a:srgbClr val="000000"/>
                          </a:solidFill>
                          <a:effectLst/>
                          <a:latin typeface="Arial" panose="020B0604020202020204" pitchFamily="34" charset="0"/>
                          <a:cs typeface="Arial" panose="020B0604020202020204" pitchFamily="34"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1" i="0" u="none" strike="noStrike">
                          <a:solidFill>
                            <a:srgbClr val="000000"/>
                          </a:solidFill>
                          <a:effectLst/>
                          <a:latin typeface="Arial" panose="020B0604020202020204" pitchFamily="34" charset="0"/>
                          <a:cs typeface="Arial" panose="020B0604020202020204" pitchFamily="34" charset="0"/>
                        </a:rPr>
                        <a:t>0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1" i="0" u="none" strike="noStrike">
                          <a:solidFill>
                            <a:srgbClr val="000000"/>
                          </a:solidFill>
                          <a:effectLst/>
                          <a:latin typeface="Arial" panose="020B0604020202020204" pitchFamily="34" charset="0"/>
                          <a:cs typeface="Arial" panose="020B0604020202020204" pitchFamily="34" charset="0"/>
                        </a:rPr>
                        <a:t>272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GB" sz="900" b="1"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1" i="0" u="none" strike="noStrike">
                          <a:solidFill>
                            <a:srgbClr val="000000"/>
                          </a:solidFill>
                          <a:effectLst/>
                          <a:latin typeface="Arial" panose="020B0604020202020204" pitchFamily="34" charset="0"/>
                          <a:cs typeface="Arial" panose="020B0604020202020204" pitchFamily="34" charset="0"/>
                        </a:rPr>
                        <a:t>129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1" i="0" u="none" strike="noStrike">
                          <a:solidFill>
                            <a:srgbClr val="000000"/>
                          </a:solidFill>
                          <a:effectLst/>
                          <a:latin typeface="Arial" panose="020B0604020202020204" pitchFamily="34" charset="0"/>
                          <a:cs typeface="Arial" panose="020B0604020202020204" pitchFamily="34" charset="0"/>
                        </a:rPr>
                        <a:t>47.4%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1" i="0" u="none" strike="noStrike">
                          <a:solidFill>
                            <a:srgbClr val="000000"/>
                          </a:solidFill>
                          <a:effectLst/>
                          <a:latin typeface="Arial" panose="020B0604020202020204" pitchFamily="34" charset="0"/>
                          <a:cs typeface="Arial" panose="020B0604020202020204" pitchFamily="34" charset="0"/>
                        </a:rPr>
                        <a:t>143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1" i="0" u="none" strike="noStrike">
                          <a:solidFill>
                            <a:srgbClr val="000000"/>
                          </a:solidFill>
                          <a:effectLst/>
                          <a:latin typeface="Arial" panose="020B0604020202020204" pitchFamily="34" charset="0"/>
                          <a:cs typeface="Arial" panose="020B0604020202020204" pitchFamily="34" charset="0"/>
                        </a:rPr>
                        <a:t>52.6%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GB" sz="900" b="1"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1" i="0" u="none" strike="noStrike">
                          <a:solidFill>
                            <a:srgbClr val="000000"/>
                          </a:solidFill>
                          <a:effectLst/>
                          <a:latin typeface="Arial" panose="020B0604020202020204" pitchFamily="34" charset="0"/>
                          <a:cs typeface="Arial" panose="020B0604020202020204" pitchFamily="34" charset="0"/>
                        </a:rPr>
                        <a:t>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1" i="0" u="none" strike="noStrike">
                          <a:solidFill>
                            <a:srgbClr val="000000"/>
                          </a:solidFill>
                          <a:effectLst/>
                          <a:latin typeface="Arial" panose="020B0604020202020204" pitchFamily="34" charset="0"/>
                          <a:cs typeface="Arial" panose="020B0604020202020204" pitchFamily="34" charset="0"/>
                        </a:rPr>
                        <a:t>2.2%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1" i="0" u="none" strike="noStrike">
                          <a:solidFill>
                            <a:srgbClr val="000000"/>
                          </a:solidFill>
                          <a:effectLst/>
                          <a:latin typeface="Arial" panose="020B0604020202020204" pitchFamily="34" charset="0"/>
                          <a:cs typeface="Arial" panose="020B0604020202020204" pitchFamily="34" charset="0"/>
                        </a:rPr>
                        <a:t>120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1" i="0" u="none" strike="noStrike">
                          <a:solidFill>
                            <a:srgbClr val="000000"/>
                          </a:solidFill>
                          <a:effectLst/>
                          <a:latin typeface="Arial" panose="020B0604020202020204" pitchFamily="34" charset="0"/>
                          <a:cs typeface="Arial" panose="020B0604020202020204" pitchFamily="34" charset="0"/>
                        </a:rPr>
                        <a:t>44.1%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1" i="0" u="none" strike="noStrike">
                          <a:solidFill>
                            <a:srgbClr val="000000"/>
                          </a:solidFill>
                          <a:effectLst/>
                          <a:latin typeface="Arial" panose="020B0604020202020204" pitchFamily="34" charset="0"/>
                          <a:cs typeface="Arial" panose="020B0604020202020204" pitchFamily="34"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1" i="0" u="none" strike="noStrike">
                          <a:solidFill>
                            <a:srgbClr val="000000"/>
                          </a:solidFill>
                          <a:effectLst/>
                          <a:latin typeface="Arial" panose="020B0604020202020204" pitchFamily="34" charset="0"/>
                          <a:cs typeface="Arial" panose="020B0604020202020204" pitchFamily="34" charset="0"/>
                        </a:rPr>
                        <a:t>0.4%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1" i="0" u="none" strike="noStrike">
                          <a:solidFill>
                            <a:srgbClr val="000000"/>
                          </a:solidFill>
                          <a:effectLst/>
                          <a:latin typeface="Arial" panose="020B0604020202020204" pitchFamily="34" charset="0"/>
                          <a:cs typeface="Arial" panose="020B0604020202020204" pitchFamily="34" charset="0"/>
                        </a:rPr>
                        <a:t>145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1" i="0" u="none" strike="noStrike">
                          <a:solidFill>
                            <a:srgbClr val="000000"/>
                          </a:solidFill>
                          <a:effectLst/>
                          <a:latin typeface="Arial" panose="020B0604020202020204" pitchFamily="34" charset="0"/>
                          <a:cs typeface="Arial" panose="020B0604020202020204" pitchFamily="34" charset="0"/>
                        </a:rPr>
                        <a:t>53.3%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554916139"/>
                  </a:ext>
                </a:extLst>
              </a:tr>
            </a:tbl>
          </a:graphicData>
        </a:graphic>
      </p:graphicFrame>
    </p:spTree>
    <p:extLst>
      <p:ext uri="{BB962C8B-B14F-4D97-AF65-F5344CB8AC3E}">
        <p14:creationId xmlns:p14="http://schemas.microsoft.com/office/powerpoint/2010/main" val="51371331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2D37EF-907B-B4F0-F212-800F73F93DCE}"/>
            </a:ext>
          </a:extLst>
        </p:cNvPr>
        <p:cNvGrpSpPr/>
        <p:nvPr/>
      </p:nvGrpSpPr>
      <p:grpSpPr>
        <a:xfrm>
          <a:off x="0" y="0"/>
          <a:ext cx="0" cy="0"/>
          <a:chOff x="0" y="0"/>
          <a:chExt cx="0" cy="0"/>
        </a:xfrm>
      </p:grpSpPr>
      <p:sp>
        <p:nvSpPr>
          <p:cNvPr id="14338" name="TextBox 14">
            <a:extLst>
              <a:ext uri="{FF2B5EF4-FFF2-40B4-BE49-F238E27FC236}">
                <a16:creationId xmlns:a16="http://schemas.microsoft.com/office/drawing/2014/main" id="{8BC32E5B-44C9-DD81-E1A3-9D995432D7A3}"/>
              </a:ext>
            </a:extLst>
          </p:cNvPr>
          <p:cNvSpPr txBox="1">
            <a:spLocks noChangeArrowheads="1"/>
          </p:cNvSpPr>
          <p:nvPr/>
        </p:nvSpPr>
        <p:spPr bwMode="auto">
          <a:xfrm>
            <a:off x="120506" y="773364"/>
            <a:ext cx="5910048" cy="3261600"/>
          </a:xfrm>
          <a:prstGeom prst="rect">
            <a:avLst/>
          </a:prstGeom>
          <a:noFill/>
          <a:ln w="15875">
            <a:solidFill>
              <a:srgbClr val="00206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GB" altLang="en-US" sz="1800"/>
          </a:p>
        </p:txBody>
      </p:sp>
      <p:sp>
        <p:nvSpPr>
          <p:cNvPr id="3" name="TextBox 14">
            <a:extLst>
              <a:ext uri="{FF2B5EF4-FFF2-40B4-BE49-F238E27FC236}">
                <a16:creationId xmlns:a16="http://schemas.microsoft.com/office/drawing/2014/main" id="{C1AD47F8-669F-B2CC-C59D-215EF7EC8A1A}"/>
              </a:ext>
            </a:extLst>
          </p:cNvPr>
          <p:cNvSpPr txBox="1">
            <a:spLocks noChangeArrowheads="1"/>
          </p:cNvSpPr>
          <p:nvPr/>
        </p:nvSpPr>
        <p:spPr bwMode="auto">
          <a:xfrm>
            <a:off x="6174000" y="773364"/>
            <a:ext cx="5910048" cy="3261600"/>
          </a:xfrm>
          <a:prstGeom prst="rect">
            <a:avLst/>
          </a:prstGeom>
          <a:noFill/>
          <a:ln w="15875">
            <a:solidFill>
              <a:srgbClr val="00206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GB" altLang="en-US" sz="1800"/>
          </a:p>
        </p:txBody>
      </p:sp>
      <p:sp>
        <p:nvSpPr>
          <p:cNvPr id="4" name="Rectangle 3">
            <a:extLst>
              <a:ext uri="{FF2B5EF4-FFF2-40B4-BE49-F238E27FC236}">
                <a16:creationId xmlns:a16="http://schemas.microsoft.com/office/drawing/2014/main" id="{F2F7EB4F-ACE9-8B46-E97C-4868005E0CB7}"/>
              </a:ext>
            </a:extLst>
          </p:cNvPr>
          <p:cNvSpPr/>
          <p:nvPr/>
        </p:nvSpPr>
        <p:spPr>
          <a:xfrm>
            <a:off x="0" y="0"/>
            <a:ext cx="12192000" cy="669925"/>
          </a:xfrm>
          <a:prstGeom prst="rect">
            <a:avLst/>
          </a:prstGeom>
          <a:solidFill>
            <a:srgbClr val="E6234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sz="3200"/>
              <a:t>	</a:t>
            </a:r>
            <a:r>
              <a:rPr lang="en-GB" sz="3200">
                <a:latin typeface="Arial" panose="020B0604020202020204" pitchFamily="34" charset="0"/>
                <a:cs typeface="Arial" panose="020B0604020202020204" pitchFamily="34" charset="0"/>
              </a:rPr>
              <a:t>1. Offenders &amp; Repeat Offenders</a:t>
            </a:r>
          </a:p>
        </p:txBody>
      </p:sp>
      <p:sp>
        <p:nvSpPr>
          <p:cNvPr id="14341" name="TextBox 13">
            <a:extLst>
              <a:ext uri="{FF2B5EF4-FFF2-40B4-BE49-F238E27FC236}">
                <a16:creationId xmlns:a16="http://schemas.microsoft.com/office/drawing/2014/main" id="{02491B0B-7B71-39A7-488A-9A9010CBC781}"/>
              </a:ext>
            </a:extLst>
          </p:cNvPr>
          <p:cNvSpPr txBox="1">
            <a:spLocks noChangeArrowheads="1"/>
          </p:cNvSpPr>
          <p:nvPr/>
        </p:nvSpPr>
        <p:spPr bwMode="auto">
          <a:xfrm>
            <a:off x="120506" y="4116802"/>
            <a:ext cx="11962800" cy="2664000"/>
          </a:xfrm>
          <a:prstGeom prst="rect">
            <a:avLst/>
          </a:prstGeom>
          <a:noFill/>
          <a:ln w="15875">
            <a:solidFill>
              <a:srgbClr val="002060"/>
            </a:solidFill>
            <a:miter lim="800000"/>
            <a:headEnd/>
            <a:tailEnd/>
          </a:ln>
          <a:extLst>
            <a:ext uri="{909E8E84-426E-40DD-AFC4-6F175D3DCCD1}">
              <a14:hiddenFill xmlns:a14="http://schemas.microsoft.com/office/drawing/2010/main">
                <a:solidFill>
                  <a:srgbClr val="FFFFFF"/>
                </a:solidFill>
              </a14:hiddenFill>
            </a:ext>
          </a:extLst>
        </p:spPr>
        <p:txBody>
          <a:bodyPr wrap="square" lIns="91440" tIns="45720" rIns="91440" bIns="45720" anchor="t">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hangingPunct="1">
              <a:lnSpc>
                <a:spcPct val="100000"/>
              </a:lnSpc>
              <a:spcBef>
                <a:spcPct val="0"/>
              </a:spcBef>
              <a:buFontTx/>
              <a:buNone/>
            </a:pPr>
            <a:r>
              <a:rPr lang="en-GB" altLang="en-US" sz="1300" b="1" i="1">
                <a:latin typeface="Arial" panose="020B0604020202020204" pitchFamily="34" charset="0"/>
                <a:cs typeface="Arial" panose="020B0604020202020204" pitchFamily="34" charset="0"/>
              </a:rPr>
              <a:t>Operational Overview</a:t>
            </a:r>
          </a:p>
          <a:p>
            <a:pPr algn="just" eaLnBrk="1" hangingPunct="1">
              <a:lnSpc>
                <a:spcPct val="100000"/>
              </a:lnSpc>
              <a:spcBef>
                <a:spcPct val="0"/>
              </a:spcBef>
              <a:buFontTx/>
              <a:buNone/>
            </a:pPr>
            <a:endParaRPr lang="en-GB" altLang="en-US" sz="600" b="1" i="1">
              <a:latin typeface="Avenir Next LT Pro Demi" panose="020B0704020202020204" pitchFamily="34" charset="0"/>
              <a:cs typeface="Arial" panose="020B0604020202020204" pitchFamily="34" charset="0"/>
            </a:endParaRPr>
          </a:p>
          <a:p>
            <a:pPr algn="just" eaLnBrk="1" hangingPunct="1">
              <a:lnSpc>
                <a:spcPct val="100000"/>
              </a:lnSpc>
              <a:spcBef>
                <a:spcPct val="0"/>
              </a:spcBef>
              <a:buFontTx/>
              <a:buNone/>
            </a:pPr>
            <a:r>
              <a:rPr lang="en-GB" altLang="en-US" sz="1100">
                <a:latin typeface="Arial" panose="020B0604020202020204" pitchFamily="34" charset="0"/>
                <a:cs typeface="Arial" panose="020B0604020202020204" pitchFamily="34" charset="0"/>
              </a:rPr>
              <a:t>Overall, 6,278 offenders were linked to crimes recorded during Q4 2024-25. This represents a reduction of 6.6% (441 fewer offenders) when compared to the quarter prior, and a reduction of 2.3% (151 fewer offenders) when compared to the same quarter during the previous financial year. </a:t>
            </a:r>
          </a:p>
          <a:p>
            <a:pPr algn="just" eaLnBrk="1" hangingPunct="1">
              <a:lnSpc>
                <a:spcPct val="100000"/>
              </a:lnSpc>
              <a:spcBef>
                <a:spcPct val="0"/>
              </a:spcBef>
              <a:buFontTx/>
              <a:buNone/>
            </a:pPr>
            <a:endParaRPr lang="en-GB" altLang="en-US" sz="600">
              <a:latin typeface="Arial" panose="020B0604020202020204" pitchFamily="34" charset="0"/>
              <a:cs typeface="Arial" panose="020B0604020202020204" pitchFamily="34" charset="0"/>
            </a:endParaRPr>
          </a:p>
          <a:p>
            <a:pPr algn="just" eaLnBrk="1" hangingPunct="1">
              <a:lnSpc>
                <a:spcPct val="100000"/>
              </a:lnSpc>
              <a:spcBef>
                <a:spcPct val="0"/>
              </a:spcBef>
              <a:buFontTx/>
              <a:buNone/>
            </a:pPr>
            <a:r>
              <a:rPr lang="en-GB" altLang="en-US" sz="1100">
                <a:latin typeface="Arial" panose="020B0604020202020204" pitchFamily="34" charset="0"/>
                <a:cs typeface="Arial" panose="020B0604020202020204" pitchFamily="34" charset="0"/>
              </a:rPr>
              <a:t>During the 12 months to the end of Q4 2024-25, 7,034 offenders were linked in this capacity to two or more separate offences, classifying them as repeat offenders. This represents a slight increase of 0.1% (five additional repeat offenders) when compared to the quarter prior, and a further increase of 2.1% (146 additional repeat offenders) when compared to the same quarter during the previous financial year. </a:t>
            </a:r>
          </a:p>
          <a:p>
            <a:pPr algn="just" eaLnBrk="1" hangingPunct="1">
              <a:lnSpc>
                <a:spcPct val="100000"/>
              </a:lnSpc>
              <a:spcBef>
                <a:spcPct val="0"/>
              </a:spcBef>
              <a:buFontTx/>
              <a:buNone/>
            </a:pPr>
            <a:endParaRPr lang="en-GB" altLang="en-US" sz="1200">
              <a:solidFill>
                <a:srgbClr val="FF0000"/>
              </a:solidFill>
              <a:latin typeface="Arial" panose="020B0604020202020204" pitchFamily="34" charset="0"/>
              <a:cs typeface="Arial" panose="020B0604020202020204" pitchFamily="34" charset="0"/>
            </a:endParaRPr>
          </a:p>
          <a:p>
            <a:pPr algn="just" eaLnBrk="1" hangingPunct="1">
              <a:lnSpc>
                <a:spcPct val="100000"/>
              </a:lnSpc>
              <a:spcBef>
                <a:spcPct val="0"/>
              </a:spcBef>
              <a:buFontTx/>
              <a:buNone/>
            </a:pPr>
            <a:endParaRPr lang="en-GB" altLang="en-US" sz="1200">
              <a:solidFill>
                <a:srgbClr val="FF0000"/>
              </a:solidFill>
              <a:latin typeface="Arial" panose="020B0604020202020204" pitchFamily="34" charset="0"/>
              <a:cs typeface="Arial" panose="020B0604020202020204" pitchFamily="34" charset="0"/>
            </a:endParaRPr>
          </a:p>
          <a:p>
            <a:pPr algn="just" eaLnBrk="1" hangingPunct="1">
              <a:lnSpc>
                <a:spcPct val="100000"/>
              </a:lnSpc>
              <a:spcBef>
                <a:spcPct val="0"/>
              </a:spcBef>
              <a:buFontTx/>
              <a:buNone/>
            </a:pPr>
            <a:endParaRPr lang="en-GB" altLang="en-US" sz="1300" b="1" i="1">
              <a:solidFill>
                <a:srgbClr val="FF0000"/>
              </a:solidFill>
              <a:latin typeface="Avenir Next LT Pro Demi" panose="020B0704020202020204" pitchFamily="34" charset="0"/>
              <a:cs typeface="Arial" panose="020B0604020202020204" pitchFamily="34" charset="0"/>
            </a:endParaRPr>
          </a:p>
          <a:p>
            <a:pPr algn="just" eaLnBrk="1" hangingPunct="1">
              <a:lnSpc>
                <a:spcPct val="100000"/>
              </a:lnSpc>
              <a:spcBef>
                <a:spcPct val="0"/>
              </a:spcBef>
              <a:buFontTx/>
              <a:buNone/>
            </a:pPr>
            <a:endParaRPr lang="en-GB" altLang="en-US" sz="1300" b="1" i="1">
              <a:latin typeface="Avenir Next LT Pro Demi" panose="020B0704020202020204" pitchFamily="34" charset="0"/>
              <a:cs typeface="Arial" panose="020B0604020202020204" pitchFamily="34" charset="0"/>
            </a:endParaRPr>
          </a:p>
          <a:p>
            <a:pPr algn="just" eaLnBrk="1" hangingPunct="1">
              <a:lnSpc>
                <a:spcPct val="100000"/>
              </a:lnSpc>
              <a:spcBef>
                <a:spcPct val="0"/>
              </a:spcBef>
              <a:buFontTx/>
              <a:buNone/>
            </a:pPr>
            <a:endParaRPr lang="en-GB" altLang="en-US" sz="1300" b="1" i="1">
              <a:latin typeface="Avenir Next LT Pro Demi" panose="020B0704020202020204" pitchFamily="34" charset="0"/>
              <a:cs typeface="Arial" panose="020B0604020202020204" pitchFamily="34" charset="0"/>
            </a:endParaRPr>
          </a:p>
          <a:p>
            <a:pPr algn="just" eaLnBrk="1" hangingPunct="1">
              <a:lnSpc>
                <a:spcPct val="100000"/>
              </a:lnSpc>
              <a:spcBef>
                <a:spcPct val="0"/>
              </a:spcBef>
              <a:buFontTx/>
              <a:buNone/>
            </a:pPr>
            <a:endParaRPr lang="en-GB" altLang="en-US" sz="1300" b="1" i="1">
              <a:latin typeface="Avenir Next LT Pro Demi" panose="020B0704020202020204" pitchFamily="34" charset="0"/>
              <a:cs typeface="Arial" panose="020B0604020202020204" pitchFamily="34" charset="0"/>
            </a:endParaRPr>
          </a:p>
          <a:p>
            <a:pPr algn="just" eaLnBrk="1" hangingPunct="1">
              <a:lnSpc>
                <a:spcPct val="100000"/>
              </a:lnSpc>
              <a:spcBef>
                <a:spcPct val="0"/>
              </a:spcBef>
              <a:buFontTx/>
              <a:buNone/>
            </a:pPr>
            <a:endParaRPr lang="en-GB" altLang="en-US" sz="600" b="1" i="1">
              <a:latin typeface="Arial" panose="020B0604020202020204" pitchFamily="34" charset="0"/>
              <a:cs typeface="Arial" panose="020B0604020202020204" pitchFamily="34" charset="0"/>
            </a:endParaRPr>
          </a:p>
          <a:p>
            <a:pPr algn="just" eaLnBrk="1" hangingPunct="1">
              <a:lnSpc>
                <a:spcPct val="100000"/>
              </a:lnSpc>
              <a:spcBef>
                <a:spcPct val="0"/>
              </a:spcBef>
              <a:buFontTx/>
              <a:buNone/>
            </a:pPr>
            <a:endParaRPr lang="en-GB" altLang="en-US" sz="600" b="1" i="1">
              <a:latin typeface="Arial" panose="020B0604020202020204" pitchFamily="34" charset="0"/>
              <a:cs typeface="Arial" panose="020B0604020202020204" pitchFamily="34" charset="0"/>
            </a:endParaRPr>
          </a:p>
        </p:txBody>
      </p:sp>
      <p:graphicFrame>
        <p:nvGraphicFramePr>
          <p:cNvPr id="2" name="Table 1">
            <a:extLst>
              <a:ext uri="{FF2B5EF4-FFF2-40B4-BE49-F238E27FC236}">
                <a16:creationId xmlns:a16="http://schemas.microsoft.com/office/drawing/2014/main" id="{6405DC6C-F20B-3973-62C7-1ADA12DC5A7E}"/>
              </a:ext>
            </a:extLst>
          </p:cNvPr>
          <p:cNvGraphicFramePr>
            <a:graphicFrameLocks/>
          </p:cNvGraphicFramePr>
          <p:nvPr>
            <p:extLst>
              <p:ext uri="{D42A27DB-BD31-4B8C-83A1-F6EECF244321}">
                <p14:modId xmlns:p14="http://schemas.microsoft.com/office/powerpoint/2010/main" val="2472888162"/>
              </p:ext>
            </p:extLst>
          </p:nvPr>
        </p:nvGraphicFramePr>
        <p:xfrm>
          <a:off x="6426947" y="3441949"/>
          <a:ext cx="5404154" cy="489120"/>
        </p:xfrm>
        <a:graphic>
          <a:graphicData uri="http://schemas.openxmlformats.org/drawingml/2006/table">
            <a:tbl>
              <a:tblPr firstRow="1" bandRow="1"/>
              <a:tblGrid>
                <a:gridCol w="864000">
                  <a:extLst>
                    <a:ext uri="{9D8B030D-6E8A-4147-A177-3AD203B41FA5}">
                      <a16:colId xmlns:a16="http://schemas.microsoft.com/office/drawing/2014/main" val="2609853781"/>
                    </a:ext>
                  </a:extLst>
                </a:gridCol>
                <a:gridCol w="504000">
                  <a:extLst>
                    <a:ext uri="{9D8B030D-6E8A-4147-A177-3AD203B41FA5}">
                      <a16:colId xmlns:a16="http://schemas.microsoft.com/office/drawing/2014/main" val="3238801725"/>
                    </a:ext>
                  </a:extLst>
                </a:gridCol>
                <a:gridCol w="504000">
                  <a:extLst>
                    <a:ext uri="{9D8B030D-6E8A-4147-A177-3AD203B41FA5}">
                      <a16:colId xmlns:a16="http://schemas.microsoft.com/office/drawing/2014/main" val="129847028"/>
                    </a:ext>
                  </a:extLst>
                </a:gridCol>
                <a:gridCol w="504000">
                  <a:extLst>
                    <a:ext uri="{9D8B030D-6E8A-4147-A177-3AD203B41FA5}">
                      <a16:colId xmlns:a16="http://schemas.microsoft.com/office/drawing/2014/main" val="2983655793"/>
                    </a:ext>
                  </a:extLst>
                </a:gridCol>
                <a:gridCol w="504000">
                  <a:extLst>
                    <a:ext uri="{9D8B030D-6E8A-4147-A177-3AD203B41FA5}">
                      <a16:colId xmlns:a16="http://schemas.microsoft.com/office/drawing/2014/main" val="1752032484"/>
                    </a:ext>
                  </a:extLst>
                </a:gridCol>
                <a:gridCol w="504000">
                  <a:extLst>
                    <a:ext uri="{9D8B030D-6E8A-4147-A177-3AD203B41FA5}">
                      <a16:colId xmlns:a16="http://schemas.microsoft.com/office/drawing/2014/main" val="3044844383"/>
                    </a:ext>
                  </a:extLst>
                </a:gridCol>
                <a:gridCol w="436154">
                  <a:extLst>
                    <a:ext uri="{9D8B030D-6E8A-4147-A177-3AD203B41FA5}">
                      <a16:colId xmlns:a16="http://schemas.microsoft.com/office/drawing/2014/main" val="848912980"/>
                    </a:ext>
                  </a:extLst>
                </a:gridCol>
                <a:gridCol w="576000">
                  <a:extLst>
                    <a:ext uri="{9D8B030D-6E8A-4147-A177-3AD203B41FA5}">
                      <a16:colId xmlns:a16="http://schemas.microsoft.com/office/drawing/2014/main" val="2436559015"/>
                    </a:ext>
                  </a:extLst>
                </a:gridCol>
                <a:gridCol w="504000">
                  <a:extLst>
                    <a:ext uri="{9D8B030D-6E8A-4147-A177-3AD203B41FA5}">
                      <a16:colId xmlns:a16="http://schemas.microsoft.com/office/drawing/2014/main" val="1495873282"/>
                    </a:ext>
                  </a:extLst>
                </a:gridCol>
                <a:gridCol w="504000">
                  <a:extLst>
                    <a:ext uri="{9D8B030D-6E8A-4147-A177-3AD203B41FA5}">
                      <a16:colId xmlns:a16="http://schemas.microsoft.com/office/drawing/2014/main" val="1487143500"/>
                    </a:ext>
                  </a:extLst>
                </a:gridCol>
              </a:tblGrid>
              <a:tr h="144000">
                <a:tc>
                  <a:txBody>
                    <a:bodyPr/>
                    <a:lstStyle/>
                    <a:p>
                      <a:pPr algn="ctr"/>
                      <a:r>
                        <a:rPr lang="en-GB" sz="800" b="1">
                          <a:solidFill>
                            <a:srgbClr val="002060"/>
                          </a:solidFill>
                          <a:latin typeface="Arial" panose="020B0604020202020204" pitchFamily="34" charset="0"/>
                          <a:cs typeface="Arial" panose="020B0604020202020204" pitchFamily="34" charset="0"/>
                        </a:rPr>
                        <a:t>Financial Year</a:t>
                      </a:r>
                    </a:p>
                  </a:txBody>
                  <a:tcPr marL="36000" marR="3600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a:solidFill>
                            <a:srgbClr val="002060"/>
                          </a:solidFill>
                          <a:latin typeface="Arial" panose="020B0604020202020204" pitchFamily="34" charset="0"/>
                          <a:cs typeface="Arial" panose="020B0604020202020204" pitchFamily="34" charset="0"/>
                        </a:rPr>
                        <a:t>20-21</a:t>
                      </a:r>
                    </a:p>
                  </a:txBody>
                  <a:tcPr marL="36000" marR="3600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a:solidFill>
                            <a:srgbClr val="002060"/>
                          </a:solidFill>
                          <a:latin typeface="Arial" panose="020B0604020202020204" pitchFamily="34" charset="0"/>
                          <a:cs typeface="Arial" panose="020B0604020202020204" pitchFamily="34" charset="0"/>
                        </a:rPr>
                        <a:t>21-22</a:t>
                      </a:r>
                    </a:p>
                  </a:txBody>
                  <a:tcPr marL="36000" marR="3600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a:solidFill>
                            <a:srgbClr val="002060"/>
                          </a:solidFill>
                          <a:latin typeface="Arial" panose="020B0604020202020204" pitchFamily="34" charset="0"/>
                          <a:cs typeface="Arial" panose="020B0604020202020204" pitchFamily="34" charset="0"/>
                        </a:rPr>
                        <a:t>22-23</a:t>
                      </a:r>
                    </a:p>
                  </a:txBody>
                  <a:tcPr marL="36000" marR="3600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a:solidFill>
                            <a:srgbClr val="002060"/>
                          </a:solidFill>
                          <a:latin typeface="Arial" panose="020B0604020202020204" pitchFamily="34" charset="0"/>
                          <a:cs typeface="Arial" panose="020B0604020202020204" pitchFamily="34" charset="0"/>
                        </a:rPr>
                        <a:t>23-24</a:t>
                      </a:r>
                    </a:p>
                  </a:txBody>
                  <a:tcPr marL="36000" marR="3600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a:solidFill>
                            <a:srgbClr val="002060"/>
                          </a:solidFill>
                          <a:latin typeface="Arial" panose="020B0604020202020204" pitchFamily="34" charset="0"/>
                          <a:cs typeface="Arial" panose="020B0604020202020204" pitchFamily="34" charset="0"/>
                        </a:rPr>
                        <a:t>24-25</a:t>
                      </a:r>
                    </a:p>
                  </a:txBody>
                  <a:tcPr marL="36000" marR="3600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GB" sz="800" b="1" i="0" u="none" strike="noStrike">
                        <a:solidFill>
                          <a:srgbClr val="002060"/>
                        </a:solidFill>
                        <a:effectLst/>
                        <a:latin typeface="Arial" panose="020B0604020202020204" pitchFamily="34" charset="0"/>
                        <a:cs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800" b="1" i="0" u="none" strike="noStrike">
                          <a:solidFill>
                            <a:srgbClr val="002060"/>
                          </a:solidFill>
                          <a:effectLst/>
                          <a:latin typeface="Arial" panose="020B0604020202020204" pitchFamily="34" charset="0"/>
                          <a:cs typeface="Arial" panose="020B0604020202020204" pitchFamily="34" charset="0"/>
                        </a:rPr>
                        <a:t>Quarter</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800" b="1" i="0" u="none" strike="noStrike">
                          <a:solidFill>
                            <a:srgbClr val="002060"/>
                          </a:solidFill>
                          <a:effectLst/>
                          <a:latin typeface="Arial" panose="020B0604020202020204" pitchFamily="34" charset="0"/>
                          <a:cs typeface="Arial" panose="020B0604020202020204" pitchFamily="34" charset="0"/>
                        </a:rPr>
                        <a:t>Q3 24-25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800" b="1" i="0" u="none" strike="noStrike">
                          <a:solidFill>
                            <a:srgbClr val="002060"/>
                          </a:solidFill>
                          <a:effectLst/>
                          <a:latin typeface="Arial" panose="020B0604020202020204" pitchFamily="34" charset="0"/>
                          <a:cs typeface="Arial" panose="020B0604020202020204" pitchFamily="34" charset="0"/>
                        </a:rPr>
                        <a:t>Q4 23-24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65647735"/>
                  </a:ext>
                </a:extLst>
              </a:tr>
              <a:tr h="331200">
                <a:tc>
                  <a:txBody>
                    <a:bodyPr/>
                    <a:lstStyle/>
                    <a:p>
                      <a:pPr algn="ctr" rtl="0" fontAlgn="ctr"/>
                      <a:r>
                        <a:rPr lang="en-GB" sz="800" b="1" i="0" u="none" strike="noStrike">
                          <a:solidFill>
                            <a:srgbClr val="002060"/>
                          </a:solidFill>
                          <a:effectLst/>
                          <a:latin typeface="Arial" panose="020B0604020202020204" pitchFamily="34" charset="0"/>
                        </a:rPr>
                        <a:t>Volume</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800" b="1" i="0" u="none" strike="noStrike">
                          <a:solidFill>
                            <a:srgbClr val="000000"/>
                          </a:solidFill>
                          <a:effectLst/>
                          <a:latin typeface="Arial" panose="020B0604020202020204" pitchFamily="34" charset="0"/>
                        </a:rPr>
                        <a:t>26,351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800" b="1" i="0" u="none" strike="noStrike">
                          <a:solidFill>
                            <a:srgbClr val="000000"/>
                          </a:solidFill>
                          <a:effectLst/>
                          <a:latin typeface="Arial" panose="020B0604020202020204" pitchFamily="34" charset="0"/>
                        </a:rPr>
                        <a:t>26,022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800" b="1" i="0" u="none" strike="noStrike">
                          <a:solidFill>
                            <a:srgbClr val="000000"/>
                          </a:solidFill>
                          <a:effectLst/>
                          <a:latin typeface="Arial" panose="020B0604020202020204" pitchFamily="34" charset="0"/>
                        </a:rPr>
                        <a:t>29,136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800" b="1" i="0" u="none" strike="noStrike">
                          <a:solidFill>
                            <a:srgbClr val="000000"/>
                          </a:solidFill>
                          <a:effectLst/>
                          <a:latin typeface="Arial" panose="020B0604020202020204" pitchFamily="34" charset="0"/>
                        </a:rPr>
                        <a:t>28,717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800" b="1" i="0" u="none" strike="noStrike">
                          <a:solidFill>
                            <a:srgbClr val="000000"/>
                          </a:solidFill>
                          <a:effectLst/>
                          <a:latin typeface="Arial" panose="020B0604020202020204" pitchFamily="34" charset="0"/>
                        </a:rPr>
                        <a:t>27,794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GB" sz="800" b="0" i="0" u="none" strike="noStrike">
                        <a:solidFill>
                          <a:srgbClr val="000000"/>
                        </a:solidFill>
                        <a:effectLst/>
                        <a:latin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800" b="1" i="0" u="none" strike="noStrike">
                          <a:solidFill>
                            <a:srgbClr val="002060"/>
                          </a:solidFill>
                          <a:effectLst/>
                          <a:latin typeface="Arial" panose="020B0604020202020204" pitchFamily="34" charset="0"/>
                        </a:rPr>
                        <a:t>% Change</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a:solidFill>
                            <a:srgbClr val="000000"/>
                          </a:solidFill>
                          <a:effectLst/>
                          <a:latin typeface="Arial" panose="020B0604020202020204" pitchFamily="34" charset="0"/>
                        </a:rPr>
                        <a:t>0.1%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800" b="1" i="0" u="none" strike="noStrike">
                          <a:solidFill>
                            <a:srgbClr val="000000"/>
                          </a:solidFill>
                          <a:effectLst/>
                          <a:latin typeface="Arial" panose="020B0604020202020204" pitchFamily="34" charset="0"/>
                        </a:rPr>
                        <a:t>2.1%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06712550"/>
                  </a:ext>
                </a:extLst>
              </a:tr>
            </a:tbl>
          </a:graphicData>
        </a:graphic>
      </p:graphicFrame>
      <p:graphicFrame>
        <p:nvGraphicFramePr>
          <p:cNvPr id="9" name="Table 8">
            <a:extLst>
              <a:ext uri="{FF2B5EF4-FFF2-40B4-BE49-F238E27FC236}">
                <a16:creationId xmlns:a16="http://schemas.microsoft.com/office/drawing/2014/main" id="{D6E3B1E7-22DE-AC73-C776-C46FCB0D9027}"/>
              </a:ext>
            </a:extLst>
          </p:cNvPr>
          <p:cNvGraphicFramePr>
            <a:graphicFrameLocks/>
          </p:cNvGraphicFramePr>
          <p:nvPr>
            <p:extLst>
              <p:ext uri="{D42A27DB-BD31-4B8C-83A1-F6EECF244321}">
                <p14:modId xmlns:p14="http://schemas.microsoft.com/office/powerpoint/2010/main" val="4205376633"/>
              </p:ext>
            </p:extLst>
          </p:nvPr>
        </p:nvGraphicFramePr>
        <p:xfrm>
          <a:off x="343270" y="3441949"/>
          <a:ext cx="5464520" cy="489120"/>
        </p:xfrm>
        <a:graphic>
          <a:graphicData uri="http://schemas.openxmlformats.org/drawingml/2006/table">
            <a:tbl>
              <a:tblPr firstRow="1" bandRow="1">
                <a:effectLst/>
              </a:tblPr>
              <a:tblGrid>
                <a:gridCol w="864000">
                  <a:extLst>
                    <a:ext uri="{9D8B030D-6E8A-4147-A177-3AD203B41FA5}">
                      <a16:colId xmlns:a16="http://schemas.microsoft.com/office/drawing/2014/main" val="2609853781"/>
                    </a:ext>
                  </a:extLst>
                </a:gridCol>
                <a:gridCol w="504000">
                  <a:extLst>
                    <a:ext uri="{9D8B030D-6E8A-4147-A177-3AD203B41FA5}">
                      <a16:colId xmlns:a16="http://schemas.microsoft.com/office/drawing/2014/main" val="3238801725"/>
                    </a:ext>
                  </a:extLst>
                </a:gridCol>
                <a:gridCol w="504000">
                  <a:extLst>
                    <a:ext uri="{9D8B030D-6E8A-4147-A177-3AD203B41FA5}">
                      <a16:colId xmlns:a16="http://schemas.microsoft.com/office/drawing/2014/main" val="129847028"/>
                    </a:ext>
                  </a:extLst>
                </a:gridCol>
                <a:gridCol w="504000">
                  <a:extLst>
                    <a:ext uri="{9D8B030D-6E8A-4147-A177-3AD203B41FA5}">
                      <a16:colId xmlns:a16="http://schemas.microsoft.com/office/drawing/2014/main" val="2983655793"/>
                    </a:ext>
                  </a:extLst>
                </a:gridCol>
                <a:gridCol w="504000">
                  <a:extLst>
                    <a:ext uri="{9D8B030D-6E8A-4147-A177-3AD203B41FA5}">
                      <a16:colId xmlns:a16="http://schemas.microsoft.com/office/drawing/2014/main" val="1752032484"/>
                    </a:ext>
                  </a:extLst>
                </a:gridCol>
                <a:gridCol w="504000">
                  <a:extLst>
                    <a:ext uri="{9D8B030D-6E8A-4147-A177-3AD203B41FA5}">
                      <a16:colId xmlns:a16="http://schemas.microsoft.com/office/drawing/2014/main" val="3044844383"/>
                    </a:ext>
                  </a:extLst>
                </a:gridCol>
                <a:gridCol w="496520">
                  <a:extLst>
                    <a:ext uri="{9D8B030D-6E8A-4147-A177-3AD203B41FA5}">
                      <a16:colId xmlns:a16="http://schemas.microsoft.com/office/drawing/2014/main" val="3702094272"/>
                    </a:ext>
                  </a:extLst>
                </a:gridCol>
                <a:gridCol w="576000">
                  <a:extLst>
                    <a:ext uri="{9D8B030D-6E8A-4147-A177-3AD203B41FA5}">
                      <a16:colId xmlns:a16="http://schemas.microsoft.com/office/drawing/2014/main" val="3746660425"/>
                    </a:ext>
                  </a:extLst>
                </a:gridCol>
                <a:gridCol w="504000">
                  <a:extLst>
                    <a:ext uri="{9D8B030D-6E8A-4147-A177-3AD203B41FA5}">
                      <a16:colId xmlns:a16="http://schemas.microsoft.com/office/drawing/2014/main" val="1495873282"/>
                    </a:ext>
                  </a:extLst>
                </a:gridCol>
                <a:gridCol w="504000">
                  <a:extLst>
                    <a:ext uri="{9D8B030D-6E8A-4147-A177-3AD203B41FA5}">
                      <a16:colId xmlns:a16="http://schemas.microsoft.com/office/drawing/2014/main" val="1487143500"/>
                    </a:ext>
                  </a:extLst>
                </a:gridCol>
              </a:tblGrid>
              <a:tr h="144000">
                <a:tc>
                  <a:txBody>
                    <a:bodyPr/>
                    <a:lstStyle/>
                    <a:p>
                      <a:pPr algn="ctr"/>
                      <a:r>
                        <a:rPr lang="en-GB" sz="800" b="1">
                          <a:solidFill>
                            <a:srgbClr val="002060"/>
                          </a:solidFill>
                          <a:latin typeface="Arial" panose="020B0604020202020204" pitchFamily="34" charset="0"/>
                          <a:cs typeface="Arial" panose="020B0604020202020204" pitchFamily="34" charset="0"/>
                        </a:rPr>
                        <a:t>Financial Year</a:t>
                      </a:r>
                    </a:p>
                  </a:txBody>
                  <a:tcPr marL="36000" marR="3600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800" b="1" i="0" u="none" strike="noStrike">
                          <a:solidFill>
                            <a:srgbClr val="002060"/>
                          </a:solidFill>
                          <a:effectLst/>
                          <a:latin typeface="Arial" panose="020B0604020202020204" pitchFamily="34" charset="0"/>
                          <a:cs typeface="Arial" panose="020B0604020202020204" pitchFamily="34" charset="0"/>
                        </a:rPr>
                        <a:t>20-21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800" b="1" i="0" u="none" strike="noStrike">
                          <a:solidFill>
                            <a:srgbClr val="002060"/>
                          </a:solidFill>
                          <a:effectLst/>
                          <a:latin typeface="Arial" panose="020B0604020202020204" pitchFamily="34" charset="0"/>
                          <a:cs typeface="Arial" panose="020B0604020202020204" pitchFamily="34" charset="0"/>
                        </a:rPr>
                        <a:t>21-22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800" b="1" i="0" u="none" strike="noStrike">
                          <a:solidFill>
                            <a:srgbClr val="002060"/>
                          </a:solidFill>
                          <a:effectLst/>
                          <a:latin typeface="Arial" panose="020B0604020202020204" pitchFamily="34" charset="0"/>
                          <a:cs typeface="Arial" panose="020B0604020202020204" pitchFamily="34" charset="0"/>
                        </a:rPr>
                        <a:t>22-23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800" b="1" i="0" u="none" strike="noStrike">
                          <a:solidFill>
                            <a:srgbClr val="002060"/>
                          </a:solidFill>
                          <a:effectLst/>
                          <a:latin typeface="Arial" panose="020B0604020202020204" pitchFamily="34" charset="0"/>
                          <a:cs typeface="Arial" panose="020B0604020202020204" pitchFamily="34" charset="0"/>
                        </a:rPr>
                        <a:t>23-24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800" b="1" i="0" u="none" strike="noStrike">
                          <a:solidFill>
                            <a:srgbClr val="002060"/>
                          </a:solidFill>
                          <a:effectLst/>
                          <a:latin typeface="Arial" panose="020B0604020202020204" pitchFamily="34" charset="0"/>
                          <a:cs typeface="Arial" panose="020B0604020202020204" pitchFamily="34" charset="0"/>
                        </a:rPr>
                        <a:t>24-25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GB" sz="800" b="1" i="0" u="none" strike="noStrike">
                        <a:solidFill>
                          <a:srgbClr val="002060"/>
                        </a:solidFill>
                        <a:effectLst/>
                        <a:latin typeface="Arial" panose="020B0604020202020204" pitchFamily="34" charset="0"/>
                        <a:cs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800" b="1" i="0" u="none" strike="noStrike">
                          <a:solidFill>
                            <a:srgbClr val="002060"/>
                          </a:solidFill>
                          <a:effectLst/>
                          <a:latin typeface="Arial" panose="020B0604020202020204" pitchFamily="34" charset="0"/>
                          <a:cs typeface="Arial" panose="020B0604020202020204" pitchFamily="34" charset="0"/>
                        </a:rPr>
                        <a:t>Quarter</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800" b="1" i="0" u="none" strike="noStrike">
                          <a:solidFill>
                            <a:srgbClr val="002060"/>
                          </a:solidFill>
                          <a:effectLst/>
                          <a:latin typeface="Arial" panose="020B0604020202020204" pitchFamily="34" charset="0"/>
                          <a:cs typeface="Arial" panose="020B0604020202020204" pitchFamily="34" charset="0"/>
                        </a:rPr>
                        <a:t>Q3 24-25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800" b="1" i="0" u="none" strike="noStrike">
                          <a:solidFill>
                            <a:srgbClr val="002060"/>
                          </a:solidFill>
                          <a:effectLst/>
                          <a:latin typeface="Arial" panose="020B0604020202020204" pitchFamily="34" charset="0"/>
                          <a:cs typeface="Arial" panose="020B0604020202020204" pitchFamily="34" charset="0"/>
                        </a:rPr>
                        <a:t>Q4 23-24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65647735"/>
                  </a:ext>
                </a:extLst>
              </a:tr>
              <a:tr h="331200">
                <a:tc>
                  <a:txBody>
                    <a:bodyPr/>
                    <a:lstStyle/>
                    <a:p>
                      <a:pPr algn="ctr" rtl="0" fontAlgn="ctr"/>
                      <a:r>
                        <a:rPr lang="en-GB" sz="800" b="1" i="0" u="none" strike="noStrike">
                          <a:solidFill>
                            <a:srgbClr val="002060"/>
                          </a:solidFill>
                          <a:effectLst/>
                          <a:latin typeface="Arial" panose="020B0604020202020204" pitchFamily="34" charset="0"/>
                        </a:rPr>
                        <a:t>Volume</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r>
                        <a:rPr lang="en-GB" sz="800" b="1" i="0" u="none" strike="noStrike">
                          <a:solidFill>
                            <a:srgbClr val="000000"/>
                          </a:solidFill>
                          <a:effectLst/>
                          <a:latin typeface="Arial" panose="020B0604020202020204" pitchFamily="34" charset="0"/>
                        </a:rPr>
                        <a:t>23,049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r>
                        <a:rPr lang="en-GB" sz="800" b="1" i="0" u="none" strike="noStrike">
                          <a:solidFill>
                            <a:srgbClr val="000000"/>
                          </a:solidFill>
                          <a:effectLst/>
                          <a:latin typeface="Arial" panose="020B0604020202020204" pitchFamily="34" charset="0"/>
                        </a:rPr>
                        <a:t>24,594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r>
                        <a:rPr lang="en-GB" sz="800" b="1" i="0" u="none" strike="noStrike">
                          <a:solidFill>
                            <a:srgbClr val="000000"/>
                          </a:solidFill>
                          <a:effectLst/>
                          <a:latin typeface="Arial" panose="020B0604020202020204" pitchFamily="34" charset="0"/>
                        </a:rPr>
                        <a:t>25,135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r>
                        <a:rPr lang="en-GB" sz="800" b="1" i="0" u="none" strike="noStrike">
                          <a:solidFill>
                            <a:srgbClr val="000000"/>
                          </a:solidFill>
                          <a:effectLst/>
                          <a:latin typeface="Arial" panose="020B0604020202020204" pitchFamily="34" charset="0"/>
                        </a:rPr>
                        <a:t>26,132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r>
                        <a:rPr lang="en-GB" sz="800" b="1" i="0" u="none" strike="noStrike">
                          <a:solidFill>
                            <a:srgbClr val="000000"/>
                          </a:solidFill>
                          <a:effectLst/>
                          <a:latin typeface="Arial" panose="020B0604020202020204" pitchFamily="34" charset="0"/>
                        </a:rPr>
                        <a:t>27,039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GB" sz="800" b="0" i="0" u="none" strike="noStrike">
                        <a:solidFill>
                          <a:srgbClr val="000000"/>
                        </a:solidFill>
                        <a:effectLst/>
                        <a:latin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800" b="1" i="0" u="none" strike="noStrike">
                          <a:solidFill>
                            <a:srgbClr val="002060"/>
                          </a:solidFill>
                          <a:effectLst/>
                          <a:latin typeface="Arial" panose="020B0604020202020204" pitchFamily="34" charset="0"/>
                        </a:rPr>
                        <a:t>% Change</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a:solidFill>
                            <a:srgbClr val="000000"/>
                          </a:solidFill>
                          <a:effectLst/>
                          <a:latin typeface="Arial" panose="020B0604020202020204" pitchFamily="34" charset="0"/>
                        </a:rPr>
                        <a:t>-6.6%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800" b="1" i="0" u="none" strike="noStrike">
                          <a:solidFill>
                            <a:srgbClr val="000000"/>
                          </a:solidFill>
                          <a:effectLst/>
                          <a:latin typeface="Arial" panose="020B0604020202020204" pitchFamily="34" charset="0"/>
                        </a:rPr>
                        <a:t>-2.3%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06712550"/>
                  </a:ext>
                </a:extLst>
              </a:tr>
            </a:tbl>
          </a:graphicData>
        </a:graphic>
      </p:graphicFrame>
      <p:pic>
        <p:nvPicPr>
          <p:cNvPr id="5" name="Picture 4">
            <a:extLst>
              <a:ext uri="{FF2B5EF4-FFF2-40B4-BE49-F238E27FC236}">
                <a16:creationId xmlns:a16="http://schemas.microsoft.com/office/drawing/2014/main" id="{249A9CDD-C7CD-065D-E9BC-2515F02751C3}"/>
              </a:ext>
            </a:extLst>
          </p:cNvPr>
          <p:cNvPicPr>
            <a:picLocks noChangeAspect="1"/>
          </p:cNvPicPr>
          <p:nvPr/>
        </p:nvPicPr>
        <p:blipFill>
          <a:blip r:embed="rId3"/>
          <a:stretch>
            <a:fillRect/>
          </a:stretch>
        </p:blipFill>
        <p:spPr>
          <a:xfrm>
            <a:off x="539374" y="882000"/>
            <a:ext cx="5072312" cy="2450804"/>
          </a:xfrm>
          <a:prstGeom prst="rect">
            <a:avLst/>
          </a:prstGeom>
        </p:spPr>
      </p:pic>
      <p:pic>
        <p:nvPicPr>
          <p:cNvPr id="7" name="Picture 6">
            <a:extLst>
              <a:ext uri="{FF2B5EF4-FFF2-40B4-BE49-F238E27FC236}">
                <a16:creationId xmlns:a16="http://schemas.microsoft.com/office/drawing/2014/main" id="{30E2719C-6742-6C9F-CE93-6765FDDCEDBE}"/>
              </a:ext>
            </a:extLst>
          </p:cNvPr>
          <p:cNvPicPr>
            <a:picLocks noChangeAspect="1"/>
          </p:cNvPicPr>
          <p:nvPr/>
        </p:nvPicPr>
        <p:blipFill>
          <a:blip r:embed="rId4"/>
          <a:stretch>
            <a:fillRect/>
          </a:stretch>
        </p:blipFill>
        <p:spPr>
          <a:xfrm>
            <a:off x="6592868" y="882000"/>
            <a:ext cx="5072312" cy="2450804"/>
          </a:xfrm>
          <a:prstGeom prst="rect">
            <a:avLst/>
          </a:prstGeom>
        </p:spPr>
      </p:pic>
    </p:spTree>
    <p:extLst>
      <p:ext uri="{BB962C8B-B14F-4D97-AF65-F5344CB8AC3E}">
        <p14:creationId xmlns:p14="http://schemas.microsoft.com/office/powerpoint/2010/main" val="235521070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730E74-1074-F797-1053-20C7420F2424}"/>
            </a:ext>
          </a:extLst>
        </p:cNvPr>
        <p:cNvGrpSpPr/>
        <p:nvPr/>
      </p:nvGrpSpPr>
      <p:grpSpPr>
        <a:xfrm>
          <a:off x="0" y="0"/>
          <a:ext cx="0" cy="0"/>
          <a:chOff x="0" y="0"/>
          <a:chExt cx="0" cy="0"/>
        </a:xfrm>
      </p:grpSpPr>
      <p:sp>
        <p:nvSpPr>
          <p:cNvPr id="14338" name="TextBox 14">
            <a:extLst>
              <a:ext uri="{FF2B5EF4-FFF2-40B4-BE49-F238E27FC236}">
                <a16:creationId xmlns:a16="http://schemas.microsoft.com/office/drawing/2014/main" id="{01BFE16C-BBF6-862D-3563-1BEB36F4949F}"/>
              </a:ext>
            </a:extLst>
          </p:cNvPr>
          <p:cNvSpPr txBox="1">
            <a:spLocks noChangeArrowheads="1"/>
          </p:cNvSpPr>
          <p:nvPr/>
        </p:nvSpPr>
        <p:spPr bwMode="auto">
          <a:xfrm>
            <a:off x="120506" y="773364"/>
            <a:ext cx="5910048" cy="3261600"/>
          </a:xfrm>
          <a:prstGeom prst="rect">
            <a:avLst/>
          </a:prstGeom>
          <a:noFill/>
          <a:ln w="15875">
            <a:solidFill>
              <a:srgbClr val="00206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GB" altLang="en-US" sz="1800"/>
          </a:p>
        </p:txBody>
      </p:sp>
      <p:sp>
        <p:nvSpPr>
          <p:cNvPr id="3" name="TextBox 14">
            <a:extLst>
              <a:ext uri="{FF2B5EF4-FFF2-40B4-BE49-F238E27FC236}">
                <a16:creationId xmlns:a16="http://schemas.microsoft.com/office/drawing/2014/main" id="{FED876C4-0776-5D8B-ACEA-D739409EB94D}"/>
              </a:ext>
            </a:extLst>
          </p:cNvPr>
          <p:cNvSpPr txBox="1">
            <a:spLocks noChangeArrowheads="1"/>
          </p:cNvSpPr>
          <p:nvPr/>
        </p:nvSpPr>
        <p:spPr bwMode="auto">
          <a:xfrm>
            <a:off x="6174000" y="773364"/>
            <a:ext cx="5910048" cy="3261600"/>
          </a:xfrm>
          <a:prstGeom prst="rect">
            <a:avLst/>
          </a:prstGeom>
          <a:noFill/>
          <a:ln w="15875">
            <a:solidFill>
              <a:srgbClr val="00206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GB" altLang="en-US" sz="1800"/>
          </a:p>
        </p:txBody>
      </p:sp>
      <p:sp>
        <p:nvSpPr>
          <p:cNvPr id="4" name="Rectangle 3">
            <a:extLst>
              <a:ext uri="{FF2B5EF4-FFF2-40B4-BE49-F238E27FC236}">
                <a16:creationId xmlns:a16="http://schemas.microsoft.com/office/drawing/2014/main" id="{2DA5B146-6FE6-B446-7C90-4D22CDC0FF40}"/>
              </a:ext>
            </a:extLst>
          </p:cNvPr>
          <p:cNvSpPr/>
          <p:nvPr/>
        </p:nvSpPr>
        <p:spPr>
          <a:xfrm>
            <a:off x="0" y="0"/>
            <a:ext cx="12192000" cy="669925"/>
          </a:xfrm>
          <a:prstGeom prst="rect">
            <a:avLst/>
          </a:prstGeom>
          <a:solidFill>
            <a:srgbClr val="E6234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sz="3200"/>
              <a:t>	</a:t>
            </a:r>
            <a:r>
              <a:rPr lang="en-GB" sz="3200">
                <a:latin typeface="Arial" panose="020B0604020202020204" pitchFamily="34" charset="0"/>
                <a:cs typeface="Arial" panose="020B0604020202020204" pitchFamily="34" charset="0"/>
              </a:rPr>
              <a:t>2. Young Offenders and First-Time Entrants</a:t>
            </a:r>
          </a:p>
        </p:txBody>
      </p:sp>
      <p:sp>
        <p:nvSpPr>
          <p:cNvPr id="14341" name="TextBox 13">
            <a:extLst>
              <a:ext uri="{FF2B5EF4-FFF2-40B4-BE49-F238E27FC236}">
                <a16:creationId xmlns:a16="http://schemas.microsoft.com/office/drawing/2014/main" id="{6209D8D5-9499-A3F8-C709-156DC2F739E4}"/>
              </a:ext>
            </a:extLst>
          </p:cNvPr>
          <p:cNvSpPr txBox="1">
            <a:spLocks noChangeArrowheads="1"/>
          </p:cNvSpPr>
          <p:nvPr/>
        </p:nvSpPr>
        <p:spPr bwMode="auto">
          <a:xfrm>
            <a:off x="120506" y="4116800"/>
            <a:ext cx="11962800" cy="2664000"/>
          </a:xfrm>
          <a:prstGeom prst="rect">
            <a:avLst/>
          </a:prstGeom>
          <a:noFill/>
          <a:ln w="15875">
            <a:solidFill>
              <a:srgbClr val="002060"/>
            </a:solidFill>
            <a:miter lim="800000"/>
            <a:headEnd/>
            <a:tailEnd/>
          </a:ln>
          <a:extLst>
            <a:ext uri="{909E8E84-426E-40DD-AFC4-6F175D3DCCD1}">
              <a14:hiddenFill xmlns:a14="http://schemas.microsoft.com/office/drawing/2010/main">
                <a:solidFill>
                  <a:srgbClr val="FFFFFF"/>
                </a:solidFill>
              </a14:hiddenFill>
            </a:ext>
          </a:extLst>
        </p:spPr>
        <p:txBody>
          <a:bodyPr wrap="square" lIns="91440" tIns="45720" rIns="91440" bIns="45720" anchor="t">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hangingPunct="1">
              <a:lnSpc>
                <a:spcPct val="100000"/>
              </a:lnSpc>
              <a:spcBef>
                <a:spcPct val="0"/>
              </a:spcBef>
              <a:buFontTx/>
              <a:buNone/>
            </a:pPr>
            <a:r>
              <a:rPr lang="en-GB" altLang="en-US" sz="1300" b="1" i="1">
                <a:latin typeface="Arial" panose="020B0604020202020204" pitchFamily="34" charset="0"/>
                <a:cs typeface="Arial" panose="020B0604020202020204" pitchFamily="34" charset="0"/>
              </a:rPr>
              <a:t>Operational Overview</a:t>
            </a:r>
          </a:p>
          <a:p>
            <a:pPr algn="just" eaLnBrk="1" hangingPunct="1">
              <a:lnSpc>
                <a:spcPct val="100000"/>
              </a:lnSpc>
              <a:spcBef>
                <a:spcPct val="0"/>
              </a:spcBef>
              <a:buFontTx/>
              <a:buNone/>
            </a:pPr>
            <a:endParaRPr lang="en-GB" altLang="en-US" sz="600" b="1" i="1">
              <a:solidFill>
                <a:srgbClr val="FF0000"/>
              </a:solidFill>
              <a:latin typeface="Avenir Next LT Pro Demi" panose="020B0704020202020204" pitchFamily="34" charset="0"/>
              <a:cs typeface="Arial" panose="020B0604020202020204" pitchFamily="34" charset="0"/>
            </a:endParaRPr>
          </a:p>
          <a:p>
            <a:pPr algn="just" eaLnBrk="1" hangingPunct="1">
              <a:lnSpc>
                <a:spcPct val="100000"/>
              </a:lnSpc>
              <a:spcBef>
                <a:spcPct val="0"/>
              </a:spcBef>
              <a:buFontTx/>
              <a:buNone/>
            </a:pPr>
            <a:r>
              <a:rPr lang="en-GB" altLang="en-US" sz="1100">
                <a:latin typeface="Arial" panose="020B0604020202020204" pitchFamily="34" charset="0"/>
                <a:cs typeface="Arial" panose="020B0604020202020204" pitchFamily="34" charset="0"/>
              </a:rPr>
              <a:t>A total of 1,202 offenders under the age of 18 were linked to crimes recorded during Q4 2024-25. This represents a reduction of 3.3% (41 fewer young offenders) when compared to the quarter prior, but an increase of 4.1% (47 additional young offenders) when compared to the same quarter during the previous financial year. </a:t>
            </a:r>
          </a:p>
          <a:p>
            <a:pPr algn="just" eaLnBrk="1" hangingPunct="1">
              <a:lnSpc>
                <a:spcPct val="100000"/>
              </a:lnSpc>
              <a:spcBef>
                <a:spcPct val="0"/>
              </a:spcBef>
              <a:buFontTx/>
              <a:buNone/>
            </a:pPr>
            <a:endParaRPr lang="en-GB" altLang="en-US" sz="600">
              <a:latin typeface="Arial" panose="020B0604020202020204" pitchFamily="34" charset="0"/>
              <a:cs typeface="Arial" panose="020B0604020202020204" pitchFamily="34" charset="0"/>
            </a:endParaRPr>
          </a:p>
          <a:p>
            <a:pPr algn="just" eaLnBrk="1" hangingPunct="1">
              <a:lnSpc>
                <a:spcPct val="100000"/>
              </a:lnSpc>
              <a:spcBef>
                <a:spcPct val="0"/>
              </a:spcBef>
              <a:buFontTx/>
              <a:buNone/>
            </a:pPr>
            <a:r>
              <a:rPr lang="en-GB" altLang="en-US" sz="1100">
                <a:latin typeface="Arial" panose="020B0604020202020204" pitchFamily="34" charset="0"/>
                <a:cs typeface="Arial" panose="020B0604020202020204" pitchFamily="34" charset="0"/>
              </a:rPr>
              <a:t>Of these young offenders, 499 (25.2% of the quarterly total) have been identified as first-time entrants into the criminal justice system within Gwent. This represents a reduction of 7.6% (41 fewer entrants) when compared to the quarter prior, but an increase of 3.3% (16 additional entrants) when compared to the same quarter during the previous financial year. </a:t>
            </a:r>
          </a:p>
          <a:p>
            <a:pPr algn="just" eaLnBrk="1" hangingPunct="1">
              <a:lnSpc>
                <a:spcPct val="100000"/>
              </a:lnSpc>
              <a:spcBef>
                <a:spcPct val="0"/>
              </a:spcBef>
              <a:buFontTx/>
              <a:buNone/>
            </a:pPr>
            <a:endParaRPr lang="en-GB" altLang="en-US" sz="600">
              <a:latin typeface="Arial" panose="020B0604020202020204" pitchFamily="34" charset="0"/>
              <a:cs typeface="Arial" panose="020B0604020202020204" pitchFamily="34" charset="0"/>
            </a:endParaRPr>
          </a:p>
          <a:p>
            <a:pPr algn="just" eaLnBrk="1" hangingPunct="1">
              <a:lnSpc>
                <a:spcPct val="100000"/>
              </a:lnSpc>
              <a:spcBef>
                <a:spcPct val="0"/>
              </a:spcBef>
              <a:buFontTx/>
              <a:buNone/>
            </a:pPr>
            <a:endParaRPr lang="en-GB" altLang="en-US" sz="600">
              <a:latin typeface="Arial" panose="020B0604020202020204" pitchFamily="34" charset="0"/>
              <a:cs typeface="Arial" panose="020B0604020202020204" pitchFamily="34" charset="0"/>
            </a:endParaRPr>
          </a:p>
          <a:p>
            <a:pPr algn="just" eaLnBrk="1" hangingPunct="1">
              <a:lnSpc>
                <a:spcPct val="100000"/>
              </a:lnSpc>
              <a:spcBef>
                <a:spcPct val="0"/>
              </a:spcBef>
              <a:buFontTx/>
              <a:buNone/>
            </a:pPr>
            <a:endParaRPr lang="en-GB" altLang="en-US" sz="600" b="1" i="1">
              <a:latin typeface="Avenir Next LT Pro Demi" panose="020B0704020202020204" pitchFamily="34" charset="0"/>
              <a:cs typeface="Arial" panose="020B0604020202020204" pitchFamily="34" charset="0"/>
            </a:endParaRPr>
          </a:p>
          <a:p>
            <a:pPr algn="just" eaLnBrk="1" hangingPunct="1">
              <a:lnSpc>
                <a:spcPct val="100000"/>
              </a:lnSpc>
              <a:spcBef>
                <a:spcPct val="0"/>
              </a:spcBef>
              <a:buFontTx/>
              <a:buNone/>
            </a:pPr>
            <a:endParaRPr lang="en-GB" altLang="en-US" sz="600" b="1" i="1">
              <a:latin typeface="Avenir Next LT Pro Demi" panose="020B0704020202020204" pitchFamily="34" charset="0"/>
              <a:cs typeface="Arial" panose="020B0604020202020204" pitchFamily="34" charset="0"/>
            </a:endParaRPr>
          </a:p>
          <a:p>
            <a:pPr algn="just" eaLnBrk="1" hangingPunct="1">
              <a:lnSpc>
                <a:spcPct val="100000"/>
              </a:lnSpc>
              <a:spcBef>
                <a:spcPct val="0"/>
              </a:spcBef>
              <a:buFontTx/>
              <a:buNone/>
            </a:pPr>
            <a:endParaRPr lang="en-GB" altLang="en-US" sz="600" b="1" i="1">
              <a:latin typeface="Avenir Next LT Pro Demi" panose="020B0704020202020204" pitchFamily="34" charset="0"/>
              <a:cs typeface="Arial" panose="020B0604020202020204" pitchFamily="34" charset="0"/>
            </a:endParaRPr>
          </a:p>
          <a:p>
            <a:pPr algn="just" eaLnBrk="1" hangingPunct="1">
              <a:lnSpc>
                <a:spcPct val="100000"/>
              </a:lnSpc>
              <a:spcBef>
                <a:spcPct val="0"/>
              </a:spcBef>
              <a:buFontTx/>
              <a:buNone/>
            </a:pPr>
            <a:endParaRPr lang="en-GB" altLang="en-US" sz="600" b="1" i="1">
              <a:latin typeface="Avenir Next LT Pro Demi" panose="020B0704020202020204" pitchFamily="34" charset="0"/>
              <a:cs typeface="Arial" panose="020B0604020202020204" pitchFamily="34" charset="0"/>
            </a:endParaRPr>
          </a:p>
          <a:p>
            <a:pPr algn="just" eaLnBrk="1" hangingPunct="1">
              <a:lnSpc>
                <a:spcPct val="100000"/>
              </a:lnSpc>
              <a:spcBef>
                <a:spcPct val="0"/>
              </a:spcBef>
              <a:buFontTx/>
              <a:buNone/>
            </a:pPr>
            <a:endParaRPr lang="en-GB" altLang="en-US" sz="600" b="1" i="1">
              <a:latin typeface="Avenir Next LT Pro Demi" panose="020B0704020202020204" pitchFamily="34" charset="0"/>
              <a:cs typeface="Arial" panose="020B0604020202020204" pitchFamily="34" charset="0"/>
            </a:endParaRPr>
          </a:p>
          <a:p>
            <a:pPr algn="just" eaLnBrk="1" hangingPunct="1">
              <a:lnSpc>
                <a:spcPct val="100000"/>
              </a:lnSpc>
              <a:spcBef>
                <a:spcPct val="0"/>
              </a:spcBef>
              <a:buFontTx/>
              <a:buNone/>
            </a:pPr>
            <a:endParaRPr lang="en-GB" altLang="en-US" sz="600" b="1" i="1">
              <a:latin typeface="Avenir Next LT Pro Demi" panose="020B0704020202020204" pitchFamily="34" charset="0"/>
              <a:cs typeface="Arial" panose="020B0604020202020204" pitchFamily="34" charset="0"/>
            </a:endParaRPr>
          </a:p>
          <a:p>
            <a:pPr algn="just" eaLnBrk="1" hangingPunct="1">
              <a:lnSpc>
                <a:spcPct val="100000"/>
              </a:lnSpc>
              <a:spcBef>
                <a:spcPct val="0"/>
              </a:spcBef>
              <a:buFontTx/>
              <a:buNone/>
            </a:pPr>
            <a:endParaRPr lang="en-GB" altLang="en-US" sz="600" b="1" i="1">
              <a:latin typeface="Avenir Next LT Pro Demi" panose="020B0704020202020204" pitchFamily="34" charset="0"/>
              <a:cs typeface="Arial" panose="020B0604020202020204" pitchFamily="34" charset="0"/>
            </a:endParaRPr>
          </a:p>
          <a:p>
            <a:pPr algn="just" eaLnBrk="1" hangingPunct="1">
              <a:lnSpc>
                <a:spcPct val="100000"/>
              </a:lnSpc>
              <a:spcBef>
                <a:spcPct val="0"/>
              </a:spcBef>
              <a:buFontTx/>
              <a:buNone/>
            </a:pPr>
            <a:endParaRPr lang="en-GB" altLang="en-US" sz="600" b="1" i="1">
              <a:latin typeface="Avenir Next LT Pro Demi" panose="020B0704020202020204" pitchFamily="34" charset="0"/>
              <a:cs typeface="Arial" panose="020B0604020202020204" pitchFamily="34" charset="0"/>
            </a:endParaRPr>
          </a:p>
          <a:p>
            <a:pPr algn="just" eaLnBrk="1" hangingPunct="1">
              <a:lnSpc>
                <a:spcPct val="100000"/>
              </a:lnSpc>
              <a:spcBef>
                <a:spcPct val="0"/>
              </a:spcBef>
              <a:buFontTx/>
              <a:buNone/>
            </a:pPr>
            <a:endParaRPr lang="en-GB" altLang="en-US" sz="600" b="1" i="1">
              <a:latin typeface="Avenir Next LT Pro Demi" panose="020B0704020202020204" pitchFamily="34" charset="0"/>
              <a:cs typeface="Arial" panose="020B0604020202020204" pitchFamily="34" charset="0"/>
            </a:endParaRPr>
          </a:p>
          <a:p>
            <a:pPr algn="just" eaLnBrk="1" hangingPunct="1">
              <a:lnSpc>
                <a:spcPct val="100000"/>
              </a:lnSpc>
              <a:spcBef>
                <a:spcPct val="0"/>
              </a:spcBef>
              <a:buFontTx/>
              <a:buNone/>
            </a:pPr>
            <a:endParaRPr lang="en-GB" altLang="en-US" sz="600" b="1" i="1">
              <a:latin typeface="Avenir Next LT Pro Demi" panose="020B0704020202020204" pitchFamily="34" charset="0"/>
              <a:cs typeface="Arial" panose="020B0604020202020204" pitchFamily="34" charset="0"/>
            </a:endParaRPr>
          </a:p>
          <a:p>
            <a:pPr algn="just" eaLnBrk="1" hangingPunct="1">
              <a:lnSpc>
                <a:spcPct val="100000"/>
              </a:lnSpc>
              <a:spcBef>
                <a:spcPct val="0"/>
              </a:spcBef>
              <a:buFontTx/>
              <a:buNone/>
            </a:pPr>
            <a:endParaRPr lang="en-GB" altLang="en-US" sz="600" b="1" i="1">
              <a:latin typeface="Arial" panose="020B0604020202020204" pitchFamily="34" charset="0"/>
              <a:cs typeface="Arial" panose="020B0604020202020204" pitchFamily="34" charset="0"/>
            </a:endParaRPr>
          </a:p>
          <a:p>
            <a:pPr algn="just" eaLnBrk="1" hangingPunct="1">
              <a:lnSpc>
                <a:spcPct val="100000"/>
              </a:lnSpc>
              <a:spcBef>
                <a:spcPct val="0"/>
              </a:spcBef>
              <a:buFontTx/>
              <a:buNone/>
            </a:pPr>
            <a:r>
              <a:rPr lang="en-GB" altLang="en-US" sz="1100" i="1">
                <a:latin typeface="Arial" panose="020B0604020202020204" pitchFamily="34" charset="0"/>
                <a:cs typeface="Arial" panose="020B0604020202020204" pitchFamily="34" charset="0"/>
              </a:rPr>
              <a:t>The dataset used to identify first-time entrants is limited to offences committed within Gwent from 2018 onwards. Offences committed outside of Gwent or prior to 2018 are not included in this calculation.</a:t>
            </a:r>
          </a:p>
        </p:txBody>
      </p:sp>
      <p:graphicFrame>
        <p:nvGraphicFramePr>
          <p:cNvPr id="2" name="Table 1">
            <a:extLst>
              <a:ext uri="{FF2B5EF4-FFF2-40B4-BE49-F238E27FC236}">
                <a16:creationId xmlns:a16="http://schemas.microsoft.com/office/drawing/2014/main" id="{08CA50E8-4336-84F8-4A02-1A7C03BA5732}"/>
              </a:ext>
            </a:extLst>
          </p:cNvPr>
          <p:cNvGraphicFramePr>
            <a:graphicFrameLocks/>
          </p:cNvGraphicFramePr>
          <p:nvPr>
            <p:extLst>
              <p:ext uri="{D42A27DB-BD31-4B8C-83A1-F6EECF244321}">
                <p14:modId xmlns:p14="http://schemas.microsoft.com/office/powerpoint/2010/main" val="3019854854"/>
              </p:ext>
            </p:extLst>
          </p:nvPr>
        </p:nvGraphicFramePr>
        <p:xfrm>
          <a:off x="6426947" y="3441949"/>
          <a:ext cx="5404154" cy="489120"/>
        </p:xfrm>
        <a:graphic>
          <a:graphicData uri="http://schemas.openxmlformats.org/drawingml/2006/table">
            <a:tbl>
              <a:tblPr firstRow="1" bandRow="1"/>
              <a:tblGrid>
                <a:gridCol w="864000">
                  <a:extLst>
                    <a:ext uri="{9D8B030D-6E8A-4147-A177-3AD203B41FA5}">
                      <a16:colId xmlns:a16="http://schemas.microsoft.com/office/drawing/2014/main" val="2609853781"/>
                    </a:ext>
                  </a:extLst>
                </a:gridCol>
                <a:gridCol w="504000">
                  <a:extLst>
                    <a:ext uri="{9D8B030D-6E8A-4147-A177-3AD203B41FA5}">
                      <a16:colId xmlns:a16="http://schemas.microsoft.com/office/drawing/2014/main" val="3238801725"/>
                    </a:ext>
                  </a:extLst>
                </a:gridCol>
                <a:gridCol w="504000">
                  <a:extLst>
                    <a:ext uri="{9D8B030D-6E8A-4147-A177-3AD203B41FA5}">
                      <a16:colId xmlns:a16="http://schemas.microsoft.com/office/drawing/2014/main" val="129847028"/>
                    </a:ext>
                  </a:extLst>
                </a:gridCol>
                <a:gridCol w="504000">
                  <a:extLst>
                    <a:ext uri="{9D8B030D-6E8A-4147-A177-3AD203B41FA5}">
                      <a16:colId xmlns:a16="http://schemas.microsoft.com/office/drawing/2014/main" val="2983655793"/>
                    </a:ext>
                  </a:extLst>
                </a:gridCol>
                <a:gridCol w="504000">
                  <a:extLst>
                    <a:ext uri="{9D8B030D-6E8A-4147-A177-3AD203B41FA5}">
                      <a16:colId xmlns:a16="http://schemas.microsoft.com/office/drawing/2014/main" val="1752032484"/>
                    </a:ext>
                  </a:extLst>
                </a:gridCol>
                <a:gridCol w="504000">
                  <a:extLst>
                    <a:ext uri="{9D8B030D-6E8A-4147-A177-3AD203B41FA5}">
                      <a16:colId xmlns:a16="http://schemas.microsoft.com/office/drawing/2014/main" val="3044844383"/>
                    </a:ext>
                  </a:extLst>
                </a:gridCol>
                <a:gridCol w="436154">
                  <a:extLst>
                    <a:ext uri="{9D8B030D-6E8A-4147-A177-3AD203B41FA5}">
                      <a16:colId xmlns:a16="http://schemas.microsoft.com/office/drawing/2014/main" val="848912980"/>
                    </a:ext>
                  </a:extLst>
                </a:gridCol>
                <a:gridCol w="576000">
                  <a:extLst>
                    <a:ext uri="{9D8B030D-6E8A-4147-A177-3AD203B41FA5}">
                      <a16:colId xmlns:a16="http://schemas.microsoft.com/office/drawing/2014/main" val="2436559015"/>
                    </a:ext>
                  </a:extLst>
                </a:gridCol>
                <a:gridCol w="504000">
                  <a:extLst>
                    <a:ext uri="{9D8B030D-6E8A-4147-A177-3AD203B41FA5}">
                      <a16:colId xmlns:a16="http://schemas.microsoft.com/office/drawing/2014/main" val="1495873282"/>
                    </a:ext>
                  </a:extLst>
                </a:gridCol>
                <a:gridCol w="504000">
                  <a:extLst>
                    <a:ext uri="{9D8B030D-6E8A-4147-A177-3AD203B41FA5}">
                      <a16:colId xmlns:a16="http://schemas.microsoft.com/office/drawing/2014/main" val="1487143500"/>
                    </a:ext>
                  </a:extLst>
                </a:gridCol>
              </a:tblGrid>
              <a:tr h="144000">
                <a:tc>
                  <a:txBody>
                    <a:bodyPr/>
                    <a:lstStyle/>
                    <a:p>
                      <a:pPr algn="ctr"/>
                      <a:r>
                        <a:rPr lang="en-GB" sz="800" b="1">
                          <a:solidFill>
                            <a:srgbClr val="002060"/>
                          </a:solidFill>
                          <a:latin typeface="Arial" panose="020B0604020202020204" pitchFamily="34" charset="0"/>
                          <a:cs typeface="Arial" panose="020B0604020202020204" pitchFamily="34" charset="0"/>
                        </a:rPr>
                        <a:t>Financial Year</a:t>
                      </a:r>
                    </a:p>
                  </a:txBody>
                  <a:tcPr marL="36000" marR="3600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a:solidFill>
                            <a:srgbClr val="002060"/>
                          </a:solidFill>
                          <a:latin typeface="Arial" panose="020B0604020202020204" pitchFamily="34" charset="0"/>
                          <a:cs typeface="Arial" panose="020B0604020202020204" pitchFamily="34" charset="0"/>
                        </a:rPr>
                        <a:t>20-21</a:t>
                      </a:r>
                    </a:p>
                  </a:txBody>
                  <a:tcPr marL="36000" marR="3600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a:solidFill>
                            <a:srgbClr val="002060"/>
                          </a:solidFill>
                          <a:latin typeface="Arial" panose="020B0604020202020204" pitchFamily="34" charset="0"/>
                          <a:cs typeface="Arial" panose="020B0604020202020204" pitchFamily="34" charset="0"/>
                        </a:rPr>
                        <a:t>21-22</a:t>
                      </a:r>
                    </a:p>
                  </a:txBody>
                  <a:tcPr marL="36000" marR="3600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a:solidFill>
                            <a:srgbClr val="002060"/>
                          </a:solidFill>
                          <a:latin typeface="Arial" panose="020B0604020202020204" pitchFamily="34" charset="0"/>
                          <a:cs typeface="Arial" panose="020B0604020202020204" pitchFamily="34" charset="0"/>
                        </a:rPr>
                        <a:t>22-23</a:t>
                      </a:r>
                    </a:p>
                  </a:txBody>
                  <a:tcPr marL="36000" marR="3600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a:solidFill>
                            <a:srgbClr val="002060"/>
                          </a:solidFill>
                          <a:latin typeface="Arial" panose="020B0604020202020204" pitchFamily="34" charset="0"/>
                          <a:cs typeface="Arial" panose="020B0604020202020204" pitchFamily="34" charset="0"/>
                        </a:rPr>
                        <a:t>23-24</a:t>
                      </a:r>
                    </a:p>
                  </a:txBody>
                  <a:tcPr marL="36000" marR="3600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a:solidFill>
                            <a:srgbClr val="002060"/>
                          </a:solidFill>
                          <a:latin typeface="Arial" panose="020B0604020202020204" pitchFamily="34" charset="0"/>
                          <a:cs typeface="Arial" panose="020B0604020202020204" pitchFamily="34" charset="0"/>
                        </a:rPr>
                        <a:t>24-25</a:t>
                      </a:r>
                    </a:p>
                  </a:txBody>
                  <a:tcPr marL="36000" marR="3600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GB" sz="800" b="1" i="0" u="none" strike="noStrike">
                        <a:solidFill>
                          <a:srgbClr val="002060"/>
                        </a:solidFill>
                        <a:effectLst/>
                        <a:latin typeface="Arial" panose="020B0604020202020204" pitchFamily="34" charset="0"/>
                        <a:cs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800" b="1" i="0" u="none" strike="noStrike">
                          <a:solidFill>
                            <a:srgbClr val="002060"/>
                          </a:solidFill>
                          <a:effectLst/>
                          <a:latin typeface="Arial" panose="020B0604020202020204" pitchFamily="34" charset="0"/>
                          <a:cs typeface="Arial" panose="020B0604020202020204" pitchFamily="34" charset="0"/>
                        </a:rPr>
                        <a:t>Quarter</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800" b="1" i="0" u="none" strike="noStrike">
                          <a:solidFill>
                            <a:srgbClr val="002060"/>
                          </a:solidFill>
                          <a:effectLst/>
                          <a:latin typeface="Arial" panose="020B0604020202020204" pitchFamily="34" charset="0"/>
                          <a:cs typeface="Arial" panose="020B0604020202020204" pitchFamily="34" charset="0"/>
                        </a:rPr>
                        <a:t>Q3 24-25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800" b="1" i="0" u="none" strike="noStrike">
                          <a:solidFill>
                            <a:srgbClr val="002060"/>
                          </a:solidFill>
                          <a:effectLst/>
                          <a:latin typeface="Arial" panose="020B0604020202020204" pitchFamily="34" charset="0"/>
                          <a:cs typeface="Arial" panose="020B0604020202020204" pitchFamily="34" charset="0"/>
                        </a:rPr>
                        <a:t>Q4 23-24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65647735"/>
                  </a:ext>
                </a:extLst>
              </a:tr>
              <a:tr h="331200">
                <a:tc>
                  <a:txBody>
                    <a:bodyPr/>
                    <a:lstStyle/>
                    <a:p>
                      <a:pPr algn="ctr" rtl="0" fontAlgn="ctr"/>
                      <a:r>
                        <a:rPr lang="en-GB" sz="800" b="1" i="0" u="none" strike="noStrike">
                          <a:solidFill>
                            <a:srgbClr val="002060"/>
                          </a:solidFill>
                          <a:effectLst/>
                          <a:latin typeface="Arial" panose="020B0604020202020204" pitchFamily="34" charset="0"/>
                        </a:rPr>
                        <a:t>Volume</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800" b="1" i="0" u="none" strike="noStrike">
                          <a:solidFill>
                            <a:srgbClr val="000000"/>
                          </a:solidFill>
                          <a:effectLst/>
                          <a:latin typeface="Arial" panose="020B0604020202020204" pitchFamily="34" charset="0"/>
                        </a:rPr>
                        <a:t>1,279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800" b="1" i="0" u="none" strike="noStrike">
                          <a:solidFill>
                            <a:srgbClr val="000000"/>
                          </a:solidFill>
                          <a:effectLst/>
                          <a:latin typeface="Arial" panose="020B0604020202020204" pitchFamily="34" charset="0"/>
                        </a:rPr>
                        <a:t>2,091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800" b="1" i="0" u="none" strike="noStrike">
                          <a:solidFill>
                            <a:srgbClr val="000000"/>
                          </a:solidFill>
                          <a:effectLst/>
                          <a:latin typeface="Arial" panose="020B0604020202020204" pitchFamily="34" charset="0"/>
                        </a:rPr>
                        <a:t>2,110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800" b="1" i="0" u="none" strike="noStrike">
                          <a:solidFill>
                            <a:srgbClr val="000000"/>
                          </a:solidFill>
                          <a:effectLst/>
                          <a:latin typeface="Arial" panose="020B0604020202020204" pitchFamily="34" charset="0"/>
                        </a:rPr>
                        <a:t>2,051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800" b="1" i="0" u="none" strike="noStrike">
                          <a:solidFill>
                            <a:srgbClr val="000000"/>
                          </a:solidFill>
                          <a:effectLst/>
                          <a:latin typeface="Arial" panose="020B0604020202020204" pitchFamily="34" charset="0"/>
                        </a:rPr>
                        <a:t>2,007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GB" sz="800" b="0" i="0" u="none" strike="noStrike">
                        <a:solidFill>
                          <a:srgbClr val="000000"/>
                        </a:solidFill>
                        <a:effectLst/>
                        <a:latin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800" b="1" i="0" u="none" strike="noStrike">
                          <a:solidFill>
                            <a:srgbClr val="002060"/>
                          </a:solidFill>
                          <a:effectLst/>
                          <a:latin typeface="Arial" panose="020B0604020202020204" pitchFamily="34" charset="0"/>
                        </a:rPr>
                        <a:t>% Change</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a:solidFill>
                            <a:srgbClr val="000000"/>
                          </a:solidFill>
                          <a:effectLst/>
                          <a:latin typeface="Arial" panose="020B0604020202020204" pitchFamily="34" charset="0"/>
                        </a:rPr>
                        <a:t>-7.6%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800" b="1" i="0" u="none" strike="noStrike">
                          <a:solidFill>
                            <a:srgbClr val="000000"/>
                          </a:solidFill>
                          <a:effectLst/>
                          <a:latin typeface="Arial" panose="020B0604020202020204" pitchFamily="34" charset="0"/>
                        </a:rPr>
                        <a:t>3.3%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06712550"/>
                  </a:ext>
                </a:extLst>
              </a:tr>
            </a:tbl>
          </a:graphicData>
        </a:graphic>
      </p:graphicFrame>
      <p:graphicFrame>
        <p:nvGraphicFramePr>
          <p:cNvPr id="9" name="Table 8">
            <a:extLst>
              <a:ext uri="{FF2B5EF4-FFF2-40B4-BE49-F238E27FC236}">
                <a16:creationId xmlns:a16="http://schemas.microsoft.com/office/drawing/2014/main" id="{EA4CCCED-F0D4-8E91-2D36-2B3EE282B8EC}"/>
              </a:ext>
            </a:extLst>
          </p:cNvPr>
          <p:cNvGraphicFramePr>
            <a:graphicFrameLocks/>
          </p:cNvGraphicFramePr>
          <p:nvPr>
            <p:extLst>
              <p:ext uri="{D42A27DB-BD31-4B8C-83A1-F6EECF244321}">
                <p14:modId xmlns:p14="http://schemas.microsoft.com/office/powerpoint/2010/main" val="2330231822"/>
              </p:ext>
            </p:extLst>
          </p:nvPr>
        </p:nvGraphicFramePr>
        <p:xfrm>
          <a:off x="343270" y="3441949"/>
          <a:ext cx="5464520" cy="489120"/>
        </p:xfrm>
        <a:graphic>
          <a:graphicData uri="http://schemas.openxmlformats.org/drawingml/2006/table">
            <a:tbl>
              <a:tblPr firstRow="1" bandRow="1">
                <a:effectLst/>
              </a:tblPr>
              <a:tblGrid>
                <a:gridCol w="864000">
                  <a:extLst>
                    <a:ext uri="{9D8B030D-6E8A-4147-A177-3AD203B41FA5}">
                      <a16:colId xmlns:a16="http://schemas.microsoft.com/office/drawing/2014/main" val="2609853781"/>
                    </a:ext>
                  </a:extLst>
                </a:gridCol>
                <a:gridCol w="504000">
                  <a:extLst>
                    <a:ext uri="{9D8B030D-6E8A-4147-A177-3AD203B41FA5}">
                      <a16:colId xmlns:a16="http://schemas.microsoft.com/office/drawing/2014/main" val="3238801725"/>
                    </a:ext>
                  </a:extLst>
                </a:gridCol>
                <a:gridCol w="504000">
                  <a:extLst>
                    <a:ext uri="{9D8B030D-6E8A-4147-A177-3AD203B41FA5}">
                      <a16:colId xmlns:a16="http://schemas.microsoft.com/office/drawing/2014/main" val="129847028"/>
                    </a:ext>
                  </a:extLst>
                </a:gridCol>
                <a:gridCol w="504000">
                  <a:extLst>
                    <a:ext uri="{9D8B030D-6E8A-4147-A177-3AD203B41FA5}">
                      <a16:colId xmlns:a16="http://schemas.microsoft.com/office/drawing/2014/main" val="2983655793"/>
                    </a:ext>
                  </a:extLst>
                </a:gridCol>
                <a:gridCol w="504000">
                  <a:extLst>
                    <a:ext uri="{9D8B030D-6E8A-4147-A177-3AD203B41FA5}">
                      <a16:colId xmlns:a16="http://schemas.microsoft.com/office/drawing/2014/main" val="1752032484"/>
                    </a:ext>
                  </a:extLst>
                </a:gridCol>
                <a:gridCol w="504000">
                  <a:extLst>
                    <a:ext uri="{9D8B030D-6E8A-4147-A177-3AD203B41FA5}">
                      <a16:colId xmlns:a16="http://schemas.microsoft.com/office/drawing/2014/main" val="3044844383"/>
                    </a:ext>
                  </a:extLst>
                </a:gridCol>
                <a:gridCol w="496520">
                  <a:extLst>
                    <a:ext uri="{9D8B030D-6E8A-4147-A177-3AD203B41FA5}">
                      <a16:colId xmlns:a16="http://schemas.microsoft.com/office/drawing/2014/main" val="3702094272"/>
                    </a:ext>
                  </a:extLst>
                </a:gridCol>
                <a:gridCol w="576000">
                  <a:extLst>
                    <a:ext uri="{9D8B030D-6E8A-4147-A177-3AD203B41FA5}">
                      <a16:colId xmlns:a16="http://schemas.microsoft.com/office/drawing/2014/main" val="3746660425"/>
                    </a:ext>
                  </a:extLst>
                </a:gridCol>
                <a:gridCol w="504000">
                  <a:extLst>
                    <a:ext uri="{9D8B030D-6E8A-4147-A177-3AD203B41FA5}">
                      <a16:colId xmlns:a16="http://schemas.microsoft.com/office/drawing/2014/main" val="1495873282"/>
                    </a:ext>
                  </a:extLst>
                </a:gridCol>
                <a:gridCol w="504000">
                  <a:extLst>
                    <a:ext uri="{9D8B030D-6E8A-4147-A177-3AD203B41FA5}">
                      <a16:colId xmlns:a16="http://schemas.microsoft.com/office/drawing/2014/main" val="1487143500"/>
                    </a:ext>
                  </a:extLst>
                </a:gridCol>
              </a:tblGrid>
              <a:tr h="144000">
                <a:tc>
                  <a:txBody>
                    <a:bodyPr/>
                    <a:lstStyle/>
                    <a:p>
                      <a:pPr algn="ctr"/>
                      <a:r>
                        <a:rPr lang="en-GB" sz="800" b="1">
                          <a:solidFill>
                            <a:srgbClr val="002060"/>
                          </a:solidFill>
                          <a:latin typeface="Arial" panose="020B0604020202020204" pitchFamily="34" charset="0"/>
                          <a:cs typeface="Arial" panose="020B0604020202020204" pitchFamily="34" charset="0"/>
                        </a:rPr>
                        <a:t>Financial Year</a:t>
                      </a:r>
                    </a:p>
                  </a:txBody>
                  <a:tcPr marL="36000" marR="3600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800" b="1" i="0" u="none" strike="noStrike">
                          <a:solidFill>
                            <a:srgbClr val="002060"/>
                          </a:solidFill>
                          <a:effectLst/>
                          <a:latin typeface="Arial" panose="020B0604020202020204" pitchFamily="34" charset="0"/>
                          <a:cs typeface="Arial" panose="020B0604020202020204" pitchFamily="34" charset="0"/>
                        </a:rPr>
                        <a:t>20-21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800" b="1" i="0" u="none" strike="noStrike">
                          <a:solidFill>
                            <a:srgbClr val="002060"/>
                          </a:solidFill>
                          <a:effectLst/>
                          <a:latin typeface="Arial" panose="020B0604020202020204" pitchFamily="34" charset="0"/>
                          <a:cs typeface="Arial" panose="020B0604020202020204" pitchFamily="34" charset="0"/>
                        </a:rPr>
                        <a:t>21-22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800" b="1" i="0" u="none" strike="noStrike">
                          <a:solidFill>
                            <a:srgbClr val="002060"/>
                          </a:solidFill>
                          <a:effectLst/>
                          <a:latin typeface="Arial" panose="020B0604020202020204" pitchFamily="34" charset="0"/>
                          <a:cs typeface="Arial" panose="020B0604020202020204" pitchFamily="34" charset="0"/>
                        </a:rPr>
                        <a:t>22-23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800" b="1" i="0" u="none" strike="noStrike">
                          <a:solidFill>
                            <a:srgbClr val="002060"/>
                          </a:solidFill>
                          <a:effectLst/>
                          <a:latin typeface="Arial" panose="020B0604020202020204" pitchFamily="34" charset="0"/>
                          <a:cs typeface="Arial" panose="020B0604020202020204" pitchFamily="34" charset="0"/>
                        </a:rPr>
                        <a:t>23-24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800" b="1" i="0" u="none" strike="noStrike">
                          <a:solidFill>
                            <a:srgbClr val="002060"/>
                          </a:solidFill>
                          <a:effectLst/>
                          <a:latin typeface="Arial" panose="020B0604020202020204" pitchFamily="34" charset="0"/>
                          <a:cs typeface="Arial" panose="020B0604020202020204" pitchFamily="34" charset="0"/>
                        </a:rPr>
                        <a:t>24-25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GB" sz="800" b="1" i="0" u="none" strike="noStrike">
                        <a:solidFill>
                          <a:srgbClr val="002060"/>
                        </a:solidFill>
                        <a:effectLst/>
                        <a:latin typeface="Arial" panose="020B0604020202020204" pitchFamily="34" charset="0"/>
                        <a:cs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800" b="1" i="0" u="none" strike="noStrike">
                          <a:solidFill>
                            <a:srgbClr val="002060"/>
                          </a:solidFill>
                          <a:effectLst/>
                          <a:latin typeface="Arial" panose="020B0604020202020204" pitchFamily="34" charset="0"/>
                          <a:cs typeface="Arial" panose="020B0604020202020204" pitchFamily="34" charset="0"/>
                        </a:rPr>
                        <a:t>Quarter</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800" b="1" i="0" u="none" strike="noStrike">
                          <a:solidFill>
                            <a:srgbClr val="002060"/>
                          </a:solidFill>
                          <a:effectLst/>
                          <a:latin typeface="Arial" panose="020B0604020202020204" pitchFamily="34" charset="0"/>
                          <a:cs typeface="Arial" panose="020B0604020202020204" pitchFamily="34" charset="0"/>
                        </a:rPr>
                        <a:t>Q3 24-25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800" b="1" i="0" u="none" strike="noStrike">
                          <a:solidFill>
                            <a:srgbClr val="002060"/>
                          </a:solidFill>
                          <a:effectLst/>
                          <a:latin typeface="Arial" panose="020B0604020202020204" pitchFamily="34" charset="0"/>
                          <a:cs typeface="Arial" panose="020B0604020202020204" pitchFamily="34" charset="0"/>
                        </a:rPr>
                        <a:t>Q4 23-24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65647735"/>
                  </a:ext>
                </a:extLst>
              </a:tr>
              <a:tr h="331200">
                <a:tc>
                  <a:txBody>
                    <a:bodyPr/>
                    <a:lstStyle/>
                    <a:p>
                      <a:pPr algn="ctr" rtl="0" fontAlgn="ctr"/>
                      <a:r>
                        <a:rPr lang="en-GB" sz="800" b="1" i="0" u="none" strike="noStrike">
                          <a:solidFill>
                            <a:srgbClr val="002060"/>
                          </a:solidFill>
                          <a:effectLst/>
                          <a:latin typeface="Arial" panose="020B0604020202020204" pitchFamily="34" charset="0"/>
                        </a:rPr>
                        <a:t>Volume</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r>
                        <a:rPr lang="en-GB" sz="800" b="1" i="0" u="none" strike="noStrike">
                          <a:solidFill>
                            <a:srgbClr val="000000"/>
                          </a:solidFill>
                          <a:effectLst/>
                          <a:latin typeface="Arial" panose="020B0604020202020204" pitchFamily="34" charset="0"/>
                        </a:rPr>
                        <a:t>2,870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r>
                        <a:rPr lang="en-GB" sz="800" b="1" i="0" u="none" strike="noStrike">
                          <a:solidFill>
                            <a:srgbClr val="000000"/>
                          </a:solidFill>
                          <a:effectLst/>
                          <a:latin typeface="Arial" panose="020B0604020202020204" pitchFamily="34" charset="0"/>
                        </a:rPr>
                        <a:t>4,228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r>
                        <a:rPr lang="en-GB" sz="800" b="1" i="0" u="none" strike="noStrike">
                          <a:solidFill>
                            <a:srgbClr val="000000"/>
                          </a:solidFill>
                          <a:effectLst/>
                          <a:latin typeface="Arial" panose="020B0604020202020204" pitchFamily="34" charset="0"/>
                        </a:rPr>
                        <a:t>4,682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r>
                        <a:rPr lang="en-GB" sz="800" b="1" i="0" u="none" strike="noStrike">
                          <a:solidFill>
                            <a:srgbClr val="000000"/>
                          </a:solidFill>
                          <a:effectLst/>
                          <a:latin typeface="Arial" panose="020B0604020202020204" pitchFamily="34" charset="0"/>
                        </a:rPr>
                        <a:t>4,968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r>
                        <a:rPr lang="en-GB" sz="800" b="1" i="0" u="none" strike="noStrike">
                          <a:solidFill>
                            <a:srgbClr val="000000"/>
                          </a:solidFill>
                          <a:effectLst/>
                          <a:latin typeface="Arial" panose="020B0604020202020204" pitchFamily="34" charset="0"/>
                        </a:rPr>
                        <a:t>4,880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GB" sz="800" b="0" i="0" u="none" strike="noStrike">
                        <a:solidFill>
                          <a:srgbClr val="000000"/>
                        </a:solidFill>
                        <a:effectLst/>
                        <a:latin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800" b="1" i="0" u="none" strike="noStrike">
                          <a:solidFill>
                            <a:srgbClr val="002060"/>
                          </a:solidFill>
                          <a:effectLst/>
                          <a:latin typeface="Arial" panose="020B0604020202020204" pitchFamily="34" charset="0"/>
                        </a:rPr>
                        <a:t>% Change</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a:solidFill>
                            <a:srgbClr val="000000"/>
                          </a:solidFill>
                          <a:effectLst/>
                          <a:latin typeface="Arial" panose="020B0604020202020204" pitchFamily="34" charset="0"/>
                        </a:rPr>
                        <a:t>-3.3%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800" b="1" i="0" u="none" strike="noStrike">
                          <a:solidFill>
                            <a:srgbClr val="000000"/>
                          </a:solidFill>
                          <a:effectLst/>
                          <a:latin typeface="Arial" panose="020B0604020202020204" pitchFamily="34" charset="0"/>
                        </a:rPr>
                        <a:t>4.1%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06712550"/>
                  </a:ext>
                </a:extLst>
              </a:tr>
            </a:tbl>
          </a:graphicData>
        </a:graphic>
      </p:graphicFrame>
      <p:pic>
        <p:nvPicPr>
          <p:cNvPr id="7" name="Picture 6">
            <a:extLst>
              <a:ext uri="{FF2B5EF4-FFF2-40B4-BE49-F238E27FC236}">
                <a16:creationId xmlns:a16="http://schemas.microsoft.com/office/drawing/2014/main" id="{94F8CE9B-CF13-B567-56A6-28069809080B}"/>
              </a:ext>
            </a:extLst>
          </p:cNvPr>
          <p:cNvPicPr>
            <a:picLocks noChangeAspect="1"/>
          </p:cNvPicPr>
          <p:nvPr/>
        </p:nvPicPr>
        <p:blipFill>
          <a:blip r:embed="rId3"/>
          <a:stretch>
            <a:fillRect/>
          </a:stretch>
        </p:blipFill>
        <p:spPr>
          <a:xfrm>
            <a:off x="6592868" y="882000"/>
            <a:ext cx="5072312" cy="2450804"/>
          </a:xfrm>
          <a:prstGeom prst="rect">
            <a:avLst/>
          </a:prstGeom>
        </p:spPr>
      </p:pic>
      <p:pic>
        <p:nvPicPr>
          <p:cNvPr id="6" name="Picture 5">
            <a:extLst>
              <a:ext uri="{FF2B5EF4-FFF2-40B4-BE49-F238E27FC236}">
                <a16:creationId xmlns:a16="http://schemas.microsoft.com/office/drawing/2014/main" id="{1EEE124F-8AF5-92E1-010A-6C4D02D98743}"/>
              </a:ext>
            </a:extLst>
          </p:cNvPr>
          <p:cNvPicPr>
            <a:picLocks noChangeAspect="1"/>
          </p:cNvPicPr>
          <p:nvPr/>
        </p:nvPicPr>
        <p:blipFill>
          <a:blip r:embed="rId4"/>
          <a:stretch>
            <a:fillRect/>
          </a:stretch>
        </p:blipFill>
        <p:spPr>
          <a:xfrm>
            <a:off x="539374" y="882000"/>
            <a:ext cx="5072312" cy="2450804"/>
          </a:xfrm>
          <a:prstGeom prst="rect">
            <a:avLst/>
          </a:prstGeom>
        </p:spPr>
      </p:pic>
    </p:spTree>
    <p:extLst>
      <p:ext uri="{BB962C8B-B14F-4D97-AF65-F5344CB8AC3E}">
        <p14:creationId xmlns:p14="http://schemas.microsoft.com/office/powerpoint/2010/main" val="171732381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628B2A-571A-EA87-85F1-A0848644DD05}"/>
            </a:ext>
          </a:extLst>
        </p:cNvPr>
        <p:cNvGrpSpPr/>
        <p:nvPr/>
      </p:nvGrpSpPr>
      <p:grpSpPr>
        <a:xfrm>
          <a:off x="0" y="0"/>
          <a:ext cx="0" cy="0"/>
          <a:chOff x="0" y="0"/>
          <a:chExt cx="0" cy="0"/>
        </a:xfrm>
      </p:grpSpPr>
      <p:sp>
        <p:nvSpPr>
          <p:cNvPr id="14338" name="TextBox 14">
            <a:extLst>
              <a:ext uri="{FF2B5EF4-FFF2-40B4-BE49-F238E27FC236}">
                <a16:creationId xmlns:a16="http://schemas.microsoft.com/office/drawing/2014/main" id="{8A7C7178-F849-BE8E-D975-AA3E119D23CA}"/>
              </a:ext>
            </a:extLst>
          </p:cNvPr>
          <p:cNvSpPr txBox="1">
            <a:spLocks noChangeArrowheads="1"/>
          </p:cNvSpPr>
          <p:nvPr/>
        </p:nvSpPr>
        <p:spPr bwMode="auto">
          <a:xfrm>
            <a:off x="120506" y="773364"/>
            <a:ext cx="5910048" cy="3261600"/>
          </a:xfrm>
          <a:prstGeom prst="rect">
            <a:avLst/>
          </a:prstGeom>
          <a:noFill/>
          <a:ln w="15875">
            <a:solidFill>
              <a:srgbClr val="00206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GB" altLang="en-US" sz="1800"/>
          </a:p>
        </p:txBody>
      </p:sp>
      <p:sp>
        <p:nvSpPr>
          <p:cNvPr id="4" name="Rectangle 3">
            <a:extLst>
              <a:ext uri="{FF2B5EF4-FFF2-40B4-BE49-F238E27FC236}">
                <a16:creationId xmlns:a16="http://schemas.microsoft.com/office/drawing/2014/main" id="{05772D76-3C89-14AA-C6FE-3F8D4FFABE20}"/>
              </a:ext>
            </a:extLst>
          </p:cNvPr>
          <p:cNvSpPr/>
          <p:nvPr/>
        </p:nvSpPr>
        <p:spPr>
          <a:xfrm>
            <a:off x="0" y="0"/>
            <a:ext cx="12192000" cy="669925"/>
          </a:xfrm>
          <a:prstGeom prst="rect">
            <a:avLst/>
          </a:prstGeom>
          <a:solidFill>
            <a:srgbClr val="E6234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sz="3200"/>
              <a:t>	</a:t>
            </a:r>
            <a:r>
              <a:rPr lang="en-GB" sz="3200">
                <a:latin typeface="Arial" panose="020B0604020202020204" pitchFamily="34" charset="0"/>
                <a:cs typeface="Arial" panose="020B0604020202020204" pitchFamily="34" charset="0"/>
              </a:rPr>
              <a:t>3. Children in Police Custody</a:t>
            </a:r>
          </a:p>
        </p:txBody>
      </p:sp>
      <p:sp>
        <p:nvSpPr>
          <p:cNvPr id="14341" name="TextBox 13">
            <a:extLst>
              <a:ext uri="{FF2B5EF4-FFF2-40B4-BE49-F238E27FC236}">
                <a16:creationId xmlns:a16="http://schemas.microsoft.com/office/drawing/2014/main" id="{8D1492AD-F501-8F3D-C533-AF92146397C9}"/>
              </a:ext>
            </a:extLst>
          </p:cNvPr>
          <p:cNvSpPr txBox="1">
            <a:spLocks noChangeArrowheads="1"/>
          </p:cNvSpPr>
          <p:nvPr/>
        </p:nvSpPr>
        <p:spPr bwMode="auto">
          <a:xfrm>
            <a:off x="120506" y="4116801"/>
            <a:ext cx="11962800" cy="2664000"/>
          </a:xfrm>
          <a:prstGeom prst="rect">
            <a:avLst/>
          </a:prstGeom>
          <a:noFill/>
          <a:ln w="15875">
            <a:solidFill>
              <a:srgbClr val="002060"/>
            </a:solidFill>
            <a:miter lim="800000"/>
            <a:headEnd/>
            <a:tailEnd/>
          </a:ln>
          <a:extLst>
            <a:ext uri="{909E8E84-426E-40DD-AFC4-6F175D3DCCD1}">
              <a14:hiddenFill xmlns:a14="http://schemas.microsoft.com/office/drawing/2010/main">
                <a:solidFill>
                  <a:srgbClr val="FFFFFF"/>
                </a:solidFill>
              </a14:hiddenFill>
            </a:ext>
          </a:extLst>
        </p:spPr>
        <p:txBody>
          <a:bodyPr wrap="square" lIns="91440" tIns="45720" rIns="91440" bIns="45720" anchor="t">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hangingPunct="1">
              <a:lnSpc>
                <a:spcPct val="100000"/>
              </a:lnSpc>
              <a:spcBef>
                <a:spcPct val="0"/>
              </a:spcBef>
              <a:buFontTx/>
              <a:buNone/>
            </a:pPr>
            <a:r>
              <a:rPr lang="en-GB" altLang="en-US" sz="1300" b="1" i="1">
                <a:latin typeface="Arial" panose="020B0604020202020204" pitchFamily="34" charset="0"/>
                <a:cs typeface="Arial" panose="020B0604020202020204" pitchFamily="34" charset="0"/>
              </a:rPr>
              <a:t>Operational Overview</a:t>
            </a:r>
          </a:p>
          <a:p>
            <a:pPr algn="just" eaLnBrk="1" hangingPunct="1">
              <a:lnSpc>
                <a:spcPct val="100000"/>
              </a:lnSpc>
              <a:spcBef>
                <a:spcPct val="0"/>
              </a:spcBef>
              <a:buFontTx/>
              <a:buNone/>
            </a:pPr>
            <a:endParaRPr lang="en-GB" altLang="en-US" sz="600">
              <a:latin typeface="Arial" panose="020B0604020202020204" pitchFamily="34" charset="0"/>
              <a:cs typeface="Arial" panose="020B0604020202020204" pitchFamily="34" charset="0"/>
            </a:endParaRPr>
          </a:p>
          <a:p>
            <a:pPr algn="just" eaLnBrk="1" hangingPunct="1">
              <a:lnSpc>
                <a:spcPct val="100000"/>
              </a:lnSpc>
              <a:spcBef>
                <a:spcPct val="0"/>
              </a:spcBef>
              <a:buFontTx/>
              <a:buNone/>
            </a:pPr>
            <a:r>
              <a:rPr lang="en-GB" sz="1100">
                <a:latin typeface="Arial" panose="020B0604020202020204" pitchFamily="34" charset="0"/>
                <a:cs typeface="Arial" panose="020B0604020202020204" pitchFamily="34" charset="0"/>
              </a:rPr>
              <a:t>During Q4 2024-25, 177 custody records were created with a juvenile subject. This represents an increase of 4.7% (eight additional custody records) when compared to the quarter prior, and a further increase of 32.1% (43 additional custody records) when compared to the same quarter during the previous financial year. </a:t>
            </a:r>
            <a:endParaRPr lang="en-GB" altLang="en-US" sz="1100">
              <a:latin typeface="Arial" panose="020B0604020202020204" pitchFamily="34" charset="0"/>
              <a:cs typeface="Arial" panose="020B0604020202020204" pitchFamily="34" charset="0"/>
            </a:endParaRPr>
          </a:p>
          <a:p>
            <a:pPr algn="just" eaLnBrk="1" hangingPunct="1">
              <a:lnSpc>
                <a:spcPct val="100000"/>
              </a:lnSpc>
              <a:spcBef>
                <a:spcPct val="0"/>
              </a:spcBef>
              <a:buFontTx/>
              <a:buNone/>
            </a:pPr>
            <a:endParaRPr lang="en-GB" altLang="en-US" sz="600">
              <a:solidFill>
                <a:srgbClr val="FF0000"/>
              </a:solidFill>
              <a:latin typeface="Arial" panose="020B0604020202020204" pitchFamily="34" charset="0"/>
              <a:cs typeface="Arial" panose="020B0604020202020204" pitchFamily="34" charset="0"/>
            </a:endParaRPr>
          </a:p>
          <a:p>
            <a:pPr algn="just" eaLnBrk="1" hangingPunct="1">
              <a:lnSpc>
                <a:spcPct val="100000"/>
              </a:lnSpc>
              <a:spcBef>
                <a:spcPct val="0"/>
              </a:spcBef>
              <a:buFontTx/>
              <a:buNone/>
            </a:pPr>
            <a:endParaRPr lang="en-GB" altLang="en-US" sz="600">
              <a:latin typeface="Arial" panose="020B0604020202020204" pitchFamily="34" charset="0"/>
              <a:cs typeface="Arial" panose="020B0604020202020204" pitchFamily="34" charset="0"/>
            </a:endParaRPr>
          </a:p>
          <a:p>
            <a:pPr algn="just" eaLnBrk="1" hangingPunct="1">
              <a:lnSpc>
                <a:spcPct val="100000"/>
              </a:lnSpc>
              <a:spcBef>
                <a:spcPct val="0"/>
              </a:spcBef>
              <a:buFontTx/>
              <a:buNone/>
            </a:pPr>
            <a:endParaRPr lang="en-GB" altLang="en-US" sz="600">
              <a:latin typeface="Arial" panose="020B0604020202020204" pitchFamily="34" charset="0"/>
              <a:cs typeface="Arial" panose="020B0604020202020204" pitchFamily="34" charset="0"/>
            </a:endParaRPr>
          </a:p>
          <a:p>
            <a:pPr algn="just" eaLnBrk="1" hangingPunct="1">
              <a:lnSpc>
                <a:spcPct val="100000"/>
              </a:lnSpc>
              <a:spcBef>
                <a:spcPct val="0"/>
              </a:spcBef>
              <a:buFontTx/>
              <a:buNone/>
            </a:pPr>
            <a:endParaRPr lang="en-GB" altLang="en-US" sz="600" b="1" i="1">
              <a:latin typeface="Avenir Next LT Pro Demi" panose="020B0704020202020204" pitchFamily="34" charset="0"/>
              <a:cs typeface="Arial" panose="020B0604020202020204" pitchFamily="34" charset="0"/>
            </a:endParaRPr>
          </a:p>
          <a:p>
            <a:pPr algn="just" eaLnBrk="1" hangingPunct="1">
              <a:lnSpc>
                <a:spcPct val="100000"/>
              </a:lnSpc>
              <a:spcBef>
                <a:spcPct val="0"/>
              </a:spcBef>
              <a:buFontTx/>
              <a:buNone/>
            </a:pPr>
            <a:endParaRPr lang="en-GB" altLang="en-US" sz="600" b="1" i="1">
              <a:latin typeface="Avenir Next LT Pro Demi" panose="020B0704020202020204" pitchFamily="34" charset="0"/>
              <a:cs typeface="Arial" panose="020B0604020202020204" pitchFamily="34" charset="0"/>
            </a:endParaRPr>
          </a:p>
          <a:p>
            <a:pPr algn="just" eaLnBrk="1" hangingPunct="1">
              <a:lnSpc>
                <a:spcPct val="100000"/>
              </a:lnSpc>
              <a:spcBef>
                <a:spcPct val="0"/>
              </a:spcBef>
              <a:buFontTx/>
              <a:buNone/>
            </a:pPr>
            <a:endParaRPr lang="en-GB" altLang="en-US" sz="600" b="1" i="1">
              <a:latin typeface="Avenir Next LT Pro Demi" panose="020B0704020202020204" pitchFamily="34" charset="0"/>
              <a:cs typeface="Arial" panose="020B0604020202020204" pitchFamily="34" charset="0"/>
            </a:endParaRPr>
          </a:p>
          <a:p>
            <a:pPr algn="just" eaLnBrk="1" hangingPunct="1">
              <a:lnSpc>
                <a:spcPct val="100000"/>
              </a:lnSpc>
              <a:spcBef>
                <a:spcPct val="0"/>
              </a:spcBef>
              <a:buFontTx/>
              <a:buNone/>
            </a:pPr>
            <a:endParaRPr lang="en-GB" altLang="en-US" sz="600" b="1" i="1">
              <a:latin typeface="Avenir Next LT Pro Demi" panose="020B0704020202020204" pitchFamily="34" charset="0"/>
              <a:cs typeface="Arial" panose="020B0604020202020204" pitchFamily="34" charset="0"/>
            </a:endParaRPr>
          </a:p>
          <a:p>
            <a:pPr algn="just" eaLnBrk="1" hangingPunct="1">
              <a:lnSpc>
                <a:spcPct val="100000"/>
              </a:lnSpc>
              <a:spcBef>
                <a:spcPct val="0"/>
              </a:spcBef>
              <a:buFontTx/>
              <a:buNone/>
            </a:pPr>
            <a:endParaRPr lang="en-GB" altLang="en-US" sz="600" b="1" i="1">
              <a:latin typeface="Avenir Next LT Pro Demi" panose="020B0704020202020204" pitchFamily="34" charset="0"/>
              <a:cs typeface="Arial" panose="020B0604020202020204" pitchFamily="34" charset="0"/>
            </a:endParaRPr>
          </a:p>
          <a:p>
            <a:pPr algn="just" eaLnBrk="1" hangingPunct="1">
              <a:lnSpc>
                <a:spcPct val="100000"/>
              </a:lnSpc>
              <a:spcBef>
                <a:spcPct val="0"/>
              </a:spcBef>
              <a:buFontTx/>
              <a:buNone/>
            </a:pPr>
            <a:endParaRPr lang="en-GB" altLang="en-US" sz="600" b="1" i="1">
              <a:latin typeface="Avenir Next LT Pro Demi" panose="020B0704020202020204" pitchFamily="34" charset="0"/>
              <a:cs typeface="Arial" panose="020B0604020202020204" pitchFamily="34" charset="0"/>
            </a:endParaRPr>
          </a:p>
          <a:p>
            <a:pPr algn="just" eaLnBrk="1" hangingPunct="1">
              <a:lnSpc>
                <a:spcPct val="100000"/>
              </a:lnSpc>
              <a:spcBef>
                <a:spcPct val="0"/>
              </a:spcBef>
              <a:buFontTx/>
              <a:buNone/>
            </a:pPr>
            <a:endParaRPr lang="en-GB" altLang="en-US" sz="600" b="1" i="1">
              <a:latin typeface="Avenir Next LT Pro Demi" panose="020B0704020202020204" pitchFamily="34" charset="0"/>
              <a:cs typeface="Arial" panose="020B0604020202020204" pitchFamily="34" charset="0"/>
            </a:endParaRPr>
          </a:p>
          <a:p>
            <a:pPr algn="just" eaLnBrk="1" hangingPunct="1">
              <a:lnSpc>
                <a:spcPct val="100000"/>
              </a:lnSpc>
              <a:spcBef>
                <a:spcPct val="0"/>
              </a:spcBef>
              <a:buFontTx/>
              <a:buNone/>
            </a:pPr>
            <a:endParaRPr lang="en-GB" altLang="en-US" sz="600" b="1" i="1">
              <a:latin typeface="Avenir Next LT Pro Demi" panose="020B0704020202020204" pitchFamily="34" charset="0"/>
              <a:cs typeface="Arial" panose="020B0604020202020204" pitchFamily="34" charset="0"/>
            </a:endParaRPr>
          </a:p>
          <a:p>
            <a:pPr algn="just" eaLnBrk="1" hangingPunct="1">
              <a:lnSpc>
                <a:spcPct val="100000"/>
              </a:lnSpc>
              <a:spcBef>
                <a:spcPct val="0"/>
              </a:spcBef>
              <a:buFontTx/>
              <a:buNone/>
            </a:pPr>
            <a:endParaRPr lang="en-GB" altLang="en-US" sz="600" b="1" i="1">
              <a:latin typeface="Avenir Next LT Pro Demi" panose="020B0704020202020204" pitchFamily="34" charset="0"/>
              <a:cs typeface="Arial" panose="020B0604020202020204" pitchFamily="34" charset="0"/>
            </a:endParaRPr>
          </a:p>
          <a:p>
            <a:pPr algn="just" eaLnBrk="1" hangingPunct="1">
              <a:lnSpc>
                <a:spcPct val="100000"/>
              </a:lnSpc>
              <a:spcBef>
                <a:spcPct val="0"/>
              </a:spcBef>
              <a:buFontTx/>
              <a:buNone/>
            </a:pPr>
            <a:endParaRPr lang="en-GB" altLang="en-US" sz="600" b="1" i="1">
              <a:latin typeface="Avenir Next LT Pro Demi" panose="020B0704020202020204" pitchFamily="34" charset="0"/>
              <a:cs typeface="Arial" panose="020B0604020202020204" pitchFamily="34" charset="0"/>
            </a:endParaRPr>
          </a:p>
          <a:p>
            <a:pPr algn="just" eaLnBrk="1" hangingPunct="1">
              <a:lnSpc>
                <a:spcPct val="100000"/>
              </a:lnSpc>
              <a:spcBef>
                <a:spcPct val="0"/>
              </a:spcBef>
              <a:buFontTx/>
              <a:buNone/>
            </a:pPr>
            <a:endParaRPr lang="en-GB" altLang="en-US" sz="600" b="1" i="1">
              <a:latin typeface="Avenir Next LT Pro Demi" panose="020B0704020202020204" pitchFamily="34" charset="0"/>
              <a:cs typeface="Arial" panose="020B0604020202020204" pitchFamily="34" charset="0"/>
            </a:endParaRPr>
          </a:p>
          <a:p>
            <a:pPr algn="just" eaLnBrk="1" hangingPunct="1">
              <a:lnSpc>
                <a:spcPct val="100000"/>
              </a:lnSpc>
              <a:spcBef>
                <a:spcPct val="0"/>
              </a:spcBef>
              <a:buFontTx/>
              <a:buNone/>
            </a:pPr>
            <a:endParaRPr lang="en-GB" altLang="en-US" sz="600" b="1" i="1">
              <a:latin typeface="Avenir Next LT Pro Demi" panose="020B0704020202020204" pitchFamily="34" charset="0"/>
              <a:cs typeface="Arial" panose="020B0604020202020204" pitchFamily="34" charset="0"/>
            </a:endParaRPr>
          </a:p>
          <a:p>
            <a:pPr algn="just" eaLnBrk="1" hangingPunct="1">
              <a:lnSpc>
                <a:spcPct val="100000"/>
              </a:lnSpc>
              <a:spcBef>
                <a:spcPct val="0"/>
              </a:spcBef>
              <a:buFontTx/>
              <a:buNone/>
            </a:pPr>
            <a:endParaRPr lang="en-GB" altLang="en-US" sz="600" b="1" i="1">
              <a:latin typeface="Avenir Next LT Pro Demi" panose="020B0704020202020204" pitchFamily="34" charset="0"/>
              <a:cs typeface="Arial" panose="020B0604020202020204" pitchFamily="34" charset="0"/>
            </a:endParaRPr>
          </a:p>
          <a:p>
            <a:pPr algn="just" eaLnBrk="1" hangingPunct="1">
              <a:lnSpc>
                <a:spcPct val="100000"/>
              </a:lnSpc>
              <a:spcBef>
                <a:spcPct val="0"/>
              </a:spcBef>
              <a:buFontTx/>
              <a:buNone/>
            </a:pPr>
            <a:endParaRPr lang="en-GB" altLang="en-US" sz="900" b="1" i="1">
              <a:latin typeface="Avenir Next LT Pro Demi" panose="020B0704020202020204" pitchFamily="34" charset="0"/>
              <a:cs typeface="Arial" panose="020B0604020202020204" pitchFamily="34" charset="0"/>
            </a:endParaRPr>
          </a:p>
          <a:p>
            <a:pPr algn="just" eaLnBrk="1" hangingPunct="1">
              <a:lnSpc>
                <a:spcPct val="100000"/>
              </a:lnSpc>
              <a:spcBef>
                <a:spcPct val="0"/>
              </a:spcBef>
              <a:buFontTx/>
              <a:buNone/>
            </a:pPr>
            <a:r>
              <a:rPr lang="en-GB" sz="1100" i="1">
                <a:latin typeface="Arial" panose="020B0604020202020204" pitchFamily="34" charset="0"/>
                <a:cs typeface="Arial" panose="020B0604020202020204" pitchFamily="34" charset="0"/>
              </a:rPr>
              <a:t>The above figures are based on custody footfall, which is the number of custody records with an arrival time within the specified timeframe. As such, if a subject came into custody on multiple occasions, they will be counted upon each arrival. </a:t>
            </a:r>
            <a:endParaRPr lang="en-GB" sz="600" b="1" i="1">
              <a:latin typeface="Arial" panose="020B0604020202020204" pitchFamily="34" charset="0"/>
              <a:cs typeface="Arial" panose="020B0604020202020204" pitchFamily="34" charset="0"/>
            </a:endParaRPr>
          </a:p>
        </p:txBody>
      </p:sp>
      <p:graphicFrame>
        <p:nvGraphicFramePr>
          <p:cNvPr id="9" name="Table 8">
            <a:extLst>
              <a:ext uri="{FF2B5EF4-FFF2-40B4-BE49-F238E27FC236}">
                <a16:creationId xmlns:a16="http://schemas.microsoft.com/office/drawing/2014/main" id="{D5C0CE9F-0BDB-A8EA-88E6-A8B10FBC7817}"/>
              </a:ext>
            </a:extLst>
          </p:cNvPr>
          <p:cNvGraphicFramePr>
            <a:graphicFrameLocks/>
          </p:cNvGraphicFramePr>
          <p:nvPr>
            <p:extLst>
              <p:ext uri="{D42A27DB-BD31-4B8C-83A1-F6EECF244321}">
                <p14:modId xmlns:p14="http://schemas.microsoft.com/office/powerpoint/2010/main" val="4146841537"/>
              </p:ext>
            </p:extLst>
          </p:nvPr>
        </p:nvGraphicFramePr>
        <p:xfrm>
          <a:off x="343270" y="3441949"/>
          <a:ext cx="5464520" cy="489120"/>
        </p:xfrm>
        <a:graphic>
          <a:graphicData uri="http://schemas.openxmlformats.org/drawingml/2006/table">
            <a:tbl>
              <a:tblPr firstRow="1" bandRow="1">
                <a:effectLst/>
              </a:tblPr>
              <a:tblGrid>
                <a:gridCol w="864000">
                  <a:extLst>
                    <a:ext uri="{9D8B030D-6E8A-4147-A177-3AD203B41FA5}">
                      <a16:colId xmlns:a16="http://schemas.microsoft.com/office/drawing/2014/main" val="2609853781"/>
                    </a:ext>
                  </a:extLst>
                </a:gridCol>
                <a:gridCol w="504000">
                  <a:extLst>
                    <a:ext uri="{9D8B030D-6E8A-4147-A177-3AD203B41FA5}">
                      <a16:colId xmlns:a16="http://schemas.microsoft.com/office/drawing/2014/main" val="3238801725"/>
                    </a:ext>
                  </a:extLst>
                </a:gridCol>
                <a:gridCol w="504000">
                  <a:extLst>
                    <a:ext uri="{9D8B030D-6E8A-4147-A177-3AD203B41FA5}">
                      <a16:colId xmlns:a16="http://schemas.microsoft.com/office/drawing/2014/main" val="129847028"/>
                    </a:ext>
                  </a:extLst>
                </a:gridCol>
                <a:gridCol w="504000">
                  <a:extLst>
                    <a:ext uri="{9D8B030D-6E8A-4147-A177-3AD203B41FA5}">
                      <a16:colId xmlns:a16="http://schemas.microsoft.com/office/drawing/2014/main" val="2983655793"/>
                    </a:ext>
                  </a:extLst>
                </a:gridCol>
                <a:gridCol w="504000">
                  <a:extLst>
                    <a:ext uri="{9D8B030D-6E8A-4147-A177-3AD203B41FA5}">
                      <a16:colId xmlns:a16="http://schemas.microsoft.com/office/drawing/2014/main" val="1752032484"/>
                    </a:ext>
                  </a:extLst>
                </a:gridCol>
                <a:gridCol w="504000">
                  <a:extLst>
                    <a:ext uri="{9D8B030D-6E8A-4147-A177-3AD203B41FA5}">
                      <a16:colId xmlns:a16="http://schemas.microsoft.com/office/drawing/2014/main" val="3044844383"/>
                    </a:ext>
                  </a:extLst>
                </a:gridCol>
                <a:gridCol w="496520">
                  <a:extLst>
                    <a:ext uri="{9D8B030D-6E8A-4147-A177-3AD203B41FA5}">
                      <a16:colId xmlns:a16="http://schemas.microsoft.com/office/drawing/2014/main" val="3702094272"/>
                    </a:ext>
                  </a:extLst>
                </a:gridCol>
                <a:gridCol w="576000">
                  <a:extLst>
                    <a:ext uri="{9D8B030D-6E8A-4147-A177-3AD203B41FA5}">
                      <a16:colId xmlns:a16="http://schemas.microsoft.com/office/drawing/2014/main" val="3746660425"/>
                    </a:ext>
                  </a:extLst>
                </a:gridCol>
                <a:gridCol w="504000">
                  <a:extLst>
                    <a:ext uri="{9D8B030D-6E8A-4147-A177-3AD203B41FA5}">
                      <a16:colId xmlns:a16="http://schemas.microsoft.com/office/drawing/2014/main" val="1495873282"/>
                    </a:ext>
                  </a:extLst>
                </a:gridCol>
                <a:gridCol w="504000">
                  <a:extLst>
                    <a:ext uri="{9D8B030D-6E8A-4147-A177-3AD203B41FA5}">
                      <a16:colId xmlns:a16="http://schemas.microsoft.com/office/drawing/2014/main" val="1487143500"/>
                    </a:ext>
                  </a:extLst>
                </a:gridCol>
              </a:tblGrid>
              <a:tr h="144000">
                <a:tc>
                  <a:txBody>
                    <a:bodyPr/>
                    <a:lstStyle/>
                    <a:p>
                      <a:pPr algn="ctr"/>
                      <a:r>
                        <a:rPr lang="en-GB" sz="800" b="1">
                          <a:solidFill>
                            <a:srgbClr val="002060"/>
                          </a:solidFill>
                          <a:latin typeface="Arial" panose="020B0604020202020204" pitchFamily="34" charset="0"/>
                          <a:cs typeface="Arial" panose="020B0604020202020204" pitchFamily="34" charset="0"/>
                        </a:rPr>
                        <a:t>Financial Year</a:t>
                      </a:r>
                    </a:p>
                  </a:txBody>
                  <a:tcPr marL="36000" marR="3600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800" b="1" i="0" u="none" strike="noStrike">
                          <a:solidFill>
                            <a:srgbClr val="002060"/>
                          </a:solidFill>
                          <a:effectLst/>
                          <a:latin typeface="Arial" panose="020B0604020202020204" pitchFamily="34" charset="0"/>
                          <a:cs typeface="Arial" panose="020B0604020202020204" pitchFamily="34" charset="0"/>
                        </a:rPr>
                        <a:t>20-21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800" b="1" i="0" u="none" strike="noStrike">
                          <a:solidFill>
                            <a:srgbClr val="002060"/>
                          </a:solidFill>
                          <a:effectLst/>
                          <a:latin typeface="Arial" panose="020B0604020202020204" pitchFamily="34" charset="0"/>
                          <a:cs typeface="Arial" panose="020B0604020202020204" pitchFamily="34" charset="0"/>
                        </a:rPr>
                        <a:t>21-22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800" b="1" i="0" u="none" strike="noStrike">
                          <a:solidFill>
                            <a:srgbClr val="002060"/>
                          </a:solidFill>
                          <a:effectLst/>
                          <a:latin typeface="Arial" panose="020B0604020202020204" pitchFamily="34" charset="0"/>
                          <a:cs typeface="Arial" panose="020B0604020202020204" pitchFamily="34" charset="0"/>
                        </a:rPr>
                        <a:t>22-23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800" b="1" i="0" u="none" strike="noStrike">
                          <a:solidFill>
                            <a:srgbClr val="002060"/>
                          </a:solidFill>
                          <a:effectLst/>
                          <a:latin typeface="Arial" panose="020B0604020202020204" pitchFamily="34" charset="0"/>
                          <a:cs typeface="Arial" panose="020B0604020202020204" pitchFamily="34" charset="0"/>
                        </a:rPr>
                        <a:t>23-24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800" b="1" i="0" u="none" strike="noStrike">
                          <a:solidFill>
                            <a:srgbClr val="002060"/>
                          </a:solidFill>
                          <a:effectLst/>
                          <a:latin typeface="Arial" panose="020B0604020202020204" pitchFamily="34" charset="0"/>
                          <a:cs typeface="Arial" panose="020B0604020202020204" pitchFamily="34" charset="0"/>
                        </a:rPr>
                        <a:t>24-25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GB" sz="800" b="1" i="0" u="none" strike="noStrike">
                        <a:solidFill>
                          <a:srgbClr val="002060"/>
                        </a:solidFill>
                        <a:effectLst/>
                        <a:latin typeface="Arial" panose="020B0604020202020204" pitchFamily="34" charset="0"/>
                        <a:cs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800" b="1" i="0" u="none" strike="noStrike">
                          <a:solidFill>
                            <a:srgbClr val="002060"/>
                          </a:solidFill>
                          <a:effectLst/>
                          <a:latin typeface="Arial" panose="020B0604020202020204" pitchFamily="34" charset="0"/>
                          <a:cs typeface="Arial" panose="020B0604020202020204" pitchFamily="34" charset="0"/>
                        </a:rPr>
                        <a:t>Quarter</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800" b="1" i="0" u="none" strike="noStrike">
                          <a:solidFill>
                            <a:srgbClr val="002060"/>
                          </a:solidFill>
                          <a:effectLst/>
                          <a:latin typeface="Arial" panose="020B0604020202020204" pitchFamily="34" charset="0"/>
                          <a:cs typeface="Arial" panose="020B0604020202020204" pitchFamily="34" charset="0"/>
                        </a:rPr>
                        <a:t>Q3 24-25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800" b="1" i="0" u="none" strike="noStrike">
                          <a:solidFill>
                            <a:srgbClr val="002060"/>
                          </a:solidFill>
                          <a:effectLst/>
                          <a:latin typeface="Arial" panose="020B0604020202020204" pitchFamily="34" charset="0"/>
                          <a:cs typeface="Arial" panose="020B0604020202020204" pitchFamily="34" charset="0"/>
                        </a:rPr>
                        <a:t>Q4 23-24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65647735"/>
                  </a:ext>
                </a:extLst>
              </a:tr>
              <a:tr h="331200">
                <a:tc>
                  <a:txBody>
                    <a:bodyPr/>
                    <a:lstStyle/>
                    <a:p>
                      <a:pPr algn="ctr" rtl="0" fontAlgn="ctr"/>
                      <a:r>
                        <a:rPr lang="en-GB" sz="800" b="1" i="0" u="none" strike="noStrike">
                          <a:solidFill>
                            <a:srgbClr val="002060"/>
                          </a:solidFill>
                          <a:effectLst/>
                          <a:latin typeface="Arial" panose="020B0604020202020204" pitchFamily="34" charset="0"/>
                        </a:rPr>
                        <a:t>Volume</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r>
                        <a:rPr lang="en-GB" sz="800" b="1" i="0" u="none" strike="noStrike">
                          <a:solidFill>
                            <a:srgbClr val="000000"/>
                          </a:solidFill>
                          <a:effectLst/>
                          <a:latin typeface="Arial" panose="020B0604020202020204" pitchFamily="34" charset="0"/>
                        </a:rPr>
                        <a:t>599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r>
                        <a:rPr lang="en-GB" sz="800" b="1" i="0" u="none" strike="noStrike">
                          <a:solidFill>
                            <a:srgbClr val="000000"/>
                          </a:solidFill>
                          <a:effectLst/>
                          <a:latin typeface="Arial" panose="020B0604020202020204" pitchFamily="34" charset="0"/>
                        </a:rPr>
                        <a:t>527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r>
                        <a:rPr lang="en-GB" sz="800" b="1" i="0" u="none" strike="noStrike">
                          <a:solidFill>
                            <a:srgbClr val="000000"/>
                          </a:solidFill>
                          <a:effectLst/>
                          <a:latin typeface="Arial" panose="020B0604020202020204" pitchFamily="34" charset="0"/>
                        </a:rPr>
                        <a:t>715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r>
                        <a:rPr lang="en-GB" sz="800" b="1" i="0" u="none" strike="noStrike">
                          <a:solidFill>
                            <a:srgbClr val="000000"/>
                          </a:solidFill>
                          <a:effectLst/>
                          <a:latin typeface="Arial" panose="020B0604020202020204" pitchFamily="34" charset="0"/>
                        </a:rPr>
                        <a:t>628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r>
                        <a:rPr lang="en-GB" sz="800" b="1" i="0" u="none" strike="noStrike">
                          <a:solidFill>
                            <a:srgbClr val="000000"/>
                          </a:solidFill>
                          <a:effectLst/>
                          <a:latin typeface="Arial" panose="020B0604020202020204" pitchFamily="34" charset="0"/>
                        </a:rPr>
                        <a:t>754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GB" sz="800" b="0" i="0" u="none" strike="noStrike">
                        <a:solidFill>
                          <a:srgbClr val="000000"/>
                        </a:solidFill>
                        <a:effectLst/>
                        <a:latin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800" b="1" i="0" u="none" strike="noStrike">
                          <a:solidFill>
                            <a:srgbClr val="002060"/>
                          </a:solidFill>
                          <a:effectLst/>
                          <a:latin typeface="Arial" panose="020B0604020202020204" pitchFamily="34" charset="0"/>
                        </a:rPr>
                        <a:t>% Change</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a:solidFill>
                            <a:srgbClr val="000000"/>
                          </a:solidFill>
                          <a:effectLst/>
                          <a:latin typeface="Arial" panose="020B0604020202020204" pitchFamily="34" charset="0"/>
                        </a:rPr>
                        <a:t>4.7%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800" b="1" i="0" u="none" strike="noStrike">
                          <a:solidFill>
                            <a:srgbClr val="000000"/>
                          </a:solidFill>
                          <a:effectLst/>
                          <a:latin typeface="Arial" panose="020B0604020202020204" pitchFamily="34" charset="0"/>
                        </a:rPr>
                        <a:t>32.1%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06712550"/>
                  </a:ext>
                </a:extLst>
              </a:tr>
            </a:tbl>
          </a:graphicData>
        </a:graphic>
      </p:graphicFrame>
      <p:pic>
        <p:nvPicPr>
          <p:cNvPr id="3" name="Picture 2">
            <a:extLst>
              <a:ext uri="{FF2B5EF4-FFF2-40B4-BE49-F238E27FC236}">
                <a16:creationId xmlns:a16="http://schemas.microsoft.com/office/drawing/2014/main" id="{CB225B5D-9F69-B2A9-B9B5-FB433ADDFAF8}"/>
              </a:ext>
            </a:extLst>
          </p:cNvPr>
          <p:cNvPicPr>
            <a:picLocks noChangeAspect="1"/>
          </p:cNvPicPr>
          <p:nvPr/>
        </p:nvPicPr>
        <p:blipFill>
          <a:blip r:embed="rId3"/>
          <a:stretch>
            <a:fillRect/>
          </a:stretch>
        </p:blipFill>
        <p:spPr>
          <a:xfrm>
            <a:off x="539374" y="882255"/>
            <a:ext cx="5072312" cy="2450804"/>
          </a:xfrm>
          <a:prstGeom prst="rect">
            <a:avLst/>
          </a:prstGeom>
        </p:spPr>
      </p:pic>
    </p:spTree>
    <p:extLst>
      <p:ext uri="{BB962C8B-B14F-4D97-AF65-F5344CB8AC3E}">
        <p14:creationId xmlns:p14="http://schemas.microsoft.com/office/powerpoint/2010/main" val="34103315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964E64-E616-4954-7DFD-F96B4756FEC3}"/>
            </a:ext>
          </a:extLst>
        </p:cNvPr>
        <p:cNvGrpSpPr/>
        <p:nvPr/>
      </p:nvGrpSpPr>
      <p:grpSpPr>
        <a:xfrm>
          <a:off x="0" y="0"/>
          <a:ext cx="0" cy="0"/>
          <a:chOff x="0" y="0"/>
          <a:chExt cx="0" cy="0"/>
        </a:xfrm>
      </p:grpSpPr>
      <p:sp>
        <p:nvSpPr>
          <p:cNvPr id="14338" name="TextBox 14">
            <a:extLst>
              <a:ext uri="{FF2B5EF4-FFF2-40B4-BE49-F238E27FC236}">
                <a16:creationId xmlns:a16="http://schemas.microsoft.com/office/drawing/2014/main" id="{DE8F82BF-3C1C-7322-624F-4086E2C9F832}"/>
              </a:ext>
            </a:extLst>
          </p:cNvPr>
          <p:cNvSpPr txBox="1">
            <a:spLocks noChangeArrowheads="1"/>
          </p:cNvSpPr>
          <p:nvPr/>
        </p:nvSpPr>
        <p:spPr bwMode="auto">
          <a:xfrm>
            <a:off x="3140976" y="763730"/>
            <a:ext cx="5910048" cy="5976000"/>
          </a:xfrm>
          <a:prstGeom prst="rect">
            <a:avLst/>
          </a:prstGeom>
          <a:noFill/>
          <a:ln w="15875">
            <a:solidFill>
              <a:srgbClr val="00206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GB" altLang="en-US" sz="1800"/>
          </a:p>
        </p:txBody>
      </p:sp>
      <p:sp>
        <p:nvSpPr>
          <p:cNvPr id="4" name="Rectangle 3">
            <a:extLst>
              <a:ext uri="{FF2B5EF4-FFF2-40B4-BE49-F238E27FC236}">
                <a16:creationId xmlns:a16="http://schemas.microsoft.com/office/drawing/2014/main" id="{6F8036D5-C829-0C48-5C86-FD30EFBCCFCE}"/>
              </a:ext>
            </a:extLst>
          </p:cNvPr>
          <p:cNvSpPr/>
          <p:nvPr/>
        </p:nvSpPr>
        <p:spPr>
          <a:xfrm>
            <a:off x="0" y="0"/>
            <a:ext cx="12192000" cy="669925"/>
          </a:xfrm>
          <a:prstGeom prst="rect">
            <a:avLst/>
          </a:prstGeom>
          <a:solidFill>
            <a:srgbClr val="E6234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sz="3200"/>
              <a:t>	</a:t>
            </a:r>
            <a:r>
              <a:rPr lang="en-GB" sz="3200">
                <a:latin typeface="Arial" panose="020B0604020202020204" pitchFamily="34" charset="0"/>
                <a:cs typeface="Arial" panose="020B0604020202020204" pitchFamily="34" charset="0"/>
              </a:rPr>
              <a:t>2. Quarterly Summary</a:t>
            </a:r>
          </a:p>
        </p:txBody>
      </p:sp>
      <p:graphicFrame>
        <p:nvGraphicFramePr>
          <p:cNvPr id="7" name="Table 6">
            <a:extLst>
              <a:ext uri="{FF2B5EF4-FFF2-40B4-BE49-F238E27FC236}">
                <a16:creationId xmlns:a16="http://schemas.microsoft.com/office/drawing/2014/main" id="{34B7666B-8F59-4934-8102-5E1FA80176A5}"/>
              </a:ext>
            </a:extLst>
          </p:cNvPr>
          <p:cNvGraphicFramePr>
            <a:graphicFrameLocks noGrp="1"/>
          </p:cNvGraphicFramePr>
          <p:nvPr>
            <p:extLst>
              <p:ext uri="{D42A27DB-BD31-4B8C-83A1-F6EECF244321}">
                <p14:modId xmlns:p14="http://schemas.microsoft.com/office/powerpoint/2010/main" val="1993568779"/>
              </p:ext>
            </p:extLst>
          </p:nvPr>
        </p:nvGraphicFramePr>
        <p:xfrm>
          <a:off x="3216000" y="814647"/>
          <a:ext cx="5760000" cy="5837953"/>
        </p:xfrm>
        <a:graphic>
          <a:graphicData uri="http://schemas.openxmlformats.org/drawingml/2006/table">
            <a:tbl>
              <a:tblPr firstRow="1" bandRow="1">
                <a:tableStyleId>{5C22544A-7EE6-4342-B048-85BDC9FD1C3A}</a:tableStyleId>
              </a:tblPr>
              <a:tblGrid>
                <a:gridCol w="2520000">
                  <a:extLst>
                    <a:ext uri="{9D8B030D-6E8A-4147-A177-3AD203B41FA5}">
                      <a16:colId xmlns:a16="http://schemas.microsoft.com/office/drawing/2014/main" val="1460660284"/>
                    </a:ext>
                  </a:extLst>
                </a:gridCol>
                <a:gridCol w="1620000">
                  <a:extLst>
                    <a:ext uri="{9D8B030D-6E8A-4147-A177-3AD203B41FA5}">
                      <a16:colId xmlns:a16="http://schemas.microsoft.com/office/drawing/2014/main" val="1743897695"/>
                    </a:ext>
                  </a:extLst>
                </a:gridCol>
                <a:gridCol w="1620000">
                  <a:extLst>
                    <a:ext uri="{9D8B030D-6E8A-4147-A177-3AD203B41FA5}">
                      <a16:colId xmlns:a16="http://schemas.microsoft.com/office/drawing/2014/main" val="3928185074"/>
                    </a:ext>
                  </a:extLst>
                </a:gridCol>
              </a:tblGrid>
              <a:tr h="254481">
                <a:tc gridSpan="3">
                  <a:txBody>
                    <a:bodyPr/>
                    <a:lstStyle/>
                    <a:p>
                      <a:pPr algn="ctr" fontAlgn="b"/>
                      <a:r>
                        <a:rPr lang="en-GB" sz="1200" b="1" i="0" u="none" strike="noStrike">
                          <a:solidFill>
                            <a:schemeClr val="bg1"/>
                          </a:solidFill>
                          <a:effectLst/>
                          <a:latin typeface="Arial" panose="020B0604020202020204" pitchFamily="34" charset="0"/>
                          <a:cs typeface="Arial" panose="020B0604020202020204" pitchFamily="34" charset="0"/>
                        </a:rPr>
                        <a:t>Quarter 4 2024-25 - Crime Volume and Solved Rate by Crime Category</a:t>
                      </a:r>
                      <a:endParaRPr lang="en-GB" sz="1200" b="1">
                        <a:solidFill>
                          <a:schemeClr val="bg1"/>
                        </a:solidFill>
                        <a:latin typeface="Arial" panose="020B0604020202020204" pitchFamily="34" charset="0"/>
                        <a:cs typeface="Arial" panose="020B0604020202020204" pitchFamily="34" charset="0"/>
                      </a:endParaRPr>
                    </a:p>
                  </a:txBody>
                  <a:tcPr marL="9525" marR="9525" marT="9525"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243569"/>
                    </a:solidFill>
                  </a:tcPr>
                </a:tc>
                <a:tc hMerge="1">
                  <a:txBody>
                    <a:bodyPr/>
                    <a:lstStyle/>
                    <a:p>
                      <a:endParaRPr/>
                    </a:p>
                  </a:txBody>
                  <a:tcPr marL="45720" marR="4572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43569"/>
                    </a:solidFill>
                  </a:tcPr>
                </a:tc>
                <a:tc hMerge="1">
                  <a:txBody>
                    <a:bodyPr/>
                    <a:lstStyle/>
                    <a:p>
                      <a:pPr algn="ctr" fontAlgn="b"/>
                      <a:endParaRPr lang="en-GB" sz="1300">
                        <a:solidFill>
                          <a:schemeClr val="bg1"/>
                        </a:solidFill>
                        <a:latin typeface="Arial" panose="020B0604020202020204" pitchFamily="34" charset="0"/>
                        <a:cs typeface="Arial" panose="020B0604020202020204" pitchFamily="34" charset="0"/>
                      </a:endParaRPr>
                    </a:p>
                  </a:txBody>
                  <a:tcPr marL="9525" marR="9525" marT="9525"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43569"/>
                    </a:solidFill>
                  </a:tcPr>
                </a:tc>
                <a:extLst>
                  <a:ext uri="{0D108BD9-81ED-4DB2-BD59-A6C34878D82A}">
                    <a16:rowId xmlns:a16="http://schemas.microsoft.com/office/drawing/2014/main" val="3148303210"/>
                  </a:ext>
                </a:extLst>
              </a:tr>
              <a:tr h="254481">
                <a:tc>
                  <a:txBody>
                    <a:bodyPr/>
                    <a:lstStyle/>
                    <a:p>
                      <a:pPr lvl="0" algn="l" fontAlgn="b"/>
                      <a:r>
                        <a:rPr lang="en-GB" sz="1100" b="1">
                          <a:solidFill>
                            <a:srgbClr val="243569"/>
                          </a:solidFill>
                          <a:latin typeface="Arial" panose="020B0604020202020204" pitchFamily="34" charset="0"/>
                          <a:cs typeface="Arial" panose="020B0604020202020204" pitchFamily="34" charset="0"/>
                        </a:rPr>
                        <a:t>Crime Category</a:t>
                      </a:r>
                    </a:p>
                  </a:txBody>
                  <a:tcPr marL="9525" marR="9525" marT="9525"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100" b="1">
                          <a:solidFill>
                            <a:srgbClr val="243569"/>
                          </a:solidFill>
                          <a:latin typeface="Arial" panose="020B0604020202020204" pitchFamily="34" charset="0"/>
                          <a:cs typeface="Arial" panose="020B0604020202020204" pitchFamily="34" charset="0"/>
                        </a:rPr>
                        <a:t>Volume</a:t>
                      </a:r>
                    </a:p>
                  </a:txBody>
                  <a:tcPr marL="9525" marR="9525" marT="9525"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1100" b="1">
                          <a:solidFill>
                            <a:srgbClr val="243569"/>
                          </a:solidFill>
                          <a:latin typeface="Arial" panose="020B0604020202020204" pitchFamily="34" charset="0"/>
                          <a:cs typeface="Arial" panose="020B0604020202020204" pitchFamily="34" charset="0"/>
                        </a:rPr>
                        <a:t>Solved Rate</a:t>
                      </a:r>
                    </a:p>
                  </a:txBody>
                  <a:tcPr marL="9525" marR="9525" marT="9525"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57018856"/>
                  </a:ext>
                </a:extLst>
              </a:tr>
              <a:tr h="228083">
                <a:tc>
                  <a:txBody>
                    <a:bodyPr/>
                    <a:lstStyle/>
                    <a:p>
                      <a:pPr algn="l" fontAlgn="b"/>
                      <a:r>
                        <a:rPr lang="en-GB" sz="1100" b="1" i="0" u="none" strike="noStrike">
                          <a:solidFill>
                            <a:srgbClr val="000000"/>
                          </a:solidFill>
                          <a:effectLst/>
                          <a:latin typeface="Arial" panose="020B0604020202020204" pitchFamily="34" charset="0"/>
                          <a:cs typeface="Arial" panose="020B0604020202020204" pitchFamily="34" charset="0"/>
                        </a:rPr>
                        <a:t> -</a:t>
                      </a:r>
                    </a:p>
                  </a:txBody>
                  <a:tcPr marL="3600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CF3FA"/>
                    </a:solidFill>
                  </a:tcPr>
                </a:tc>
                <a:tc>
                  <a:txBody>
                    <a:bodyPr/>
                    <a:lstStyle/>
                    <a:p>
                      <a:pPr algn="ctr" fontAlgn="ctr"/>
                      <a:r>
                        <a:rPr lang="en-GB" sz="1100" b="1" i="0" u="none" strike="noStrike">
                          <a:solidFill>
                            <a:srgbClr val="FF0000"/>
                          </a:solidFill>
                          <a:effectLst/>
                          <a:latin typeface="Arial" panose="020B0604020202020204" pitchFamily="34" charset="0"/>
                        </a:rPr>
                        <a:t>14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CF3FA"/>
                    </a:solidFill>
                  </a:tcPr>
                </a:tc>
                <a:tc>
                  <a:txBody>
                    <a:bodyPr/>
                    <a:lstStyle/>
                    <a:p>
                      <a:pPr algn="ctr" fontAlgn="ctr"/>
                      <a:r>
                        <a:rPr lang="en-GB" sz="1100" b="1" i="0" u="none" strike="noStrike">
                          <a:solidFill>
                            <a:srgbClr val="FF0000"/>
                          </a:solidFill>
                          <a:effectLst/>
                          <a:latin typeface="Arial" panose="020B0604020202020204" pitchFamily="34" charset="0"/>
                        </a:rPr>
                        <a:t>14.3%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CF3FA"/>
                    </a:solidFill>
                  </a:tcPr>
                </a:tc>
                <a:extLst>
                  <a:ext uri="{0D108BD9-81ED-4DB2-BD59-A6C34878D82A}">
                    <a16:rowId xmlns:a16="http://schemas.microsoft.com/office/drawing/2014/main" val="3151937828"/>
                  </a:ext>
                </a:extLst>
              </a:tr>
              <a:tr h="228083">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GB" sz="1100" b="1" i="0" u="none" strike="noStrike">
                          <a:solidFill>
                            <a:srgbClr val="000000"/>
                          </a:solidFill>
                          <a:effectLst/>
                          <a:latin typeface="Arial" panose="020B0604020202020204" pitchFamily="34" charset="0"/>
                          <a:cs typeface="Arial" panose="020B0604020202020204" pitchFamily="34" charset="0"/>
                        </a:rPr>
                        <a:t>All Other Theft</a:t>
                      </a:r>
                    </a:p>
                  </a:txBody>
                  <a:tcPr marL="3600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100" b="1" i="0" u="none" strike="noStrike">
                          <a:solidFill>
                            <a:srgbClr val="000000"/>
                          </a:solidFill>
                          <a:effectLst/>
                          <a:latin typeface="Arial" panose="020B0604020202020204" pitchFamily="34" charset="0"/>
                        </a:rPr>
                        <a:t>887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100" b="1" i="0" u="none" strike="noStrike">
                          <a:solidFill>
                            <a:srgbClr val="000000"/>
                          </a:solidFill>
                          <a:effectLst/>
                          <a:latin typeface="Arial" panose="020B0604020202020204" pitchFamily="34" charset="0"/>
                        </a:rPr>
                        <a:t>3.8%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12500739"/>
                  </a:ext>
                </a:extLst>
              </a:tr>
              <a:tr h="228083">
                <a:tc>
                  <a:txBody>
                    <a:bodyPr/>
                    <a:lstStyle/>
                    <a:p>
                      <a:pPr algn="l" fontAlgn="b"/>
                      <a:r>
                        <a:rPr lang="en-GB" sz="1100" b="1" i="0" u="none" strike="noStrike">
                          <a:solidFill>
                            <a:srgbClr val="000000"/>
                          </a:solidFill>
                          <a:effectLst/>
                          <a:latin typeface="Arial" panose="020B0604020202020204" pitchFamily="34" charset="0"/>
                          <a:cs typeface="Arial" panose="020B0604020202020204" pitchFamily="34" charset="0"/>
                        </a:rPr>
                        <a:t>Bicycle Theft</a:t>
                      </a:r>
                    </a:p>
                  </a:txBody>
                  <a:tcPr marL="3600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CF3FA"/>
                    </a:solidFill>
                  </a:tcPr>
                </a:tc>
                <a:tc>
                  <a:txBody>
                    <a:bodyPr/>
                    <a:lstStyle/>
                    <a:p>
                      <a:pPr algn="ctr" fontAlgn="ctr"/>
                      <a:r>
                        <a:rPr lang="en-GB" sz="1100" b="1" i="0" u="none" strike="noStrike">
                          <a:solidFill>
                            <a:srgbClr val="000000"/>
                          </a:solidFill>
                          <a:effectLst/>
                          <a:latin typeface="Arial" panose="020B0604020202020204" pitchFamily="34" charset="0"/>
                        </a:rPr>
                        <a:t>58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CF3FA"/>
                    </a:solidFill>
                  </a:tcPr>
                </a:tc>
                <a:tc>
                  <a:txBody>
                    <a:bodyPr/>
                    <a:lstStyle/>
                    <a:p>
                      <a:pPr algn="ctr" fontAlgn="ctr"/>
                      <a:r>
                        <a:rPr lang="en-GB" sz="1100" b="1" i="0" u="none" strike="noStrike">
                          <a:solidFill>
                            <a:srgbClr val="000000"/>
                          </a:solidFill>
                          <a:effectLst/>
                          <a:latin typeface="Arial" panose="020B0604020202020204" pitchFamily="34" charset="0"/>
                        </a:rPr>
                        <a:t>1.7%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CF3FA"/>
                    </a:solidFill>
                  </a:tcPr>
                </a:tc>
                <a:extLst>
                  <a:ext uri="{0D108BD9-81ED-4DB2-BD59-A6C34878D82A}">
                    <a16:rowId xmlns:a16="http://schemas.microsoft.com/office/drawing/2014/main" val="1426970829"/>
                  </a:ext>
                </a:extLst>
              </a:tr>
              <a:tr h="228083">
                <a:tc>
                  <a:txBody>
                    <a:bodyPr/>
                    <a:lstStyle/>
                    <a:p>
                      <a:pPr algn="l" fontAlgn="b"/>
                      <a:r>
                        <a:rPr lang="en-GB" sz="1100" b="1" i="0" u="none" strike="noStrike">
                          <a:solidFill>
                            <a:srgbClr val="000000"/>
                          </a:solidFill>
                          <a:effectLst/>
                          <a:latin typeface="Arial" panose="020B0604020202020204" pitchFamily="34" charset="0"/>
                          <a:cs typeface="Arial" panose="020B0604020202020204" pitchFamily="34" charset="0"/>
                        </a:rPr>
                        <a:t>Commercial Burglary</a:t>
                      </a:r>
                    </a:p>
                  </a:txBody>
                  <a:tcPr marL="3600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1" i="0" u="none" strike="noStrike">
                          <a:solidFill>
                            <a:srgbClr val="000000"/>
                          </a:solidFill>
                          <a:effectLst/>
                          <a:latin typeface="Arial" panose="020B0604020202020204" pitchFamily="34" charset="0"/>
                        </a:rPr>
                        <a:t>135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1" i="0" u="none" strike="noStrike">
                          <a:solidFill>
                            <a:srgbClr val="FF0000"/>
                          </a:solidFill>
                          <a:effectLst/>
                          <a:latin typeface="Arial" panose="020B0604020202020204" pitchFamily="34" charset="0"/>
                        </a:rPr>
                        <a:t>18.5%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52992043"/>
                  </a:ext>
                </a:extLst>
              </a:tr>
              <a:tr h="228083">
                <a:tc>
                  <a:txBody>
                    <a:bodyPr/>
                    <a:lstStyle/>
                    <a:p>
                      <a:pPr algn="l" fontAlgn="b"/>
                      <a:r>
                        <a:rPr lang="en-GB" sz="1100" b="1" i="0" u="none" strike="noStrike">
                          <a:solidFill>
                            <a:srgbClr val="000000"/>
                          </a:solidFill>
                          <a:effectLst/>
                          <a:latin typeface="Arial" panose="020B0604020202020204" pitchFamily="34" charset="0"/>
                          <a:cs typeface="Arial" panose="020B0604020202020204" pitchFamily="34" charset="0"/>
                        </a:rPr>
                        <a:t>Criminal Damage &amp; Arson</a:t>
                      </a:r>
                    </a:p>
                  </a:txBody>
                  <a:tcPr marL="3600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CF3FA"/>
                    </a:solidFill>
                  </a:tcPr>
                </a:tc>
                <a:tc>
                  <a:txBody>
                    <a:bodyPr/>
                    <a:lstStyle/>
                    <a:p>
                      <a:pPr algn="ctr" fontAlgn="ctr"/>
                      <a:r>
                        <a:rPr lang="en-GB" sz="1100" b="1" i="0" u="none" strike="noStrike">
                          <a:solidFill>
                            <a:srgbClr val="000000"/>
                          </a:solidFill>
                          <a:effectLst/>
                          <a:latin typeface="Arial" panose="020B0604020202020204" pitchFamily="34" charset="0"/>
                        </a:rPr>
                        <a:t>1,700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CF3FA"/>
                    </a:solidFill>
                  </a:tcPr>
                </a:tc>
                <a:tc>
                  <a:txBody>
                    <a:bodyPr/>
                    <a:lstStyle/>
                    <a:p>
                      <a:pPr algn="ctr" fontAlgn="ctr"/>
                      <a:r>
                        <a:rPr lang="en-GB" sz="1100" b="1" i="0" u="none" strike="noStrike">
                          <a:solidFill>
                            <a:srgbClr val="FF0000"/>
                          </a:solidFill>
                          <a:effectLst/>
                          <a:latin typeface="Arial" panose="020B0604020202020204" pitchFamily="34" charset="0"/>
                        </a:rPr>
                        <a:t>10.8%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CF3FA"/>
                    </a:solidFill>
                  </a:tcPr>
                </a:tc>
                <a:extLst>
                  <a:ext uri="{0D108BD9-81ED-4DB2-BD59-A6C34878D82A}">
                    <a16:rowId xmlns:a16="http://schemas.microsoft.com/office/drawing/2014/main" val="1745836025"/>
                  </a:ext>
                </a:extLst>
              </a:tr>
              <a:tr h="228083">
                <a:tc>
                  <a:txBody>
                    <a:bodyPr/>
                    <a:lstStyle/>
                    <a:p>
                      <a:pPr algn="l" fontAlgn="b"/>
                      <a:r>
                        <a:rPr lang="en-GB" sz="1100" b="1" i="0" u="none" strike="noStrike">
                          <a:solidFill>
                            <a:srgbClr val="000000"/>
                          </a:solidFill>
                          <a:effectLst/>
                          <a:latin typeface="Arial" panose="020B0604020202020204" pitchFamily="34" charset="0"/>
                          <a:cs typeface="Arial" panose="020B0604020202020204" pitchFamily="34" charset="0"/>
                        </a:rPr>
                        <a:t>Drug Offences</a:t>
                      </a:r>
                    </a:p>
                  </a:txBody>
                  <a:tcPr marL="3600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1" i="0" u="none" strike="noStrike">
                          <a:solidFill>
                            <a:srgbClr val="FF0000"/>
                          </a:solidFill>
                          <a:effectLst/>
                          <a:latin typeface="Arial" panose="020B0604020202020204" pitchFamily="34" charset="0"/>
                        </a:rPr>
                        <a:t>431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1" i="0" u="none" strike="noStrike">
                          <a:solidFill>
                            <a:srgbClr val="000000"/>
                          </a:solidFill>
                          <a:effectLst/>
                          <a:latin typeface="Arial" panose="020B0604020202020204" pitchFamily="34" charset="0"/>
                        </a:rPr>
                        <a:t>53.6%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500921994"/>
                  </a:ext>
                </a:extLst>
              </a:tr>
              <a:tr h="228083">
                <a:tc>
                  <a:txBody>
                    <a:bodyPr/>
                    <a:lstStyle/>
                    <a:p>
                      <a:pPr algn="l" fontAlgn="b"/>
                      <a:r>
                        <a:rPr lang="en-GB" sz="1100" b="1" i="0" u="none" strike="noStrike">
                          <a:solidFill>
                            <a:srgbClr val="000000"/>
                          </a:solidFill>
                          <a:effectLst/>
                          <a:latin typeface="Arial" panose="020B0604020202020204" pitchFamily="34" charset="0"/>
                          <a:cs typeface="Arial" panose="020B0604020202020204" pitchFamily="34" charset="0"/>
                        </a:rPr>
                        <a:t>Fraud</a:t>
                      </a:r>
                    </a:p>
                  </a:txBody>
                  <a:tcPr marL="3600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CF3FA"/>
                    </a:solidFill>
                  </a:tcPr>
                </a:tc>
                <a:tc>
                  <a:txBody>
                    <a:bodyPr/>
                    <a:lstStyle/>
                    <a:p>
                      <a:pPr algn="ctr" fontAlgn="ctr"/>
                      <a:r>
                        <a:rPr lang="en-GB" sz="1100" b="1" i="0" u="none" strike="noStrike">
                          <a:solidFill>
                            <a:srgbClr val="FF0000"/>
                          </a:solidFill>
                          <a:effectLst/>
                          <a:latin typeface="Arial" panose="020B0604020202020204" pitchFamily="34"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CF3FA"/>
                    </a:solidFill>
                  </a:tcPr>
                </a:tc>
                <a:tc>
                  <a:txBody>
                    <a:bodyPr/>
                    <a:lstStyle/>
                    <a:p>
                      <a:pPr algn="ctr" fontAlgn="ctr"/>
                      <a:r>
                        <a:rPr lang="en-GB" sz="1100" b="1" i="0" u="none" strike="noStrike">
                          <a:solidFill>
                            <a:srgbClr val="000000"/>
                          </a:solidFill>
                          <a:effectLst/>
                          <a:latin typeface="Arial" panose="020B0604020202020204" pitchFamily="34" charset="0"/>
                        </a:rPr>
                        <a:t>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CF3FA"/>
                    </a:solidFill>
                  </a:tcPr>
                </a:tc>
                <a:extLst>
                  <a:ext uri="{0D108BD9-81ED-4DB2-BD59-A6C34878D82A}">
                    <a16:rowId xmlns:a16="http://schemas.microsoft.com/office/drawing/2014/main" val="1386260265"/>
                  </a:ext>
                </a:extLst>
              </a:tr>
              <a:tr h="228083">
                <a:tc>
                  <a:txBody>
                    <a:bodyPr/>
                    <a:lstStyle/>
                    <a:p>
                      <a:pPr algn="l" fontAlgn="b"/>
                      <a:r>
                        <a:rPr lang="en-GB" sz="1100" b="1" i="0" u="none" strike="noStrike">
                          <a:solidFill>
                            <a:srgbClr val="000000"/>
                          </a:solidFill>
                          <a:effectLst/>
                          <a:latin typeface="Arial" panose="020B0604020202020204" pitchFamily="34" charset="0"/>
                          <a:cs typeface="Arial" panose="020B0604020202020204" pitchFamily="34" charset="0"/>
                        </a:rPr>
                        <a:t>Homicide</a:t>
                      </a:r>
                    </a:p>
                  </a:txBody>
                  <a:tcPr marL="3600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1" i="0" u="none" strike="noStrike">
                          <a:solidFill>
                            <a:srgbClr val="000000"/>
                          </a:solidFill>
                          <a:effectLst/>
                          <a:latin typeface="Arial" panose="020B0604020202020204" pitchFamily="34"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1" i="0" u="none" strike="noStrike">
                          <a:solidFill>
                            <a:srgbClr val="000000"/>
                          </a:solidFill>
                          <a:effectLst/>
                          <a:latin typeface="Arial" panose="020B0604020202020204" pitchFamily="34" charset="0"/>
                        </a:rPr>
                        <a:t>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603018420"/>
                  </a:ext>
                </a:extLst>
              </a:tr>
              <a:tr h="228083">
                <a:tc>
                  <a:txBody>
                    <a:bodyPr/>
                    <a:lstStyle/>
                    <a:p>
                      <a:pPr algn="l" fontAlgn="b"/>
                      <a:r>
                        <a:rPr lang="en-GB" sz="1100" b="1" i="0" u="none" strike="noStrike">
                          <a:solidFill>
                            <a:srgbClr val="000000"/>
                          </a:solidFill>
                          <a:effectLst/>
                          <a:latin typeface="Arial" panose="020B0604020202020204" pitchFamily="34" charset="0"/>
                          <a:cs typeface="Arial" panose="020B0604020202020204" pitchFamily="34" charset="0"/>
                        </a:rPr>
                        <a:t>Misc Crimes Against Society</a:t>
                      </a:r>
                    </a:p>
                  </a:txBody>
                  <a:tcPr marL="3600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CF3FA"/>
                    </a:solidFill>
                  </a:tcPr>
                </a:tc>
                <a:tc>
                  <a:txBody>
                    <a:bodyPr/>
                    <a:lstStyle/>
                    <a:p>
                      <a:pPr algn="ctr" fontAlgn="ctr"/>
                      <a:r>
                        <a:rPr lang="en-GB" sz="1100" b="1" i="0" u="none" strike="noStrike">
                          <a:solidFill>
                            <a:srgbClr val="FF0000"/>
                          </a:solidFill>
                          <a:effectLst/>
                          <a:latin typeface="Arial" panose="020B0604020202020204" pitchFamily="34" charset="0"/>
                        </a:rPr>
                        <a:t>518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CF3FA"/>
                    </a:solidFill>
                  </a:tcPr>
                </a:tc>
                <a:tc>
                  <a:txBody>
                    <a:bodyPr/>
                    <a:lstStyle/>
                    <a:p>
                      <a:pPr algn="ctr" fontAlgn="ctr"/>
                      <a:r>
                        <a:rPr lang="en-GB" sz="1100" b="1" i="0" u="none" strike="noStrike">
                          <a:solidFill>
                            <a:srgbClr val="000000"/>
                          </a:solidFill>
                          <a:effectLst/>
                          <a:latin typeface="Arial" panose="020B0604020202020204" pitchFamily="34" charset="0"/>
                        </a:rPr>
                        <a:t>18.1%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CF3FA"/>
                    </a:solidFill>
                  </a:tcPr>
                </a:tc>
                <a:extLst>
                  <a:ext uri="{0D108BD9-81ED-4DB2-BD59-A6C34878D82A}">
                    <a16:rowId xmlns:a16="http://schemas.microsoft.com/office/drawing/2014/main" val="2937003140"/>
                  </a:ext>
                </a:extLst>
              </a:tr>
              <a:tr h="228083">
                <a:tc>
                  <a:txBody>
                    <a:bodyPr/>
                    <a:lstStyle/>
                    <a:p>
                      <a:pPr algn="l" fontAlgn="b"/>
                      <a:r>
                        <a:rPr lang="en-GB" sz="1100" b="1" i="0" u="none" strike="noStrike">
                          <a:solidFill>
                            <a:srgbClr val="000000"/>
                          </a:solidFill>
                          <a:effectLst/>
                          <a:latin typeface="Arial" panose="020B0604020202020204" pitchFamily="34" charset="0"/>
                          <a:cs typeface="Arial" panose="020B0604020202020204" pitchFamily="34" charset="0"/>
                        </a:rPr>
                        <a:t>Non-Notifiable Offences</a:t>
                      </a:r>
                    </a:p>
                  </a:txBody>
                  <a:tcPr marL="3600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1" i="0" u="none" strike="noStrike">
                          <a:solidFill>
                            <a:srgbClr val="FF0000"/>
                          </a:solidFill>
                          <a:effectLst/>
                          <a:latin typeface="Arial" panose="020B0604020202020204" pitchFamily="34" charset="0"/>
                        </a:rPr>
                        <a:t>38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1" i="0" u="none" strike="noStrike">
                          <a:solidFill>
                            <a:srgbClr val="000000"/>
                          </a:solidFill>
                          <a:effectLst/>
                          <a:latin typeface="Arial" panose="020B0604020202020204" pitchFamily="34" charset="0"/>
                        </a:rPr>
                        <a:t>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20699843"/>
                  </a:ext>
                </a:extLst>
              </a:tr>
              <a:tr h="228083">
                <a:tc>
                  <a:txBody>
                    <a:bodyPr/>
                    <a:lstStyle/>
                    <a:p>
                      <a:pPr algn="l" fontAlgn="b"/>
                      <a:r>
                        <a:rPr lang="en-GB" sz="1100" b="1" i="0" u="none" strike="noStrike">
                          <a:solidFill>
                            <a:srgbClr val="000000"/>
                          </a:solidFill>
                          <a:effectLst/>
                          <a:latin typeface="Arial" panose="020B0604020202020204" pitchFamily="34" charset="0"/>
                          <a:cs typeface="Arial" panose="020B0604020202020204" pitchFamily="34" charset="0"/>
                        </a:rPr>
                        <a:t>Other Sexual Offences</a:t>
                      </a:r>
                    </a:p>
                  </a:txBody>
                  <a:tcPr marL="3600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CF3FA"/>
                    </a:solidFill>
                  </a:tcPr>
                </a:tc>
                <a:tc>
                  <a:txBody>
                    <a:bodyPr/>
                    <a:lstStyle/>
                    <a:p>
                      <a:pPr algn="ctr" fontAlgn="ctr"/>
                      <a:r>
                        <a:rPr lang="en-GB" sz="1100" b="1" i="0" u="none" strike="noStrike">
                          <a:solidFill>
                            <a:srgbClr val="FF0000"/>
                          </a:solidFill>
                          <a:effectLst/>
                          <a:latin typeface="Arial" panose="020B0604020202020204" pitchFamily="34" charset="0"/>
                        </a:rPr>
                        <a:t>354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CF3FA"/>
                    </a:solidFill>
                  </a:tcPr>
                </a:tc>
                <a:tc>
                  <a:txBody>
                    <a:bodyPr/>
                    <a:lstStyle/>
                    <a:p>
                      <a:pPr algn="ctr" fontAlgn="ctr"/>
                      <a:r>
                        <a:rPr lang="en-GB" sz="1100" b="1" i="0" u="none" strike="noStrike">
                          <a:solidFill>
                            <a:srgbClr val="FF0000"/>
                          </a:solidFill>
                          <a:effectLst/>
                          <a:latin typeface="Arial" panose="020B0604020202020204" pitchFamily="34" charset="0"/>
                        </a:rPr>
                        <a:t>10.5%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CF3FA"/>
                    </a:solidFill>
                  </a:tcPr>
                </a:tc>
                <a:extLst>
                  <a:ext uri="{0D108BD9-81ED-4DB2-BD59-A6C34878D82A}">
                    <a16:rowId xmlns:a16="http://schemas.microsoft.com/office/drawing/2014/main" val="599707483"/>
                  </a:ext>
                </a:extLst>
              </a:tr>
              <a:tr h="228083">
                <a:tc>
                  <a:txBody>
                    <a:bodyPr/>
                    <a:lstStyle/>
                    <a:p>
                      <a:pPr algn="l" fontAlgn="b"/>
                      <a:r>
                        <a:rPr lang="en-GB" sz="1100" b="1" i="0" u="none" strike="noStrike">
                          <a:solidFill>
                            <a:srgbClr val="000000"/>
                          </a:solidFill>
                          <a:effectLst/>
                          <a:latin typeface="Arial" panose="020B0604020202020204" pitchFamily="34" charset="0"/>
                          <a:cs typeface="Arial" panose="020B0604020202020204" pitchFamily="34" charset="0"/>
                        </a:rPr>
                        <a:t>Possession Of Weapons</a:t>
                      </a:r>
                    </a:p>
                  </a:txBody>
                  <a:tcPr marL="3600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1" i="0" u="none" strike="noStrike">
                          <a:solidFill>
                            <a:srgbClr val="FF0000"/>
                          </a:solidFill>
                          <a:effectLst/>
                          <a:latin typeface="Arial" panose="020B0604020202020204" pitchFamily="34" charset="0"/>
                        </a:rPr>
                        <a:t>140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1" i="0" u="none" strike="noStrike">
                          <a:solidFill>
                            <a:srgbClr val="000000"/>
                          </a:solidFill>
                          <a:effectLst/>
                          <a:latin typeface="Arial" panose="020B0604020202020204" pitchFamily="34" charset="0"/>
                        </a:rPr>
                        <a:t>32.1%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47312313"/>
                  </a:ext>
                </a:extLst>
              </a:tr>
              <a:tr h="228083">
                <a:tc>
                  <a:txBody>
                    <a:bodyPr/>
                    <a:lstStyle/>
                    <a:p>
                      <a:pPr algn="l" fontAlgn="b"/>
                      <a:r>
                        <a:rPr lang="en-GB" sz="1100" b="1" i="0" u="none" strike="noStrike">
                          <a:solidFill>
                            <a:srgbClr val="000000"/>
                          </a:solidFill>
                          <a:effectLst/>
                          <a:latin typeface="Arial" panose="020B0604020202020204" pitchFamily="34" charset="0"/>
                          <a:cs typeface="Arial" panose="020B0604020202020204" pitchFamily="34" charset="0"/>
                        </a:rPr>
                        <a:t>Public Order Offences</a:t>
                      </a:r>
                    </a:p>
                  </a:txBody>
                  <a:tcPr marL="3600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CF3FA"/>
                    </a:solidFill>
                  </a:tcPr>
                </a:tc>
                <a:tc>
                  <a:txBody>
                    <a:bodyPr/>
                    <a:lstStyle/>
                    <a:p>
                      <a:pPr algn="ctr" fontAlgn="ctr"/>
                      <a:r>
                        <a:rPr lang="en-GB" sz="1100" b="1" i="0" u="none" strike="noStrike">
                          <a:solidFill>
                            <a:srgbClr val="000000"/>
                          </a:solidFill>
                          <a:effectLst/>
                          <a:latin typeface="Arial" panose="020B0604020202020204" pitchFamily="34" charset="0"/>
                        </a:rPr>
                        <a:t>1,728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CF3FA"/>
                    </a:solidFill>
                  </a:tcPr>
                </a:tc>
                <a:tc>
                  <a:txBody>
                    <a:bodyPr/>
                    <a:lstStyle/>
                    <a:p>
                      <a:pPr algn="ctr" fontAlgn="ctr"/>
                      <a:r>
                        <a:rPr lang="en-GB" sz="1100" b="1" i="0" u="none" strike="noStrike">
                          <a:solidFill>
                            <a:srgbClr val="FF0000"/>
                          </a:solidFill>
                          <a:effectLst/>
                          <a:latin typeface="Arial" panose="020B0604020202020204" pitchFamily="34" charset="0"/>
                        </a:rPr>
                        <a:t>10.1%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CF3FA"/>
                    </a:solidFill>
                  </a:tcPr>
                </a:tc>
                <a:extLst>
                  <a:ext uri="{0D108BD9-81ED-4DB2-BD59-A6C34878D82A}">
                    <a16:rowId xmlns:a16="http://schemas.microsoft.com/office/drawing/2014/main" val="1969013730"/>
                  </a:ext>
                </a:extLst>
              </a:tr>
              <a:tr h="228083">
                <a:tc>
                  <a:txBody>
                    <a:bodyPr/>
                    <a:lstStyle/>
                    <a:p>
                      <a:pPr algn="l" fontAlgn="b"/>
                      <a:r>
                        <a:rPr lang="en-GB" sz="1100" b="1" i="0" u="none" strike="noStrike">
                          <a:solidFill>
                            <a:srgbClr val="000000"/>
                          </a:solidFill>
                          <a:effectLst/>
                          <a:latin typeface="Arial" panose="020B0604020202020204" pitchFamily="34" charset="0"/>
                          <a:cs typeface="Arial" panose="020B0604020202020204" pitchFamily="34" charset="0"/>
                        </a:rPr>
                        <a:t>Rape</a:t>
                      </a:r>
                    </a:p>
                  </a:txBody>
                  <a:tcPr marL="3600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1" i="0" u="none" strike="noStrike">
                          <a:solidFill>
                            <a:srgbClr val="FF0000"/>
                          </a:solidFill>
                          <a:effectLst/>
                          <a:latin typeface="Arial" panose="020B0604020202020204" pitchFamily="34" charset="0"/>
                        </a:rPr>
                        <a:t>185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1" i="0" u="none" strike="noStrike">
                          <a:solidFill>
                            <a:srgbClr val="000000"/>
                          </a:solidFill>
                          <a:effectLst/>
                          <a:latin typeface="Arial" panose="020B0604020202020204" pitchFamily="34" charset="0"/>
                        </a:rPr>
                        <a:t>6.5%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34743087"/>
                  </a:ext>
                </a:extLst>
              </a:tr>
              <a:tr h="228083">
                <a:tc>
                  <a:txBody>
                    <a:bodyPr/>
                    <a:lstStyle/>
                    <a:p>
                      <a:pPr algn="l" fontAlgn="b"/>
                      <a:r>
                        <a:rPr lang="en-GB" sz="1100" b="1" i="0" u="none" strike="noStrike">
                          <a:solidFill>
                            <a:srgbClr val="000000"/>
                          </a:solidFill>
                          <a:effectLst/>
                          <a:latin typeface="Arial" panose="020B0604020202020204" pitchFamily="34" charset="0"/>
                          <a:cs typeface="Arial" panose="020B0604020202020204" pitchFamily="34" charset="0"/>
                        </a:rPr>
                        <a:t>Residential Burglary</a:t>
                      </a:r>
                    </a:p>
                  </a:txBody>
                  <a:tcPr marL="3600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CF3FA"/>
                    </a:solidFill>
                  </a:tcPr>
                </a:tc>
                <a:tc>
                  <a:txBody>
                    <a:bodyPr/>
                    <a:lstStyle/>
                    <a:p>
                      <a:pPr algn="ctr" fontAlgn="ctr"/>
                      <a:r>
                        <a:rPr lang="en-GB" sz="1100" b="1" i="0" u="none" strike="noStrike">
                          <a:solidFill>
                            <a:srgbClr val="FF0000"/>
                          </a:solidFill>
                          <a:effectLst/>
                          <a:latin typeface="Arial" panose="020B0604020202020204" pitchFamily="34" charset="0"/>
                        </a:rPr>
                        <a:t>362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CF3FA"/>
                    </a:solidFill>
                  </a:tcPr>
                </a:tc>
                <a:tc>
                  <a:txBody>
                    <a:bodyPr/>
                    <a:lstStyle/>
                    <a:p>
                      <a:pPr algn="ctr" fontAlgn="ctr"/>
                      <a:r>
                        <a:rPr lang="en-GB" sz="1100" b="1" i="0" u="none" strike="noStrike">
                          <a:solidFill>
                            <a:srgbClr val="000000"/>
                          </a:solidFill>
                          <a:effectLst/>
                          <a:latin typeface="Arial" panose="020B0604020202020204" pitchFamily="34" charset="0"/>
                        </a:rPr>
                        <a:t>6.1%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CF3FA"/>
                    </a:solidFill>
                  </a:tcPr>
                </a:tc>
                <a:extLst>
                  <a:ext uri="{0D108BD9-81ED-4DB2-BD59-A6C34878D82A}">
                    <a16:rowId xmlns:a16="http://schemas.microsoft.com/office/drawing/2014/main" val="1933624982"/>
                  </a:ext>
                </a:extLst>
              </a:tr>
              <a:tr h="228083">
                <a:tc>
                  <a:txBody>
                    <a:bodyPr/>
                    <a:lstStyle/>
                    <a:p>
                      <a:pPr algn="l" fontAlgn="b"/>
                      <a:r>
                        <a:rPr lang="en-GB" sz="1100" b="1" i="0" u="none" strike="noStrike">
                          <a:solidFill>
                            <a:srgbClr val="000000"/>
                          </a:solidFill>
                          <a:effectLst/>
                          <a:latin typeface="Arial" panose="020B0604020202020204" pitchFamily="34" charset="0"/>
                          <a:cs typeface="Arial" panose="020B0604020202020204" pitchFamily="34" charset="0"/>
                        </a:rPr>
                        <a:t>Robbery</a:t>
                      </a:r>
                    </a:p>
                  </a:txBody>
                  <a:tcPr marL="3600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1" i="0" u="none" strike="noStrike">
                          <a:solidFill>
                            <a:srgbClr val="000000"/>
                          </a:solidFill>
                          <a:effectLst/>
                          <a:latin typeface="Arial" panose="020B0604020202020204" pitchFamily="34" charset="0"/>
                        </a:rPr>
                        <a:t>76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1" i="0" u="none" strike="noStrike">
                          <a:solidFill>
                            <a:srgbClr val="FF0000"/>
                          </a:solidFill>
                          <a:effectLst/>
                          <a:latin typeface="Arial" panose="020B0604020202020204" pitchFamily="34" charset="0"/>
                        </a:rPr>
                        <a:t>15.8%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588829119"/>
                  </a:ext>
                </a:extLst>
              </a:tr>
              <a:tr h="228083">
                <a:tc>
                  <a:txBody>
                    <a:bodyPr/>
                    <a:lstStyle/>
                    <a:p>
                      <a:pPr algn="l" fontAlgn="b"/>
                      <a:r>
                        <a:rPr lang="en-GB" sz="1100" b="1" i="0" u="none" strike="noStrike">
                          <a:solidFill>
                            <a:srgbClr val="000000"/>
                          </a:solidFill>
                          <a:effectLst/>
                          <a:latin typeface="Arial" panose="020B0604020202020204" pitchFamily="34" charset="0"/>
                          <a:cs typeface="Arial" panose="020B0604020202020204" pitchFamily="34" charset="0"/>
                        </a:rPr>
                        <a:t>Shoplifting</a:t>
                      </a:r>
                    </a:p>
                  </a:txBody>
                  <a:tcPr marL="3600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CF3FA"/>
                    </a:solidFill>
                  </a:tcPr>
                </a:tc>
                <a:tc>
                  <a:txBody>
                    <a:bodyPr/>
                    <a:lstStyle/>
                    <a:p>
                      <a:pPr algn="ctr" fontAlgn="ctr"/>
                      <a:r>
                        <a:rPr lang="en-GB" sz="1100" b="1" i="0" u="none" strike="noStrike">
                          <a:solidFill>
                            <a:srgbClr val="FF0000"/>
                          </a:solidFill>
                          <a:effectLst/>
                          <a:latin typeface="Arial" panose="020B0604020202020204" pitchFamily="34" charset="0"/>
                        </a:rPr>
                        <a:t>1,140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CF3FA"/>
                    </a:solidFill>
                  </a:tcPr>
                </a:tc>
                <a:tc>
                  <a:txBody>
                    <a:bodyPr/>
                    <a:lstStyle/>
                    <a:p>
                      <a:pPr algn="ctr" fontAlgn="ctr"/>
                      <a:r>
                        <a:rPr lang="en-GB" sz="1100" b="1" i="0" u="none" strike="noStrike">
                          <a:solidFill>
                            <a:srgbClr val="FF0000"/>
                          </a:solidFill>
                          <a:effectLst/>
                          <a:latin typeface="Arial" panose="020B0604020202020204" pitchFamily="34" charset="0"/>
                        </a:rPr>
                        <a:t>31.0%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CF3FA"/>
                    </a:solidFill>
                  </a:tcPr>
                </a:tc>
                <a:extLst>
                  <a:ext uri="{0D108BD9-81ED-4DB2-BD59-A6C34878D82A}">
                    <a16:rowId xmlns:a16="http://schemas.microsoft.com/office/drawing/2014/main" val="206547708"/>
                  </a:ext>
                </a:extLst>
              </a:tr>
              <a:tr h="228083">
                <a:tc>
                  <a:txBody>
                    <a:bodyPr/>
                    <a:lstStyle/>
                    <a:p>
                      <a:pPr algn="l" fontAlgn="b"/>
                      <a:r>
                        <a:rPr lang="en-GB" sz="1100" b="1" i="0" u="none" strike="noStrike">
                          <a:solidFill>
                            <a:srgbClr val="000000"/>
                          </a:solidFill>
                          <a:effectLst/>
                          <a:latin typeface="Arial" panose="020B0604020202020204" pitchFamily="34" charset="0"/>
                          <a:cs typeface="Arial" panose="020B0604020202020204" pitchFamily="34" charset="0"/>
                        </a:rPr>
                        <a:t>Theft From The Person</a:t>
                      </a:r>
                    </a:p>
                  </a:txBody>
                  <a:tcPr marL="3600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1" i="0" u="none" strike="noStrike">
                          <a:solidFill>
                            <a:srgbClr val="FF0000"/>
                          </a:solidFill>
                          <a:effectLst/>
                          <a:latin typeface="Arial" panose="020B0604020202020204" pitchFamily="34" charset="0"/>
                        </a:rPr>
                        <a:t>50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1" i="0" u="none" strike="noStrike">
                          <a:solidFill>
                            <a:srgbClr val="000000"/>
                          </a:solidFill>
                          <a:effectLst/>
                          <a:latin typeface="Arial" panose="020B0604020202020204" pitchFamily="34" charset="0"/>
                        </a:rPr>
                        <a:t>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51311048"/>
                  </a:ext>
                </a:extLst>
              </a:tr>
              <a:tr h="228083">
                <a:tc>
                  <a:txBody>
                    <a:bodyPr/>
                    <a:lstStyle/>
                    <a:p>
                      <a:pPr algn="l" fontAlgn="b"/>
                      <a:r>
                        <a:rPr lang="en-GB" sz="1100" b="1" i="0" u="none" strike="noStrike">
                          <a:solidFill>
                            <a:srgbClr val="000000"/>
                          </a:solidFill>
                          <a:effectLst/>
                          <a:latin typeface="Arial" panose="020B0604020202020204" pitchFamily="34" charset="0"/>
                          <a:cs typeface="Arial" panose="020B0604020202020204" pitchFamily="34" charset="0"/>
                        </a:rPr>
                        <a:t>Vehicle Crime</a:t>
                      </a:r>
                    </a:p>
                  </a:txBody>
                  <a:tcPr marL="3600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CF3FA"/>
                    </a:solidFill>
                  </a:tcPr>
                </a:tc>
                <a:tc>
                  <a:txBody>
                    <a:bodyPr/>
                    <a:lstStyle/>
                    <a:p>
                      <a:pPr algn="ctr" fontAlgn="ctr"/>
                      <a:r>
                        <a:rPr lang="en-GB" sz="1100" b="1" i="0" u="none" strike="noStrike">
                          <a:solidFill>
                            <a:srgbClr val="000000"/>
                          </a:solidFill>
                          <a:effectLst/>
                          <a:latin typeface="Arial" panose="020B0604020202020204" pitchFamily="34" charset="0"/>
                        </a:rPr>
                        <a:t>548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CF3FA"/>
                    </a:solidFill>
                  </a:tcPr>
                </a:tc>
                <a:tc>
                  <a:txBody>
                    <a:bodyPr/>
                    <a:lstStyle/>
                    <a:p>
                      <a:pPr algn="ctr" fontAlgn="ctr"/>
                      <a:r>
                        <a:rPr lang="en-GB" sz="1100" b="1" i="0" u="none" strike="noStrike">
                          <a:solidFill>
                            <a:srgbClr val="000000"/>
                          </a:solidFill>
                          <a:effectLst/>
                          <a:latin typeface="Arial" panose="020B0604020202020204" pitchFamily="34" charset="0"/>
                        </a:rPr>
                        <a:t>1.1%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CF3FA"/>
                    </a:solidFill>
                  </a:tcPr>
                </a:tc>
                <a:extLst>
                  <a:ext uri="{0D108BD9-81ED-4DB2-BD59-A6C34878D82A}">
                    <a16:rowId xmlns:a16="http://schemas.microsoft.com/office/drawing/2014/main" val="3911409973"/>
                  </a:ext>
                </a:extLst>
              </a:tr>
              <a:tr h="228083">
                <a:tc>
                  <a:txBody>
                    <a:bodyPr/>
                    <a:lstStyle/>
                    <a:p>
                      <a:pPr algn="l" fontAlgn="b"/>
                      <a:r>
                        <a:rPr lang="en-GB" sz="1100" b="1" i="0" u="none" strike="noStrike">
                          <a:solidFill>
                            <a:srgbClr val="000000"/>
                          </a:solidFill>
                          <a:effectLst/>
                          <a:latin typeface="Arial" panose="020B0604020202020204" pitchFamily="34" charset="0"/>
                          <a:cs typeface="Arial" panose="020B0604020202020204" pitchFamily="34" charset="0"/>
                        </a:rPr>
                        <a:t>Violence With Injury</a:t>
                      </a:r>
                    </a:p>
                  </a:txBody>
                  <a:tcPr marL="3600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1" i="0" u="none" strike="noStrike">
                          <a:solidFill>
                            <a:srgbClr val="000000"/>
                          </a:solidFill>
                          <a:effectLst/>
                          <a:latin typeface="Arial" panose="020B0604020202020204" pitchFamily="34" charset="0"/>
                        </a:rPr>
                        <a:t>1,462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1" i="0" u="none" strike="noStrike">
                          <a:solidFill>
                            <a:srgbClr val="FF0000"/>
                          </a:solidFill>
                          <a:effectLst/>
                          <a:latin typeface="Arial" panose="020B0604020202020204" pitchFamily="34" charset="0"/>
                        </a:rPr>
                        <a:t>18.3%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504437159"/>
                  </a:ext>
                </a:extLst>
              </a:tr>
              <a:tr h="228083">
                <a:tc>
                  <a:txBody>
                    <a:bodyPr/>
                    <a:lstStyle/>
                    <a:p>
                      <a:pPr algn="l" fontAlgn="b"/>
                      <a:r>
                        <a:rPr lang="en-GB" sz="1100" b="1" i="0" u="none" strike="noStrike">
                          <a:solidFill>
                            <a:srgbClr val="000000"/>
                          </a:solidFill>
                          <a:effectLst/>
                          <a:latin typeface="Arial" panose="020B0604020202020204" pitchFamily="34" charset="0"/>
                          <a:cs typeface="Arial" panose="020B0604020202020204" pitchFamily="34" charset="0"/>
                        </a:rPr>
                        <a:t>Violence Without Injury</a:t>
                      </a:r>
                    </a:p>
                  </a:txBody>
                  <a:tcPr marL="3600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CF3FA"/>
                    </a:solidFill>
                  </a:tcPr>
                </a:tc>
                <a:tc>
                  <a:txBody>
                    <a:bodyPr/>
                    <a:lstStyle/>
                    <a:p>
                      <a:pPr algn="ctr" fontAlgn="ctr"/>
                      <a:r>
                        <a:rPr lang="en-GB" sz="1100" b="1" i="0" u="none" strike="noStrike">
                          <a:solidFill>
                            <a:srgbClr val="000000"/>
                          </a:solidFill>
                          <a:effectLst/>
                          <a:latin typeface="Arial" panose="020B0604020202020204" pitchFamily="34" charset="0"/>
                        </a:rPr>
                        <a:t>4,321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CF3FA"/>
                    </a:solidFill>
                  </a:tcPr>
                </a:tc>
                <a:tc>
                  <a:txBody>
                    <a:bodyPr/>
                    <a:lstStyle/>
                    <a:p>
                      <a:pPr algn="ctr" fontAlgn="ctr"/>
                      <a:r>
                        <a:rPr lang="en-GB" sz="1100" b="1" i="0" u="none" strike="noStrike">
                          <a:solidFill>
                            <a:srgbClr val="FF0000"/>
                          </a:solidFill>
                          <a:effectLst/>
                          <a:latin typeface="Arial" panose="020B0604020202020204" pitchFamily="34" charset="0"/>
                        </a:rPr>
                        <a:t>11.1%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CF3FA"/>
                    </a:solidFill>
                  </a:tcPr>
                </a:tc>
                <a:extLst>
                  <a:ext uri="{0D108BD9-81ED-4DB2-BD59-A6C34878D82A}">
                    <a16:rowId xmlns:a16="http://schemas.microsoft.com/office/drawing/2014/main" val="56888175"/>
                  </a:ext>
                </a:extLst>
              </a:tr>
              <a:tr h="228083">
                <a:tc>
                  <a:txBody>
                    <a:bodyPr/>
                    <a:lstStyle/>
                    <a:p>
                      <a:pPr algn="l" fontAlgn="b"/>
                      <a:r>
                        <a:rPr lang="en-GB" sz="1100" b="1" i="0" u="none" strike="noStrike">
                          <a:solidFill>
                            <a:srgbClr val="000000"/>
                          </a:solidFill>
                          <a:effectLst/>
                          <a:latin typeface="Arial" panose="020B0604020202020204" pitchFamily="34" charset="0"/>
                          <a:cs typeface="Arial" panose="020B0604020202020204" pitchFamily="34" charset="0"/>
                        </a:rPr>
                        <a:t>Total</a:t>
                      </a:r>
                    </a:p>
                  </a:txBody>
                  <a:tcPr marL="3600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1" i="0" u="none" strike="noStrike">
                          <a:solidFill>
                            <a:srgbClr val="000000"/>
                          </a:solidFill>
                          <a:effectLst/>
                          <a:latin typeface="Arial" panose="020B0604020202020204" pitchFamily="34" charset="0"/>
                        </a:rPr>
                        <a:t>14,148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1" i="0" u="none" strike="noStrike">
                          <a:solidFill>
                            <a:srgbClr val="FF0000"/>
                          </a:solidFill>
                          <a:effectLst/>
                          <a:latin typeface="Arial" panose="020B0604020202020204" pitchFamily="34" charset="0"/>
                        </a:rPr>
                        <a:t>14.0%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141595925"/>
                  </a:ext>
                </a:extLst>
              </a:tr>
              <a:tr h="311165">
                <a:tc gridSpan="3">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1" i="0" u="none" strike="noStrike">
                          <a:solidFill>
                            <a:srgbClr val="000000"/>
                          </a:solidFill>
                          <a:effectLst/>
                          <a:latin typeface="Arial" panose="020B0604020202020204" pitchFamily="34" charset="0"/>
                          <a:cs typeface="Arial" panose="020B0604020202020204" pitchFamily="34" charset="0"/>
                        </a:rPr>
                        <a:t>Figures in </a:t>
                      </a:r>
                      <a:r>
                        <a:rPr lang="en-GB" sz="1000" b="1" i="0" u="none" strike="noStrike">
                          <a:solidFill>
                            <a:srgbClr val="FF0000"/>
                          </a:solidFill>
                          <a:effectLst/>
                          <a:latin typeface="Arial" panose="020B0604020202020204" pitchFamily="34" charset="0"/>
                          <a:cs typeface="Arial" panose="020B0604020202020204" pitchFamily="34" charset="0"/>
                        </a:rPr>
                        <a:t>Red</a:t>
                      </a:r>
                      <a:r>
                        <a:rPr lang="en-GB" sz="1000" b="1" i="0" u="none" strike="noStrike">
                          <a:solidFill>
                            <a:srgbClr val="000000"/>
                          </a:solidFill>
                          <a:effectLst/>
                          <a:latin typeface="Arial" panose="020B0604020202020204" pitchFamily="34" charset="0"/>
                          <a:cs typeface="Arial" panose="020B0604020202020204" pitchFamily="34" charset="0"/>
                        </a:rPr>
                        <a:t> are above the eight-quarter rolling average.</a:t>
                      </a:r>
                    </a:p>
                  </a:txBody>
                  <a:tcPr marL="1800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CF3FA"/>
                    </a:solidFill>
                  </a:tcPr>
                </a:tc>
                <a:tc hMerge="1">
                  <a:txBody>
                    <a:bodyPr/>
                    <a:lstStyle/>
                    <a:p>
                      <a:pPr algn="ctr" fontAlgn="b"/>
                      <a:endParaRPr lang="en-GB" sz="1100" b="0" i="0" u="none" strike="noStrike">
                        <a:solidFill>
                          <a:srgbClr val="00B05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lang="en-GB" sz="1000" b="1" i="0" u="none" strike="noStrike">
                        <a:solidFill>
                          <a:srgbClr val="000000"/>
                        </a:solidFill>
                        <a:effectLst/>
                        <a:latin typeface="Arial" panose="020B0604020202020204" pitchFamily="34" charset="0"/>
                        <a:cs typeface="Arial" panose="020B0604020202020204" pitchFamily="34" charset="0"/>
                      </a:endParaRPr>
                    </a:p>
                  </a:txBody>
                  <a:tcPr marL="1800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DCDDE"/>
                    </a:solidFill>
                  </a:tcPr>
                </a:tc>
                <a:extLst>
                  <a:ext uri="{0D108BD9-81ED-4DB2-BD59-A6C34878D82A}">
                    <a16:rowId xmlns:a16="http://schemas.microsoft.com/office/drawing/2014/main" val="4004817142"/>
                  </a:ext>
                </a:extLst>
              </a:tr>
            </a:tbl>
          </a:graphicData>
        </a:graphic>
      </p:graphicFrame>
    </p:spTree>
    <p:extLst>
      <p:ext uri="{BB962C8B-B14F-4D97-AF65-F5344CB8AC3E}">
        <p14:creationId xmlns:p14="http://schemas.microsoft.com/office/powerpoint/2010/main" val="2736596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ED2C3E-9CFA-40DE-5B02-8D0C70569228}"/>
            </a:ext>
          </a:extLst>
        </p:cNvPr>
        <p:cNvGrpSpPr/>
        <p:nvPr/>
      </p:nvGrpSpPr>
      <p:grpSpPr>
        <a:xfrm>
          <a:off x="0" y="0"/>
          <a:ext cx="0" cy="0"/>
          <a:chOff x="0" y="0"/>
          <a:chExt cx="0" cy="0"/>
        </a:xfrm>
      </p:grpSpPr>
      <p:sp>
        <p:nvSpPr>
          <p:cNvPr id="2" name="TextBox 14">
            <a:extLst>
              <a:ext uri="{FF2B5EF4-FFF2-40B4-BE49-F238E27FC236}">
                <a16:creationId xmlns:a16="http://schemas.microsoft.com/office/drawing/2014/main" id="{83A4688F-8C11-463A-C9CE-2FA6F7ECF72B}"/>
              </a:ext>
            </a:extLst>
          </p:cNvPr>
          <p:cNvSpPr txBox="1">
            <a:spLocks/>
          </p:cNvSpPr>
          <p:nvPr/>
        </p:nvSpPr>
        <p:spPr bwMode="auto">
          <a:xfrm>
            <a:off x="122400" y="774000"/>
            <a:ext cx="11966400" cy="5976000"/>
          </a:xfrm>
          <a:prstGeom prst="rect">
            <a:avLst/>
          </a:prstGeom>
          <a:noFill/>
          <a:ln w="15875">
            <a:solidFill>
              <a:srgbClr val="243569"/>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GB" altLang="en-US" sz="1800">
              <a:latin typeface="+mn-lt"/>
            </a:endParaRPr>
          </a:p>
        </p:txBody>
      </p:sp>
      <p:sp>
        <p:nvSpPr>
          <p:cNvPr id="4" name="Rectangle 3">
            <a:extLst>
              <a:ext uri="{FF2B5EF4-FFF2-40B4-BE49-F238E27FC236}">
                <a16:creationId xmlns:a16="http://schemas.microsoft.com/office/drawing/2014/main" id="{C352B8C4-3752-76A8-22C8-9B48DD5AA631}"/>
              </a:ext>
            </a:extLst>
          </p:cNvPr>
          <p:cNvSpPr/>
          <p:nvPr/>
        </p:nvSpPr>
        <p:spPr>
          <a:xfrm>
            <a:off x="0" y="0"/>
            <a:ext cx="12192000" cy="669925"/>
          </a:xfrm>
          <a:prstGeom prst="rect">
            <a:avLst/>
          </a:prstGeom>
          <a:solidFill>
            <a:srgbClr val="E62344"/>
          </a:solidFill>
          <a:ln>
            <a:noFill/>
          </a:ln>
        </p:spPr>
        <p:style>
          <a:lnRef idx="2">
            <a:schemeClr val="accent1">
              <a:shade val="50000"/>
            </a:schemeClr>
          </a:lnRef>
          <a:fillRef idx="1">
            <a:schemeClr val="accent1"/>
          </a:fillRef>
          <a:effectRef idx="0">
            <a:schemeClr val="accent1"/>
          </a:effectRef>
          <a:fontRef idx="minor">
            <a:schemeClr val="lt1"/>
          </a:fontRef>
        </p:style>
        <p:txBody>
          <a:bodyPr bIns="72000" anchor="ctr"/>
          <a:lstStyle/>
          <a:p>
            <a:pPr eaLnBrk="1" fontAlgn="auto" hangingPunct="1">
              <a:spcBef>
                <a:spcPts val="0"/>
              </a:spcBef>
              <a:spcAft>
                <a:spcPts val="0"/>
              </a:spcAft>
              <a:defRPr/>
            </a:pPr>
            <a:r>
              <a:rPr lang="en-GB" sz="3200">
                <a:latin typeface="Arial" panose="020B0604020202020204" pitchFamily="34" charset="0"/>
                <a:cs typeface="Arial" panose="020B0604020202020204" pitchFamily="34" charset="0"/>
              </a:rPr>
              <a:t>	3. Perceptions Survey – Engagement</a:t>
            </a:r>
          </a:p>
        </p:txBody>
      </p:sp>
      <p:pic>
        <p:nvPicPr>
          <p:cNvPr id="5" name="Picture 4">
            <a:extLst>
              <a:ext uri="{FF2B5EF4-FFF2-40B4-BE49-F238E27FC236}">
                <a16:creationId xmlns:a16="http://schemas.microsoft.com/office/drawing/2014/main" id="{B82C1DA9-70BF-824D-2FDB-B02005FBCFFA}"/>
              </a:ext>
            </a:extLst>
          </p:cNvPr>
          <p:cNvPicPr>
            <a:picLocks noChangeAspect="1"/>
          </p:cNvPicPr>
          <p:nvPr/>
        </p:nvPicPr>
        <p:blipFill>
          <a:blip r:embed="rId3"/>
          <a:stretch>
            <a:fillRect/>
          </a:stretch>
        </p:blipFill>
        <p:spPr>
          <a:xfrm>
            <a:off x="1558885" y="825150"/>
            <a:ext cx="9074230" cy="5873700"/>
          </a:xfrm>
          <a:prstGeom prst="rect">
            <a:avLst/>
          </a:prstGeom>
        </p:spPr>
      </p:pic>
    </p:spTree>
    <p:extLst>
      <p:ext uri="{BB962C8B-B14F-4D97-AF65-F5344CB8AC3E}">
        <p14:creationId xmlns:p14="http://schemas.microsoft.com/office/powerpoint/2010/main" val="22589350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5437EA-5B16-5932-0CB5-BBFA5F6BB04F}"/>
            </a:ext>
          </a:extLst>
        </p:cNvPr>
        <p:cNvGrpSpPr/>
        <p:nvPr/>
      </p:nvGrpSpPr>
      <p:grpSpPr>
        <a:xfrm>
          <a:off x="0" y="0"/>
          <a:ext cx="0" cy="0"/>
          <a:chOff x="0" y="0"/>
          <a:chExt cx="0" cy="0"/>
        </a:xfrm>
      </p:grpSpPr>
      <p:sp>
        <p:nvSpPr>
          <p:cNvPr id="2" name="TextBox 14">
            <a:extLst>
              <a:ext uri="{FF2B5EF4-FFF2-40B4-BE49-F238E27FC236}">
                <a16:creationId xmlns:a16="http://schemas.microsoft.com/office/drawing/2014/main" id="{A7388398-639C-32E5-E54E-68575606A2AE}"/>
              </a:ext>
            </a:extLst>
          </p:cNvPr>
          <p:cNvSpPr txBox="1">
            <a:spLocks/>
          </p:cNvSpPr>
          <p:nvPr/>
        </p:nvSpPr>
        <p:spPr bwMode="auto">
          <a:xfrm>
            <a:off x="122400" y="774000"/>
            <a:ext cx="11966400" cy="5976000"/>
          </a:xfrm>
          <a:prstGeom prst="rect">
            <a:avLst/>
          </a:prstGeom>
          <a:noFill/>
          <a:ln w="15875">
            <a:solidFill>
              <a:srgbClr val="243569"/>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GB" altLang="en-US" sz="1800">
              <a:latin typeface="+mn-lt"/>
            </a:endParaRPr>
          </a:p>
        </p:txBody>
      </p:sp>
      <p:sp>
        <p:nvSpPr>
          <p:cNvPr id="4" name="Rectangle 3">
            <a:extLst>
              <a:ext uri="{FF2B5EF4-FFF2-40B4-BE49-F238E27FC236}">
                <a16:creationId xmlns:a16="http://schemas.microsoft.com/office/drawing/2014/main" id="{8D80B4E8-495D-22BD-D446-A0DD5F88B802}"/>
              </a:ext>
            </a:extLst>
          </p:cNvPr>
          <p:cNvSpPr/>
          <p:nvPr/>
        </p:nvSpPr>
        <p:spPr>
          <a:xfrm>
            <a:off x="0" y="0"/>
            <a:ext cx="12192000" cy="669925"/>
          </a:xfrm>
          <a:prstGeom prst="rect">
            <a:avLst/>
          </a:prstGeom>
          <a:solidFill>
            <a:srgbClr val="E62344"/>
          </a:solidFill>
          <a:ln>
            <a:noFill/>
          </a:ln>
        </p:spPr>
        <p:style>
          <a:lnRef idx="2">
            <a:schemeClr val="accent1">
              <a:shade val="50000"/>
            </a:schemeClr>
          </a:lnRef>
          <a:fillRef idx="1">
            <a:schemeClr val="accent1"/>
          </a:fillRef>
          <a:effectRef idx="0">
            <a:schemeClr val="accent1"/>
          </a:effectRef>
          <a:fontRef idx="minor">
            <a:schemeClr val="lt1"/>
          </a:fontRef>
        </p:style>
        <p:txBody>
          <a:bodyPr bIns="72000" anchor="ctr"/>
          <a:lstStyle/>
          <a:p>
            <a:pPr eaLnBrk="1" fontAlgn="auto" hangingPunct="1">
              <a:spcBef>
                <a:spcPts val="0"/>
              </a:spcBef>
              <a:spcAft>
                <a:spcPts val="0"/>
              </a:spcAft>
              <a:defRPr/>
            </a:pPr>
            <a:r>
              <a:rPr lang="en-GB" sz="3200">
                <a:latin typeface="Arial" panose="020B0604020202020204" pitchFamily="34" charset="0"/>
                <a:cs typeface="Arial" panose="020B0604020202020204" pitchFamily="34" charset="0"/>
              </a:rPr>
              <a:t>	4. Perceptions Survey – Local Concerns and Confidence</a:t>
            </a:r>
          </a:p>
        </p:txBody>
      </p:sp>
      <p:pic>
        <p:nvPicPr>
          <p:cNvPr id="11" name="Picture 10">
            <a:extLst>
              <a:ext uri="{FF2B5EF4-FFF2-40B4-BE49-F238E27FC236}">
                <a16:creationId xmlns:a16="http://schemas.microsoft.com/office/drawing/2014/main" id="{D2972AC8-6CA2-10EF-A2C5-3E848B034490}"/>
              </a:ext>
            </a:extLst>
          </p:cNvPr>
          <p:cNvPicPr>
            <a:picLocks/>
          </p:cNvPicPr>
          <p:nvPr/>
        </p:nvPicPr>
        <p:blipFill>
          <a:blip r:embed="rId3"/>
          <a:stretch>
            <a:fillRect/>
          </a:stretch>
        </p:blipFill>
        <p:spPr>
          <a:xfrm>
            <a:off x="1567800" y="824400"/>
            <a:ext cx="9075600" cy="5875200"/>
          </a:xfrm>
          <a:prstGeom prst="rect">
            <a:avLst/>
          </a:prstGeom>
        </p:spPr>
      </p:pic>
    </p:spTree>
    <p:extLst>
      <p:ext uri="{BB962C8B-B14F-4D97-AF65-F5344CB8AC3E}">
        <p14:creationId xmlns:p14="http://schemas.microsoft.com/office/powerpoint/2010/main" val="9389707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C101F0-654A-C62C-E0E0-B86A70EB5F5A}"/>
            </a:ext>
          </a:extLst>
        </p:cNvPr>
        <p:cNvGrpSpPr/>
        <p:nvPr/>
      </p:nvGrpSpPr>
      <p:grpSpPr>
        <a:xfrm>
          <a:off x="0" y="0"/>
          <a:ext cx="0" cy="0"/>
          <a:chOff x="0" y="0"/>
          <a:chExt cx="0" cy="0"/>
        </a:xfrm>
      </p:grpSpPr>
      <p:sp>
        <p:nvSpPr>
          <p:cNvPr id="14338" name="TextBox 14">
            <a:extLst>
              <a:ext uri="{FF2B5EF4-FFF2-40B4-BE49-F238E27FC236}">
                <a16:creationId xmlns:a16="http://schemas.microsoft.com/office/drawing/2014/main" id="{BF9BF67D-6462-80C7-E85A-0356D9FB7F4A}"/>
              </a:ext>
            </a:extLst>
          </p:cNvPr>
          <p:cNvSpPr txBox="1">
            <a:spLocks noChangeArrowheads="1"/>
          </p:cNvSpPr>
          <p:nvPr/>
        </p:nvSpPr>
        <p:spPr bwMode="auto">
          <a:xfrm>
            <a:off x="120506" y="773364"/>
            <a:ext cx="5910048" cy="3261600"/>
          </a:xfrm>
          <a:prstGeom prst="rect">
            <a:avLst/>
          </a:prstGeom>
          <a:noFill/>
          <a:ln w="15875">
            <a:solidFill>
              <a:srgbClr val="00206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GB" altLang="en-US" sz="1800"/>
          </a:p>
        </p:txBody>
      </p:sp>
      <p:sp>
        <p:nvSpPr>
          <p:cNvPr id="3" name="TextBox 14">
            <a:extLst>
              <a:ext uri="{FF2B5EF4-FFF2-40B4-BE49-F238E27FC236}">
                <a16:creationId xmlns:a16="http://schemas.microsoft.com/office/drawing/2014/main" id="{15B79121-F246-C5AD-6218-D48D6E6935FF}"/>
              </a:ext>
            </a:extLst>
          </p:cNvPr>
          <p:cNvSpPr txBox="1">
            <a:spLocks noChangeArrowheads="1"/>
          </p:cNvSpPr>
          <p:nvPr/>
        </p:nvSpPr>
        <p:spPr bwMode="auto">
          <a:xfrm>
            <a:off x="6174000" y="773364"/>
            <a:ext cx="5910048" cy="3261600"/>
          </a:xfrm>
          <a:prstGeom prst="rect">
            <a:avLst/>
          </a:prstGeom>
          <a:noFill/>
          <a:ln w="15875">
            <a:solidFill>
              <a:srgbClr val="00206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GB" altLang="en-US" sz="1800"/>
          </a:p>
        </p:txBody>
      </p:sp>
      <p:sp>
        <p:nvSpPr>
          <p:cNvPr id="4" name="Rectangle 3">
            <a:extLst>
              <a:ext uri="{FF2B5EF4-FFF2-40B4-BE49-F238E27FC236}">
                <a16:creationId xmlns:a16="http://schemas.microsoft.com/office/drawing/2014/main" id="{F675ECAF-70D2-75E3-D44C-CAF39A1E6286}"/>
              </a:ext>
            </a:extLst>
          </p:cNvPr>
          <p:cNvSpPr/>
          <p:nvPr/>
        </p:nvSpPr>
        <p:spPr>
          <a:xfrm>
            <a:off x="0" y="0"/>
            <a:ext cx="12192000" cy="669925"/>
          </a:xfrm>
          <a:prstGeom prst="rect">
            <a:avLst/>
          </a:prstGeom>
          <a:solidFill>
            <a:srgbClr val="E6234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sz="3200"/>
              <a:t>	</a:t>
            </a:r>
            <a:r>
              <a:rPr lang="en-GB" sz="3200">
                <a:latin typeface="Arial" panose="020B0604020202020204" pitchFamily="34" charset="0"/>
                <a:cs typeface="Arial" panose="020B0604020202020204" pitchFamily="34" charset="0"/>
              </a:rPr>
              <a:t>5. Overall Crime</a:t>
            </a:r>
          </a:p>
        </p:txBody>
      </p:sp>
      <p:sp>
        <p:nvSpPr>
          <p:cNvPr id="14341" name="TextBox 13">
            <a:extLst>
              <a:ext uri="{FF2B5EF4-FFF2-40B4-BE49-F238E27FC236}">
                <a16:creationId xmlns:a16="http://schemas.microsoft.com/office/drawing/2014/main" id="{CFC2594D-BF2E-AAD2-789B-B023AEFA0E13}"/>
              </a:ext>
            </a:extLst>
          </p:cNvPr>
          <p:cNvSpPr txBox="1">
            <a:spLocks noChangeArrowheads="1"/>
          </p:cNvSpPr>
          <p:nvPr/>
        </p:nvSpPr>
        <p:spPr bwMode="auto">
          <a:xfrm>
            <a:off x="120506" y="4116802"/>
            <a:ext cx="11962800" cy="2664000"/>
          </a:xfrm>
          <a:prstGeom prst="rect">
            <a:avLst/>
          </a:prstGeom>
          <a:noFill/>
          <a:ln w="15875">
            <a:solidFill>
              <a:srgbClr val="002060"/>
            </a:solidFill>
            <a:miter lim="800000"/>
            <a:headEnd/>
            <a:tailEnd/>
          </a:ln>
          <a:extLst>
            <a:ext uri="{909E8E84-426E-40DD-AFC4-6F175D3DCCD1}">
              <a14:hiddenFill xmlns:a14="http://schemas.microsoft.com/office/drawing/2010/main">
                <a:solidFill>
                  <a:srgbClr val="FFFFFF"/>
                </a:solidFill>
              </a14:hiddenFill>
            </a:ext>
          </a:extLst>
        </p:spPr>
        <p:txBody>
          <a:bodyPr wrap="square" lIns="91440" tIns="45720" rIns="91440" bIns="45720" anchor="t">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hangingPunct="1">
              <a:lnSpc>
                <a:spcPct val="100000"/>
              </a:lnSpc>
              <a:spcBef>
                <a:spcPct val="0"/>
              </a:spcBef>
              <a:buFontTx/>
              <a:buNone/>
            </a:pPr>
            <a:r>
              <a:rPr lang="en-GB" altLang="en-US" sz="1300" b="1" i="1">
                <a:latin typeface="Arial" panose="020B0604020202020204" pitchFamily="34" charset="0"/>
                <a:cs typeface="Arial" panose="020B0604020202020204" pitchFamily="34" charset="0"/>
              </a:rPr>
              <a:t>Operational Overview</a:t>
            </a:r>
          </a:p>
          <a:p>
            <a:pPr algn="just" eaLnBrk="1" hangingPunct="1">
              <a:lnSpc>
                <a:spcPct val="100000"/>
              </a:lnSpc>
              <a:spcBef>
                <a:spcPct val="0"/>
              </a:spcBef>
              <a:buFontTx/>
              <a:buNone/>
            </a:pPr>
            <a:endParaRPr lang="en-GB" altLang="en-US" sz="600" b="1" i="1">
              <a:latin typeface="Avenir Next LT Pro Demi" panose="020B0704020202020204" pitchFamily="34" charset="0"/>
              <a:cs typeface="Arial" panose="020B0604020202020204" pitchFamily="34" charset="0"/>
            </a:endParaRPr>
          </a:p>
          <a:p>
            <a:pPr algn="just" eaLnBrk="1" hangingPunct="1">
              <a:lnSpc>
                <a:spcPct val="100000"/>
              </a:lnSpc>
              <a:spcBef>
                <a:spcPct val="0"/>
              </a:spcBef>
              <a:buFontTx/>
              <a:buNone/>
            </a:pPr>
            <a:r>
              <a:rPr lang="en-GB" altLang="en-US" sz="1100">
                <a:latin typeface="Arial" panose="020B0604020202020204" pitchFamily="34" charset="0"/>
                <a:cs typeface="Arial" panose="020B0604020202020204" pitchFamily="34" charset="0"/>
              </a:rPr>
              <a:t>Overall, 14,148 crimes were recorded in Gwent during the fourth quarter of the 2024-25 financial year (Q4 2024-25). This represents a reduction of 3.0% (438 fewer offences) when compared to the quarter prior, but an increase of 2.9% (396 additional offences) when compared to the same quarter during the previous financial year. </a:t>
            </a:r>
          </a:p>
          <a:p>
            <a:pPr algn="just" eaLnBrk="1" hangingPunct="1">
              <a:lnSpc>
                <a:spcPct val="100000"/>
              </a:lnSpc>
              <a:spcBef>
                <a:spcPct val="0"/>
              </a:spcBef>
              <a:buFontTx/>
              <a:buNone/>
            </a:pPr>
            <a:endParaRPr lang="en-GB" altLang="en-US" sz="600">
              <a:latin typeface="Arial" panose="020B0604020202020204" pitchFamily="34" charset="0"/>
              <a:cs typeface="Arial" panose="020B0604020202020204" pitchFamily="34" charset="0"/>
            </a:endParaRPr>
          </a:p>
          <a:p>
            <a:pPr algn="just" eaLnBrk="1" hangingPunct="1">
              <a:lnSpc>
                <a:spcPct val="100000"/>
              </a:lnSpc>
              <a:spcBef>
                <a:spcPct val="0"/>
              </a:spcBef>
              <a:buFontTx/>
              <a:buNone/>
            </a:pPr>
            <a:r>
              <a:rPr lang="en-GB" altLang="en-US" sz="1100">
                <a:latin typeface="Arial" panose="020B0604020202020204" pitchFamily="34" charset="0"/>
                <a:cs typeface="Arial" panose="020B0604020202020204" pitchFamily="34" charset="0"/>
              </a:rPr>
              <a:t>The overall solved rate for Q4 2024-25 stands at 14.0%, with 1,979 crimes solved. This is an increase of 3.3 percentage points when compared to the previous quarter, with 424 additional crimes solved. However, the solved rate has fallen by 0.2 percentage points when compared to the same quarter during the previous financial year, albeit with 23 additional crimes solved.</a:t>
            </a:r>
          </a:p>
          <a:p>
            <a:pPr algn="just" eaLnBrk="1" hangingPunct="1">
              <a:lnSpc>
                <a:spcPct val="100000"/>
              </a:lnSpc>
              <a:spcBef>
                <a:spcPct val="0"/>
              </a:spcBef>
              <a:buFontTx/>
              <a:buNone/>
            </a:pPr>
            <a:endParaRPr lang="en-GB" altLang="en-US" sz="600">
              <a:latin typeface="Arial" panose="020B0604020202020204" pitchFamily="34" charset="0"/>
              <a:cs typeface="Arial" panose="020B0604020202020204" pitchFamily="34" charset="0"/>
            </a:endParaRPr>
          </a:p>
          <a:p>
            <a:pPr algn="just">
              <a:lnSpc>
                <a:spcPct val="100000"/>
              </a:lnSpc>
              <a:spcBef>
                <a:spcPct val="0"/>
              </a:spcBef>
              <a:buNone/>
            </a:pPr>
            <a:r>
              <a:rPr lang="en-GB" altLang="en-US" sz="1100">
                <a:latin typeface="Arial" panose="020B0604020202020204" pitchFamily="34" charset="0"/>
                <a:cs typeface="Arial" panose="020B0604020202020204" pitchFamily="34" charset="0"/>
              </a:rPr>
              <a:t>A programme of work is being designed which will focus on the improving the quality of investigations, with the aim of increasing the positive outcome rate and improving the service provided to victims, as well as procedural justice. This is aligned with the Chief Constable's vision for improving public trust and confidence in the force.</a:t>
            </a:r>
          </a:p>
          <a:p>
            <a:pPr algn="just" eaLnBrk="1" hangingPunct="1">
              <a:lnSpc>
                <a:spcPct val="100000"/>
              </a:lnSpc>
              <a:spcBef>
                <a:spcPct val="0"/>
              </a:spcBef>
              <a:buFontTx/>
              <a:buNone/>
            </a:pPr>
            <a:endParaRPr lang="en-GB" altLang="en-US" sz="1100">
              <a:latin typeface="Arial" panose="020B0604020202020204" pitchFamily="34" charset="0"/>
              <a:cs typeface="Arial" panose="020B0604020202020204" pitchFamily="34" charset="0"/>
            </a:endParaRPr>
          </a:p>
          <a:p>
            <a:pPr algn="just" eaLnBrk="1" hangingPunct="1">
              <a:lnSpc>
                <a:spcPct val="100000"/>
              </a:lnSpc>
              <a:spcBef>
                <a:spcPct val="0"/>
              </a:spcBef>
              <a:buFontTx/>
              <a:buNone/>
            </a:pPr>
            <a:endParaRPr lang="en-GB" altLang="en-US" sz="1100">
              <a:latin typeface="Arial" panose="020B0604020202020204" pitchFamily="34" charset="0"/>
              <a:cs typeface="Arial" panose="020B0604020202020204" pitchFamily="34" charset="0"/>
            </a:endParaRPr>
          </a:p>
          <a:p>
            <a:pPr algn="just" eaLnBrk="1" hangingPunct="1">
              <a:lnSpc>
                <a:spcPct val="100000"/>
              </a:lnSpc>
              <a:spcBef>
                <a:spcPct val="0"/>
              </a:spcBef>
              <a:buFontTx/>
              <a:buNone/>
            </a:pPr>
            <a:endParaRPr lang="en-GB" altLang="en-US" sz="1100">
              <a:latin typeface="Arial" panose="020B0604020202020204" pitchFamily="34" charset="0"/>
              <a:cs typeface="Arial" panose="020B0604020202020204" pitchFamily="34" charset="0"/>
            </a:endParaRPr>
          </a:p>
          <a:p>
            <a:pPr algn="just" eaLnBrk="1" hangingPunct="1">
              <a:lnSpc>
                <a:spcPct val="100000"/>
              </a:lnSpc>
              <a:spcBef>
                <a:spcPct val="0"/>
              </a:spcBef>
              <a:buFontTx/>
              <a:buNone/>
            </a:pPr>
            <a:endParaRPr lang="en-GB" altLang="en-US" sz="1100">
              <a:latin typeface="Arial" panose="020B0604020202020204" pitchFamily="34" charset="0"/>
              <a:cs typeface="Arial" panose="020B0604020202020204" pitchFamily="34" charset="0"/>
            </a:endParaRPr>
          </a:p>
          <a:p>
            <a:pPr algn="just" eaLnBrk="1" hangingPunct="1">
              <a:lnSpc>
                <a:spcPct val="100000"/>
              </a:lnSpc>
              <a:spcBef>
                <a:spcPct val="0"/>
              </a:spcBef>
              <a:buFontTx/>
              <a:buNone/>
            </a:pPr>
            <a:endParaRPr lang="en-GB" altLang="en-US" sz="1100">
              <a:latin typeface="Arial" panose="020B0604020202020204" pitchFamily="34" charset="0"/>
              <a:cs typeface="Arial" panose="020B0604020202020204" pitchFamily="34" charset="0"/>
            </a:endParaRPr>
          </a:p>
          <a:p>
            <a:pPr algn="just" eaLnBrk="1" hangingPunct="1">
              <a:lnSpc>
                <a:spcPct val="100000"/>
              </a:lnSpc>
              <a:spcBef>
                <a:spcPct val="0"/>
              </a:spcBef>
              <a:buFontTx/>
              <a:buNone/>
            </a:pPr>
            <a:endParaRPr lang="en-GB" altLang="en-US" sz="1100">
              <a:latin typeface="Arial" panose="020B0604020202020204" pitchFamily="34" charset="0"/>
              <a:cs typeface="Arial" panose="020B0604020202020204" pitchFamily="34" charset="0"/>
            </a:endParaRPr>
          </a:p>
          <a:p>
            <a:pPr algn="just" eaLnBrk="1" hangingPunct="1">
              <a:lnSpc>
                <a:spcPct val="100000"/>
              </a:lnSpc>
              <a:spcBef>
                <a:spcPct val="0"/>
              </a:spcBef>
              <a:buFontTx/>
              <a:buNone/>
            </a:pPr>
            <a:endParaRPr lang="en-GB" altLang="en-US" sz="1100">
              <a:latin typeface="Arial" panose="020B0604020202020204" pitchFamily="34" charset="0"/>
              <a:cs typeface="Arial" panose="020B0604020202020204" pitchFamily="34" charset="0"/>
            </a:endParaRPr>
          </a:p>
          <a:p>
            <a:pPr algn="just" eaLnBrk="1" hangingPunct="1">
              <a:lnSpc>
                <a:spcPct val="100000"/>
              </a:lnSpc>
              <a:spcBef>
                <a:spcPct val="0"/>
              </a:spcBef>
              <a:buFontTx/>
              <a:buNone/>
            </a:pPr>
            <a:endParaRPr lang="en-GB" altLang="en-US" sz="1100">
              <a:latin typeface="Arial" panose="020B0604020202020204" pitchFamily="34" charset="0"/>
              <a:cs typeface="Arial" panose="020B0604020202020204" pitchFamily="34" charset="0"/>
            </a:endParaRPr>
          </a:p>
          <a:p>
            <a:pPr algn="just" eaLnBrk="1" hangingPunct="1">
              <a:lnSpc>
                <a:spcPct val="100000"/>
              </a:lnSpc>
              <a:spcBef>
                <a:spcPct val="0"/>
              </a:spcBef>
              <a:buFontTx/>
              <a:buNone/>
            </a:pPr>
            <a:endParaRPr lang="en-GB" altLang="en-US" sz="1100">
              <a:latin typeface="Arial" panose="020B0604020202020204" pitchFamily="34" charset="0"/>
              <a:cs typeface="Arial" panose="020B0604020202020204" pitchFamily="34" charset="0"/>
            </a:endParaRPr>
          </a:p>
        </p:txBody>
      </p:sp>
      <p:graphicFrame>
        <p:nvGraphicFramePr>
          <p:cNvPr id="2" name="Table 1">
            <a:extLst>
              <a:ext uri="{FF2B5EF4-FFF2-40B4-BE49-F238E27FC236}">
                <a16:creationId xmlns:a16="http://schemas.microsoft.com/office/drawing/2014/main" id="{3327A5D2-2FBA-B2F6-0D37-BB1BC8FA1FA5}"/>
              </a:ext>
            </a:extLst>
          </p:cNvPr>
          <p:cNvGraphicFramePr>
            <a:graphicFrameLocks/>
          </p:cNvGraphicFramePr>
          <p:nvPr>
            <p:extLst>
              <p:ext uri="{D42A27DB-BD31-4B8C-83A1-F6EECF244321}">
                <p14:modId xmlns:p14="http://schemas.microsoft.com/office/powerpoint/2010/main" val="3264764874"/>
              </p:ext>
            </p:extLst>
          </p:nvPr>
        </p:nvGraphicFramePr>
        <p:xfrm>
          <a:off x="6426947" y="3441949"/>
          <a:ext cx="5404154" cy="489120"/>
        </p:xfrm>
        <a:graphic>
          <a:graphicData uri="http://schemas.openxmlformats.org/drawingml/2006/table">
            <a:tbl>
              <a:tblPr firstRow="1" bandRow="1"/>
              <a:tblGrid>
                <a:gridCol w="864000">
                  <a:extLst>
                    <a:ext uri="{9D8B030D-6E8A-4147-A177-3AD203B41FA5}">
                      <a16:colId xmlns:a16="http://schemas.microsoft.com/office/drawing/2014/main" val="2609853781"/>
                    </a:ext>
                  </a:extLst>
                </a:gridCol>
                <a:gridCol w="504000">
                  <a:extLst>
                    <a:ext uri="{9D8B030D-6E8A-4147-A177-3AD203B41FA5}">
                      <a16:colId xmlns:a16="http://schemas.microsoft.com/office/drawing/2014/main" val="3238801725"/>
                    </a:ext>
                  </a:extLst>
                </a:gridCol>
                <a:gridCol w="504000">
                  <a:extLst>
                    <a:ext uri="{9D8B030D-6E8A-4147-A177-3AD203B41FA5}">
                      <a16:colId xmlns:a16="http://schemas.microsoft.com/office/drawing/2014/main" val="129847028"/>
                    </a:ext>
                  </a:extLst>
                </a:gridCol>
                <a:gridCol w="504000">
                  <a:extLst>
                    <a:ext uri="{9D8B030D-6E8A-4147-A177-3AD203B41FA5}">
                      <a16:colId xmlns:a16="http://schemas.microsoft.com/office/drawing/2014/main" val="2983655793"/>
                    </a:ext>
                  </a:extLst>
                </a:gridCol>
                <a:gridCol w="504000">
                  <a:extLst>
                    <a:ext uri="{9D8B030D-6E8A-4147-A177-3AD203B41FA5}">
                      <a16:colId xmlns:a16="http://schemas.microsoft.com/office/drawing/2014/main" val="1752032484"/>
                    </a:ext>
                  </a:extLst>
                </a:gridCol>
                <a:gridCol w="504000">
                  <a:extLst>
                    <a:ext uri="{9D8B030D-6E8A-4147-A177-3AD203B41FA5}">
                      <a16:colId xmlns:a16="http://schemas.microsoft.com/office/drawing/2014/main" val="3044844383"/>
                    </a:ext>
                  </a:extLst>
                </a:gridCol>
                <a:gridCol w="436154">
                  <a:extLst>
                    <a:ext uri="{9D8B030D-6E8A-4147-A177-3AD203B41FA5}">
                      <a16:colId xmlns:a16="http://schemas.microsoft.com/office/drawing/2014/main" val="848912980"/>
                    </a:ext>
                  </a:extLst>
                </a:gridCol>
                <a:gridCol w="576000">
                  <a:extLst>
                    <a:ext uri="{9D8B030D-6E8A-4147-A177-3AD203B41FA5}">
                      <a16:colId xmlns:a16="http://schemas.microsoft.com/office/drawing/2014/main" val="2436559015"/>
                    </a:ext>
                  </a:extLst>
                </a:gridCol>
                <a:gridCol w="504000">
                  <a:extLst>
                    <a:ext uri="{9D8B030D-6E8A-4147-A177-3AD203B41FA5}">
                      <a16:colId xmlns:a16="http://schemas.microsoft.com/office/drawing/2014/main" val="1495873282"/>
                    </a:ext>
                  </a:extLst>
                </a:gridCol>
                <a:gridCol w="504000">
                  <a:extLst>
                    <a:ext uri="{9D8B030D-6E8A-4147-A177-3AD203B41FA5}">
                      <a16:colId xmlns:a16="http://schemas.microsoft.com/office/drawing/2014/main" val="1487143500"/>
                    </a:ext>
                  </a:extLst>
                </a:gridCol>
              </a:tblGrid>
              <a:tr h="144000">
                <a:tc>
                  <a:txBody>
                    <a:bodyPr/>
                    <a:lstStyle/>
                    <a:p>
                      <a:pPr algn="ctr"/>
                      <a:r>
                        <a:rPr lang="en-GB" sz="800" b="1">
                          <a:solidFill>
                            <a:srgbClr val="002060"/>
                          </a:solidFill>
                          <a:latin typeface="Arial" panose="020B0604020202020204" pitchFamily="34" charset="0"/>
                          <a:cs typeface="Arial" panose="020B0604020202020204" pitchFamily="34" charset="0"/>
                        </a:rPr>
                        <a:t>Financial Year</a:t>
                      </a:r>
                    </a:p>
                  </a:txBody>
                  <a:tcPr marL="36000" marR="3600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a:solidFill>
                            <a:srgbClr val="002060"/>
                          </a:solidFill>
                          <a:latin typeface="Arial" panose="020B0604020202020204" pitchFamily="34" charset="0"/>
                          <a:cs typeface="Arial" panose="020B0604020202020204" pitchFamily="34" charset="0"/>
                        </a:rPr>
                        <a:t>20-21</a:t>
                      </a:r>
                    </a:p>
                  </a:txBody>
                  <a:tcPr marL="36000" marR="3600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a:solidFill>
                            <a:srgbClr val="002060"/>
                          </a:solidFill>
                          <a:latin typeface="Arial" panose="020B0604020202020204" pitchFamily="34" charset="0"/>
                          <a:cs typeface="Arial" panose="020B0604020202020204" pitchFamily="34" charset="0"/>
                        </a:rPr>
                        <a:t>21-22</a:t>
                      </a:r>
                    </a:p>
                  </a:txBody>
                  <a:tcPr marL="36000" marR="3600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a:solidFill>
                            <a:srgbClr val="002060"/>
                          </a:solidFill>
                          <a:latin typeface="Arial" panose="020B0604020202020204" pitchFamily="34" charset="0"/>
                          <a:cs typeface="Arial" panose="020B0604020202020204" pitchFamily="34" charset="0"/>
                        </a:rPr>
                        <a:t>22-23</a:t>
                      </a:r>
                    </a:p>
                  </a:txBody>
                  <a:tcPr marL="36000" marR="3600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a:solidFill>
                            <a:srgbClr val="002060"/>
                          </a:solidFill>
                          <a:latin typeface="Arial" panose="020B0604020202020204" pitchFamily="34" charset="0"/>
                          <a:cs typeface="Arial" panose="020B0604020202020204" pitchFamily="34" charset="0"/>
                        </a:rPr>
                        <a:t>23-24</a:t>
                      </a:r>
                    </a:p>
                  </a:txBody>
                  <a:tcPr marL="36000" marR="3600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a:solidFill>
                            <a:srgbClr val="002060"/>
                          </a:solidFill>
                          <a:latin typeface="Arial" panose="020B0604020202020204" pitchFamily="34" charset="0"/>
                          <a:cs typeface="Arial" panose="020B0604020202020204" pitchFamily="34" charset="0"/>
                        </a:rPr>
                        <a:t>24-25</a:t>
                      </a:r>
                    </a:p>
                  </a:txBody>
                  <a:tcPr marL="36000" marR="3600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GB" sz="800" b="1" i="0" u="none" strike="noStrike">
                        <a:solidFill>
                          <a:srgbClr val="002060"/>
                        </a:solidFill>
                        <a:effectLst/>
                        <a:latin typeface="Arial" panose="020B0604020202020204" pitchFamily="34" charset="0"/>
                        <a:cs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800" b="1" i="0" u="none" strike="noStrike">
                          <a:solidFill>
                            <a:srgbClr val="002060"/>
                          </a:solidFill>
                          <a:effectLst/>
                          <a:latin typeface="Arial" panose="020B0604020202020204" pitchFamily="34" charset="0"/>
                          <a:cs typeface="Arial" panose="020B0604020202020204" pitchFamily="34" charset="0"/>
                        </a:rPr>
                        <a:t>Quarter</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800" b="1" i="0" u="none" strike="noStrike">
                          <a:solidFill>
                            <a:srgbClr val="002060"/>
                          </a:solidFill>
                          <a:effectLst/>
                          <a:latin typeface="Arial" panose="020B0604020202020204" pitchFamily="34" charset="0"/>
                          <a:cs typeface="Arial" panose="020B0604020202020204" pitchFamily="34" charset="0"/>
                        </a:rPr>
                        <a:t>Q3 24-25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800" b="1" i="0" u="none" strike="noStrike">
                          <a:solidFill>
                            <a:srgbClr val="002060"/>
                          </a:solidFill>
                          <a:effectLst/>
                          <a:latin typeface="Arial" panose="020B0604020202020204" pitchFamily="34" charset="0"/>
                          <a:cs typeface="Arial" panose="020B0604020202020204" pitchFamily="34" charset="0"/>
                        </a:rPr>
                        <a:t>Q4 23-24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65647735"/>
                  </a:ext>
                </a:extLst>
              </a:tr>
              <a:tr h="331200">
                <a:tc>
                  <a:txBody>
                    <a:bodyPr/>
                    <a:lstStyle/>
                    <a:p>
                      <a:pPr algn="ctr" rtl="0" fontAlgn="ctr"/>
                      <a:r>
                        <a:rPr lang="en-GB" sz="800" b="1" i="0" u="none" strike="noStrike">
                          <a:solidFill>
                            <a:srgbClr val="002060"/>
                          </a:solidFill>
                          <a:effectLst/>
                          <a:latin typeface="Arial" panose="020B0604020202020204" pitchFamily="34" charset="0"/>
                        </a:rPr>
                        <a:t>Solved Rate</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800" b="1" i="0" u="none" strike="noStrike">
                          <a:solidFill>
                            <a:srgbClr val="000000"/>
                          </a:solidFill>
                          <a:effectLst/>
                          <a:latin typeface="Arial" panose="020B0604020202020204" pitchFamily="34" charset="0"/>
                        </a:rPr>
                        <a:t>15.7%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800" b="1" i="0" u="none" strike="noStrike">
                          <a:solidFill>
                            <a:srgbClr val="000000"/>
                          </a:solidFill>
                          <a:effectLst/>
                          <a:latin typeface="Arial" panose="020B0604020202020204" pitchFamily="34" charset="0"/>
                        </a:rPr>
                        <a:t>11.0%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800" b="1" i="0" u="none" strike="noStrike">
                          <a:solidFill>
                            <a:srgbClr val="000000"/>
                          </a:solidFill>
                          <a:effectLst/>
                          <a:latin typeface="Arial" panose="020B0604020202020204" pitchFamily="34" charset="0"/>
                        </a:rPr>
                        <a:t>9.7%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800" b="1" i="0" u="none" strike="noStrike">
                          <a:solidFill>
                            <a:srgbClr val="000000"/>
                          </a:solidFill>
                          <a:effectLst/>
                          <a:latin typeface="Arial" panose="020B0604020202020204" pitchFamily="34" charset="0"/>
                        </a:rPr>
                        <a:t>13.1%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800" b="1" i="0" u="none" strike="noStrike">
                          <a:solidFill>
                            <a:srgbClr val="000000"/>
                          </a:solidFill>
                          <a:effectLst/>
                          <a:latin typeface="Arial" panose="020B0604020202020204" pitchFamily="34" charset="0"/>
                        </a:rPr>
                        <a:t>12.5%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GB" sz="800" b="0" i="0" u="none" strike="noStrike">
                        <a:solidFill>
                          <a:srgbClr val="000000"/>
                        </a:solidFill>
                        <a:effectLst/>
                        <a:latin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800" b="1" i="0" u="none" strike="noStrike">
                          <a:solidFill>
                            <a:srgbClr val="002060"/>
                          </a:solidFill>
                          <a:effectLst/>
                          <a:latin typeface="Arial" panose="020B0604020202020204" pitchFamily="34" charset="0"/>
                        </a:rPr>
                        <a:t>PP Change</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a:solidFill>
                            <a:srgbClr val="000000"/>
                          </a:solidFill>
                          <a:effectLst/>
                          <a:latin typeface="Arial" panose="020B0604020202020204" pitchFamily="34" charset="0"/>
                        </a:rPr>
                        <a:t>3.3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800" b="1" i="0" u="none" strike="noStrike">
                          <a:solidFill>
                            <a:srgbClr val="000000"/>
                          </a:solidFill>
                          <a:effectLst/>
                          <a:latin typeface="Arial" panose="020B0604020202020204" pitchFamily="34" charset="0"/>
                        </a:rPr>
                        <a:t>-0.2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06712550"/>
                  </a:ext>
                </a:extLst>
              </a:tr>
            </a:tbl>
          </a:graphicData>
        </a:graphic>
      </p:graphicFrame>
      <p:graphicFrame>
        <p:nvGraphicFramePr>
          <p:cNvPr id="9" name="Table 8">
            <a:extLst>
              <a:ext uri="{FF2B5EF4-FFF2-40B4-BE49-F238E27FC236}">
                <a16:creationId xmlns:a16="http://schemas.microsoft.com/office/drawing/2014/main" id="{1BBAC167-928B-68F8-76F6-DFE31B66C167}"/>
              </a:ext>
            </a:extLst>
          </p:cNvPr>
          <p:cNvGraphicFramePr>
            <a:graphicFrameLocks/>
          </p:cNvGraphicFramePr>
          <p:nvPr>
            <p:extLst>
              <p:ext uri="{D42A27DB-BD31-4B8C-83A1-F6EECF244321}">
                <p14:modId xmlns:p14="http://schemas.microsoft.com/office/powerpoint/2010/main" val="1934920232"/>
              </p:ext>
            </p:extLst>
          </p:nvPr>
        </p:nvGraphicFramePr>
        <p:xfrm>
          <a:off x="343270" y="3441949"/>
          <a:ext cx="5464520" cy="489120"/>
        </p:xfrm>
        <a:graphic>
          <a:graphicData uri="http://schemas.openxmlformats.org/drawingml/2006/table">
            <a:tbl>
              <a:tblPr firstRow="1" bandRow="1">
                <a:effectLst/>
              </a:tblPr>
              <a:tblGrid>
                <a:gridCol w="864000">
                  <a:extLst>
                    <a:ext uri="{9D8B030D-6E8A-4147-A177-3AD203B41FA5}">
                      <a16:colId xmlns:a16="http://schemas.microsoft.com/office/drawing/2014/main" val="2609853781"/>
                    </a:ext>
                  </a:extLst>
                </a:gridCol>
                <a:gridCol w="504000">
                  <a:extLst>
                    <a:ext uri="{9D8B030D-6E8A-4147-A177-3AD203B41FA5}">
                      <a16:colId xmlns:a16="http://schemas.microsoft.com/office/drawing/2014/main" val="3238801725"/>
                    </a:ext>
                  </a:extLst>
                </a:gridCol>
                <a:gridCol w="504000">
                  <a:extLst>
                    <a:ext uri="{9D8B030D-6E8A-4147-A177-3AD203B41FA5}">
                      <a16:colId xmlns:a16="http://schemas.microsoft.com/office/drawing/2014/main" val="129847028"/>
                    </a:ext>
                  </a:extLst>
                </a:gridCol>
                <a:gridCol w="504000">
                  <a:extLst>
                    <a:ext uri="{9D8B030D-6E8A-4147-A177-3AD203B41FA5}">
                      <a16:colId xmlns:a16="http://schemas.microsoft.com/office/drawing/2014/main" val="2983655793"/>
                    </a:ext>
                  </a:extLst>
                </a:gridCol>
                <a:gridCol w="504000">
                  <a:extLst>
                    <a:ext uri="{9D8B030D-6E8A-4147-A177-3AD203B41FA5}">
                      <a16:colId xmlns:a16="http://schemas.microsoft.com/office/drawing/2014/main" val="1752032484"/>
                    </a:ext>
                  </a:extLst>
                </a:gridCol>
                <a:gridCol w="504000">
                  <a:extLst>
                    <a:ext uri="{9D8B030D-6E8A-4147-A177-3AD203B41FA5}">
                      <a16:colId xmlns:a16="http://schemas.microsoft.com/office/drawing/2014/main" val="3044844383"/>
                    </a:ext>
                  </a:extLst>
                </a:gridCol>
                <a:gridCol w="496520">
                  <a:extLst>
                    <a:ext uri="{9D8B030D-6E8A-4147-A177-3AD203B41FA5}">
                      <a16:colId xmlns:a16="http://schemas.microsoft.com/office/drawing/2014/main" val="3702094272"/>
                    </a:ext>
                  </a:extLst>
                </a:gridCol>
                <a:gridCol w="576000">
                  <a:extLst>
                    <a:ext uri="{9D8B030D-6E8A-4147-A177-3AD203B41FA5}">
                      <a16:colId xmlns:a16="http://schemas.microsoft.com/office/drawing/2014/main" val="3746660425"/>
                    </a:ext>
                  </a:extLst>
                </a:gridCol>
                <a:gridCol w="504000">
                  <a:extLst>
                    <a:ext uri="{9D8B030D-6E8A-4147-A177-3AD203B41FA5}">
                      <a16:colId xmlns:a16="http://schemas.microsoft.com/office/drawing/2014/main" val="1495873282"/>
                    </a:ext>
                  </a:extLst>
                </a:gridCol>
                <a:gridCol w="504000">
                  <a:extLst>
                    <a:ext uri="{9D8B030D-6E8A-4147-A177-3AD203B41FA5}">
                      <a16:colId xmlns:a16="http://schemas.microsoft.com/office/drawing/2014/main" val="1487143500"/>
                    </a:ext>
                  </a:extLst>
                </a:gridCol>
              </a:tblGrid>
              <a:tr h="144000">
                <a:tc>
                  <a:txBody>
                    <a:bodyPr/>
                    <a:lstStyle/>
                    <a:p>
                      <a:pPr algn="ctr"/>
                      <a:r>
                        <a:rPr lang="en-GB" sz="800" b="1">
                          <a:solidFill>
                            <a:srgbClr val="002060"/>
                          </a:solidFill>
                          <a:latin typeface="Arial" panose="020B0604020202020204" pitchFamily="34" charset="0"/>
                          <a:cs typeface="Arial" panose="020B0604020202020204" pitchFamily="34" charset="0"/>
                        </a:rPr>
                        <a:t>Financial Year</a:t>
                      </a:r>
                    </a:p>
                  </a:txBody>
                  <a:tcPr marL="36000" marR="3600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800" b="1" i="0" u="none" strike="noStrike">
                          <a:solidFill>
                            <a:srgbClr val="002060"/>
                          </a:solidFill>
                          <a:effectLst/>
                          <a:latin typeface="Arial" panose="020B0604020202020204" pitchFamily="34" charset="0"/>
                          <a:cs typeface="Arial" panose="020B0604020202020204" pitchFamily="34" charset="0"/>
                        </a:rPr>
                        <a:t>20-21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800" b="1" i="0" u="none" strike="noStrike">
                          <a:solidFill>
                            <a:srgbClr val="002060"/>
                          </a:solidFill>
                          <a:effectLst/>
                          <a:latin typeface="Arial" panose="020B0604020202020204" pitchFamily="34" charset="0"/>
                          <a:cs typeface="Arial" panose="020B0604020202020204" pitchFamily="34" charset="0"/>
                        </a:rPr>
                        <a:t>21-22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800" b="1" i="0" u="none" strike="noStrike">
                          <a:solidFill>
                            <a:srgbClr val="002060"/>
                          </a:solidFill>
                          <a:effectLst/>
                          <a:latin typeface="Arial" panose="020B0604020202020204" pitchFamily="34" charset="0"/>
                          <a:cs typeface="Arial" panose="020B0604020202020204" pitchFamily="34" charset="0"/>
                        </a:rPr>
                        <a:t>22-23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800" b="1" i="0" u="none" strike="noStrike">
                          <a:solidFill>
                            <a:srgbClr val="002060"/>
                          </a:solidFill>
                          <a:effectLst/>
                          <a:latin typeface="Arial" panose="020B0604020202020204" pitchFamily="34" charset="0"/>
                          <a:cs typeface="Arial" panose="020B0604020202020204" pitchFamily="34" charset="0"/>
                        </a:rPr>
                        <a:t>23-24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800" b="1" i="0" u="none" strike="noStrike">
                          <a:solidFill>
                            <a:srgbClr val="002060"/>
                          </a:solidFill>
                          <a:effectLst/>
                          <a:latin typeface="Arial" panose="020B0604020202020204" pitchFamily="34" charset="0"/>
                          <a:cs typeface="Arial" panose="020B0604020202020204" pitchFamily="34" charset="0"/>
                        </a:rPr>
                        <a:t>24-25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GB" sz="800" b="1" i="0" u="none" strike="noStrike">
                        <a:solidFill>
                          <a:srgbClr val="002060"/>
                        </a:solidFill>
                        <a:effectLst/>
                        <a:latin typeface="Arial" panose="020B0604020202020204" pitchFamily="34" charset="0"/>
                        <a:cs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800" b="1" i="0" u="none" strike="noStrike">
                          <a:solidFill>
                            <a:srgbClr val="002060"/>
                          </a:solidFill>
                          <a:effectLst/>
                          <a:latin typeface="Arial" panose="020B0604020202020204" pitchFamily="34" charset="0"/>
                          <a:cs typeface="Arial" panose="020B0604020202020204" pitchFamily="34" charset="0"/>
                        </a:rPr>
                        <a:t>Quarter</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800" b="1" i="0" u="none" strike="noStrike">
                          <a:solidFill>
                            <a:srgbClr val="002060"/>
                          </a:solidFill>
                          <a:effectLst/>
                          <a:latin typeface="Arial" panose="020B0604020202020204" pitchFamily="34" charset="0"/>
                          <a:cs typeface="Arial" panose="020B0604020202020204" pitchFamily="34" charset="0"/>
                        </a:rPr>
                        <a:t>Q3 24-25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800" b="1" i="0" u="none" strike="noStrike">
                          <a:solidFill>
                            <a:srgbClr val="002060"/>
                          </a:solidFill>
                          <a:effectLst/>
                          <a:latin typeface="Arial" panose="020B0604020202020204" pitchFamily="34" charset="0"/>
                          <a:cs typeface="Arial" panose="020B0604020202020204" pitchFamily="34" charset="0"/>
                        </a:rPr>
                        <a:t>Q4 23-24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65647735"/>
                  </a:ext>
                </a:extLst>
              </a:tr>
              <a:tr h="331200">
                <a:tc>
                  <a:txBody>
                    <a:bodyPr/>
                    <a:lstStyle/>
                    <a:p>
                      <a:pPr algn="ctr" fontAlgn="ctr"/>
                      <a:r>
                        <a:rPr lang="en-GB" sz="800" b="1" i="0" u="none" strike="noStrike">
                          <a:solidFill>
                            <a:srgbClr val="002060"/>
                          </a:solidFill>
                          <a:effectLst/>
                          <a:latin typeface="Arial" panose="020B0604020202020204" pitchFamily="34" charset="0"/>
                          <a:cs typeface="Arial" panose="020B0604020202020204" pitchFamily="34" charset="0"/>
                        </a:rPr>
                        <a:t>Volume</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800" b="1" i="0" u="none" strike="noStrike">
                          <a:solidFill>
                            <a:schemeClr val="tx1"/>
                          </a:solidFill>
                          <a:effectLst/>
                          <a:latin typeface="Arial" panose="020B0604020202020204" pitchFamily="34" charset="0"/>
                          <a:cs typeface="Arial" panose="020B0604020202020204" pitchFamily="34" charset="0"/>
                        </a:rPr>
                        <a:t>47,970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800" b="1" i="0" u="none" strike="noStrike">
                          <a:solidFill>
                            <a:schemeClr val="tx1"/>
                          </a:solidFill>
                          <a:effectLst/>
                          <a:latin typeface="Arial" panose="020B0604020202020204" pitchFamily="34" charset="0"/>
                          <a:cs typeface="Arial" panose="020B0604020202020204" pitchFamily="34" charset="0"/>
                        </a:rPr>
                        <a:t>53,007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800" b="1" i="0" u="none" strike="noStrike">
                          <a:solidFill>
                            <a:schemeClr val="tx1"/>
                          </a:solidFill>
                          <a:effectLst/>
                          <a:latin typeface="Arial" panose="020B0604020202020204" pitchFamily="34" charset="0"/>
                          <a:cs typeface="Arial" panose="020B0604020202020204" pitchFamily="34" charset="0"/>
                        </a:rPr>
                        <a:t>58,155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800" b="1" i="0" u="none" strike="noStrike">
                          <a:solidFill>
                            <a:schemeClr val="tx1"/>
                          </a:solidFill>
                          <a:effectLst/>
                          <a:latin typeface="Arial" panose="020B0604020202020204" pitchFamily="34" charset="0"/>
                          <a:cs typeface="Arial" panose="020B0604020202020204" pitchFamily="34" charset="0"/>
                        </a:rPr>
                        <a:t>57,093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800" b="1" i="0" u="none" strike="noStrike">
                          <a:solidFill>
                            <a:schemeClr val="tx1"/>
                          </a:solidFill>
                          <a:effectLst/>
                          <a:latin typeface="Arial" panose="020B0604020202020204" pitchFamily="34" charset="0"/>
                          <a:cs typeface="Arial" panose="020B0604020202020204" pitchFamily="34" charset="0"/>
                        </a:rPr>
                        <a:t>60,053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GB" sz="800" b="1" i="0" u="none" strike="noStrike">
                        <a:solidFill>
                          <a:schemeClr val="tx1"/>
                        </a:solidFill>
                        <a:effectLst/>
                        <a:latin typeface="Arial" panose="020B0604020202020204" pitchFamily="34" charset="0"/>
                        <a:cs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a:solidFill>
                            <a:srgbClr val="002060"/>
                          </a:solidFill>
                          <a:effectLst/>
                          <a:latin typeface="Arial" panose="020B0604020202020204" pitchFamily="34" charset="0"/>
                          <a:cs typeface="Arial" panose="020B0604020202020204" pitchFamily="34" charset="0"/>
                        </a:rPr>
                        <a:t>% Change</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a:solidFill>
                            <a:schemeClr val="tx1"/>
                          </a:solidFill>
                          <a:effectLst/>
                          <a:latin typeface="Arial" panose="020B0604020202020204" pitchFamily="34" charset="0"/>
                          <a:cs typeface="Arial" panose="020B0604020202020204" pitchFamily="34" charset="0"/>
                        </a:rPr>
                        <a:t>-3.0%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a:solidFill>
                            <a:schemeClr val="tx1"/>
                          </a:solidFill>
                          <a:effectLst/>
                          <a:latin typeface="Arial" panose="020B0604020202020204" pitchFamily="34" charset="0"/>
                          <a:cs typeface="Arial" panose="020B0604020202020204" pitchFamily="34" charset="0"/>
                        </a:rPr>
                        <a:t>2.9%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06712550"/>
                  </a:ext>
                </a:extLst>
              </a:tr>
            </a:tbl>
          </a:graphicData>
        </a:graphic>
      </p:graphicFrame>
      <p:pic>
        <p:nvPicPr>
          <p:cNvPr id="5" name="Picture 4">
            <a:extLst>
              <a:ext uri="{FF2B5EF4-FFF2-40B4-BE49-F238E27FC236}">
                <a16:creationId xmlns:a16="http://schemas.microsoft.com/office/drawing/2014/main" id="{CC721E4F-55BA-99AA-E862-C9113386FC33}"/>
              </a:ext>
            </a:extLst>
          </p:cNvPr>
          <p:cNvPicPr>
            <a:picLocks noChangeAspect="1"/>
          </p:cNvPicPr>
          <p:nvPr/>
        </p:nvPicPr>
        <p:blipFill>
          <a:blip r:embed="rId3"/>
          <a:stretch>
            <a:fillRect/>
          </a:stretch>
        </p:blipFill>
        <p:spPr>
          <a:xfrm>
            <a:off x="539374" y="882000"/>
            <a:ext cx="5072312" cy="2450804"/>
          </a:xfrm>
          <a:prstGeom prst="rect">
            <a:avLst/>
          </a:prstGeom>
        </p:spPr>
      </p:pic>
      <p:pic>
        <p:nvPicPr>
          <p:cNvPr id="6" name="Picture 5">
            <a:extLst>
              <a:ext uri="{FF2B5EF4-FFF2-40B4-BE49-F238E27FC236}">
                <a16:creationId xmlns:a16="http://schemas.microsoft.com/office/drawing/2014/main" id="{02C0B40B-E890-F042-6442-ACC8E1D2C72B}"/>
              </a:ext>
            </a:extLst>
          </p:cNvPr>
          <p:cNvPicPr>
            <a:picLocks noChangeAspect="1"/>
          </p:cNvPicPr>
          <p:nvPr/>
        </p:nvPicPr>
        <p:blipFill>
          <a:blip r:embed="rId4"/>
          <a:stretch>
            <a:fillRect/>
          </a:stretch>
        </p:blipFill>
        <p:spPr>
          <a:xfrm>
            <a:off x="6592868" y="882000"/>
            <a:ext cx="5072312" cy="2450804"/>
          </a:xfrm>
          <a:prstGeom prst="rect">
            <a:avLst/>
          </a:prstGeom>
        </p:spPr>
      </p:pic>
    </p:spTree>
    <p:extLst>
      <p:ext uri="{BB962C8B-B14F-4D97-AF65-F5344CB8AC3E}">
        <p14:creationId xmlns:p14="http://schemas.microsoft.com/office/powerpoint/2010/main" val="258161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2A5271-88C0-0E85-E856-0A8EBA772DEF}"/>
            </a:ext>
          </a:extLst>
        </p:cNvPr>
        <p:cNvGrpSpPr/>
        <p:nvPr/>
      </p:nvGrpSpPr>
      <p:grpSpPr>
        <a:xfrm>
          <a:off x="0" y="0"/>
          <a:ext cx="0" cy="0"/>
          <a:chOff x="0" y="0"/>
          <a:chExt cx="0" cy="0"/>
        </a:xfrm>
      </p:grpSpPr>
      <p:sp>
        <p:nvSpPr>
          <p:cNvPr id="14338" name="TextBox 14">
            <a:extLst>
              <a:ext uri="{FF2B5EF4-FFF2-40B4-BE49-F238E27FC236}">
                <a16:creationId xmlns:a16="http://schemas.microsoft.com/office/drawing/2014/main" id="{D2CF727D-42D0-D541-B933-F5D35CE0A45E}"/>
              </a:ext>
            </a:extLst>
          </p:cNvPr>
          <p:cNvSpPr txBox="1">
            <a:spLocks noChangeArrowheads="1"/>
          </p:cNvSpPr>
          <p:nvPr/>
        </p:nvSpPr>
        <p:spPr bwMode="auto">
          <a:xfrm>
            <a:off x="120506" y="773364"/>
            <a:ext cx="5910048" cy="3261600"/>
          </a:xfrm>
          <a:prstGeom prst="rect">
            <a:avLst/>
          </a:prstGeom>
          <a:noFill/>
          <a:ln w="15875">
            <a:solidFill>
              <a:srgbClr val="00206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GB" altLang="en-US" sz="1800"/>
          </a:p>
        </p:txBody>
      </p:sp>
      <p:sp>
        <p:nvSpPr>
          <p:cNvPr id="3" name="TextBox 14">
            <a:extLst>
              <a:ext uri="{FF2B5EF4-FFF2-40B4-BE49-F238E27FC236}">
                <a16:creationId xmlns:a16="http://schemas.microsoft.com/office/drawing/2014/main" id="{9F9F2EA3-31F1-8C9D-D479-048EEB684A1C}"/>
              </a:ext>
            </a:extLst>
          </p:cNvPr>
          <p:cNvSpPr txBox="1">
            <a:spLocks noChangeArrowheads="1"/>
          </p:cNvSpPr>
          <p:nvPr/>
        </p:nvSpPr>
        <p:spPr bwMode="auto">
          <a:xfrm>
            <a:off x="6174000" y="773364"/>
            <a:ext cx="5910048" cy="3261600"/>
          </a:xfrm>
          <a:prstGeom prst="rect">
            <a:avLst/>
          </a:prstGeom>
          <a:noFill/>
          <a:ln w="15875">
            <a:solidFill>
              <a:srgbClr val="00206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GB" altLang="en-US" sz="1800"/>
          </a:p>
        </p:txBody>
      </p:sp>
      <p:sp>
        <p:nvSpPr>
          <p:cNvPr id="4" name="Rectangle 3">
            <a:extLst>
              <a:ext uri="{FF2B5EF4-FFF2-40B4-BE49-F238E27FC236}">
                <a16:creationId xmlns:a16="http://schemas.microsoft.com/office/drawing/2014/main" id="{BB8C1E34-0469-DE04-4761-D7FF53977F0D}"/>
              </a:ext>
            </a:extLst>
          </p:cNvPr>
          <p:cNvSpPr/>
          <p:nvPr/>
        </p:nvSpPr>
        <p:spPr>
          <a:xfrm>
            <a:off x="0" y="0"/>
            <a:ext cx="12192000" cy="669925"/>
          </a:xfrm>
          <a:prstGeom prst="rect">
            <a:avLst/>
          </a:prstGeom>
          <a:solidFill>
            <a:srgbClr val="E6234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sz="3200"/>
              <a:t>	</a:t>
            </a:r>
            <a:r>
              <a:rPr lang="en-GB" sz="3200">
                <a:latin typeface="Arial" panose="020B0604020202020204" pitchFamily="34" charset="0"/>
                <a:cs typeface="Arial" panose="020B0604020202020204" pitchFamily="34" charset="0"/>
              </a:rPr>
              <a:t>6. Overall Incidents</a:t>
            </a:r>
          </a:p>
        </p:txBody>
      </p:sp>
      <p:sp>
        <p:nvSpPr>
          <p:cNvPr id="14341" name="TextBox 13">
            <a:extLst>
              <a:ext uri="{FF2B5EF4-FFF2-40B4-BE49-F238E27FC236}">
                <a16:creationId xmlns:a16="http://schemas.microsoft.com/office/drawing/2014/main" id="{FA1698FE-2F2E-078F-DC36-30276F591CEB}"/>
              </a:ext>
            </a:extLst>
          </p:cNvPr>
          <p:cNvSpPr txBox="1">
            <a:spLocks noChangeArrowheads="1"/>
          </p:cNvSpPr>
          <p:nvPr/>
        </p:nvSpPr>
        <p:spPr bwMode="auto">
          <a:xfrm>
            <a:off x="120506" y="4116802"/>
            <a:ext cx="11962800" cy="2664000"/>
          </a:xfrm>
          <a:prstGeom prst="rect">
            <a:avLst/>
          </a:prstGeom>
          <a:noFill/>
          <a:ln w="15875">
            <a:solidFill>
              <a:srgbClr val="002060"/>
            </a:solidFill>
            <a:miter lim="800000"/>
            <a:headEnd/>
            <a:tailEnd/>
          </a:ln>
          <a:extLst>
            <a:ext uri="{909E8E84-426E-40DD-AFC4-6F175D3DCCD1}">
              <a14:hiddenFill xmlns:a14="http://schemas.microsoft.com/office/drawing/2010/main">
                <a:solidFill>
                  <a:srgbClr val="FFFFFF"/>
                </a:solidFill>
              </a14:hiddenFill>
            </a:ext>
          </a:extLst>
        </p:spPr>
        <p:txBody>
          <a:bodyPr wrap="square" lIns="91440" tIns="45720" rIns="91440" bIns="45720" anchor="t">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hangingPunct="1">
              <a:lnSpc>
                <a:spcPct val="100000"/>
              </a:lnSpc>
              <a:spcBef>
                <a:spcPct val="0"/>
              </a:spcBef>
              <a:buFontTx/>
              <a:buNone/>
            </a:pPr>
            <a:r>
              <a:rPr lang="en-GB" altLang="en-US" sz="1300" b="1" i="1">
                <a:latin typeface="Arial" panose="020B0604020202020204" pitchFamily="34" charset="0"/>
                <a:cs typeface="Arial" panose="020B0604020202020204" pitchFamily="34" charset="0"/>
              </a:rPr>
              <a:t>Operational Overview</a:t>
            </a:r>
          </a:p>
          <a:p>
            <a:pPr algn="just" eaLnBrk="1" hangingPunct="1">
              <a:lnSpc>
                <a:spcPct val="100000"/>
              </a:lnSpc>
              <a:spcBef>
                <a:spcPct val="0"/>
              </a:spcBef>
              <a:buFontTx/>
              <a:buNone/>
            </a:pPr>
            <a:endParaRPr lang="en-GB" altLang="en-US" sz="600" b="1" i="1">
              <a:latin typeface="Avenir Next LT Pro Demi" panose="020B0704020202020204" pitchFamily="34" charset="0"/>
              <a:cs typeface="Arial" panose="020B0604020202020204" pitchFamily="34" charset="0"/>
            </a:endParaRPr>
          </a:p>
          <a:p>
            <a:pPr algn="just" eaLnBrk="1" hangingPunct="1">
              <a:lnSpc>
                <a:spcPct val="100000"/>
              </a:lnSpc>
              <a:spcBef>
                <a:spcPct val="0"/>
              </a:spcBef>
              <a:buFontTx/>
              <a:buNone/>
            </a:pPr>
            <a:r>
              <a:rPr lang="en-GB" altLang="en-US" sz="1100">
                <a:latin typeface="Arial" panose="020B0604020202020204" pitchFamily="34" charset="0"/>
                <a:cs typeface="Arial" panose="020B0604020202020204" pitchFamily="34" charset="0"/>
              </a:rPr>
              <a:t>Overall, 46,018 incidents were recorded during Q4 2024-25. This represents a reduction of 1.6% (741 fewer incidents) when compared to the quarter prior, but an increase of 4.6% (2,028 additional incidents) when compared to the same quarter during the previous financial year. </a:t>
            </a:r>
          </a:p>
          <a:p>
            <a:pPr algn="just" eaLnBrk="1" hangingPunct="1">
              <a:lnSpc>
                <a:spcPct val="100000"/>
              </a:lnSpc>
              <a:spcBef>
                <a:spcPct val="0"/>
              </a:spcBef>
              <a:buFontTx/>
              <a:buNone/>
            </a:pPr>
            <a:endParaRPr lang="en-GB" altLang="en-US" sz="600">
              <a:latin typeface="Arial" panose="020B0604020202020204" pitchFamily="34" charset="0"/>
              <a:cs typeface="Arial" panose="020B0604020202020204" pitchFamily="34" charset="0"/>
            </a:endParaRPr>
          </a:p>
          <a:p>
            <a:pPr algn="just" eaLnBrk="1" hangingPunct="1">
              <a:lnSpc>
                <a:spcPct val="100000"/>
              </a:lnSpc>
              <a:spcBef>
                <a:spcPct val="0"/>
              </a:spcBef>
              <a:buFontTx/>
              <a:buNone/>
            </a:pPr>
            <a:r>
              <a:rPr lang="en-GB" altLang="en-US" sz="1100">
                <a:latin typeface="Arial" panose="020B0604020202020204" pitchFamily="34" charset="0"/>
                <a:cs typeface="Arial" panose="020B0604020202020204" pitchFamily="34" charset="0"/>
              </a:rPr>
              <a:t>Of the 46,018 incidents recorded during Q4 2024-25, 11,767 were ‘crimed’ (assigned a crime category). This accounts for 25.6% of the overall incident volume during the quarter, with the remaining 74.4% (34,251 incidents) recorded as non-crime incidents. </a:t>
            </a:r>
            <a:endParaRPr lang="en-GB" altLang="en-US" sz="600" b="1" i="1">
              <a:solidFill>
                <a:srgbClr val="FF0000"/>
              </a:solidFill>
              <a:latin typeface="Avenir Next LT Pro Demi" panose="020B0704020202020204" pitchFamily="34" charset="0"/>
              <a:cs typeface="Arial" panose="020B0604020202020204" pitchFamily="34" charset="0"/>
            </a:endParaRPr>
          </a:p>
          <a:p>
            <a:pPr algn="just" eaLnBrk="1" hangingPunct="1">
              <a:lnSpc>
                <a:spcPct val="100000"/>
              </a:lnSpc>
              <a:spcBef>
                <a:spcPct val="0"/>
              </a:spcBef>
              <a:buFontTx/>
              <a:buNone/>
            </a:pPr>
            <a:endParaRPr lang="en-GB" altLang="en-US" sz="600" b="1" i="1">
              <a:solidFill>
                <a:srgbClr val="FF0000"/>
              </a:solidFill>
              <a:latin typeface="Avenir Next LT Pro Demi" panose="020B0704020202020204" pitchFamily="34" charset="0"/>
              <a:cs typeface="Arial" panose="020B0604020202020204" pitchFamily="34" charset="0"/>
            </a:endParaRPr>
          </a:p>
          <a:p>
            <a:pPr algn="just" eaLnBrk="1" hangingPunct="1">
              <a:lnSpc>
                <a:spcPct val="100000"/>
              </a:lnSpc>
              <a:spcBef>
                <a:spcPct val="0"/>
              </a:spcBef>
              <a:buFontTx/>
              <a:buNone/>
            </a:pPr>
            <a:r>
              <a:rPr lang="en-GB" altLang="en-US" sz="1100" i="1">
                <a:latin typeface="Arial" panose="020B0604020202020204" pitchFamily="34" charset="0"/>
                <a:cs typeface="Arial" panose="020B0604020202020204" pitchFamily="34" charset="0"/>
              </a:rPr>
              <a:t>Additional crimes can be created independently of incidents, accounting for the difference between the number of crimed incidents and the overall crime volume for the quarter.</a:t>
            </a:r>
          </a:p>
          <a:p>
            <a:pPr algn="just" eaLnBrk="1" hangingPunct="1">
              <a:lnSpc>
                <a:spcPct val="100000"/>
              </a:lnSpc>
              <a:spcBef>
                <a:spcPct val="0"/>
              </a:spcBef>
              <a:buFontTx/>
              <a:buNone/>
            </a:pPr>
            <a:endParaRPr lang="en-GB" altLang="en-US" sz="1100" i="1">
              <a:latin typeface="Arial" panose="020B0604020202020204" pitchFamily="34" charset="0"/>
              <a:cs typeface="Arial" panose="020B0604020202020204" pitchFamily="34" charset="0"/>
            </a:endParaRPr>
          </a:p>
          <a:p>
            <a:pPr algn="just" eaLnBrk="1" hangingPunct="1">
              <a:lnSpc>
                <a:spcPct val="100000"/>
              </a:lnSpc>
              <a:spcBef>
                <a:spcPct val="0"/>
              </a:spcBef>
              <a:buFontTx/>
              <a:buNone/>
            </a:pPr>
            <a:endParaRPr lang="en-GB" altLang="en-US" sz="1100" i="1">
              <a:latin typeface="Arial" panose="020B0604020202020204" pitchFamily="34" charset="0"/>
              <a:cs typeface="Arial" panose="020B0604020202020204" pitchFamily="34" charset="0"/>
            </a:endParaRPr>
          </a:p>
          <a:p>
            <a:pPr algn="just" eaLnBrk="1" hangingPunct="1">
              <a:lnSpc>
                <a:spcPct val="100000"/>
              </a:lnSpc>
              <a:spcBef>
                <a:spcPct val="0"/>
              </a:spcBef>
              <a:buFontTx/>
              <a:buNone/>
            </a:pPr>
            <a:endParaRPr lang="en-GB" altLang="en-US" sz="1100" i="1">
              <a:latin typeface="Arial" panose="020B0604020202020204" pitchFamily="34" charset="0"/>
              <a:cs typeface="Arial" panose="020B0604020202020204" pitchFamily="34" charset="0"/>
            </a:endParaRPr>
          </a:p>
          <a:p>
            <a:pPr algn="just" eaLnBrk="1" hangingPunct="1">
              <a:lnSpc>
                <a:spcPct val="100000"/>
              </a:lnSpc>
              <a:spcBef>
                <a:spcPct val="0"/>
              </a:spcBef>
              <a:buFontTx/>
              <a:buNone/>
            </a:pPr>
            <a:endParaRPr lang="en-GB" altLang="en-US" sz="1100" i="1">
              <a:latin typeface="Arial" panose="020B0604020202020204" pitchFamily="34" charset="0"/>
              <a:cs typeface="Arial" panose="020B0604020202020204" pitchFamily="34" charset="0"/>
            </a:endParaRPr>
          </a:p>
          <a:p>
            <a:pPr algn="just" eaLnBrk="1" hangingPunct="1">
              <a:lnSpc>
                <a:spcPct val="100000"/>
              </a:lnSpc>
              <a:spcBef>
                <a:spcPct val="0"/>
              </a:spcBef>
              <a:buFontTx/>
              <a:buNone/>
            </a:pPr>
            <a:endParaRPr lang="en-GB" altLang="en-US" sz="1100" i="1">
              <a:latin typeface="Arial" panose="020B0604020202020204" pitchFamily="34" charset="0"/>
              <a:cs typeface="Arial" panose="020B0604020202020204" pitchFamily="34" charset="0"/>
            </a:endParaRPr>
          </a:p>
          <a:p>
            <a:pPr algn="just" eaLnBrk="1" hangingPunct="1">
              <a:lnSpc>
                <a:spcPct val="100000"/>
              </a:lnSpc>
              <a:spcBef>
                <a:spcPct val="0"/>
              </a:spcBef>
              <a:buFontTx/>
              <a:buNone/>
            </a:pPr>
            <a:endParaRPr lang="en-GB" altLang="en-US" sz="1100" i="1">
              <a:latin typeface="Arial" panose="020B0604020202020204" pitchFamily="34" charset="0"/>
              <a:cs typeface="Arial" panose="020B0604020202020204" pitchFamily="34" charset="0"/>
            </a:endParaRPr>
          </a:p>
          <a:p>
            <a:pPr algn="just" eaLnBrk="1" hangingPunct="1">
              <a:lnSpc>
                <a:spcPct val="100000"/>
              </a:lnSpc>
              <a:spcBef>
                <a:spcPct val="0"/>
              </a:spcBef>
              <a:buFontTx/>
              <a:buNone/>
            </a:pPr>
            <a:endParaRPr lang="en-GB" altLang="en-US" sz="600" i="1">
              <a:latin typeface="Arial" panose="020B0604020202020204" pitchFamily="34" charset="0"/>
              <a:cs typeface="Arial" panose="020B0604020202020204" pitchFamily="34" charset="0"/>
            </a:endParaRPr>
          </a:p>
          <a:p>
            <a:pPr algn="just" eaLnBrk="1" hangingPunct="1">
              <a:lnSpc>
                <a:spcPct val="100000"/>
              </a:lnSpc>
              <a:spcBef>
                <a:spcPct val="0"/>
              </a:spcBef>
              <a:buFontTx/>
              <a:buNone/>
            </a:pPr>
            <a:endParaRPr lang="en-GB" altLang="en-US" sz="600" i="1">
              <a:latin typeface="Arial" panose="020B0604020202020204" pitchFamily="34" charset="0"/>
              <a:cs typeface="Arial" panose="020B0604020202020204" pitchFamily="34" charset="0"/>
            </a:endParaRPr>
          </a:p>
          <a:p>
            <a:pPr algn="just" eaLnBrk="1" hangingPunct="1">
              <a:lnSpc>
                <a:spcPct val="100000"/>
              </a:lnSpc>
              <a:spcBef>
                <a:spcPct val="0"/>
              </a:spcBef>
              <a:buFontTx/>
              <a:buNone/>
            </a:pPr>
            <a:endParaRPr lang="en-GB" altLang="en-US" sz="600" i="1">
              <a:latin typeface="Arial" panose="020B0604020202020204" pitchFamily="34" charset="0"/>
              <a:cs typeface="Arial" panose="020B0604020202020204" pitchFamily="34" charset="0"/>
            </a:endParaRPr>
          </a:p>
        </p:txBody>
      </p:sp>
      <p:graphicFrame>
        <p:nvGraphicFramePr>
          <p:cNvPr id="2" name="Table 1">
            <a:extLst>
              <a:ext uri="{FF2B5EF4-FFF2-40B4-BE49-F238E27FC236}">
                <a16:creationId xmlns:a16="http://schemas.microsoft.com/office/drawing/2014/main" id="{8A6768A4-A379-F882-DEEF-287DD0274592}"/>
              </a:ext>
            </a:extLst>
          </p:cNvPr>
          <p:cNvGraphicFramePr>
            <a:graphicFrameLocks/>
          </p:cNvGraphicFramePr>
          <p:nvPr>
            <p:extLst>
              <p:ext uri="{D42A27DB-BD31-4B8C-83A1-F6EECF244321}">
                <p14:modId xmlns:p14="http://schemas.microsoft.com/office/powerpoint/2010/main" val="2094104657"/>
              </p:ext>
            </p:extLst>
          </p:nvPr>
        </p:nvGraphicFramePr>
        <p:xfrm>
          <a:off x="6426947" y="3441949"/>
          <a:ext cx="5404154" cy="489120"/>
        </p:xfrm>
        <a:graphic>
          <a:graphicData uri="http://schemas.openxmlformats.org/drawingml/2006/table">
            <a:tbl>
              <a:tblPr firstRow="1" bandRow="1"/>
              <a:tblGrid>
                <a:gridCol w="864000">
                  <a:extLst>
                    <a:ext uri="{9D8B030D-6E8A-4147-A177-3AD203B41FA5}">
                      <a16:colId xmlns:a16="http://schemas.microsoft.com/office/drawing/2014/main" val="2609853781"/>
                    </a:ext>
                  </a:extLst>
                </a:gridCol>
                <a:gridCol w="504000">
                  <a:extLst>
                    <a:ext uri="{9D8B030D-6E8A-4147-A177-3AD203B41FA5}">
                      <a16:colId xmlns:a16="http://schemas.microsoft.com/office/drawing/2014/main" val="3238801725"/>
                    </a:ext>
                  </a:extLst>
                </a:gridCol>
                <a:gridCol w="504000">
                  <a:extLst>
                    <a:ext uri="{9D8B030D-6E8A-4147-A177-3AD203B41FA5}">
                      <a16:colId xmlns:a16="http://schemas.microsoft.com/office/drawing/2014/main" val="129847028"/>
                    </a:ext>
                  </a:extLst>
                </a:gridCol>
                <a:gridCol w="504000">
                  <a:extLst>
                    <a:ext uri="{9D8B030D-6E8A-4147-A177-3AD203B41FA5}">
                      <a16:colId xmlns:a16="http://schemas.microsoft.com/office/drawing/2014/main" val="2983655793"/>
                    </a:ext>
                  </a:extLst>
                </a:gridCol>
                <a:gridCol w="504000">
                  <a:extLst>
                    <a:ext uri="{9D8B030D-6E8A-4147-A177-3AD203B41FA5}">
                      <a16:colId xmlns:a16="http://schemas.microsoft.com/office/drawing/2014/main" val="1752032484"/>
                    </a:ext>
                  </a:extLst>
                </a:gridCol>
                <a:gridCol w="504000">
                  <a:extLst>
                    <a:ext uri="{9D8B030D-6E8A-4147-A177-3AD203B41FA5}">
                      <a16:colId xmlns:a16="http://schemas.microsoft.com/office/drawing/2014/main" val="3044844383"/>
                    </a:ext>
                  </a:extLst>
                </a:gridCol>
                <a:gridCol w="436154">
                  <a:extLst>
                    <a:ext uri="{9D8B030D-6E8A-4147-A177-3AD203B41FA5}">
                      <a16:colId xmlns:a16="http://schemas.microsoft.com/office/drawing/2014/main" val="848912980"/>
                    </a:ext>
                  </a:extLst>
                </a:gridCol>
                <a:gridCol w="576000">
                  <a:extLst>
                    <a:ext uri="{9D8B030D-6E8A-4147-A177-3AD203B41FA5}">
                      <a16:colId xmlns:a16="http://schemas.microsoft.com/office/drawing/2014/main" val="2436559015"/>
                    </a:ext>
                  </a:extLst>
                </a:gridCol>
                <a:gridCol w="504000">
                  <a:extLst>
                    <a:ext uri="{9D8B030D-6E8A-4147-A177-3AD203B41FA5}">
                      <a16:colId xmlns:a16="http://schemas.microsoft.com/office/drawing/2014/main" val="1495873282"/>
                    </a:ext>
                  </a:extLst>
                </a:gridCol>
                <a:gridCol w="504000">
                  <a:extLst>
                    <a:ext uri="{9D8B030D-6E8A-4147-A177-3AD203B41FA5}">
                      <a16:colId xmlns:a16="http://schemas.microsoft.com/office/drawing/2014/main" val="1487143500"/>
                    </a:ext>
                  </a:extLst>
                </a:gridCol>
              </a:tblGrid>
              <a:tr h="144000">
                <a:tc>
                  <a:txBody>
                    <a:bodyPr/>
                    <a:lstStyle/>
                    <a:p>
                      <a:pPr algn="ctr"/>
                      <a:r>
                        <a:rPr lang="en-GB" sz="800" b="1">
                          <a:solidFill>
                            <a:srgbClr val="002060"/>
                          </a:solidFill>
                          <a:latin typeface="Arial" panose="020B0604020202020204" pitchFamily="34" charset="0"/>
                          <a:cs typeface="Arial" panose="020B0604020202020204" pitchFamily="34" charset="0"/>
                        </a:rPr>
                        <a:t>Financial Year</a:t>
                      </a:r>
                    </a:p>
                  </a:txBody>
                  <a:tcPr marL="36000" marR="3600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a:solidFill>
                            <a:srgbClr val="002060"/>
                          </a:solidFill>
                          <a:latin typeface="Arial" panose="020B0604020202020204" pitchFamily="34" charset="0"/>
                          <a:cs typeface="Arial" panose="020B0604020202020204" pitchFamily="34" charset="0"/>
                        </a:rPr>
                        <a:t>20-21</a:t>
                      </a:r>
                    </a:p>
                  </a:txBody>
                  <a:tcPr marL="36000" marR="3600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a:solidFill>
                            <a:srgbClr val="002060"/>
                          </a:solidFill>
                          <a:latin typeface="Arial" panose="020B0604020202020204" pitchFamily="34" charset="0"/>
                          <a:cs typeface="Arial" panose="020B0604020202020204" pitchFamily="34" charset="0"/>
                        </a:rPr>
                        <a:t>21-22</a:t>
                      </a:r>
                    </a:p>
                  </a:txBody>
                  <a:tcPr marL="36000" marR="3600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a:solidFill>
                            <a:srgbClr val="002060"/>
                          </a:solidFill>
                          <a:latin typeface="Arial" panose="020B0604020202020204" pitchFamily="34" charset="0"/>
                          <a:cs typeface="Arial" panose="020B0604020202020204" pitchFamily="34" charset="0"/>
                        </a:rPr>
                        <a:t>22-23</a:t>
                      </a:r>
                    </a:p>
                  </a:txBody>
                  <a:tcPr marL="36000" marR="3600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a:solidFill>
                            <a:srgbClr val="002060"/>
                          </a:solidFill>
                          <a:latin typeface="Arial" panose="020B0604020202020204" pitchFamily="34" charset="0"/>
                          <a:cs typeface="Arial" panose="020B0604020202020204" pitchFamily="34" charset="0"/>
                        </a:rPr>
                        <a:t>23-24</a:t>
                      </a:r>
                    </a:p>
                  </a:txBody>
                  <a:tcPr marL="36000" marR="3600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a:solidFill>
                            <a:srgbClr val="002060"/>
                          </a:solidFill>
                          <a:latin typeface="Arial" panose="020B0604020202020204" pitchFamily="34" charset="0"/>
                          <a:cs typeface="Arial" panose="020B0604020202020204" pitchFamily="34" charset="0"/>
                        </a:rPr>
                        <a:t>24-25</a:t>
                      </a:r>
                    </a:p>
                  </a:txBody>
                  <a:tcPr marL="36000" marR="3600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GB" sz="800" b="1" i="0" u="none" strike="noStrike">
                        <a:solidFill>
                          <a:srgbClr val="002060"/>
                        </a:solidFill>
                        <a:effectLst/>
                        <a:latin typeface="Arial" panose="020B0604020202020204" pitchFamily="34" charset="0"/>
                        <a:cs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800" b="1" i="0" u="none" strike="noStrike">
                          <a:solidFill>
                            <a:srgbClr val="002060"/>
                          </a:solidFill>
                          <a:effectLst/>
                          <a:latin typeface="Arial" panose="020B0604020202020204" pitchFamily="34" charset="0"/>
                          <a:cs typeface="Arial" panose="020B0604020202020204" pitchFamily="34" charset="0"/>
                        </a:rPr>
                        <a:t>Quarter</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800" b="1" i="0" u="none" strike="noStrike">
                          <a:solidFill>
                            <a:srgbClr val="002060"/>
                          </a:solidFill>
                          <a:effectLst/>
                          <a:latin typeface="Arial" panose="020B0604020202020204" pitchFamily="34" charset="0"/>
                          <a:cs typeface="Arial" panose="020B0604020202020204" pitchFamily="34" charset="0"/>
                        </a:rPr>
                        <a:t>Q3 24-25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800" b="1" i="0" u="none" strike="noStrike">
                          <a:solidFill>
                            <a:srgbClr val="002060"/>
                          </a:solidFill>
                          <a:effectLst/>
                          <a:latin typeface="Arial" panose="020B0604020202020204" pitchFamily="34" charset="0"/>
                          <a:cs typeface="Arial" panose="020B0604020202020204" pitchFamily="34" charset="0"/>
                        </a:rPr>
                        <a:t>Q4 23-24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65647735"/>
                  </a:ext>
                </a:extLst>
              </a:tr>
              <a:tr h="331200">
                <a:tc>
                  <a:txBody>
                    <a:bodyPr/>
                    <a:lstStyle/>
                    <a:p>
                      <a:pPr algn="ctr" rtl="0" fontAlgn="ctr"/>
                      <a:r>
                        <a:rPr lang="en-GB" sz="800" b="1" i="0" u="none" strike="noStrike">
                          <a:solidFill>
                            <a:srgbClr val="002060"/>
                          </a:solidFill>
                          <a:effectLst/>
                          <a:latin typeface="Arial" panose="020B0604020202020204" pitchFamily="34" charset="0"/>
                        </a:rPr>
                        <a:t>% Crimed</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800" b="1" i="0" u="none" strike="noStrike">
                          <a:solidFill>
                            <a:srgbClr val="000000"/>
                          </a:solidFill>
                          <a:effectLst/>
                          <a:latin typeface="Arial" panose="020B0604020202020204" pitchFamily="34" charset="0"/>
                        </a:rPr>
                        <a:t>23.3%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800" b="1" i="0" u="none" strike="noStrike">
                          <a:solidFill>
                            <a:srgbClr val="000000"/>
                          </a:solidFill>
                          <a:effectLst/>
                          <a:latin typeface="Arial" panose="020B0604020202020204" pitchFamily="34" charset="0"/>
                        </a:rPr>
                        <a:t>26.3%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800" b="1" i="0" u="none" strike="noStrike">
                          <a:solidFill>
                            <a:srgbClr val="000000"/>
                          </a:solidFill>
                          <a:effectLst/>
                          <a:latin typeface="Arial" panose="020B0604020202020204" pitchFamily="34" charset="0"/>
                        </a:rPr>
                        <a:t>28.4%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800" b="1" i="0" u="none" strike="noStrike">
                          <a:solidFill>
                            <a:srgbClr val="000000"/>
                          </a:solidFill>
                          <a:effectLst/>
                          <a:latin typeface="Arial" panose="020B0604020202020204" pitchFamily="34" charset="0"/>
                        </a:rPr>
                        <a:t>26.4%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800" b="1" i="0" u="none" strike="noStrike">
                          <a:solidFill>
                            <a:srgbClr val="000000"/>
                          </a:solidFill>
                          <a:effectLst/>
                          <a:latin typeface="Arial" panose="020B0604020202020204" pitchFamily="34" charset="0"/>
                        </a:rPr>
                        <a:t>26.7%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GB" sz="800" b="0" i="0" u="none" strike="noStrike">
                        <a:solidFill>
                          <a:srgbClr val="000000"/>
                        </a:solidFill>
                        <a:effectLst/>
                        <a:latin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800" b="1" i="0" u="none" strike="noStrike">
                          <a:solidFill>
                            <a:srgbClr val="002060"/>
                          </a:solidFill>
                          <a:effectLst/>
                          <a:latin typeface="Arial" panose="020B0604020202020204" pitchFamily="34" charset="0"/>
                        </a:rPr>
                        <a:t>PP Change</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a:solidFill>
                            <a:srgbClr val="000000"/>
                          </a:solidFill>
                          <a:effectLst/>
                          <a:latin typeface="Arial" panose="020B0604020202020204" pitchFamily="34" charset="0"/>
                        </a:rPr>
                        <a:t>-0.5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800" b="1" i="0" u="none" strike="noStrike">
                          <a:solidFill>
                            <a:srgbClr val="000000"/>
                          </a:solidFill>
                          <a:effectLst/>
                          <a:latin typeface="Arial" panose="020B0604020202020204" pitchFamily="34" charset="0"/>
                        </a:rPr>
                        <a:t>-1.7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06712550"/>
                  </a:ext>
                </a:extLst>
              </a:tr>
            </a:tbl>
          </a:graphicData>
        </a:graphic>
      </p:graphicFrame>
      <p:graphicFrame>
        <p:nvGraphicFramePr>
          <p:cNvPr id="9" name="Table 8">
            <a:extLst>
              <a:ext uri="{FF2B5EF4-FFF2-40B4-BE49-F238E27FC236}">
                <a16:creationId xmlns:a16="http://schemas.microsoft.com/office/drawing/2014/main" id="{642876E0-3487-9A38-2D1E-D20E05B5EB69}"/>
              </a:ext>
            </a:extLst>
          </p:cNvPr>
          <p:cNvGraphicFramePr>
            <a:graphicFrameLocks/>
          </p:cNvGraphicFramePr>
          <p:nvPr>
            <p:extLst>
              <p:ext uri="{D42A27DB-BD31-4B8C-83A1-F6EECF244321}">
                <p14:modId xmlns:p14="http://schemas.microsoft.com/office/powerpoint/2010/main" val="1561415491"/>
              </p:ext>
            </p:extLst>
          </p:nvPr>
        </p:nvGraphicFramePr>
        <p:xfrm>
          <a:off x="343270" y="3441949"/>
          <a:ext cx="5464520" cy="489120"/>
        </p:xfrm>
        <a:graphic>
          <a:graphicData uri="http://schemas.openxmlformats.org/drawingml/2006/table">
            <a:tbl>
              <a:tblPr firstRow="1" bandRow="1">
                <a:effectLst/>
              </a:tblPr>
              <a:tblGrid>
                <a:gridCol w="864000">
                  <a:extLst>
                    <a:ext uri="{9D8B030D-6E8A-4147-A177-3AD203B41FA5}">
                      <a16:colId xmlns:a16="http://schemas.microsoft.com/office/drawing/2014/main" val="2609853781"/>
                    </a:ext>
                  </a:extLst>
                </a:gridCol>
                <a:gridCol w="504000">
                  <a:extLst>
                    <a:ext uri="{9D8B030D-6E8A-4147-A177-3AD203B41FA5}">
                      <a16:colId xmlns:a16="http://schemas.microsoft.com/office/drawing/2014/main" val="3238801725"/>
                    </a:ext>
                  </a:extLst>
                </a:gridCol>
                <a:gridCol w="504000">
                  <a:extLst>
                    <a:ext uri="{9D8B030D-6E8A-4147-A177-3AD203B41FA5}">
                      <a16:colId xmlns:a16="http://schemas.microsoft.com/office/drawing/2014/main" val="129847028"/>
                    </a:ext>
                  </a:extLst>
                </a:gridCol>
                <a:gridCol w="504000">
                  <a:extLst>
                    <a:ext uri="{9D8B030D-6E8A-4147-A177-3AD203B41FA5}">
                      <a16:colId xmlns:a16="http://schemas.microsoft.com/office/drawing/2014/main" val="2983655793"/>
                    </a:ext>
                  </a:extLst>
                </a:gridCol>
                <a:gridCol w="504000">
                  <a:extLst>
                    <a:ext uri="{9D8B030D-6E8A-4147-A177-3AD203B41FA5}">
                      <a16:colId xmlns:a16="http://schemas.microsoft.com/office/drawing/2014/main" val="1752032484"/>
                    </a:ext>
                  </a:extLst>
                </a:gridCol>
                <a:gridCol w="504000">
                  <a:extLst>
                    <a:ext uri="{9D8B030D-6E8A-4147-A177-3AD203B41FA5}">
                      <a16:colId xmlns:a16="http://schemas.microsoft.com/office/drawing/2014/main" val="3044844383"/>
                    </a:ext>
                  </a:extLst>
                </a:gridCol>
                <a:gridCol w="496520">
                  <a:extLst>
                    <a:ext uri="{9D8B030D-6E8A-4147-A177-3AD203B41FA5}">
                      <a16:colId xmlns:a16="http://schemas.microsoft.com/office/drawing/2014/main" val="3702094272"/>
                    </a:ext>
                  </a:extLst>
                </a:gridCol>
                <a:gridCol w="576000">
                  <a:extLst>
                    <a:ext uri="{9D8B030D-6E8A-4147-A177-3AD203B41FA5}">
                      <a16:colId xmlns:a16="http://schemas.microsoft.com/office/drawing/2014/main" val="3746660425"/>
                    </a:ext>
                  </a:extLst>
                </a:gridCol>
                <a:gridCol w="504000">
                  <a:extLst>
                    <a:ext uri="{9D8B030D-6E8A-4147-A177-3AD203B41FA5}">
                      <a16:colId xmlns:a16="http://schemas.microsoft.com/office/drawing/2014/main" val="1495873282"/>
                    </a:ext>
                  </a:extLst>
                </a:gridCol>
                <a:gridCol w="504000">
                  <a:extLst>
                    <a:ext uri="{9D8B030D-6E8A-4147-A177-3AD203B41FA5}">
                      <a16:colId xmlns:a16="http://schemas.microsoft.com/office/drawing/2014/main" val="1487143500"/>
                    </a:ext>
                  </a:extLst>
                </a:gridCol>
              </a:tblGrid>
              <a:tr h="144000">
                <a:tc>
                  <a:txBody>
                    <a:bodyPr/>
                    <a:lstStyle/>
                    <a:p>
                      <a:pPr algn="ctr"/>
                      <a:r>
                        <a:rPr lang="en-GB" sz="800" b="1">
                          <a:solidFill>
                            <a:srgbClr val="002060"/>
                          </a:solidFill>
                          <a:latin typeface="Arial" panose="020B0604020202020204" pitchFamily="34" charset="0"/>
                          <a:cs typeface="Arial" panose="020B0604020202020204" pitchFamily="34" charset="0"/>
                        </a:rPr>
                        <a:t>Financial Year</a:t>
                      </a:r>
                    </a:p>
                  </a:txBody>
                  <a:tcPr marL="36000" marR="3600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800" b="1" i="0" u="none" strike="noStrike">
                          <a:solidFill>
                            <a:srgbClr val="002060"/>
                          </a:solidFill>
                          <a:effectLst/>
                          <a:latin typeface="Arial" panose="020B0604020202020204" pitchFamily="34" charset="0"/>
                          <a:cs typeface="Arial" panose="020B0604020202020204" pitchFamily="34" charset="0"/>
                        </a:rPr>
                        <a:t>20-21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800" b="1" i="0" u="none" strike="noStrike">
                          <a:solidFill>
                            <a:srgbClr val="002060"/>
                          </a:solidFill>
                          <a:effectLst/>
                          <a:latin typeface="Arial" panose="020B0604020202020204" pitchFamily="34" charset="0"/>
                          <a:cs typeface="Arial" panose="020B0604020202020204" pitchFamily="34" charset="0"/>
                        </a:rPr>
                        <a:t>21-22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800" b="1" i="0" u="none" strike="noStrike">
                          <a:solidFill>
                            <a:srgbClr val="002060"/>
                          </a:solidFill>
                          <a:effectLst/>
                          <a:latin typeface="Arial" panose="020B0604020202020204" pitchFamily="34" charset="0"/>
                          <a:cs typeface="Arial" panose="020B0604020202020204" pitchFamily="34" charset="0"/>
                        </a:rPr>
                        <a:t>22-23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800" b="1" i="0" u="none" strike="noStrike">
                          <a:solidFill>
                            <a:srgbClr val="002060"/>
                          </a:solidFill>
                          <a:effectLst/>
                          <a:latin typeface="Arial" panose="020B0604020202020204" pitchFamily="34" charset="0"/>
                          <a:cs typeface="Arial" panose="020B0604020202020204" pitchFamily="34" charset="0"/>
                        </a:rPr>
                        <a:t>23-24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800" b="1" i="0" u="none" strike="noStrike">
                          <a:solidFill>
                            <a:srgbClr val="002060"/>
                          </a:solidFill>
                          <a:effectLst/>
                          <a:latin typeface="Arial" panose="020B0604020202020204" pitchFamily="34" charset="0"/>
                          <a:cs typeface="Arial" panose="020B0604020202020204" pitchFamily="34" charset="0"/>
                        </a:rPr>
                        <a:t>24-25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GB" sz="800" b="1" i="0" u="none" strike="noStrike">
                        <a:solidFill>
                          <a:srgbClr val="002060"/>
                        </a:solidFill>
                        <a:effectLst/>
                        <a:latin typeface="Arial" panose="020B0604020202020204" pitchFamily="34" charset="0"/>
                        <a:cs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800" b="1" i="0" u="none" strike="noStrike">
                          <a:solidFill>
                            <a:srgbClr val="002060"/>
                          </a:solidFill>
                          <a:effectLst/>
                          <a:latin typeface="Arial" panose="020B0604020202020204" pitchFamily="34" charset="0"/>
                          <a:cs typeface="Arial" panose="020B0604020202020204" pitchFamily="34" charset="0"/>
                        </a:rPr>
                        <a:t>Quarter</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800" b="1" i="0" u="none" strike="noStrike">
                          <a:solidFill>
                            <a:srgbClr val="002060"/>
                          </a:solidFill>
                          <a:effectLst/>
                          <a:latin typeface="Arial" panose="020B0604020202020204" pitchFamily="34" charset="0"/>
                          <a:cs typeface="Arial" panose="020B0604020202020204" pitchFamily="34" charset="0"/>
                        </a:rPr>
                        <a:t>Q3 24-25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800" b="1" i="0" u="none" strike="noStrike">
                          <a:solidFill>
                            <a:srgbClr val="002060"/>
                          </a:solidFill>
                          <a:effectLst/>
                          <a:latin typeface="Arial" panose="020B0604020202020204" pitchFamily="34" charset="0"/>
                          <a:cs typeface="Arial" panose="020B0604020202020204" pitchFamily="34" charset="0"/>
                        </a:rPr>
                        <a:t>Q4 23-24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65647735"/>
                  </a:ext>
                </a:extLst>
              </a:tr>
              <a:tr h="331200">
                <a:tc>
                  <a:txBody>
                    <a:bodyPr/>
                    <a:lstStyle/>
                    <a:p>
                      <a:pPr algn="ctr" rtl="0" fontAlgn="ctr"/>
                      <a:r>
                        <a:rPr lang="en-GB" sz="800" b="1" i="0" u="none" strike="noStrike">
                          <a:solidFill>
                            <a:srgbClr val="002060"/>
                          </a:solidFill>
                          <a:effectLst/>
                          <a:latin typeface="Arial" panose="020B0604020202020204" pitchFamily="34" charset="0"/>
                        </a:rPr>
                        <a:t>Volume</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r>
                        <a:rPr lang="en-GB" sz="800" b="1" i="0" u="none" strike="noStrike">
                          <a:solidFill>
                            <a:srgbClr val="000000"/>
                          </a:solidFill>
                          <a:effectLst/>
                          <a:latin typeface="Arial" panose="020B0604020202020204" pitchFamily="34" charset="0"/>
                        </a:rPr>
                        <a:t>177,702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r>
                        <a:rPr lang="en-GB" sz="800" b="1" i="0" u="none" strike="noStrike">
                          <a:solidFill>
                            <a:srgbClr val="000000"/>
                          </a:solidFill>
                          <a:effectLst/>
                          <a:latin typeface="Arial" panose="020B0604020202020204" pitchFamily="34" charset="0"/>
                        </a:rPr>
                        <a:t>170,178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r>
                        <a:rPr lang="en-GB" sz="800" b="1" i="0" u="none" strike="noStrike">
                          <a:solidFill>
                            <a:srgbClr val="000000"/>
                          </a:solidFill>
                          <a:effectLst/>
                          <a:latin typeface="Arial" panose="020B0604020202020204" pitchFamily="34" charset="0"/>
                        </a:rPr>
                        <a:t>170,358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r>
                        <a:rPr lang="en-GB" sz="800" b="1" i="0" u="none" strike="noStrike">
                          <a:solidFill>
                            <a:srgbClr val="000000"/>
                          </a:solidFill>
                          <a:effectLst/>
                          <a:latin typeface="Arial" panose="020B0604020202020204" pitchFamily="34" charset="0"/>
                        </a:rPr>
                        <a:t>188,434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r>
                        <a:rPr lang="en-GB" sz="800" b="1" i="0" u="none" strike="noStrike">
                          <a:solidFill>
                            <a:srgbClr val="000000"/>
                          </a:solidFill>
                          <a:effectLst/>
                          <a:latin typeface="Arial" panose="020B0604020202020204" pitchFamily="34" charset="0"/>
                        </a:rPr>
                        <a:t>192,242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GB" sz="800" b="0" i="0" u="none" strike="noStrike">
                        <a:solidFill>
                          <a:srgbClr val="000000"/>
                        </a:solidFill>
                        <a:effectLst/>
                        <a:latin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800" b="1" i="0" u="none" strike="noStrike">
                          <a:solidFill>
                            <a:srgbClr val="002060"/>
                          </a:solidFill>
                          <a:effectLst/>
                          <a:latin typeface="Arial" panose="020B0604020202020204" pitchFamily="34" charset="0"/>
                        </a:rPr>
                        <a:t>% Change</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a:solidFill>
                            <a:srgbClr val="000000"/>
                          </a:solidFill>
                          <a:effectLst/>
                          <a:latin typeface="Arial" panose="020B0604020202020204" pitchFamily="34" charset="0"/>
                        </a:rPr>
                        <a:t>-1.6%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800" b="1" i="0" u="none" strike="noStrike">
                          <a:solidFill>
                            <a:srgbClr val="000000"/>
                          </a:solidFill>
                          <a:effectLst/>
                          <a:latin typeface="Arial" panose="020B0604020202020204" pitchFamily="34" charset="0"/>
                        </a:rPr>
                        <a:t>4.6%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06712550"/>
                  </a:ext>
                </a:extLst>
              </a:tr>
            </a:tbl>
          </a:graphicData>
        </a:graphic>
      </p:graphicFrame>
      <p:pic>
        <p:nvPicPr>
          <p:cNvPr id="5" name="Picture 4">
            <a:extLst>
              <a:ext uri="{FF2B5EF4-FFF2-40B4-BE49-F238E27FC236}">
                <a16:creationId xmlns:a16="http://schemas.microsoft.com/office/drawing/2014/main" id="{B6C5AE20-45E2-11D2-4554-D5E003F42EFA}"/>
              </a:ext>
            </a:extLst>
          </p:cNvPr>
          <p:cNvPicPr>
            <a:picLocks noChangeAspect="1"/>
          </p:cNvPicPr>
          <p:nvPr/>
        </p:nvPicPr>
        <p:blipFill>
          <a:blip r:embed="rId3"/>
          <a:stretch>
            <a:fillRect/>
          </a:stretch>
        </p:blipFill>
        <p:spPr>
          <a:xfrm>
            <a:off x="6592868" y="882000"/>
            <a:ext cx="5072312" cy="2450804"/>
          </a:xfrm>
          <a:prstGeom prst="rect">
            <a:avLst/>
          </a:prstGeom>
        </p:spPr>
      </p:pic>
      <p:pic>
        <p:nvPicPr>
          <p:cNvPr id="6" name="Picture 5">
            <a:extLst>
              <a:ext uri="{FF2B5EF4-FFF2-40B4-BE49-F238E27FC236}">
                <a16:creationId xmlns:a16="http://schemas.microsoft.com/office/drawing/2014/main" id="{BD69C1E6-4FB9-2C73-141A-3F33365DFC92}"/>
              </a:ext>
            </a:extLst>
          </p:cNvPr>
          <p:cNvPicPr>
            <a:picLocks noChangeAspect="1"/>
          </p:cNvPicPr>
          <p:nvPr/>
        </p:nvPicPr>
        <p:blipFill>
          <a:blip r:embed="rId4"/>
          <a:stretch>
            <a:fillRect/>
          </a:stretch>
        </p:blipFill>
        <p:spPr>
          <a:xfrm>
            <a:off x="539374" y="882000"/>
            <a:ext cx="5072312" cy="2450804"/>
          </a:xfrm>
          <a:prstGeom prst="rect">
            <a:avLst/>
          </a:prstGeom>
        </p:spPr>
      </p:pic>
    </p:spTree>
    <p:extLst>
      <p:ext uri="{BB962C8B-B14F-4D97-AF65-F5344CB8AC3E}">
        <p14:creationId xmlns:p14="http://schemas.microsoft.com/office/powerpoint/2010/main" val="265565403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BF18F42B2AE5CA46A49B8FE2E28CF54D" ma:contentTypeVersion="3" ma:contentTypeDescription="Create a new document." ma:contentTypeScope="" ma:versionID="815dfd6010e49700faf8083d6c1fa83f">
  <xsd:schema xmlns:xsd="http://www.w3.org/2001/XMLSchema" xmlns:xs="http://www.w3.org/2001/XMLSchema" xmlns:p="http://schemas.microsoft.com/office/2006/metadata/properties" xmlns:ns2="e24ad573-17c5-4165-b03e-ce4e17f26247" targetNamespace="http://schemas.microsoft.com/office/2006/metadata/properties" ma:root="true" ma:fieldsID="c50df60f524a66e86154e8cca82a0acc" ns2:_="">
    <xsd:import namespace="e24ad573-17c5-4165-b03e-ce4e17f26247"/>
    <xsd:element name="properties">
      <xsd:complexType>
        <xsd:sequence>
          <xsd:element name="documentManagement">
            <xsd:complexType>
              <xsd:all>
                <xsd:element ref="ns2:MediaServiceMetadata" minOccurs="0"/>
                <xsd:element ref="ns2:MediaServiceFastMetadata"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24ad573-17c5-4165-b03e-ce4e17f2624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D8A489C-4274-44B1-9976-960422EDE95F}">
  <ds:schemaRefs>
    <ds:schemaRef ds:uri="http://schemas.microsoft.com/sharepoint/v3/contenttype/forms"/>
  </ds:schemaRefs>
</ds:datastoreItem>
</file>

<file path=customXml/itemProps2.xml><?xml version="1.0" encoding="utf-8"?>
<ds:datastoreItem xmlns:ds="http://schemas.openxmlformats.org/officeDocument/2006/customXml" ds:itemID="{478DC0AE-E65B-45D1-BFCF-296CF888E583}">
  <ds:schemaRefs>
    <ds:schemaRef ds:uri="e24ad573-17c5-4165-b03e-ce4e17f26247"/>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5E61AAA2-3D6C-4A89-B2FF-F168C7A58C3E}">
  <ds:schemaRefs>
    <ds:schemaRef ds:uri="e24ad573-17c5-4165-b03e-ce4e17f26247"/>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42</Slides>
  <Notes>36</Notes>
  <HiddenSlides>0</HiddenSlides>
  <ScaleCrop>false</ScaleCrop>
  <HeadingPairs>
    <vt:vector size="4" baseType="variant">
      <vt:variant>
        <vt:lpstr>Theme</vt:lpstr>
      </vt:variant>
      <vt:variant>
        <vt:i4>1</vt:i4>
      </vt:variant>
      <vt:variant>
        <vt:lpstr>Slide Titles</vt:lpstr>
      </vt:variant>
      <vt:variant>
        <vt:i4>42</vt:i4>
      </vt:variant>
    </vt:vector>
  </HeadingPairs>
  <TitlesOfParts>
    <vt:vector size="43" baseType="lpstr">
      <vt:lpstr>Office Theme</vt:lpstr>
      <vt:lpstr>Organisational Performance against the PCC Priorities   Report to the Assurance and Accountability Board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Gwent Police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Jenkins D, Gareth</dc:creator>
  <cp:revision>2</cp:revision>
  <cp:lastPrinted>2025-05-29T08:20:33Z</cp:lastPrinted>
  <dcterms:created xsi:type="dcterms:W3CDTF">2025-04-08T12:24:48Z</dcterms:created>
  <dcterms:modified xsi:type="dcterms:W3CDTF">2025-06-02T08:54:27Z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f2acd28b-79a3-4a0f-b0ff-4b75658b1549_Enabled">
    <vt:lpwstr>true</vt:lpwstr>
  </property>
  <property fmtid="{D5CDD505-2E9C-101B-9397-08002B2CF9AE}" pid="3" name="MSIP_Label_f2acd28b-79a3-4a0f-b0ff-4b75658b1549_SetDate">
    <vt:lpwstr>2025-04-08T12:28:41Z</vt:lpwstr>
  </property>
  <property fmtid="{D5CDD505-2E9C-101B-9397-08002B2CF9AE}" pid="4" name="MSIP_Label_f2acd28b-79a3-4a0f-b0ff-4b75658b1549_Method">
    <vt:lpwstr>Standard</vt:lpwstr>
  </property>
  <property fmtid="{D5CDD505-2E9C-101B-9397-08002B2CF9AE}" pid="5" name="MSIP_Label_f2acd28b-79a3-4a0f-b0ff-4b75658b1549_Name">
    <vt:lpwstr>OFFICIAL</vt:lpwstr>
  </property>
  <property fmtid="{D5CDD505-2E9C-101B-9397-08002B2CF9AE}" pid="6" name="MSIP_Label_f2acd28b-79a3-4a0f-b0ff-4b75658b1549_SiteId">
    <vt:lpwstr>e46c8472-ef5d-4b63-bc74-4a60db42c371</vt:lpwstr>
  </property>
  <property fmtid="{D5CDD505-2E9C-101B-9397-08002B2CF9AE}" pid="7" name="MSIP_Label_f2acd28b-79a3-4a0f-b0ff-4b75658b1549_ActionId">
    <vt:lpwstr>1a71f877-a41a-4ebd-a74d-45b6e2abc510</vt:lpwstr>
  </property>
  <property fmtid="{D5CDD505-2E9C-101B-9397-08002B2CF9AE}" pid="8" name="MSIP_Label_f2acd28b-79a3-4a0f-b0ff-4b75658b1549_ContentBits">
    <vt:lpwstr>0</vt:lpwstr>
  </property>
  <property fmtid="{D5CDD505-2E9C-101B-9397-08002B2CF9AE}" pid="9" name="MSIP_Label_f2acd28b-79a3-4a0f-b0ff-4b75658b1549_Tag">
    <vt:lpwstr>10, 3, 0, 1</vt:lpwstr>
  </property>
  <property fmtid="{D5CDD505-2E9C-101B-9397-08002B2CF9AE}" pid="10" name="ContentTypeId">
    <vt:lpwstr>0x010100BF18F42B2AE5CA46A49B8FE2E28CF54D</vt:lpwstr>
  </property>
  <property fmtid="{D5CDD505-2E9C-101B-9397-08002B2CF9AE}" pid="11" name="Calendar_x0020_Year">
    <vt:lpwstr/>
  </property>
  <property fmtid="{D5CDD505-2E9C-101B-9397-08002B2CF9AE}" pid="12" name="Calendar Year">
    <vt:lpwstr/>
  </property>
  <property fmtid="{D5CDD505-2E9C-101B-9397-08002B2CF9AE}" pid="13" name="MediaServiceImageTags">
    <vt:lpwstr/>
  </property>
  <property fmtid="{D5CDD505-2E9C-101B-9397-08002B2CF9AE}" pid="14" name="Order">
    <vt:r8>1617700</vt:r8>
  </property>
  <property fmtid="{D5CDD505-2E9C-101B-9397-08002B2CF9AE}" pid="15" name="xd_Signature">
    <vt:bool>false</vt:bool>
  </property>
  <property fmtid="{D5CDD505-2E9C-101B-9397-08002B2CF9AE}" pid="16" name="xd_ProgID">
    <vt:lpwstr/>
  </property>
  <property fmtid="{D5CDD505-2E9C-101B-9397-08002B2CF9AE}" pid="17" name="ComplianceAssetId">
    <vt:lpwstr/>
  </property>
  <property fmtid="{D5CDD505-2E9C-101B-9397-08002B2CF9AE}" pid="18" name="TemplateUrl">
    <vt:lpwstr/>
  </property>
  <property fmtid="{D5CDD505-2E9C-101B-9397-08002B2CF9AE}" pid="19" name="_ExtendedDescription">
    <vt:lpwstr/>
  </property>
  <property fmtid="{D5CDD505-2E9C-101B-9397-08002B2CF9AE}" pid="20" name="TriggerFlowInfo">
    <vt:lpwstr/>
  </property>
</Properties>
</file>