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7" r:id="rId5"/>
    <p:sldId id="547" r:id="rId6"/>
    <p:sldId id="284" r:id="rId7"/>
    <p:sldId id="369" r:id="rId8"/>
    <p:sldId id="566" r:id="rId9"/>
    <p:sldId id="353" r:id="rId10"/>
    <p:sldId id="370" r:id="rId11"/>
    <p:sldId id="335" r:id="rId12"/>
    <p:sldId id="546" r:id="rId13"/>
    <p:sldId id="565" r:id="rId14"/>
    <p:sldId id="548" r:id="rId15"/>
    <p:sldId id="570" r:id="rId16"/>
    <p:sldId id="557" r:id="rId17"/>
    <p:sldId id="533" r:id="rId18"/>
    <p:sldId id="534" r:id="rId19"/>
    <p:sldId id="559" r:id="rId20"/>
    <p:sldId id="560" r:id="rId21"/>
    <p:sldId id="333" r:id="rId22"/>
    <p:sldId id="375" r:id="rId23"/>
    <p:sldId id="567" r:id="rId24"/>
    <p:sldId id="296" r:id="rId25"/>
    <p:sldId id="258" r:id="rId26"/>
    <p:sldId id="561" r:id="rId27"/>
    <p:sldId id="558" r:id="rId28"/>
    <p:sldId id="549" r:id="rId29"/>
    <p:sldId id="537" r:id="rId30"/>
    <p:sldId id="569" r:id="rId31"/>
    <p:sldId id="562" r:id="rId32"/>
    <p:sldId id="363" r:id="rId33"/>
    <p:sldId id="564" r:id="rId34"/>
    <p:sldId id="563" r:id="rId35"/>
    <p:sldId id="318" r:id="rId36"/>
    <p:sldId id="316" r:id="rId37"/>
    <p:sldId id="556"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357" autoAdjust="0"/>
  </p:normalViewPr>
  <p:slideViewPr>
    <p:cSldViewPr snapToGrid="0">
      <p:cViewPr varScale="1">
        <p:scale>
          <a:sx n="114" d="100"/>
          <a:sy n="114" d="100"/>
        </p:scale>
        <p:origin x="4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426A4F2-C14A-435A-8E36-59BD1E9120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F8FF584-4A9D-4030-9475-3C4381196C8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C7A42B6-3687-4B21-A632-BAD82CD501A3}" type="datetimeFigureOut">
              <a:rPr lang="en-GB"/>
              <a:pPr>
                <a:defRPr/>
              </a:pPr>
              <a:t>14/11/2022</a:t>
            </a:fld>
            <a:endParaRPr lang="en-GB"/>
          </a:p>
        </p:txBody>
      </p:sp>
      <p:sp>
        <p:nvSpPr>
          <p:cNvPr id="4" name="Slide Image Placeholder 3">
            <a:extLst>
              <a:ext uri="{FF2B5EF4-FFF2-40B4-BE49-F238E27FC236}">
                <a16:creationId xmlns:a16="http://schemas.microsoft.com/office/drawing/2014/main" id="{9A9F3279-3AED-4121-B8DC-5AEC03A2670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8F17F6BC-1130-4F16-8479-FF2C71C1FA0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C5BCBFC-5A4F-4C6C-8147-C5B03D4CF3C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3D8CC706-1D66-4DC6-BD42-F4D9E2F19C0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A688E8C-C64C-4DD8-A692-0CE8878ED29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A978FD3-7391-42B9-A856-5D381A14C1D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BC580AFF-8959-4F0A-B7DC-7B498DCB7D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b="1"/>
          </a:p>
        </p:txBody>
      </p:sp>
      <p:sp>
        <p:nvSpPr>
          <p:cNvPr id="6148" name="Slide Number Placeholder 3">
            <a:extLst>
              <a:ext uri="{FF2B5EF4-FFF2-40B4-BE49-F238E27FC236}">
                <a16:creationId xmlns:a16="http://schemas.microsoft.com/office/drawing/2014/main" id="{6DDBE03D-D498-48DC-9373-E5D78F7EFC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861C3E-217C-466D-8470-41DB8C65485F}"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ADB17023-E8D3-45D2-A22D-0BDE552784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F271EFE3-6821-4A29-B310-4C8E21B76EE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2294659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8CA5E351-7902-49FF-A9FD-7A1D52FECBF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7E53F8BB-6EA8-4B99-AE5A-188DFE8705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1438127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7A688E8C-C64C-4DD8-A692-0CE8878ED299}" type="slidenum">
              <a:rPr lang="en-GB" smtClean="0"/>
              <a:pPr>
                <a:defRPr/>
              </a:pPr>
              <a:t>26</a:t>
            </a:fld>
            <a:endParaRPr lang="en-GB"/>
          </a:p>
        </p:txBody>
      </p:sp>
    </p:spTree>
    <p:extLst>
      <p:ext uri="{BB962C8B-B14F-4D97-AF65-F5344CB8AC3E}">
        <p14:creationId xmlns:p14="http://schemas.microsoft.com/office/powerpoint/2010/main" val="235874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7A688E8C-C64C-4DD8-A692-0CE8878ED299}" type="slidenum">
              <a:rPr lang="en-GB" smtClean="0"/>
              <a:pPr>
                <a:defRPr/>
              </a:pPr>
              <a:t>27</a:t>
            </a:fld>
            <a:endParaRPr lang="en-GB"/>
          </a:p>
        </p:txBody>
      </p:sp>
    </p:spTree>
    <p:extLst>
      <p:ext uri="{BB962C8B-B14F-4D97-AF65-F5344CB8AC3E}">
        <p14:creationId xmlns:p14="http://schemas.microsoft.com/office/powerpoint/2010/main" val="3767719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u="sng"/>
              <a:t>Perceptions Survey: Local Concerns and Overall</a:t>
            </a:r>
          </a:p>
          <a:p>
            <a:pPr marL="0" marR="0">
              <a:spcBef>
                <a:spcPts val="0"/>
              </a:spcBef>
              <a:spcAft>
                <a:spcPts val="0"/>
              </a:spcAft>
            </a:pPr>
            <a:endParaRPr lang="en-GB" sz="1800">
              <a:effectLst/>
              <a:latin typeface="Arial" panose="020B0604020202020204" pitchFamily="34" charset="0"/>
            </a:endParaRPr>
          </a:p>
          <a:p>
            <a:r>
              <a:rPr lang="en-GB" sz="1000" b="1" u="none"/>
              <a:t>Next slide – Victim Satisfaction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225D74-1004-4A6A-B85B-6B259FE6573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719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u="sng"/>
              <a:t>Victim Satisfaction Survey</a:t>
            </a:r>
          </a:p>
          <a:p>
            <a:endParaRPr lang="en-GB" sz="1000" b="1" u="sng"/>
          </a:p>
          <a:p>
            <a:r>
              <a:rPr lang="en-GB" sz="1000" b="1" u="none"/>
              <a:t>Next section – Criminal Justice</a:t>
            </a:r>
          </a:p>
        </p:txBody>
      </p:sp>
      <p:sp>
        <p:nvSpPr>
          <p:cNvPr id="4" name="Slide Number Placeholder 3"/>
          <p:cNvSpPr>
            <a:spLocks noGrp="1"/>
          </p:cNvSpPr>
          <p:nvPr>
            <p:ph type="sldNum" sz="quarter" idx="5"/>
          </p:nvPr>
        </p:nvSpPr>
        <p:spPr/>
        <p:txBody>
          <a:bodyPr/>
          <a:lstStyle/>
          <a:p>
            <a:fld id="{0A225D74-1004-4A6A-B85B-6B259FE65739}" type="slidenum">
              <a:rPr lang="en-GB" smtClean="0"/>
              <a:t>30</a:t>
            </a:fld>
            <a:endParaRPr lang="en-GB"/>
          </a:p>
        </p:txBody>
      </p:sp>
    </p:spTree>
    <p:extLst>
      <p:ext uri="{BB962C8B-B14F-4D97-AF65-F5344CB8AC3E}">
        <p14:creationId xmlns:p14="http://schemas.microsoft.com/office/powerpoint/2010/main" val="2448493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050D493-6F7F-4BE0-A036-D3D81FB0764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53E638D3-FEA4-4D14-9BC4-EED1423140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C6B9FABB-6C9F-45B9-86D8-DB64A5DCF4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2106A38-182C-4E06-81C6-C96C55233094}" type="slidenum">
              <a:rPr lang="en-GB" altLang="en-US"/>
              <a:pPr/>
              <a:t>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9B8A33D-CEFE-489D-9F2C-84E9F934C2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44AF6CB2-B6A2-4DDD-84F6-3CEE42B019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1508" name="Slide Number Placeholder 3">
            <a:extLst>
              <a:ext uri="{FF2B5EF4-FFF2-40B4-BE49-F238E27FC236}">
                <a16:creationId xmlns:a16="http://schemas.microsoft.com/office/drawing/2014/main" id="{B0CDDD8D-0EDD-4EEB-81E3-0C07D58FEB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9E40A17-DF10-4934-97E2-95FB97E194A3}" type="slidenum">
              <a:rPr lang="en-GB" altLang="en-US" smtClean="0"/>
              <a:pPr fontAlgn="base">
                <a:spcBef>
                  <a:spcPct val="0"/>
                </a:spcBef>
                <a:spcAft>
                  <a:spcPct val="0"/>
                </a:spcAft>
              </a:pPr>
              <a:t>6</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a:t>Violence Against Women and Girls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Sections are based on the scope provided by the NPCC Violence Against Women and Girls (VAWG) Taskforce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Next slide - Methodology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9DA6C-0631-4D40-8464-A0E930F825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15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u="sng"/>
              <a:t>Violence Against Women and Girls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Sections are based on the scope provided by the NPCC Violence Against Women and Girls (VAWG) Taskforce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Next slide - Methodology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69DA6C-0631-4D40-8464-A0E930F825B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07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320C0AA-88C6-431F-9FEE-DA8DDC489724}" type="slidenum">
              <a:rPr lang="en-GB" smtClean="0"/>
              <a:pPr>
                <a:defRPr/>
              </a:pPr>
              <a:t>18</a:t>
            </a:fld>
            <a:endParaRPr lang="en-GB"/>
          </a:p>
        </p:txBody>
      </p:sp>
    </p:spTree>
    <p:extLst>
      <p:ext uri="{BB962C8B-B14F-4D97-AF65-F5344CB8AC3E}">
        <p14:creationId xmlns:p14="http://schemas.microsoft.com/office/powerpoint/2010/main" val="2787257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320C0AA-88C6-431F-9FEE-DA8DDC489724}" type="slidenum">
              <a:rPr lang="en-GB" smtClean="0"/>
              <a:pPr>
                <a:defRPr/>
              </a:pPr>
              <a:t>19</a:t>
            </a:fld>
            <a:endParaRPr lang="en-GB"/>
          </a:p>
        </p:txBody>
      </p:sp>
    </p:spTree>
    <p:extLst>
      <p:ext uri="{BB962C8B-B14F-4D97-AF65-F5344CB8AC3E}">
        <p14:creationId xmlns:p14="http://schemas.microsoft.com/office/powerpoint/2010/main" val="1435468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E320C0AA-88C6-431F-9FEE-DA8DDC489724}" type="slidenum">
              <a:rPr lang="en-GB" smtClean="0"/>
              <a:pPr>
                <a:defRPr/>
              </a:pPr>
              <a:t>20</a:t>
            </a:fld>
            <a:endParaRPr lang="en-GB"/>
          </a:p>
        </p:txBody>
      </p:sp>
    </p:spTree>
    <p:extLst>
      <p:ext uri="{BB962C8B-B14F-4D97-AF65-F5344CB8AC3E}">
        <p14:creationId xmlns:p14="http://schemas.microsoft.com/office/powerpoint/2010/main" val="3092714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813F309-14E7-4924-A3D6-D5C72ECC73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C77F98E-9579-4463-BB4D-E78E27E0A1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1884538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C311EC-0CA4-4F19-BB76-B5D6BE8C13AD}"/>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5BA32662-EE2A-48EF-94D8-21D46414E0C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28E36DA-CE3F-4EEE-9A1F-4D75B04851DD}"/>
              </a:ext>
            </a:extLst>
          </p:cNvPr>
          <p:cNvSpPr>
            <a:spLocks noGrp="1"/>
          </p:cNvSpPr>
          <p:nvPr>
            <p:ph type="sldNum" sz="quarter" idx="12"/>
          </p:nvPr>
        </p:nvSpPr>
        <p:spPr/>
        <p:txBody>
          <a:bodyPr/>
          <a:lstStyle>
            <a:lvl1pPr>
              <a:defRPr/>
            </a:lvl1pPr>
          </a:lstStyle>
          <a:p>
            <a:pPr>
              <a:defRPr/>
            </a:pPr>
            <a:fld id="{E10F5A08-06F6-4A77-9B0E-936CAC7C569E}" type="slidenum">
              <a:rPr lang="en-GB"/>
              <a:pPr>
                <a:defRPr/>
              </a:pPr>
              <a:t>‹#›</a:t>
            </a:fld>
            <a:endParaRPr lang="en-GB"/>
          </a:p>
        </p:txBody>
      </p:sp>
    </p:spTree>
    <p:extLst>
      <p:ext uri="{BB962C8B-B14F-4D97-AF65-F5344CB8AC3E}">
        <p14:creationId xmlns:p14="http://schemas.microsoft.com/office/powerpoint/2010/main" val="33292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1D551C-8C48-4B91-8DFB-9A4D5FB02A48}"/>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95E2E435-899F-44ED-9A47-A8538878D5B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2E9D9DD-8615-433C-A854-E7F0D9348826}"/>
              </a:ext>
            </a:extLst>
          </p:cNvPr>
          <p:cNvSpPr>
            <a:spLocks noGrp="1"/>
          </p:cNvSpPr>
          <p:nvPr>
            <p:ph type="sldNum" sz="quarter" idx="12"/>
          </p:nvPr>
        </p:nvSpPr>
        <p:spPr/>
        <p:txBody>
          <a:bodyPr/>
          <a:lstStyle>
            <a:lvl1pPr>
              <a:defRPr/>
            </a:lvl1pPr>
          </a:lstStyle>
          <a:p>
            <a:pPr>
              <a:defRPr/>
            </a:pPr>
            <a:fld id="{C11A1ABA-6FA8-417F-90B1-2CE591A4764D}" type="slidenum">
              <a:rPr lang="en-GB"/>
              <a:pPr>
                <a:defRPr/>
              </a:pPr>
              <a:t>‹#›</a:t>
            </a:fld>
            <a:endParaRPr lang="en-GB"/>
          </a:p>
        </p:txBody>
      </p:sp>
    </p:spTree>
    <p:extLst>
      <p:ext uri="{BB962C8B-B14F-4D97-AF65-F5344CB8AC3E}">
        <p14:creationId xmlns:p14="http://schemas.microsoft.com/office/powerpoint/2010/main" val="4107801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60D560-0E94-4A96-B77E-8E5890525F75}"/>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64EDBEA9-E23E-4E48-A563-7E0076FACD4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76C8077-C7F8-4D0A-8C89-49B10CF15709}"/>
              </a:ext>
            </a:extLst>
          </p:cNvPr>
          <p:cNvSpPr>
            <a:spLocks noGrp="1"/>
          </p:cNvSpPr>
          <p:nvPr>
            <p:ph type="sldNum" sz="quarter" idx="12"/>
          </p:nvPr>
        </p:nvSpPr>
        <p:spPr/>
        <p:txBody>
          <a:bodyPr/>
          <a:lstStyle>
            <a:lvl1pPr>
              <a:defRPr/>
            </a:lvl1pPr>
          </a:lstStyle>
          <a:p>
            <a:pPr>
              <a:defRPr/>
            </a:pPr>
            <a:fld id="{8CE6F818-A3F5-4322-926D-C6D5F16B61EA}" type="slidenum">
              <a:rPr lang="en-GB"/>
              <a:pPr>
                <a:defRPr/>
              </a:pPr>
              <a:t>‹#›</a:t>
            </a:fld>
            <a:endParaRPr lang="en-GB"/>
          </a:p>
        </p:txBody>
      </p:sp>
    </p:spTree>
    <p:extLst>
      <p:ext uri="{BB962C8B-B14F-4D97-AF65-F5344CB8AC3E}">
        <p14:creationId xmlns:p14="http://schemas.microsoft.com/office/powerpoint/2010/main" val="2829264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6" descr="Surface chart&#10;&#10;Description automatically generated">
            <a:extLst>
              <a:ext uri="{FF2B5EF4-FFF2-40B4-BE49-F238E27FC236}">
                <a16:creationId xmlns:a16="http://schemas.microsoft.com/office/drawing/2014/main" id="{962AC62F-3576-4056-A115-9E6B672D84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0" y="-33338"/>
            <a:ext cx="12242800"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328043" y="2337059"/>
            <a:ext cx="7320370" cy="1986968"/>
          </a:xfrm>
        </p:spPr>
        <p:txBody>
          <a:bodyPr anchor="t">
            <a:noAutofit/>
          </a:bodyPr>
          <a:lstStyle>
            <a:lvl1pPr>
              <a:defRPr sz="4800" b="1" i="0">
                <a:solidFill>
                  <a:srgbClr val="0D2B67"/>
                </a:solidFill>
                <a:latin typeface="Arial" panose="020B0604020202020204" pitchFamily="34" charset="0"/>
                <a:cs typeface="Arial" panose="020B0604020202020204" pitchFamily="34" charset="0"/>
              </a:defRPr>
            </a:lvl1pPr>
          </a:lstStyle>
          <a:p>
            <a:r>
              <a:rPr lang="en-US"/>
              <a:t>Click to edit Master title style</a:t>
            </a:r>
          </a:p>
        </p:txBody>
      </p:sp>
      <p:sp>
        <p:nvSpPr>
          <p:cNvPr id="24" name="Text Placeholder 23"/>
          <p:cNvSpPr>
            <a:spLocks noGrp="1"/>
          </p:cNvSpPr>
          <p:nvPr>
            <p:ph type="body" sz="quarter" idx="10"/>
          </p:nvPr>
        </p:nvSpPr>
        <p:spPr>
          <a:xfrm>
            <a:off x="328614" y="5137904"/>
            <a:ext cx="4010912" cy="411163"/>
          </a:xfrm>
        </p:spPr>
        <p:txBody>
          <a:bodyPr>
            <a:noAutofit/>
          </a:bodyPr>
          <a:lstStyle>
            <a:lvl1pPr marL="0" indent="0">
              <a:buNone/>
              <a:defRPr sz="2800" b="1" i="0">
                <a:solidFill>
                  <a:srgbClr val="0D2B67"/>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83349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ft Ba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2AA33E-4C82-4D4D-9534-4B85CC16A050}"/>
              </a:ext>
            </a:extLst>
          </p:cNvPr>
          <p:cNvSpPr/>
          <p:nvPr userDrawn="1"/>
        </p:nvSpPr>
        <p:spPr>
          <a:xfrm>
            <a:off x="0" y="0"/>
            <a:ext cx="12192000" cy="725488"/>
          </a:xfrm>
          <a:prstGeom prst="rect">
            <a:avLst/>
          </a:prstGeom>
          <a:solidFill>
            <a:srgbClr val="E42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Title 12"/>
          <p:cNvSpPr>
            <a:spLocks noGrp="1"/>
          </p:cNvSpPr>
          <p:nvPr>
            <p:ph type="title"/>
          </p:nvPr>
        </p:nvSpPr>
        <p:spPr>
          <a:xfrm>
            <a:off x="190538" y="70682"/>
            <a:ext cx="10461356" cy="584775"/>
          </a:xfrm>
        </p:spPr>
        <p:txBody>
          <a:bodyPr>
            <a:noAutofit/>
          </a:bodyPr>
          <a:lstStyle>
            <a:lvl1pPr>
              <a:defRPr sz="32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54737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9C55A3-7F45-4750-84DF-A63FB82ABD3A}"/>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1E9F5FE9-17CA-4251-99A6-CA07315EEB5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C8ECCE3-B5D9-4314-9406-22457ED3994E}"/>
              </a:ext>
            </a:extLst>
          </p:cNvPr>
          <p:cNvSpPr>
            <a:spLocks noGrp="1"/>
          </p:cNvSpPr>
          <p:nvPr>
            <p:ph type="sldNum" sz="quarter" idx="12"/>
          </p:nvPr>
        </p:nvSpPr>
        <p:spPr/>
        <p:txBody>
          <a:bodyPr/>
          <a:lstStyle>
            <a:lvl1pPr>
              <a:defRPr/>
            </a:lvl1pPr>
          </a:lstStyle>
          <a:p>
            <a:pPr>
              <a:defRPr/>
            </a:pPr>
            <a:fld id="{E3243204-51D3-4E15-A6CD-6AC146DDFA86}" type="slidenum">
              <a:rPr lang="en-GB"/>
              <a:pPr>
                <a:defRPr/>
              </a:pPr>
              <a:t>‹#›</a:t>
            </a:fld>
            <a:endParaRPr lang="en-GB"/>
          </a:p>
        </p:txBody>
      </p:sp>
    </p:spTree>
    <p:extLst>
      <p:ext uri="{BB962C8B-B14F-4D97-AF65-F5344CB8AC3E}">
        <p14:creationId xmlns:p14="http://schemas.microsoft.com/office/powerpoint/2010/main" val="19755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68FF94-2107-4BE1-AB21-6F0B1B9C7F65}"/>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C50CB664-9FCE-4234-B535-7B9776FB51C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C543CB9-778D-4D55-8726-BDC9AB303249}"/>
              </a:ext>
            </a:extLst>
          </p:cNvPr>
          <p:cNvSpPr>
            <a:spLocks noGrp="1"/>
          </p:cNvSpPr>
          <p:nvPr>
            <p:ph type="sldNum" sz="quarter" idx="12"/>
          </p:nvPr>
        </p:nvSpPr>
        <p:spPr/>
        <p:txBody>
          <a:bodyPr/>
          <a:lstStyle>
            <a:lvl1pPr>
              <a:defRPr/>
            </a:lvl1pPr>
          </a:lstStyle>
          <a:p>
            <a:pPr>
              <a:defRPr/>
            </a:pPr>
            <a:fld id="{942CA20E-609E-4A8D-9DBB-EAE01395D3F4}" type="slidenum">
              <a:rPr lang="en-GB"/>
              <a:pPr>
                <a:defRPr/>
              </a:pPr>
              <a:t>‹#›</a:t>
            </a:fld>
            <a:endParaRPr lang="en-GB"/>
          </a:p>
        </p:txBody>
      </p:sp>
    </p:spTree>
    <p:extLst>
      <p:ext uri="{BB962C8B-B14F-4D97-AF65-F5344CB8AC3E}">
        <p14:creationId xmlns:p14="http://schemas.microsoft.com/office/powerpoint/2010/main" val="116670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D62D11B5-31D8-4573-8DFE-B6B883A8037E}"/>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9C4955B0-739D-4981-8F2C-5D2ADDE1BD8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3F1B5DD-52C9-4B03-8AE9-F104483685A2}"/>
              </a:ext>
            </a:extLst>
          </p:cNvPr>
          <p:cNvSpPr>
            <a:spLocks noGrp="1"/>
          </p:cNvSpPr>
          <p:nvPr>
            <p:ph type="sldNum" sz="quarter" idx="12"/>
          </p:nvPr>
        </p:nvSpPr>
        <p:spPr/>
        <p:txBody>
          <a:bodyPr/>
          <a:lstStyle>
            <a:lvl1pPr>
              <a:defRPr/>
            </a:lvl1pPr>
          </a:lstStyle>
          <a:p>
            <a:pPr>
              <a:defRPr/>
            </a:pPr>
            <a:fld id="{5D81574C-C3C6-41D8-9F79-C424C303D5BB}" type="slidenum">
              <a:rPr lang="en-GB"/>
              <a:pPr>
                <a:defRPr/>
              </a:pPr>
              <a:t>‹#›</a:t>
            </a:fld>
            <a:endParaRPr lang="en-GB"/>
          </a:p>
        </p:txBody>
      </p:sp>
    </p:spTree>
    <p:extLst>
      <p:ext uri="{BB962C8B-B14F-4D97-AF65-F5344CB8AC3E}">
        <p14:creationId xmlns:p14="http://schemas.microsoft.com/office/powerpoint/2010/main" val="299741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469A213C-FCD9-4F0B-B9DF-40DF98E2BC75}"/>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D05551F7-2D72-4B76-93DF-0A8C687BF8F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D1A541DC-6F71-4E54-8837-A347629F1B79}"/>
              </a:ext>
            </a:extLst>
          </p:cNvPr>
          <p:cNvSpPr>
            <a:spLocks noGrp="1"/>
          </p:cNvSpPr>
          <p:nvPr>
            <p:ph type="sldNum" sz="quarter" idx="12"/>
          </p:nvPr>
        </p:nvSpPr>
        <p:spPr/>
        <p:txBody>
          <a:bodyPr/>
          <a:lstStyle>
            <a:lvl1pPr>
              <a:defRPr/>
            </a:lvl1pPr>
          </a:lstStyle>
          <a:p>
            <a:pPr>
              <a:defRPr/>
            </a:pPr>
            <a:fld id="{357A0CF9-326D-4953-860B-DEB476A22355}" type="slidenum">
              <a:rPr lang="en-GB"/>
              <a:pPr>
                <a:defRPr/>
              </a:pPr>
              <a:t>‹#›</a:t>
            </a:fld>
            <a:endParaRPr lang="en-GB"/>
          </a:p>
        </p:txBody>
      </p:sp>
    </p:spTree>
    <p:extLst>
      <p:ext uri="{BB962C8B-B14F-4D97-AF65-F5344CB8AC3E}">
        <p14:creationId xmlns:p14="http://schemas.microsoft.com/office/powerpoint/2010/main" val="2685485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04839067-55A0-47EF-BBF0-E65BFE32C0E9}"/>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90B32057-CC6D-4F51-83BE-98E2544E779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8480B675-721C-48D1-A17D-FB3AA5111562}"/>
              </a:ext>
            </a:extLst>
          </p:cNvPr>
          <p:cNvSpPr>
            <a:spLocks noGrp="1"/>
          </p:cNvSpPr>
          <p:nvPr>
            <p:ph type="sldNum" sz="quarter" idx="12"/>
          </p:nvPr>
        </p:nvSpPr>
        <p:spPr/>
        <p:txBody>
          <a:bodyPr/>
          <a:lstStyle>
            <a:lvl1pPr>
              <a:defRPr/>
            </a:lvl1pPr>
          </a:lstStyle>
          <a:p>
            <a:pPr>
              <a:defRPr/>
            </a:pPr>
            <a:fld id="{4DCBF2A0-0981-4DDA-B42B-B40DF2FE4173}" type="slidenum">
              <a:rPr lang="en-GB"/>
              <a:pPr>
                <a:defRPr/>
              </a:pPr>
              <a:t>‹#›</a:t>
            </a:fld>
            <a:endParaRPr lang="en-GB"/>
          </a:p>
        </p:txBody>
      </p:sp>
    </p:spTree>
    <p:extLst>
      <p:ext uri="{BB962C8B-B14F-4D97-AF65-F5344CB8AC3E}">
        <p14:creationId xmlns:p14="http://schemas.microsoft.com/office/powerpoint/2010/main" val="411975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03AB08-62EC-40C0-85BA-8045FA4B3F70}"/>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CC9E4AD7-6675-441B-B561-2CFD274D872E}"/>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F5F7CAF1-629B-411E-9581-81054F58CB08}"/>
              </a:ext>
            </a:extLst>
          </p:cNvPr>
          <p:cNvSpPr>
            <a:spLocks noGrp="1"/>
          </p:cNvSpPr>
          <p:nvPr>
            <p:ph type="sldNum" sz="quarter" idx="12"/>
          </p:nvPr>
        </p:nvSpPr>
        <p:spPr/>
        <p:txBody>
          <a:bodyPr/>
          <a:lstStyle>
            <a:lvl1pPr>
              <a:defRPr/>
            </a:lvl1pPr>
          </a:lstStyle>
          <a:p>
            <a:pPr>
              <a:defRPr/>
            </a:pPr>
            <a:fld id="{DA78AF62-92D7-4A8F-B3C5-E6763C2243F6}" type="slidenum">
              <a:rPr lang="en-GB"/>
              <a:pPr>
                <a:defRPr/>
              </a:pPr>
              <a:t>‹#›</a:t>
            </a:fld>
            <a:endParaRPr lang="en-GB"/>
          </a:p>
        </p:txBody>
      </p:sp>
    </p:spTree>
    <p:extLst>
      <p:ext uri="{BB962C8B-B14F-4D97-AF65-F5344CB8AC3E}">
        <p14:creationId xmlns:p14="http://schemas.microsoft.com/office/powerpoint/2010/main" val="81622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A1EBD83-1A90-4D8F-B1D0-949D101BA6CC}"/>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2C0A24D-8FB1-414E-B0DF-C50421C4B23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1AC9830-D583-4CA6-9121-23AC0B6D30E9}"/>
              </a:ext>
            </a:extLst>
          </p:cNvPr>
          <p:cNvSpPr>
            <a:spLocks noGrp="1"/>
          </p:cNvSpPr>
          <p:nvPr>
            <p:ph type="sldNum" sz="quarter" idx="12"/>
          </p:nvPr>
        </p:nvSpPr>
        <p:spPr/>
        <p:txBody>
          <a:bodyPr/>
          <a:lstStyle>
            <a:lvl1pPr>
              <a:defRPr/>
            </a:lvl1pPr>
          </a:lstStyle>
          <a:p>
            <a:pPr>
              <a:defRPr/>
            </a:pPr>
            <a:fld id="{D7203920-B1A1-4DFE-8FFF-2A03EAAFDDDC}" type="slidenum">
              <a:rPr lang="en-GB"/>
              <a:pPr>
                <a:defRPr/>
              </a:pPr>
              <a:t>‹#›</a:t>
            </a:fld>
            <a:endParaRPr lang="en-GB"/>
          </a:p>
        </p:txBody>
      </p:sp>
    </p:spTree>
    <p:extLst>
      <p:ext uri="{BB962C8B-B14F-4D97-AF65-F5344CB8AC3E}">
        <p14:creationId xmlns:p14="http://schemas.microsoft.com/office/powerpoint/2010/main" val="226397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8AFE49A-DDE5-4F64-81A0-8898910C5B95}"/>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09B639F1-062D-42B0-A452-19DB7472B7C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E6A9402-B11B-446B-9548-552B98AB9DA3}"/>
              </a:ext>
            </a:extLst>
          </p:cNvPr>
          <p:cNvSpPr>
            <a:spLocks noGrp="1"/>
          </p:cNvSpPr>
          <p:nvPr>
            <p:ph type="sldNum" sz="quarter" idx="12"/>
          </p:nvPr>
        </p:nvSpPr>
        <p:spPr/>
        <p:txBody>
          <a:bodyPr/>
          <a:lstStyle>
            <a:lvl1pPr>
              <a:defRPr/>
            </a:lvl1pPr>
          </a:lstStyle>
          <a:p>
            <a:pPr>
              <a:defRPr/>
            </a:pPr>
            <a:fld id="{EA20F332-0042-4F7D-8601-B5894A209077}" type="slidenum">
              <a:rPr lang="en-GB"/>
              <a:pPr>
                <a:defRPr/>
              </a:pPr>
              <a:t>‹#›</a:t>
            </a:fld>
            <a:endParaRPr lang="en-GB"/>
          </a:p>
        </p:txBody>
      </p:sp>
    </p:spTree>
    <p:extLst>
      <p:ext uri="{BB962C8B-B14F-4D97-AF65-F5344CB8AC3E}">
        <p14:creationId xmlns:p14="http://schemas.microsoft.com/office/powerpoint/2010/main" val="226053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641302A-9B28-483A-8DD9-A564143D593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D033BDD1-8FBB-4741-95AB-AF62CFA1AC5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A85F150D-26AF-4E5C-A049-F118182C9C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5" name="Footer Placeholder 4">
            <a:extLst>
              <a:ext uri="{FF2B5EF4-FFF2-40B4-BE49-F238E27FC236}">
                <a16:creationId xmlns:a16="http://schemas.microsoft.com/office/drawing/2014/main" id="{B00B1746-46D7-4AFD-96F9-3D27A9689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A3FA2EC2-B8D6-4FD6-8962-EDAF6F1F50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C147BA-EC3F-4E5E-A51F-6171023568E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3.png"/><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F07AF44-BDD1-4323-845F-34CCC3A0E985}"/>
              </a:ext>
            </a:extLst>
          </p:cNvPr>
          <p:cNvSpPr>
            <a:spLocks noGrp="1" noChangeArrowheads="1"/>
          </p:cNvSpPr>
          <p:nvPr>
            <p:ph type="title"/>
          </p:nvPr>
        </p:nvSpPr>
        <p:spPr>
          <a:xfrm>
            <a:off x="328613" y="2336800"/>
            <a:ext cx="7319962" cy="1987550"/>
          </a:xfrm>
        </p:spPr>
        <p:txBody>
          <a:bodyPr/>
          <a:lstStyle/>
          <a:p>
            <a:pPr eaLnBrk="1" hangingPunct="1"/>
            <a:r>
              <a:rPr lang="en-US" altLang="en-US" sz="3200"/>
              <a:t>Strategy </a:t>
            </a:r>
            <a:r>
              <a:rPr lang="en-US" altLang="en-US" sz="3200" dirty="0"/>
              <a:t>Performance Board</a:t>
            </a:r>
            <a:br>
              <a:rPr lang="en-US" altLang="en-US" sz="3200" dirty="0"/>
            </a:br>
            <a:endParaRPr lang="en-US" altLang="en-US" sz="3200" dirty="0"/>
          </a:p>
        </p:txBody>
      </p:sp>
      <p:sp>
        <p:nvSpPr>
          <p:cNvPr id="5123" name="Text Placeholder 2">
            <a:extLst>
              <a:ext uri="{FF2B5EF4-FFF2-40B4-BE49-F238E27FC236}">
                <a16:creationId xmlns:a16="http://schemas.microsoft.com/office/drawing/2014/main" id="{757AB14C-FB20-4043-AAF2-6318AA23F66D}"/>
              </a:ext>
            </a:extLst>
          </p:cNvPr>
          <p:cNvSpPr>
            <a:spLocks noGrp="1" noChangeArrowheads="1"/>
          </p:cNvSpPr>
          <p:nvPr>
            <p:ph type="body" sz="quarter" idx="10"/>
          </p:nvPr>
        </p:nvSpPr>
        <p:spPr>
          <a:xfrm>
            <a:off x="328613" y="5137150"/>
            <a:ext cx="4011612" cy="411163"/>
          </a:xfrm>
        </p:spPr>
        <p:txBody>
          <a:bodyPr/>
          <a:lstStyle/>
          <a:p>
            <a:pPr eaLnBrk="1" hangingPunct="1"/>
            <a:r>
              <a:rPr lang="en-US" altLang="en-US"/>
              <a:t>Quarter 2 2022/23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a:t>
            </a:r>
            <a:r>
              <a:rPr lang="en-GB" sz="3200" dirty="0">
                <a:latin typeface="Arial" panose="020B0604020202020204" pitchFamily="34" charset="0"/>
                <a:cs typeface="Arial" panose="020B0604020202020204" pitchFamily="34" charset="0"/>
              </a:rPr>
              <a:t>Roads Policing continued</a:t>
            </a:r>
          </a:p>
        </p:txBody>
      </p:sp>
      <p:sp>
        <p:nvSpPr>
          <p:cNvPr id="9" name="TextBox 8">
            <a:extLst>
              <a:ext uri="{FF2B5EF4-FFF2-40B4-BE49-F238E27FC236}">
                <a16:creationId xmlns:a16="http://schemas.microsoft.com/office/drawing/2014/main" id="{86C77A70-5AE5-42C5-9246-F56FCA81D7E7}"/>
              </a:ext>
            </a:extLst>
          </p:cNvPr>
          <p:cNvSpPr txBox="1"/>
          <p:nvPr/>
        </p:nvSpPr>
        <p:spPr>
          <a:xfrm>
            <a:off x="147245" y="793033"/>
            <a:ext cx="11897510" cy="4893647"/>
          </a:xfrm>
          <a:prstGeom prst="rect">
            <a:avLst/>
          </a:prstGeom>
          <a:noFill/>
          <a:ln w="15875">
            <a:solidFill>
              <a:schemeClr val="accent1"/>
            </a:solidFill>
          </a:ln>
        </p:spPr>
        <p:txBody>
          <a:bodyPr wrap="square" rtlCol="0">
            <a:spAutoFit/>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 number of road safety operations were undertaken during the last quarter, including:</a:t>
            </a:r>
          </a:p>
          <a:p>
            <a:pPr>
              <a:spcAft>
                <a:spcPts val="0"/>
              </a:spcAft>
            </a:pPr>
            <a:endParaRPr lang="en-GB" sz="600" dirty="0">
              <a:ea typeface="Calibri" panose="020F0502020204030204" pitchFamily="34" charset="0"/>
              <a:cs typeface="Times New Roman" panose="02020603050405020304" pitchFamily="18" charset="0"/>
            </a:endParaRPr>
          </a:p>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Operation Louis, as part of Vulnerable User Month, which focused on speed and eyesight. This resulted in 10 drivers being issued with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TORs</a:t>
            </a:r>
            <a:r>
              <a:rPr lang="en-GB" sz="1200" dirty="0">
                <a:effectLst/>
                <a:latin typeface="Calibri" panose="020F0502020204030204" pitchFamily="34" charset="0"/>
                <a:ea typeface="Calibri" panose="020F0502020204030204" pitchFamily="34" charset="0"/>
                <a:cs typeface="Times New Roman" panose="02020603050405020304" pitchFamily="18" charset="0"/>
              </a:rPr>
              <a:t> for exceeding the speed limit next to a school, nine drivers being stopped, checked and given words of advice for very low-level excess speed, and 22 eyesight tests being conducted (each with a discussion with an optometrist). </a:t>
            </a:r>
            <a:r>
              <a:rPr lang="en-GB" sz="1200" dirty="0">
                <a:ea typeface="Calibri" panose="020F0502020204030204" pitchFamily="34" charset="0"/>
                <a:cs typeface="Times New Roman" panose="02020603050405020304" pitchFamily="18" charset="0"/>
              </a:rPr>
              <a:t>O</a:t>
            </a:r>
            <a:r>
              <a:rPr lang="en-GB" sz="1200" dirty="0">
                <a:effectLst/>
                <a:latin typeface="Calibri" panose="020F0502020204030204" pitchFamily="34" charset="0"/>
                <a:ea typeface="Calibri" panose="020F0502020204030204" pitchFamily="34" charset="0"/>
                <a:cs typeface="Times New Roman" panose="02020603050405020304" pitchFamily="18" charset="0"/>
              </a:rPr>
              <a:t>ne driver was dealt with for driving without due care and attention, and one </a:t>
            </a:r>
            <a:r>
              <a:rPr lang="en-GB" sz="1200" dirty="0">
                <a:ea typeface="Calibri" panose="020F0502020204030204" pitchFamily="34" charset="0"/>
                <a:cs typeface="Times New Roman" panose="02020603050405020304" pitchFamily="18" charset="0"/>
              </a:rPr>
              <a:t>h</a:t>
            </a:r>
            <a:r>
              <a:rPr lang="en-GB" sz="1200" dirty="0">
                <a:effectLst/>
                <a:latin typeface="Calibri" panose="020F0502020204030204" pitchFamily="34" charset="0"/>
                <a:ea typeface="Calibri" panose="020F0502020204030204" pitchFamily="34" charset="0"/>
                <a:cs typeface="Times New Roman" panose="02020603050405020304" pitchFamily="18" charset="0"/>
              </a:rPr>
              <a:t>eavy </a:t>
            </a:r>
            <a:r>
              <a:rPr lang="en-GB" sz="1200" dirty="0">
                <a:ea typeface="Calibri" panose="020F0502020204030204" pitchFamily="34" charset="0"/>
                <a:cs typeface="Times New Roman" panose="02020603050405020304" pitchFamily="18" charset="0"/>
              </a:rPr>
              <a:t>goods vehicle (HGV) </a:t>
            </a:r>
            <a:r>
              <a:rPr lang="en-GB" sz="1200" dirty="0">
                <a:effectLst/>
                <a:latin typeface="Calibri" panose="020F0502020204030204" pitchFamily="34" charset="0"/>
                <a:ea typeface="Calibri" panose="020F0502020204030204" pitchFamily="34" charset="0"/>
                <a:cs typeface="Times New Roman" panose="02020603050405020304" pitchFamily="18" charset="0"/>
              </a:rPr>
              <a:t>was stop checked (including tachographs) at the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Usk</a:t>
            </a:r>
            <a:r>
              <a:rPr lang="en-GB" sz="1200" dirty="0">
                <a:effectLst/>
                <a:latin typeface="Calibri" panose="020F0502020204030204" pitchFamily="34" charset="0"/>
                <a:ea typeface="Calibri" panose="020F0502020204030204" pitchFamily="34" charset="0"/>
                <a:cs typeface="Times New Roman" panose="02020603050405020304" pitchFamily="18" charset="0"/>
              </a:rPr>
              <a:t> site due to the 7.5 tonne weight limit and recent HGV damage to the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Usk</a:t>
            </a:r>
            <a:r>
              <a:rPr lang="en-GB" sz="1200" dirty="0">
                <a:effectLst/>
                <a:latin typeface="Calibri" panose="020F0502020204030204" pitchFamily="34" charset="0"/>
                <a:ea typeface="Calibri" panose="020F0502020204030204" pitchFamily="34" charset="0"/>
                <a:cs typeface="Times New Roman" panose="02020603050405020304" pitchFamily="18" charset="0"/>
              </a:rPr>
              <a:t> historic bridge. This has been identified as a high priority for local residents.</a:t>
            </a:r>
          </a:p>
          <a:p>
            <a:pPr>
              <a:spcAft>
                <a:spcPts val="0"/>
              </a:spcAft>
            </a:pPr>
            <a:endParaRPr lang="en-GB" sz="600" dirty="0">
              <a:ea typeface="Calibri" panose="020F0502020204030204" pitchFamily="34" charset="0"/>
              <a:cs typeface="Times New Roman" panose="02020603050405020304" pitchFamily="18" charset="0"/>
            </a:endParaRPr>
          </a:p>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Operation Utah, a multi-agency road safety operation on 10/10/22, which identified (amongst others), 82 speeding offences, four drug driving offences, nine insecure load offences, four no insurance offences, two no driving licence offences, two number plate offences, and six no seatbelt offences.</a:t>
            </a:r>
          </a:p>
          <a:p>
            <a:pPr>
              <a:spcAft>
                <a:spcPts val="0"/>
              </a:spcAft>
            </a:pPr>
            <a:endParaRPr lang="en-GB" sz="600" dirty="0">
              <a:ea typeface="Calibri" panose="020F0502020204030204" pitchFamily="34" charset="0"/>
              <a:cs typeface="Times New Roman" panose="02020603050405020304" pitchFamily="18" charset="0"/>
            </a:endParaRPr>
          </a:p>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Operation Overload, the first abnormal loads operation undertaken by Gwent Police, taking place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J22</a:t>
            </a:r>
            <a:r>
              <a:rPr lang="en-GB" sz="1200" dirty="0">
                <a:effectLst/>
                <a:latin typeface="Calibri" panose="020F0502020204030204" pitchFamily="34" charset="0"/>
                <a:ea typeface="Calibri" panose="020F0502020204030204" pitchFamily="34" charset="0"/>
                <a:cs typeface="Times New Roman" panose="02020603050405020304" pitchFamily="18" charset="0"/>
              </a:rPr>
              <a:t> of the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M4</a:t>
            </a:r>
            <a:r>
              <a:rPr lang="en-GB" sz="1200" dirty="0">
                <a:effectLst/>
                <a:latin typeface="Calibri" panose="020F0502020204030204" pitchFamily="34" charset="0"/>
                <a:ea typeface="Calibri" panose="020F0502020204030204" pitchFamily="34" charset="0"/>
                <a:cs typeface="Times New Roman" panose="02020603050405020304" pitchFamily="18" charset="0"/>
              </a:rPr>
              <a:t> on 14/10/22, alongside the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DVSA</a:t>
            </a:r>
            <a:r>
              <a:rPr lang="en-GB" sz="1200" dirty="0">
                <a:effectLst/>
                <a:latin typeface="Calibri" panose="020F0502020204030204" pitchFamily="34" charset="0"/>
                <a:ea typeface="Calibri" panose="020F0502020204030204" pitchFamily="34" charset="0"/>
                <a:cs typeface="Times New Roman" panose="02020603050405020304" pitchFamily="18" charset="0"/>
              </a:rPr>
              <a:t> and Highways England. An abnormal </a:t>
            </a:r>
            <a:r>
              <a:rPr lang="en-GB" sz="1200" dirty="0">
                <a:ea typeface="Calibri" panose="020F0502020204030204" pitchFamily="34" charset="0"/>
                <a:cs typeface="Times New Roman" panose="02020603050405020304" pitchFamily="18" charset="0"/>
              </a:rPr>
              <a:t>l</a:t>
            </a:r>
            <a:r>
              <a:rPr lang="en-GB" sz="1200" dirty="0">
                <a:effectLst/>
                <a:latin typeface="Calibri" panose="020F0502020204030204" pitchFamily="34" charset="0"/>
                <a:ea typeface="Calibri" panose="020F0502020204030204" pitchFamily="34" charset="0"/>
                <a:cs typeface="Times New Roman" panose="02020603050405020304" pitchFamily="18" charset="0"/>
              </a:rPr>
              <a:t>oad was identified travelling on the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M4</a:t>
            </a:r>
            <a:r>
              <a:rPr lang="en-GB" sz="1200" dirty="0">
                <a:effectLst/>
                <a:latin typeface="Calibri" panose="020F0502020204030204" pitchFamily="34" charset="0"/>
                <a:ea typeface="Calibri" panose="020F0502020204030204" pitchFamily="34" charset="0"/>
                <a:cs typeface="Times New Roman" panose="02020603050405020304" pitchFamily="18" charset="0"/>
              </a:rPr>
              <a:t> Eastbound. This vehicle was escorted into the </a:t>
            </a:r>
            <a:r>
              <a:rPr lang="en-GB" sz="1200" dirty="0">
                <a:ea typeface="Calibri" panose="020F0502020204030204" pitchFamily="34" charset="0"/>
                <a:cs typeface="Times New Roman" panose="02020603050405020304" pitchFamily="18" charset="0"/>
              </a:rPr>
              <a:t>a</a:t>
            </a:r>
            <a:r>
              <a:rPr lang="en-GB" sz="1200" dirty="0">
                <a:effectLst/>
                <a:latin typeface="Calibri" panose="020F0502020204030204" pitchFamily="34" charset="0"/>
                <a:ea typeface="Calibri" panose="020F0502020204030204" pitchFamily="34" charset="0"/>
                <a:cs typeface="Times New Roman" panose="02020603050405020304" pitchFamily="18" charset="0"/>
              </a:rPr>
              <a:t>bnormal </a:t>
            </a:r>
            <a:r>
              <a:rPr lang="en-GB" sz="1200" dirty="0">
                <a:ea typeface="Calibri" panose="020F0502020204030204" pitchFamily="34" charset="0"/>
                <a:cs typeface="Times New Roman" panose="02020603050405020304" pitchFamily="18" charset="0"/>
              </a:rPr>
              <a:t>l</a:t>
            </a:r>
            <a:r>
              <a:rPr lang="en-GB" sz="1200" dirty="0">
                <a:effectLst/>
                <a:latin typeface="Calibri" panose="020F0502020204030204" pitchFamily="34" charset="0"/>
                <a:ea typeface="Calibri" panose="020F0502020204030204" pitchFamily="34" charset="0"/>
                <a:cs typeface="Times New Roman" panose="02020603050405020304" pitchFamily="18" charset="0"/>
              </a:rPr>
              <a:t>oad </a:t>
            </a:r>
            <a:r>
              <a:rPr lang="en-GB" sz="1200" dirty="0">
                <a:ea typeface="Calibri" panose="020F0502020204030204" pitchFamily="34" charset="0"/>
                <a:cs typeface="Times New Roman" panose="02020603050405020304" pitchFamily="18" charset="0"/>
              </a:rPr>
              <a:t>b</a:t>
            </a:r>
            <a:r>
              <a:rPr lang="en-GB" sz="1200" dirty="0">
                <a:effectLst/>
                <a:latin typeface="Calibri" panose="020F0502020204030204" pitchFamily="34" charset="0"/>
                <a:ea typeface="Calibri" panose="020F0502020204030204" pitchFamily="34" charset="0"/>
                <a:cs typeface="Times New Roman" panose="02020603050405020304" pitchFamily="18" charset="0"/>
              </a:rPr>
              <a:t>ay at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J22</a:t>
            </a:r>
            <a:r>
              <a:rPr lang="en-GB" sz="1200" dirty="0">
                <a:effectLst/>
                <a:latin typeface="Calibri" panose="020F0502020204030204" pitchFamily="34" charset="0"/>
                <a:ea typeface="Calibri" panose="020F0502020204030204" pitchFamily="34" charset="0"/>
                <a:cs typeface="Times New Roman" panose="02020603050405020304" pitchFamily="18" charset="0"/>
              </a:rPr>
              <a:t>. It was prohibited on the day for the following reasons: Incorrect details on MO (overall length of vehicle, rear projection, weight, category),  incorrect details on the Special Order, the driver admitting to deviating from the route on the MO, incorrect weight submitted on the MO (submitted as 80 tonnes , or category 2, weighed at roadside 95 tonnes, or category 3), incorrect drawing vehicle used (for this weight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DVSA</a:t>
            </a:r>
            <a:r>
              <a:rPr lang="en-GB" sz="1200" dirty="0">
                <a:effectLst/>
                <a:latin typeface="Calibri" panose="020F0502020204030204" pitchFamily="34" charset="0"/>
                <a:ea typeface="Calibri" panose="020F0502020204030204" pitchFamily="34" charset="0"/>
                <a:cs typeface="Times New Roman" panose="02020603050405020304" pitchFamily="18" charset="0"/>
              </a:rPr>
              <a:t> have requested minimum of 8 axles), and lack of load security.</a:t>
            </a:r>
          </a:p>
          <a:p>
            <a:pPr>
              <a:spcAft>
                <a:spcPts val="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This prohibition has been identified as one of the highest-level prohibitions in the UK and has been raised to the highest levels in the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DVSA</a:t>
            </a:r>
            <a:r>
              <a:rPr lang="en-GB" sz="1200" dirty="0">
                <a:effectLst/>
                <a:latin typeface="Calibri" panose="020F0502020204030204" pitchFamily="34" charset="0"/>
                <a:ea typeface="Calibri" panose="020F0502020204030204" pitchFamily="34" charset="0"/>
                <a:cs typeface="Times New Roman" panose="02020603050405020304" pitchFamily="18" charset="0"/>
              </a:rPr>
              <a:t>, Highways England and Health and Safety. It is estimated the incurred costs to the company will be upwards of £250,000, before any prosecutions and Traffic Commissioner hearings.</a:t>
            </a:r>
          </a:p>
          <a:p>
            <a:pPr>
              <a:spcAft>
                <a:spcPts val="0"/>
              </a:spcAft>
            </a:pPr>
            <a:endParaRPr lang="en-GB" sz="600" dirty="0">
              <a:ea typeface="Calibri" panose="020F0502020204030204" pitchFamily="34" charset="0"/>
              <a:cs typeface="Times New Roman" panose="02020603050405020304" pitchFamily="18" charset="0"/>
            </a:endParaRPr>
          </a:p>
          <a:p>
            <a:pPr>
              <a:spcAft>
                <a:spcPts val="0"/>
              </a:spcAft>
            </a:pPr>
            <a:r>
              <a:rPr lang="en-GB" sz="1200" dirty="0">
                <a:ea typeface="Calibri" panose="020F0502020204030204" pitchFamily="34" charset="0"/>
                <a:cs typeface="Times New Roman" panose="02020603050405020304" pitchFamily="18" charset="0"/>
              </a:rPr>
              <a:t>A c</a:t>
            </a:r>
            <a:r>
              <a:rPr lang="en-GB" sz="1200" dirty="0">
                <a:effectLst/>
                <a:latin typeface="Calibri" panose="020F0502020204030204" pitchFamily="34" charset="0"/>
                <a:ea typeface="Calibri" panose="020F0502020204030204" pitchFamily="34" charset="0"/>
                <a:cs typeface="Times New Roman" panose="02020603050405020304" pitchFamily="18" charset="0"/>
              </a:rPr>
              <a:t>ar </a:t>
            </a:r>
            <a:r>
              <a:rPr lang="en-GB" sz="1200" dirty="0">
                <a:ea typeface="Calibri" panose="020F0502020204030204" pitchFamily="34" charset="0"/>
                <a:cs typeface="Times New Roman" panose="02020603050405020304" pitchFamily="18" charset="0"/>
              </a:rPr>
              <a:t>c</a:t>
            </a:r>
            <a:r>
              <a:rPr lang="en-GB" sz="1200" dirty="0">
                <a:effectLst/>
                <a:latin typeface="Calibri" panose="020F0502020204030204" pitchFamily="34" charset="0"/>
                <a:ea typeface="Calibri" panose="020F0502020204030204" pitchFamily="34" charset="0"/>
                <a:cs typeface="Times New Roman" panose="02020603050405020304" pitchFamily="18" charset="0"/>
              </a:rPr>
              <a:t>ruising operation</a:t>
            </a:r>
            <a:r>
              <a:rPr lang="en-GB" sz="1200" dirty="0">
                <a:ea typeface="Calibri" panose="020F0502020204030204" pitchFamily="34" charset="0"/>
                <a:cs typeface="Times New Roman" panose="02020603050405020304" pitchFamily="18" charset="0"/>
              </a:rPr>
              <a:t>, which took place in Newport on 23/10/22. As a result, 17 </a:t>
            </a:r>
            <a:r>
              <a:rPr lang="en-GB" sz="1200" dirty="0" err="1">
                <a:ea typeface="Calibri" panose="020F0502020204030204" pitchFamily="34" charset="0"/>
                <a:cs typeface="Times New Roman" panose="02020603050405020304" pitchFamily="18" charset="0"/>
              </a:rPr>
              <a:t>TORs</a:t>
            </a:r>
            <a:r>
              <a:rPr lang="en-GB" sz="1200" dirty="0">
                <a:ea typeface="Calibri" panose="020F0502020204030204" pitchFamily="34" charset="0"/>
                <a:cs typeface="Times New Roman" panose="02020603050405020304" pitchFamily="18" charset="0"/>
              </a:rPr>
              <a:t> were issued for excess speed, the majority being on the </a:t>
            </a:r>
            <a:r>
              <a:rPr lang="en-GB" sz="1200" dirty="0" err="1">
                <a:ea typeface="Calibri" panose="020F0502020204030204" pitchFamily="34" charset="0"/>
                <a:cs typeface="Times New Roman" panose="02020603050405020304" pitchFamily="18" charset="0"/>
              </a:rPr>
              <a:t>A4810</a:t>
            </a:r>
            <a:r>
              <a:rPr lang="en-GB" sz="1200" dirty="0">
                <a:ea typeface="Calibri" panose="020F0502020204030204" pitchFamily="34" charset="0"/>
                <a:cs typeface="Times New Roman" panose="02020603050405020304" pitchFamily="18" charset="0"/>
              </a:rPr>
              <a:t>, the recent site of the </a:t>
            </a:r>
            <a:r>
              <a:rPr lang="en-GB" sz="1200" dirty="0" err="1">
                <a:ea typeface="Calibri" panose="020F0502020204030204" pitchFamily="34" charset="0"/>
                <a:cs typeface="Times New Roman" panose="02020603050405020304" pitchFamily="18" charset="0"/>
              </a:rPr>
              <a:t>RTC</a:t>
            </a:r>
            <a:r>
              <a:rPr lang="en-GB" sz="1200" dirty="0">
                <a:ea typeface="Calibri" panose="020F0502020204030204" pitchFamily="34" charset="0"/>
                <a:cs typeface="Times New Roman" panose="02020603050405020304" pitchFamily="18" charset="0"/>
              </a:rPr>
              <a:t> involving racing. In addition, 10 drivers were warned for excess speed, and four </a:t>
            </a:r>
            <a:r>
              <a:rPr lang="en-GB" sz="1200" dirty="0" err="1">
                <a:ea typeface="Calibri" panose="020F0502020204030204" pitchFamily="34" charset="0"/>
                <a:cs typeface="Times New Roman" panose="02020603050405020304" pitchFamily="18" charset="0"/>
              </a:rPr>
              <a:t>TORs</a:t>
            </a:r>
            <a:r>
              <a:rPr lang="en-GB" sz="1200" dirty="0">
                <a:ea typeface="Calibri" panose="020F0502020204030204" pitchFamily="34" charset="0"/>
                <a:cs typeface="Times New Roman" panose="02020603050405020304" pitchFamily="18" charset="0"/>
              </a:rPr>
              <a:t> were issued for an </a:t>
            </a:r>
            <a:r>
              <a:rPr lang="en-GB" sz="1200" dirty="0">
                <a:effectLst/>
                <a:latin typeface="Calibri" panose="020F0502020204030204" pitchFamily="34" charset="0"/>
                <a:ea typeface="Calibri" panose="020F0502020204030204" pitchFamily="34" charset="0"/>
                <a:cs typeface="Times New Roman" panose="02020603050405020304" pitchFamily="18" charset="0"/>
              </a:rPr>
              <a:t>insecure load, a vehicle condition likely to cause injury, defective tyres, and illegal number plates respectively. A further three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PG9</a:t>
            </a:r>
            <a:r>
              <a:rPr lang="en-GB" sz="1200" dirty="0" err="1">
                <a:ea typeface="Calibri" panose="020F0502020204030204" pitchFamily="34" charset="0"/>
                <a:cs typeface="Times New Roman" panose="02020603050405020304" pitchFamily="18" charset="0"/>
              </a:rPr>
              <a:t>s</a:t>
            </a:r>
            <a:r>
              <a:rPr lang="en-GB" sz="1200" dirty="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(roadworthiness prohibitions) were issued for an insecure load, exposed ply cords, and a vehicle in dangerous condition (modified spoiler). Two drivers were summoned to court for driving without due care, two persons were arrested for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S.5A</a:t>
            </a:r>
            <a:r>
              <a:rPr lang="en-GB" sz="1200" dirty="0">
                <a:effectLst/>
                <a:latin typeface="Calibri" panose="020F0502020204030204" pitchFamily="34" charset="0"/>
                <a:ea typeface="Calibri" panose="020F0502020204030204" pitchFamily="34" charset="0"/>
                <a:cs typeface="Times New Roman" panose="02020603050405020304" pitchFamily="18" charset="0"/>
              </a:rPr>
              <a:t> Drug </a:t>
            </a:r>
            <a:r>
              <a:rPr lang="en-GB" sz="1200" dirty="0">
                <a:ea typeface="Calibri" panose="020F0502020204030204" pitchFamily="34" charset="0"/>
                <a:cs typeface="Times New Roman" panose="02020603050405020304" pitchFamily="18" charset="0"/>
              </a:rPr>
              <a:t>D</a:t>
            </a:r>
            <a:r>
              <a:rPr lang="en-GB" sz="1200" dirty="0">
                <a:effectLst/>
                <a:latin typeface="Calibri" panose="020F0502020204030204" pitchFamily="34" charset="0"/>
                <a:ea typeface="Calibri" panose="020F0502020204030204" pitchFamily="34" charset="0"/>
                <a:cs typeface="Times New Roman" panose="02020603050405020304" pitchFamily="18" charset="0"/>
              </a:rPr>
              <a:t>rive offences, and a Section 165 seizure was carried out for no insurance. Finally, four vehicles were seized for anti-social driving under Section 59 of the Road Traffic Act.</a:t>
            </a:r>
            <a:br>
              <a:rPr lang="en-GB" sz="600" dirty="0">
                <a:effectLst/>
                <a:latin typeface="Calibri" panose="020F0502020204030204" pitchFamily="34" charset="0"/>
                <a:ea typeface="Calibri" panose="020F0502020204030204" pitchFamily="34" charset="0"/>
                <a:cs typeface="Times New Roman" panose="02020603050405020304" pitchFamily="18" charset="0"/>
              </a:rPr>
            </a:br>
            <a:br>
              <a:rPr lang="en-GB" sz="6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a typeface="Calibri" panose="020F0502020204030204" pitchFamily="34" charset="0"/>
                <a:cs typeface="Times New Roman" panose="02020603050405020304" pitchFamily="18" charset="0"/>
              </a:rPr>
              <a:t>A j</a:t>
            </a:r>
            <a:r>
              <a:rPr lang="en-GB" sz="1200" dirty="0">
                <a:effectLst/>
                <a:latin typeface="Calibri" panose="020F0502020204030204" pitchFamily="34" charset="0"/>
                <a:ea typeface="Calibri" panose="020F0502020204030204" pitchFamily="34" charset="0"/>
                <a:cs typeface="Times New Roman" panose="02020603050405020304" pitchFamily="18" charset="0"/>
              </a:rPr>
              <a:t>oint DVLA/Police road </a:t>
            </a:r>
            <a:r>
              <a:rPr lang="en-GB" sz="1200" dirty="0">
                <a:ea typeface="Calibri" panose="020F0502020204030204" pitchFamily="34" charset="0"/>
                <a:cs typeface="Times New Roman" panose="02020603050405020304" pitchFamily="18" charset="0"/>
              </a:rPr>
              <a:t>s</a:t>
            </a:r>
            <a:r>
              <a:rPr lang="en-GB" sz="1200" dirty="0">
                <a:effectLst/>
                <a:latin typeface="Calibri" panose="020F0502020204030204" pitchFamily="34" charset="0"/>
                <a:ea typeface="Calibri" panose="020F0502020204030204" pitchFamily="34" charset="0"/>
                <a:cs typeface="Times New Roman" panose="02020603050405020304" pitchFamily="18" charset="0"/>
              </a:rPr>
              <a:t>afety operation on 25/10/2022 resulted in: Two arrests for being unfit to drive through drugs, one vehicle seized for a no </a:t>
            </a:r>
            <a:r>
              <a:rPr lang="en-GB" sz="1200" dirty="0">
                <a:ea typeface="Calibri" panose="020F0502020204030204" pitchFamily="34" charset="0"/>
                <a:cs typeface="Times New Roman" panose="02020603050405020304" pitchFamily="18" charset="0"/>
              </a:rPr>
              <a:t>i</a:t>
            </a:r>
            <a:r>
              <a:rPr lang="en-GB" sz="1200" dirty="0">
                <a:effectLst/>
                <a:latin typeface="Calibri" panose="020F0502020204030204" pitchFamily="34" charset="0"/>
                <a:ea typeface="Calibri" panose="020F0502020204030204" pitchFamily="34" charset="0"/>
                <a:cs typeface="Times New Roman" panose="02020603050405020304" pitchFamily="18" charset="0"/>
              </a:rPr>
              <a:t>nsurance offence, 17 vehicles identified with no valid road tax, (with fine </a:t>
            </a:r>
            <a:r>
              <a:rPr lang="en-GB" sz="1200" dirty="0">
                <a:ea typeface="Calibri" panose="020F0502020204030204" pitchFamily="34" charset="0"/>
                <a:cs typeface="Times New Roman" panose="02020603050405020304" pitchFamily="18" charset="0"/>
              </a:rPr>
              <a:t>no</a:t>
            </a:r>
            <a:r>
              <a:rPr lang="en-GB" sz="1200" dirty="0">
                <a:effectLst/>
                <a:latin typeface="Calibri" panose="020F0502020204030204" pitchFamily="34" charset="0"/>
                <a:ea typeface="Calibri" panose="020F0502020204030204" pitchFamily="34" charset="0"/>
                <a:cs typeface="Times New Roman" panose="02020603050405020304" pitchFamily="18" charset="0"/>
              </a:rPr>
              <a:t>tices issued by the DVLA), 11 fixed </a:t>
            </a:r>
            <a:r>
              <a:rPr lang="en-GB" sz="1200" dirty="0">
                <a:ea typeface="Calibri" panose="020F0502020204030204" pitchFamily="34" charset="0"/>
                <a:cs typeface="Times New Roman" panose="02020603050405020304" pitchFamily="18" charset="0"/>
              </a:rPr>
              <a:t>p</a:t>
            </a:r>
            <a:r>
              <a:rPr lang="en-GB" sz="1200" dirty="0">
                <a:effectLst/>
                <a:latin typeface="Calibri" panose="020F0502020204030204" pitchFamily="34" charset="0"/>
                <a:ea typeface="Calibri" panose="020F0502020204030204" pitchFamily="34" charset="0"/>
                <a:cs typeface="Times New Roman" panose="02020603050405020304" pitchFamily="18" charset="0"/>
              </a:rPr>
              <a:t>enalties issued for no valid road </a:t>
            </a:r>
            <a:r>
              <a:rPr lang="en-GB" sz="1200" dirty="0">
                <a:ea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ax, and 13 Illegal number plates, with 1st stage letters sent to the registered </a:t>
            </a:r>
            <a:r>
              <a:rPr lang="en-GB" sz="1200" dirty="0">
                <a:ea typeface="Calibri" panose="020F0502020204030204" pitchFamily="34" charset="0"/>
                <a:cs typeface="Times New Roman" panose="02020603050405020304" pitchFamily="18" charset="0"/>
              </a:rPr>
              <a:t>k</a:t>
            </a:r>
            <a:r>
              <a:rPr lang="en-GB" sz="1200" dirty="0">
                <a:effectLst/>
                <a:latin typeface="Calibri" panose="020F0502020204030204" pitchFamily="34" charset="0"/>
                <a:ea typeface="Calibri" panose="020F0502020204030204" pitchFamily="34" charset="0"/>
                <a:cs typeface="Times New Roman" panose="02020603050405020304" pitchFamily="18" charset="0"/>
              </a:rPr>
              <a:t>eepers</a:t>
            </a:r>
            <a:r>
              <a:rPr lang="en-GB" sz="1200" dirty="0">
                <a:ea typeface="Calibri" panose="020F0502020204030204" pitchFamily="34" charset="0"/>
                <a:cs typeface="Times New Roman" panose="02020603050405020304" pitchFamily="18" charset="0"/>
              </a:rPr>
              <a:t> of the vehicles.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B7555C7-C095-49AB-BEFE-E5F87175126F}"/>
              </a:ext>
            </a:extLst>
          </p:cNvPr>
          <p:cNvSpPr>
            <a:spLocks noGrp="1"/>
          </p:cNvSpPr>
          <p:nvPr>
            <p:ph type="sldNum" sz="quarter" idx="12"/>
          </p:nvPr>
        </p:nvSpPr>
        <p:spPr/>
        <p:txBody>
          <a:bodyPr/>
          <a:lstStyle/>
          <a:p>
            <a:pPr>
              <a:defRPr/>
            </a:pPr>
            <a:fld id="{E10F5A08-06F6-4A77-9B0E-936CAC7C569E}" type="slidenum">
              <a:rPr lang="en-GB" smtClean="0"/>
              <a:pPr>
                <a:defRPr/>
              </a:pPr>
              <a:t>10</a:t>
            </a:fld>
            <a:endParaRPr lang="en-GB"/>
          </a:p>
        </p:txBody>
      </p:sp>
    </p:spTree>
    <p:extLst>
      <p:ext uri="{BB962C8B-B14F-4D97-AF65-F5344CB8AC3E}">
        <p14:creationId xmlns:p14="http://schemas.microsoft.com/office/powerpoint/2010/main" val="1460917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1" eaLnBrk="1" fontAlgn="auto" hangingPunct="1">
              <a:spcBef>
                <a:spcPts val="0"/>
              </a:spcBef>
              <a:spcAft>
                <a:spcPts val="0"/>
              </a:spcAft>
              <a:defRPr/>
            </a:pPr>
            <a:r>
              <a:rPr lang="en-GB" sz="3200"/>
              <a:t>Combat Serious Crime</a:t>
            </a:r>
          </a:p>
        </p:txBody>
      </p:sp>
      <p:sp>
        <p:nvSpPr>
          <p:cNvPr id="3" name="TextBox 2">
            <a:extLst>
              <a:ext uri="{FF2B5EF4-FFF2-40B4-BE49-F238E27FC236}">
                <a16:creationId xmlns:a16="http://schemas.microsoft.com/office/drawing/2014/main" id="{D945F615-5C9C-43A5-A78E-B90B9AA15130}"/>
              </a:ext>
            </a:extLst>
          </p:cNvPr>
          <p:cNvSpPr txBox="1"/>
          <p:nvPr/>
        </p:nvSpPr>
        <p:spPr>
          <a:xfrm>
            <a:off x="210277" y="947565"/>
            <a:ext cx="9638398" cy="1446550"/>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Serious Violence </a:t>
            </a:r>
          </a:p>
          <a:p>
            <a:pPr marL="342900" indent="-342900" eaLnBrk="1" fontAlgn="auto" hangingPunct="1">
              <a:spcBef>
                <a:spcPts val="0"/>
              </a:spcBef>
              <a:spcAft>
                <a:spcPts val="0"/>
              </a:spcAft>
              <a:buFont typeface="+mj-lt"/>
              <a:buAutoNum type="arabicPeriod"/>
              <a:defRPr/>
            </a:pPr>
            <a:r>
              <a:rPr lang="en-GB" sz="1400" dirty="0">
                <a:latin typeface="+mn-lt"/>
              </a:rPr>
              <a:t>VAWG Domestic and Non-Domestic Priority Offences</a:t>
            </a:r>
          </a:p>
          <a:p>
            <a:pPr marL="342900" indent="-342900" eaLnBrk="1" fontAlgn="auto" hangingPunct="1">
              <a:spcBef>
                <a:spcPts val="0"/>
              </a:spcBef>
              <a:spcAft>
                <a:spcPts val="0"/>
              </a:spcAft>
              <a:buFont typeface="+mj-lt"/>
              <a:buAutoNum type="arabicPeriod"/>
              <a:defRPr/>
            </a:pPr>
            <a:r>
              <a:rPr lang="en-GB" sz="1400" dirty="0" err="1">
                <a:latin typeface="+mn-lt"/>
              </a:rPr>
              <a:t>VAWG</a:t>
            </a:r>
            <a:r>
              <a:rPr lang="en-GB" sz="1400" dirty="0">
                <a:latin typeface="+mn-lt"/>
              </a:rPr>
              <a:t> Repeat Victims and Offenders</a:t>
            </a:r>
          </a:p>
          <a:p>
            <a:pPr marL="342900" indent="-342900" eaLnBrk="1" fontAlgn="auto" hangingPunct="1">
              <a:spcBef>
                <a:spcPts val="0"/>
              </a:spcBef>
              <a:spcAft>
                <a:spcPts val="0"/>
              </a:spcAft>
              <a:buFont typeface="+mj-lt"/>
              <a:buAutoNum type="arabicPeriod"/>
              <a:defRPr/>
            </a:pPr>
            <a:r>
              <a:rPr lang="en-GB" sz="1400" dirty="0">
                <a:latin typeface="+mn-lt"/>
              </a:rPr>
              <a:t>Drugs Supply and Organised Crime</a:t>
            </a: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0E97476F-FE95-4661-8566-CD87B35E9A31}"/>
              </a:ext>
            </a:extLst>
          </p:cNvPr>
          <p:cNvSpPr txBox="1"/>
          <p:nvPr/>
        </p:nvSpPr>
        <p:spPr>
          <a:xfrm>
            <a:off x="5181600" y="872064"/>
            <a:ext cx="3836565" cy="2739211"/>
          </a:xfrm>
          <a:prstGeom prst="rect">
            <a:avLst/>
          </a:prstGeom>
          <a:noFill/>
        </p:spPr>
        <p:txBody>
          <a:bodyPr wrap="square" rtlCol="0">
            <a:spAutoFit/>
          </a:bodyPr>
          <a:lstStyle/>
          <a:p>
            <a:r>
              <a:rPr lang="en-GB" sz="1400" b="1" dirty="0">
                <a:effectLst/>
                <a:latin typeface="+mn-lt"/>
                <a:ea typeface="Calibri" panose="020F0502020204030204" pitchFamily="34" charset="0"/>
              </a:rPr>
              <a:t>Key commitments</a:t>
            </a:r>
          </a:p>
          <a:p>
            <a:r>
              <a:rPr lang="en-GB" sz="1400" dirty="0">
                <a:effectLst/>
                <a:latin typeface="+mn-lt"/>
                <a:ea typeface="Calibri" panose="020F0502020204030204" pitchFamily="34" charset="0"/>
              </a:rPr>
              <a:t>• Reduce the number of repeat victims of child </a:t>
            </a:r>
          </a:p>
          <a:p>
            <a:r>
              <a:rPr lang="en-GB" sz="1400" dirty="0">
                <a:effectLst/>
                <a:latin typeface="+mn-lt"/>
                <a:ea typeface="Calibri" panose="020F0502020204030204" pitchFamily="34" charset="0"/>
              </a:rPr>
              <a:t>criminal and sexual exploitation</a:t>
            </a:r>
          </a:p>
          <a:p>
            <a:r>
              <a:rPr lang="en-GB" sz="1400" dirty="0">
                <a:effectLst/>
                <a:latin typeface="+mn-lt"/>
                <a:ea typeface="Calibri" panose="020F0502020204030204" pitchFamily="34" charset="0"/>
              </a:rPr>
              <a:t>• Increase disruption of serious organised crime, </a:t>
            </a:r>
          </a:p>
          <a:p>
            <a:r>
              <a:rPr lang="en-GB" sz="1400" dirty="0">
                <a:effectLst/>
                <a:latin typeface="+mn-lt"/>
                <a:ea typeface="Calibri" panose="020F0502020204030204" pitchFamily="34" charset="0"/>
              </a:rPr>
              <a:t>and reinvest assets seized back into communities</a:t>
            </a:r>
          </a:p>
          <a:p>
            <a:r>
              <a:rPr lang="en-GB" sz="1400" dirty="0">
                <a:effectLst/>
                <a:latin typeface="+mn-lt"/>
                <a:ea typeface="Calibri" panose="020F0502020204030204" pitchFamily="34" charset="0"/>
              </a:rPr>
              <a:t>• Improve the overall criminal justice response </a:t>
            </a:r>
          </a:p>
          <a:p>
            <a:r>
              <a:rPr lang="en-GB" sz="1400" dirty="0">
                <a:effectLst/>
                <a:latin typeface="+mn-lt"/>
                <a:ea typeface="Calibri" panose="020F0502020204030204" pitchFamily="34" charset="0"/>
              </a:rPr>
              <a:t>to violence against women, domestic abuse and </a:t>
            </a:r>
          </a:p>
          <a:p>
            <a:r>
              <a:rPr lang="en-GB" sz="1400" dirty="0">
                <a:effectLst/>
                <a:latin typeface="+mn-lt"/>
                <a:ea typeface="Calibri" panose="020F0502020204030204" pitchFamily="34" charset="0"/>
              </a:rPr>
              <a:t>sexual violence</a:t>
            </a:r>
          </a:p>
          <a:p>
            <a:r>
              <a:rPr lang="en-GB" sz="1400" dirty="0">
                <a:effectLst/>
                <a:latin typeface="+mn-lt"/>
                <a:ea typeface="Calibri" panose="020F0502020204030204" pitchFamily="34" charset="0"/>
              </a:rPr>
              <a:t>• Commission and invest in services that work </a:t>
            </a:r>
          </a:p>
          <a:p>
            <a:r>
              <a:rPr lang="en-GB" sz="1400" dirty="0">
                <a:effectLst/>
                <a:latin typeface="+mn-lt"/>
                <a:ea typeface="Calibri" panose="020F0502020204030204" pitchFamily="34" charset="0"/>
              </a:rPr>
              <a:t>with perpetrators of serious crime to prevent </a:t>
            </a:r>
          </a:p>
          <a:p>
            <a:r>
              <a:rPr lang="en-GB" sz="1400" dirty="0">
                <a:effectLst/>
                <a:latin typeface="+mn-lt"/>
                <a:ea typeface="Calibri" panose="020F0502020204030204" pitchFamily="34" charset="0"/>
              </a:rPr>
              <a:t>and reduce re-offending</a:t>
            </a:r>
          </a:p>
          <a:p>
            <a:endParaRPr lang="en-GB" dirty="0"/>
          </a:p>
        </p:txBody>
      </p:sp>
      <p:sp>
        <p:nvSpPr>
          <p:cNvPr id="5" name="Rectangle 4">
            <a:extLst>
              <a:ext uri="{FF2B5EF4-FFF2-40B4-BE49-F238E27FC236}">
                <a16:creationId xmlns:a16="http://schemas.microsoft.com/office/drawing/2014/main" id="{BADD854E-FFFA-4E49-9003-4781B468E77E}"/>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a:t>	Combat Serious Crime</a:t>
            </a:r>
          </a:p>
        </p:txBody>
      </p:sp>
      <p:sp>
        <p:nvSpPr>
          <p:cNvPr id="6" name="Slide Number Placeholder 5">
            <a:extLst>
              <a:ext uri="{FF2B5EF4-FFF2-40B4-BE49-F238E27FC236}">
                <a16:creationId xmlns:a16="http://schemas.microsoft.com/office/drawing/2014/main" id="{5EEF7AC0-6920-473F-B6DA-1341859D2940}"/>
              </a:ext>
            </a:extLst>
          </p:cNvPr>
          <p:cNvSpPr>
            <a:spLocks noGrp="1"/>
          </p:cNvSpPr>
          <p:nvPr>
            <p:ph type="sldNum" sz="quarter" idx="12"/>
          </p:nvPr>
        </p:nvSpPr>
        <p:spPr/>
        <p:txBody>
          <a:bodyPr/>
          <a:lstStyle/>
          <a:p>
            <a:pPr>
              <a:defRPr/>
            </a:pPr>
            <a:fld id="{E10F5A08-06F6-4A77-9B0E-936CAC7C569E}" type="slidenum">
              <a:rPr lang="en-GB" smtClean="0"/>
              <a:pPr>
                <a:defRPr/>
              </a:pPr>
              <a:t>11</a:t>
            </a:fld>
            <a:endParaRPr lang="en-GB"/>
          </a:p>
        </p:txBody>
      </p:sp>
    </p:spTree>
    <p:extLst>
      <p:ext uri="{BB962C8B-B14F-4D97-AF65-F5344CB8AC3E}">
        <p14:creationId xmlns:p14="http://schemas.microsoft.com/office/powerpoint/2010/main" val="571241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7725D2B-F26B-48E1-91B0-81E6331B0FEE}"/>
              </a:ext>
            </a:extLst>
          </p:cNvPr>
          <p:cNvPicPr>
            <a:picLocks/>
          </p:cNvPicPr>
          <p:nvPr/>
        </p:nvPicPr>
        <p:blipFill>
          <a:blip r:embed="rId2"/>
          <a:stretch>
            <a:fillRect/>
          </a:stretch>
        </p:blipFill>
        <p:spPr>
          <a:xfrm>
            <a:off x="6171825" y="820971"/>
            <a:ext cx="5832000" cy="3240000"/>
          </a:xfrm>
          <a:prstGeom prst="rect">
            <a:avLst/>
          </a:prstGeom>
        </p:spPr>
      </p:pic>
      <p:sp>
        <p:nvSpPr>
          <p:cNvPr id="25602" name="TextBox 14">
            <a:extLst>
              <a:ext uri="{FF2B5EF4-FFF2-40B4-BE49-F238E27FC236}">
                <a16:creationId xmlns:a16="http://schemas.microsoft.com/office/drawing/2014/main" id="{B0C5B11D-70C7-4AE7-95B1-E0B832A92169}"/>
              </a:ext>
            </a:extLst>
          </p:cNvPr>
          <p:cNvSpPr txBox="1">
            <a:spLocks noChangeArrowheads="1"/>
          </p:cNvSpPr>
          <p:nvPr/>
        </p:nvSpPr>
        <p:spPr bwMode="auto">
          <a:xfrm>
            <a:off x="123825" y="820971"/>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AEA8BD99-E1AD-4F97-8580-92B9C01D45DD}"/>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 </a:t>
            </a:r>
            <a:r>
              <a:rPr lang="en-GB" sz="3200" dirty="0">
                <a:latin typeface="Arial" panose="020B0604020202020204" pitchFamily="34" charset="0"/>
                <a:cs typeface="Arial" panose="020B0604020202020204" pitchFamily="34" charset="0"/>
              </a:rPr>
              <a:t>Serious Violence</a:t>
            </a:r>
          </a:p>
        </p:txBody>
      </p:sp>
      <p:sp>
        <p:nvSpPr>
          <p:cNvPr id="25605" name="TextBox 13">
            <a:extLst>
              <a:ext uri="{FF2B5EF4-FFF2-40B4-BE49-F238E27FC236}">
                <a16:creationId xmlns:a16="http://schemas.microsoft.com/office/drawing/2014/main" id="{B619BB81-353C-414F-A2E1-700FC4CE1AC5}"/>
              </a:ext>
            </a:extLst>
          </p:cNvPr>
          <p:cNvSpPr txBox="1">
            <a:spLocks noChangeArrowheads="1"/>
          </p:cNvSpPr>
          <p:nvPr/>
        </p:nvSpPr>
        <p:spPr bwMode="auto">
          <a:xfrm>
            <a:off x="117330" y="4152431"/>
            <a:ext cx="11886495" cy="227754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latin typeface="+mn-lt"/>
                <a:cs typeface="Arial"/>
              </a:rPr>
              <a:t>Overview</a:t>
            </a:r>
          </a:p>
          <a:p>
            <a:pPr eaLnBrk="1" hangingPunct="1">
              <a:lnSpc>
                <a:spcPct val="100000"/>
              </a:lnSpc>
              <a:spcBef>
                <a:spcPct val="0"/>
              </a:spcBef>
              <a:buFontTx/>
              <a:buNone/>
            </a:pPr>
            <a:endParaRPr lang="en-GB" altLang="en-US" sz="400" b="1" i="1" dirty="0">
              <a:latin typeface="Arial" panose="020B0604020202020204" pitchFamily="34" charset="0"/>
              <a:cs typeface="Arial" panose="020B0604020202020204" pitchFamily="34" charset="0"/>
            </a:endParaRPr>
          </a:p>
          <a:p>
            <a:pPr eaLnBrk="1" hangingPunct="1">
              <a:lnSpc>
                <a:spcPct val="100000"/>
              </a:lnSpc>
              <a:spcBef>
                <a:spcPct val="0"/>
              </a:spcBef>
              <a:spcAft>
                <a:spcPts val="0"/>
              </a:spcAft>
              <a:buNone/>
            </a:pPr>
            <a:r>
              <a:rPr lang="en-GB" altLang="en-US" sz="1200" dirty="0">
                <a:latin typeface="+mn-lt"/>
                <a:cs typeface="Arial"/>
              </a:rPr>
              <a:t>An upwards trend in serious violence offences can be observed from Quarter 4 2020/21, with numbers having increased this quarter to 1,752, an 11.9% increase over the quarter prior. </a:t>
            </a:r>
            <a:r>
              <a:rPr lang="en-GB" altLang="en-US" sz="1200" dirty="0">
                <a:latin typeface="+mn-lt"/>
                <a:cs typeface="Arial" panose="020B0604020202020204" pitchFamily="34" charset="0"/>
              </a:rPr>
              <a:t> </a:t>
            </a:r>
            <a:r>
              <a:rPr lang="en-GB" altLang="en-US" sz="1200" dirty="0">
                <a:latin typeface="+mn-lt"/>
                <a:cs typeface="Arial"/>
              </a:rPr>
              <a:t>Quarter 2 2022/23 has seen a 16.6% increase when compared to Quarter 2 2019/20 (Pre-Covid year).</a:t>
            </a:r>
            <a:endParaRPr lang="en-GB" altLang="en-US" sz="1200" dirty="0">
              <a:latin typeface="+mn-lt"/>
              <a:cs typeface="Arial" panose="020B0604020202020204" pitchFamily="34" charset="0"/>
            </a:endParaRPr>
          </a:p>
          <a:p>
            <a:pPr eaLnBrk="1" hangingPunct="1">
              <a:lnSpc>
                <a:spcPct val="100000"/>
              </a:lnSpc>
              <a:spcBef>
                <a:spcPct val="0"/>
              </a:spcBef>
              <a:spcAft>
                <a:spcPts val="0"/>
              </a:spcAft>
              <a:buFontTx/>
              <a:buNone/>
            </a:pPr>
            <a:endParaRPr lang="en-GB" altLang="en-US" sz="400" dirty="0">
              <a:solidFill>
                <a:srgbClr val="FF0000"/>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GB" altLang="en-US" sz="1200" dirty="0">
                <a:latin typeface="+mn-lt"/>
                <a:cs typeface="Arial"/>
              </a:rPr>
              <a:t>A rise in Grievous Bodily Harm with Intent offences is a contributing factor to the overall increase this quarter. </a:t>
            </a:r>
          </a:p>
          <a:p>
            <a:pPr eaLnBrk="1" hangingPunct="1">
              <a:lnSpc>
                <a:spcPct val="100000"/>
              </a:lnSpc>
              <a:spcBef>
                <a:spcPct val="0"/>
              </a:spcBef>
              <a:buFontTx/>
              <a:buNone/>
            </a:pPr>
            <a:endParaRPr lang="en-GB" altLang="en-US" sz="400" dirty="0">
              <a:latin typeface="+mn-lt"/>
              <a:cs typeface="Arial"/>
            </a:endParaRPr>
          </a:p>
          <a:p>
            <a:pPr eaLnBrk="1" hangingPunct="1">
              <a:lnSpc>
                <a:spcPct val="100000"/>
              </a:lnSpc>
              <a:spcBef>
                <a:spcPct val="0"/>
              </a:spcBef>
              <a:buNone/>
            </a:pPr>
            <a:r>
              <a:rPr lang="en-GB" altLang="en-US" sz="1200" dirty="0">
                <a:latin typeface="+mn-lt"/>
                <a:cs typeface="Arial" panose="020B0604020202020204" pitchFamily="34" charset="0"/>
              </a:rPr>
              <a:t>Compared to the previous quarter positive outcomes for serious violence have seen an increase of 2.4 percentage points to 12.2%. This </a:t>
            </a:r>
            <a:r>
              <a:rPr lang="en-GB" altLang="en-US" sz="1200" dirty="0">
                <a:latin typeface="+mn-lt"/>
                <a:cs typeface="Arial"/>
              </a:rPr>
              <a:t>represents a 4.7% reduction in solved rate when compared with Quarter 2 2019/20 (Pre-Covid year).</a:t>
            </a:r>
          </a:p>
          <a:p>
            <a:pPr eaLnBrk="1" hangingPunct="1">
              <a:lnSpc>
                <a:spcPct val="100000"/>
              </a:lnSpc>
              <a:spcBef>
                <a:spcPct val="0"/>
              </a:spcBef>
              <a:buFontTx/>
              <a:buNone/>
            </a:pPr>
            <a:endParaRPr lang="en-GB" altLang="en-US" sz="400" dirty="0">
              <a:latin typeface="+mn-lt"/>
              <a:cs typeface="Arial"/>
            </a:endParaRPr>
          </a:p>
          <a:p>
            <a:pPr eaLnBrk="1" hangingPunct="1">
              <a:lnSpc>
                <a:spcPct val="100000"/>
              </a:lnSpc>
              <a:spcBef>
                <a:spcPct val="0"/>
              </a:spcBef>
              <a:buFontTx/>
              <a:buNone/>
            </a:pPr>
            <a:r>
              <a:rPr lang="en-GB" altLang="en-US" sz="1200" dirty="0">
                <a:latin typeface="+mn-lt"/>
                <a:cs typeface="Arial"/>
              </a:rPr>
              <a:t>Senior officers have been in contact with the Metropolitan Police in order to study how they make practical use of social media in relation to violent crime. These lessons will be disseminated throughout the force in an effort to improve our own practises. </a:t>
            </a:r>
            <a:br>
              <a:rPr lang="en-GB" altLang="en-US" sz="400" dirty="0">
                <a:latin typeface="Arial"/>
                <a:cs typeface="Arial"/>
              </a:rPr>
            </a:b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ct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Operation Fortune entailed the investigation into a domestic murder in the Bettws area.  As a result of the investigation the suspect has pleaded guilty and will be sentenced later this month.</a:t>
            </a:r>
          </a:p>
        </p:txBody>
      </p:sp>
      <p:pic>
        <p:nvPicPr>
          <p:cNvPr id="11" name="Picture 10">
            <a:extLst>
              <a:ext uri="{FF2B5EF4-FFF2-40B4-BE49-F238E27FC236}">
                <a16:creationId xmlns:a16="http://schemas.microsoft.com/office/drawing/2014/main" id="{DD0276DC-5374-4507-9684-533140763580}"/>
              </a:ext>
            </a:extLst>
          </p:cNvPr>
          <p:cNvPicPr>
            <a:picLocks noChangeAspect="1"/>
          </p:cNvPicPr>
          <p:nvPr/>
        </p:nvPicPr>
        <p:blipFill>
          <a:blip r:embed="rId3"/>
          <a:stretch>
            <a:fillRect/>
          </a:stretch>
        </p:blipFill>
        <p:spPr>
          <a:xfrm>
            <a:off x="6387063" y="891039"/>
            <a:ext cx="5401524" cy="2432515"/>
          </a:xfrm>
          <a:prstGeom prst="rect">
            <a:avLst/>
          </a:prstGeom>
        </p:spPr>
      </p:pic>
      <p:pic>
        <p:nvPicPr>
          <p:cNvPr id="2" name="Picture 2" descr="Table&#10;&#10;Description automatically generated">
            <a:extLst>
              <a:ext uri="{FF2B5EF4-FFF2-40B4-BE49-F238E27FC236}">
                <a16:creationId xmlns:a16="http://schemas.microsoft.com/office/drawing/2014/main" id="{31C86638-330B-2B44-4E3F-2559D0443A25}"/>
              </a:ext>
            </a:extLst>
          </p:cNvPr>
          <p:cNvPicPr>
            <a:picLocks/>
          </p:cNvPicPr>
          <p:nvPr/>
        </p:nvPicPr>
        <p:blipFill>
          <a:blip r:embed="rId4"/>
          <a:stretch>
            <a:fillRect/>
          </a:stretch>
        </p:blipFill>
        <p:spPr>
          <a:xfrm>
            <a:off x="159825" y="3415859"/>
            <a:ext cx="5760000" cy="576000"/>
          </a:xfrm>
          <a:prstGeom prst="rect">
            <a:avLst/>
          </a:prstGeom>
        </p:spPr>
      </p:pic>
      <p:pic>
        <p:nvPicPr>
          <p:cNvPr id="3" name="Picture 5" descr="Table&#10;&#10;Description automatically generated">
            <a:extLst>
              <a:ext uri="{FF2B5EF4-FFF2-40B4-BE49-F238E27FC236}">
                <a16:creationId xmlns:a16="http://schemas.microsoft.com/office/drawing/2014/main" id="{71154F50-3E1E-8A22-9D4D-5C207C7E15B1}"/>
              </a:ext>
            </a:extLst>
          </p:cNvPr>
          <p:cNvPicPr>
            <a:picLocks/>
          </p:cNvPicPr>
          <p:nvPr/>
        </p:nvPicPr>
        <p:blipFill>
          <a:blip r:embed="rId5"/>
          <a:stretch>
            <a:fillRect/>
          </a:stretch>
        </p:blipFill>
        <p:spPr>
          <a:xfrm>
            <a:off x="6207825" y="3415859"/>
            <a:ext cx="5760000" cy="576000"/>
          </a:xfrm>
          <a:prstGeom prst="rect">
            <a:avLst/>
          </a:prstGeom>
        </p:spPr>
      </p:pic>
      <p:pic>
        <p:nvPicPr>
          <p:cNvPr id="7" name="Picture 6">
            <a:extLst>
              <a:ext uri="{FF2B5EF4-FFF2-40B4-BE49-F238E27FC236}">
                <a16:creationId xmlns:a16="http://schemas.microsoft.com/office/drawing/2014/main" id="{D4592AE1-D460-45FF-8F61-DD27881B4F4A}"/>
              </a:ext>
            </a:extLst>
          </p:cNvPr>
          <p:cNvPicPr>
            <a:picLocks noChangeAspect="1"/>
          </p:cNvPicPr>
          <p:nvPr/>
        </p:nvPicPr>
        <p:blipFill>
          <a:blip r:embed="rId6"/>
          <a:stretch>
            <a:fillRect/>
          </a:stretch>
        </p:blipFill>
        <p:spPr>
          <a:xfrm>
            <a:off x="6813087" y="970361"/>
            <a:ext cx="4401693" cy="262151"/>
          </a:xfrm>
          <a:prstGeom prst="rect">
            <a:avLst/>
          </a:prstGeom>
        </p:spPr>
      </p:pic>
      <p:pic>
        <p:nvPicPr>
          <p:cNvPr id="13" name="Picture 12">
            <a:extLst>
              <a:ext uri="{FF2B5EF4-FFF2-40B4-BE49-F238E27FC236}">
                <a16:creationId xmlns:a16="http://schemas.microsoft.com/office/drawing/2014/main" id="{97EE9F02-B5FE-488E-A4F7-3AC5038FB0E0}"/>
              </a:ext>
            </a:extLst>
          </p:cNvPr>
          <p:cNvPicPr>
            <a:picLocks noChangeAspect="1"/>
          </p:cNvPicPr>
          <p:nvPr/>
        </p:nvPicPr>
        <p:blipFill>
          <a:blip r:embed="rId7"/>
          <a:stretch>
            <a:fillRect/>
          </a:stretch>
        </p:blipFill>
        <p:spPr>
          <a:xfrm>
            <a:off x="342111" y="890501"/>
            <a:ext cx="5395428" cy="24325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Financial Investigation Unit</a:t>
            </a:r>
          </a:p>
        </p:txBody>
      </p:sp>
      <p:sp>
        <p:nvSpPr>
          <p:cNvPr id="3" name="TextBox 2">
            <a:extLst>
              <a:ext uri="{FF2B5EF4-FFF2-40B4-BE49-F238E27FC236}">
                <a16:creationId xmlns:a16="http://schemas.microsoft.com/office/drawing/2014/main" id="{A310C7C1-C13E-44F3-95B8-FD85777BB9AB}"/>
              </a:ext>
            </a:extLst>
          </p:cNvPr>
          <p:cNvSpPr txBox="1"/>
          <p:nvPr/>
        </p:nvSpPr>
        <p:spPr>
          <a:xfrm>
            <a:off x="160076" y="788306"/>
            <a:ext cx="11871848" cy="769441"/>
          </a:xfrm>
          <a:prstGeom prst="rect">
            <a:avLst/>
          </a:prstGeom>
          <a:noFill/>
          <a:ln w="15875">
            <a:solidFill>
              <a:schemeClr val="accent1"/>
            </a:solidFill>
          </a:ln>
        </p:spPr>
        <p:txBody>
          <a:bodyPr wrap="square" rtlCol="0">
            <a:spAutoFit/>
          </a:bodyPr>
          <a:lstStyle/>
          <a:p>
            <a:pPr algn="just" eaLnBrk="1" hangingPunct="1">
              <a:lnSpc>
                <a:spcPct val="100000"/>
              </a:lnSpc>
              <a:spcBef>
                <a:spcPct val="0"/>
              </a:spcBef>
              <a:buFontTx/>
              <a:buNone/>
            </a:pPr>
            <a:r>
              <a:rPr lang="en-GB" altLang="en-US" sz="1400" b="1" i="1" dirty="0"/>
              <a:t>Overview</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solidFill>
                <a:srgbClr val="FF0000"/>
              </a:solidFill>
              <a:cs typeface="Calibri" panose="020F0502020204030204" pitchFamily="34" charset="0"/>
            </a:endParaRPr>
          </a:p>
          <a:p>
            <a:pPr algn="just" eaLnBrk="1" fontAlgn="auto" hangingPunct="1">
              <a:spcBef>
                <a:spcPts val="0"/>
              </a:spcBef>
              <a:spcAft>
                <a:spcPts val="0"/>
              </a:spcAft>
              <a:defRPr/>
            </a:pPr>
            <a:r>
              <a:rPr lang="en-GB" sz="1200" dirty="0">
                <a:cs typeface="Calibri" panose="020F0502020204030204" pitchFamily="34" charset="0"/>
              </a:rPr>
              <a:t>During the past quarter, the Financial Investigation Unit issued c</a:t>
            </a:r>
            <a:r>
              <a:rPr lang="en-GB" sz="1200" dirty="0">
                <a:effectLst/>
                <a:latin typeface="Calibri" panose="020F0502020204030204" pitchFamily="34" charset="0"/>
                <a:ea typeface="Times New Roman" panose="02020603050405020304" pitchFamily="18" charset="0"/>
              </a:rPr>
              <a:t>onfiscation orders totalling £67,039, in addition to £147,266 in civil detention of assets. 274 Suspicious Activity Reports were also reviewed. </a:t>
            </a:r>
            <a:r>
              <a:rPr lang="en-GB" sz="1200" dirty="0">
                <a:effectLst/>
                <a:latin typeface="Calibri" panose="020F0502020204030204" pitchFamily="34" charset="0"/>
                <a:ea typeface="Calibri" panose="020F0502020204030204" pitchFamily="34" charset="0"/>
                <a:cs typeface="Times New Roman" panose="02020603050405020304" pitchFamily="18" charset="0"/>
              </a:rPr>
              <a:t>Gwent is currently ranked 4</a:t>
            </a:r>
            <a:r>
              <a:rPr lang="en-GB"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200" dirty="0">
                <a:effectLst/>
                <a:latin typeface="Calibri" panose="020F0502020204030204" pitchFamily="34" charset="0"/>
                <a:ea typeface="Calibri" panose="020F0502020204030204" pitchFamily="34" charset="0"/>
                <a:cs typeface="Times New Roman" panose="02020603050405020304" pitchFamily="18" charset="0"/>
              </a:rPr>
              <a:t> in the country for asset recovery, despite the small size of the force.</a:t>
            </a:r>
            <a:endParaRPr lang="en-GB" sz="12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799431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	</a:t>
            </a:r>
            <a:r>
              <a:rPr lang="en-GB" sz="3200" dirty="0">
                <a:solidFill>
                  <a:prstClr val="white"/>
                </a:solidFill>
                <a:latin typeface="Arial" panose="020B0604020202020204"/>
              </a:rPr>
              <a:t>2</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 VAWG Domestic and Non-Domestic Priority Offences </a:t>
            </a:r>
          </a:p>
        </p:txBody>
      </p:sp>
      <p:sp>
        <p:nvSpPr>
          <p:cNvPr id="3" name="TextBox 2">
            <a:extLst>
              <a:ext uri="{FF2B5EF4-FFF2-40B4-BE49-F238E27FC236}">
                <a16:creationId xmlns:a16="http://schemas.microsoft.com/office/drawing/2014/main" id="{71676806-82B3-4657-BF0D-4DA54D4F262A}"/>
              </a:ext>
            </a:extLst>
          </p:cNvPr>
          <p:cNvSpPr txBox="1"/>
          <p:nvPr/>
        </p:nvSpPr>
        <p:spPr>
          <a:xfrm>
            <a:off x="5904411" y="732654"/>
            <a:ext cx="6127167" cy="5847755"/>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1" strike="noStrike" kern="1200" cap="none" spc="0" normalizeH="0" baseline="0" noProof="0" dirty="0">
                <a:ln>
                  <a:noFill/>
                </a:ln>
                <a:effectLst/>
                <a:uLnTx/>
                <a:uFillTx/>
                <a:latin typeface="+mn-lt"/>
                <a:cs typeface="Arial"/>
              </a:rPr>
              <a:t>Domestic Priority Offences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1" i="0" u="sng"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mn-lt"/>
                <a:cs typeface="Arial"/>
              </a:rPr>
              <a:t>The adjacent chart shows the number of combined </a:t>
            </a:r>
            <a:r>
              <a:rPr kumimoji="0" lang="en-GB" sz="1200" b="0" i="0" u="none" strike="noStrike" kern="1200" cap="none" spc="0" normalizeH="0" baseline="0" noProof="0" dirty="0" err="1">
                <a:ln>
                  <a:noFill/>
                </a:ln>
                <a:effectLst/>
                <a:uLnTx/>
                <a:uFillTx/>
                <a:latin typeface="+mn-lt"/>
                <a:cs typeface="Arial"/>
              </a:rPr>
              <a:t>VAWG</a:t>
            </a:r>
            <a:r>
              <a:rPr kumimoji="0" lang="en-GB" sz="1200" b="0" i="0" u="none" strike="noStrike" kern="1200" cap="none" spc="0" normalizeH="0" baseline="0" noProof="0" dirty="0">
                <a:ln>
                  <a:noFill/>
                </a:ln>
                <a:effectLst/>
                <a:uLnTx/>
                <a:uFillTx/>
                <a:latin typeface="+mn-lt"/>
                <a:cs typeface="Arial"/>
              </a:rPr>
              <a:t> priority offences~ with a domestic abuse qualifier and the number of crimes that have at least one female victim linked.</a:t>
            </a:r>
            <a:endParaRPr lang="en-GB" sz="1200" b="0" i="0" u="none" strike="noStrike" kern="1200" cap="none" spc="0" normalizeH="0" baseline="0" noProof="0" dirty="0">
              <a:ln>
                <a:noFill/>
              </a:ln>
              <a:effectLst/>
              <a:uLnTx/>
              <a:uFillTx/>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mn-lt"/>
                <a:cs typeface="Arial"/>
              </a:rPr>
              <a:t>Compared with the previous quarter there were 112 more Domestic Priority Offences with at least one female victim linked, which represents an increase of 11.0 percentage points.</a:t>
            </a:r>
            <a:endParaRPr lang="en-GB" sz="1200" b="0" i="0" u="none" strike="noStrike" kern="1200" cap="none" spc="0" normalizeH="0" baseline="0" noProof="0" dirty="0">
              <a:ln>
                <a:noFill/>
              </a:ln>
              <a:effectLst/>
              <a:uLnTx/>
              <a:uFillTx/>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kumimoji="0" lang="en-GB" sz="1200" b="0" i="0" u="none" strike="noStrike" kern="1200" cap="none" spc="0" normalizeH="0" baseline="0" noProof="0" dirty="0">
                <a:ln>
                  <a:noFill/>
                </a:ln>
                <a:effectLst/>
                <a:uLnTx/>
                <a:uFillTx/>
                <a:latin typeface="+mn-lt"/>
                <a:cs typeface="Arial"/>
              </a:rPr>
              <a:t>In Quarter 2 2019/20, 73.0% (n=927) of offences had at least one female victim.</a:t>
            </a:r>
            <a:r>
              <a:rPr lang="en-GB" sz="1200" dirty="0">
                <a:latin typeface="+mn-lt"/>
                <a:cs typeface="Arial"/>
              </a:rPr>
              <a:t> </a:t>
            </a:r>
            <a:endParaRPr lang="en-GB" sz="1200" b="1"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mn-lt"/>
                <a:cs typeface="Arial"/>
              </a:rPr>
              <a:t>In Quarter 2 2022/23, 76.9% (n=1128) of offences had at least one female victim.</a:t>
            </a:r>
            <a:endParaRPr lang="en-GB" sz="1200" b="0" i="0" u="none" strike="noStrike" kern="1200" cap="none" spc="0" normalizeH="0" baseline="0" noProof="0" dirty="0">
              <a:ln>
                <a:noFill/>
              </a:ln>
              <a:effectLst/>
              <a:uLnTx/>
              <a:uFillTx/>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mn-lt"/>
                <a:cs typeface="Arial"/>
              </a:rPr>
              <a:t>The biggest contributor to Domestic Priority Offences is Stalking and Harassment which accounts for over 54.6% of offences with at least one female victim linked (n=616) </a:t>
            </a:r>
            <a:r>
              <a:rPr lang="en-GB" sz="1200" dirty="0">
                <a:latin typeface="+mn-lt"/>
                <a:cs typeface="Arial"/>
              </a:rPr>
              <a:t>during</a:t>
            </a:r>
            <a:r>
              <a:rPr kumimoji="0" lang="en-GB" sz="1200" b="0" i="0" u="none" strike="noStrike" kern="1200" cap="none" spc="0" normalizeH="0" baseline="0" noProof="0" dirty="0">
                <a:ln>
                  <a:noFill/>
                </a:ln>
                <a:effectLst/>
                <a:uLnTx/>
                <a:uFillTx/>
                <a:latin typeface="+mn-lt"/>
                <a:cs typeface="Arial"/>
              </a:rPr>
              <a:t> Quarter 2 2022/23.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dirty="0">
              <a:ln>
                <a:noFill/>
              </a:ln>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kern="1200" cap="none" spc="0" normalizeH="0" baseline="0" noProof="0" dirty="0">
              <a:ln>
                <a:noFill/>
              </a:ln>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1" strike="noStrike" kern="1200" cap="none" spc="0" normalizeH="0" baseline="0" noProof="0" dirty="0">
                <a:ln>
                  <a:noFill/>
                </a:ln>
                <a:effectLst/>
                <a:uLnTx/>
                <a:uFillTx/>
                <a:latin typeface="+mn-lt"/>
                <a:cs typeface="Arial"/>
              </a:rPr>
              <a:t>Non-Domestic Priority Offences</a:t>
            </a:r>
            <a:endParaRPr lang="en-GB" sz="1400" b="1" i="1" strike="noStrike" kern="1200" cap="none" spc="0" normalizeH="0" baseline="0" noProof="0" dirty="0">
              <a:ln>
                <a:noFill/>
              </a:ln>
              <a:effectLst/>
              <a:uLnTx/>
              <a:uFillTx/>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500" b="1" i="0" u="sng"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mn-lt"/>
                <a:cs typeface="Arial"/>
              </a:rPr>
              <a:t>The chart below shows the number of combined </a:t>
            </a:r>
            <a:r>
              <a:rPr kumimoji="0" lang="en-GB" sz="1200" b="0" i="0" u="none" strike="noStrike" kern="1200" cap="none" spc="0" normalizeH="0" baseline="0" noProof="0" dirty="0" err="1">
                <a:ln>
                  <a:noFill/>
                </a:ln>
                <a:effectLst/>
                <a:uLnTx/>
                <a:uFillTx/>
                <a:latin typeface="+mn-lt"/>
                <a:cs typeface="Arial"/>
              </a:rPr>
              <a:t>VAWG</a:t>
            </a:r>
            <a:r>
              <a:rPr kumimoji="0" lang="en-GB" sz="1200" b="0" i="0" u="none" strike="noStrike" kern="1200" cap="none" spc="0" normalizeH="0" baseline="0" noProof="0" dirty="0">
                <a:ln>
                  <a:noFill/>
                </a:ln>
                <a:effectLst/>
                <a:uLnTx/>
                <a:uFillTx/>
                <a:latin typeface="+mn-lt"/>
                <a:cs typeface="Arial"/>
              </a:rPr>
              <a:t> priority offences+ with no domestic abuse qualifier and the number of crimes that have at least one female victim linked</a:t>
            </a:r>
            <a:r>
              <a:rPr kumimoji="0" lang="en-GB" sz="1200" b="0" i="0" u="none" strike="noStrike" kern="1200" cap="none" spc="0" normalizeH="0" baseline="0" noProof="0" dirty="0">
                <a:ln>
                  <a:noFill/>
                </a:ln>
                <a:solidFill>
                  <a:srgbClr val="FF0000"/>
                </a:solidFill>
                <a:effectLst/>
                <a:uLnTx/>
                <a:uFillTx/>
                <a:latin typeface="+mn-lt"/>
                <a:cs typeface="Arial"/>
              </a:rPr>
              <a:t>.</a:t>
            </a:r>
            <a:endParaRPr lang="en-GB" sz="1200" b="0" i="0" u="none" strike="noStrike" kern="1200" cap="none" spc="0" normalizeH="0" baseline="0" noProof="0" dirty="0">
              <a:ln>
                <a:noFill/>
              </a:ln>
              <a:solidFill>
                <a:srgbClr val="FF0000"/>
              </a:solidFill>
              <a:effectLst/>
              <a:uLnTx/>
              <a:uFillTx/>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mn-lt"/>
                <a:cs typeface="Arial"/>
              </a:rPr>
              <a:t>Compared with previous quarter an increase of 413 Non-Domestic Priority Offences with at least one female victim linked was observed, which represents an 8.6 percentage point increase.</a:t>
            </a:r>
            <a:endParaRPr lang="en-GB" sz="1200" b="0" i="0" u="none" strike="noStrike" kern="1200" cap="none" spc="0" normalizeH="0" baseline="0" noProof="0" dirty="0">
              <a:ln>
                <a:noFill/>
              </a:ln>
              <a:effectLst/>
              <a:uLnTx/>
              <a:uFillTx/>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kumimoji="0" lang="en-GB" sz="1200" b="0" i="0" u="none" strike="noStrike" kern="1200" cap="none" spc="0" normalizeH="0" baseline="0" noProof="0" dirty="0">
                <a:ln>
                  <a:noFill/>
                </a:ln>
                <a:effectLst/>
                <a:uLnTx/>
                <a:uFillTx/>
                <a:latin typeface="+mn-lt"/>
                <a:cs typeface="Arial"/>
              </a:rPr>
              <a:t>In Quarter 2 2019/20, 49.8% (n=2313) of offences had at least one female victim.</a:t>
            </a:r>
            <a:r>
              <a:rPr lang="en-GB" sz="1200" dirty="0">
                <a:latin typeface="+mn-lt"/>
                <a:cs typeface="Arial"/>
              </a:rPr>
              <a:t> </a:t>
            </a:r>
            <a:endParaRPr kumimoji="0" lang="en-GB" sz="1200" b="1" i="0" u="none" strike="noStrike" kern="1200" cap="none" spc="0" normalizeH="0" baseline="0" noProof="0" dirty="0">
              <a:ln>
                <a:noFill/>
              </a:ln>
              <a:effectLst/>
              <a:uLnTx/>
              <a:uFillTx/>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mn-lt"/>
                <a:cs typeface="Arial"/>
              </a:rPr>
              <a:t>In Quarter 2 2022/23, 52.2% (n=3107) of offences had at least one female victim.</a:t>
            </a:r>
            <a:endParaRPr lang="en-GB" sz="1200" b="0" i="0" u="none" strike="noStrike" kern="1200" cap="none" spc="0" normalizeH="0" baseline="0" noProof="0" dirty="0">
              <a:ln>
                <a:noFill/>
              </a:ln>
              <a:effectLst/>
              <a:uLnTx/>
              <a:uFillTx/>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algn="just">
              <a:defRPr/>
            </a:pPr>
            <a:r>
              <a:rPr kumimoji="0" lang="en-GB" sz="1200" b="0" i="0" u="none" strike="noStrike" kern="1200" cap="none" spc="0" normalizeH="0" baseline="0" noProof="0" dirty="0">
                <a:ln>
                  <a:noFill/>
                </a:ln>
                <a:effectLst/>
                <a:uLnTx/>
                <a:uFillTx/>
                <a:latin typeface="+mn-lt"/>
                <a:cs typeface="Arial"/>
              </a:rPr>
              <a:t>The biggest contributors to Non-Domestic Priority Offences </a:t>
            </a:r>
            <a:r>
              <a:rPr lang="en-GB" sz="1200" dirty="0">
                <a:latin typeface="+mn-lt"/>
                <a:cs typeface="Arial"/>
              </a:rPr>
              <a:t>are </a:t>
            </a:r>
            <a:r>
              <a:rPr kumimoji="0" lang="en-GB" sz="1200" b="0" i="0" u="none" strike="noStrike" kern="1200" cap="none" spc="0" normalizeH="0" baseline="0" noProof="0" dirty="0">
                <a:ln>
                  <a:noFill/>
                </a:ln>
                <a:effectLst/>
                <a:uLnTx/>
                <a:uFillTx/>
                <a:latin typeface="+mn-lt"/>
                <a:cs typeface="Arial"/>
              </a:rPr>
              <a:t>Stalking and Harassment (37.0%), and Public Fear, Alarm and Distress </a:t>
            </a:r>
            <a:r>
              <a:rPr lang="en-GB" sz="1200" dirty="0">
                <a:latin typeface="+mn-lt"/>
                <a:cs typeface="Arial"/>
              </a:rPr>
              <a:t>(37.5%), which </a:t>
            </a:r>
            <a:r>
              <a:rPr kumimoji="0" lang="en-GB" sz="1200" b="0" i="0" u="none" strike="noStrike" kern="1200" cap="none" spc="0" normalizeH="0" baseline="0" noProof="0" dirty="0">
                <a:ln>
                  <a:noFill/>
                </a:ln>
                <a:effectLst/>
                <a:uLnTx/>
                <a:uFillTx/>
                <a:latin typeface="+mn-lt"/>
                <a:cs typeface="Arial"/>
              </a:rPr>
              <a:t>between them accounted for 74.5% (n=2316) of offences with at least one female victim linked in Quarter 2 2022/23.</a:t>
            </a:r>
            <a:r>
              <a:rPr lang="en-GB" sz="1200" dirty="0">
                <a:latin typeface="+mn-lt"/>
                <a:cs typeface="Arial"/>
              </a:rPr>
              <a:t> </a:t>
            </a:r>
            <a:endParaRPr lang="en-GB" sz="1200" b="0" i="0" u="none" strike="noStrike" kern="1200" cap="none" spc="0" normalizeH="0" baseline="0" noProof="0" dirty="0">
              <a:ln>
                <a:noFill/>
              </a:ln>
              <a:effectLst/>
              <a:uLnTx/>
              <a:uFillTx/>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94C2AC8F-08EB-4F6A-AEA7-CDC4E1879E6C}"/>
              </a:ext>
            </a:extLst>
          </p:cNvPr>
          <p:cNvSpPr txBox="1"/>
          <p:nvPr/>
        </p:nvSpPr>
        <p:spPr>
          <a:xfrm>
            <a:off x="214348" y="6488668"/>
            <a:ext cx="11817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0000"/>
                </a:solidFill>
                <a:effectLst/>
                <a:uLnTx/>
                <a:uFillTx/>
                <a:latin typeface="Arial" panose="020B0604020202020204"/>
                <a:ea typeface="+mn-ea"/>
                <a:cs typeface="+mn-cs"/>
              </a:rPr>
              <a:t>~Domestic Priority Areas Combined covers Homicide, Violence with Injury, Stalking and Harassment, Public Fear , Alarm or Distress, Rape, Other Sexual Offences, and Modern Slavery.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0000"/>
                </a:solidFill>
                <a:effectLst/>
                <a:uLnTx/>
                <a:uFillTx/>
                <a:latin typeface="Arial" panose="020B0604020202020204"/>
                <a:ea typeface="+mn-ea"/>
                <a:cs typeface="+mn-cs"/>
              </a:rPr>
              <a:t>+Non-Domestic Priority Areas Combined covers Homicide, Violence with Injury, Stalking and Harassment, Public Fear , Alarm or Distress, Rape, Other Sexual Offences, and Modern Slavery and Exploitation of Prostitution.</a:t>
            </a:r>
          </a:p>
        </p:txBody>
      </p:sp>
      <p:sp>
        <p:nvSpPr>
          <p:cNvPr id="8" name="Rectangle 7">
            <a:extLst>
              <a:ext uri="{FF2B5EF4-FFF2-40B4-BE49-F238E27FC236}">
                <a16:creationId xmlns:a16="http://schemas.microsoft.com/office/drawing/2014/main" id="{E9983F18-4AD6-4C6F-8A7D-613D2A46E8A4}"/>
              </a:ext>
            </a:extLst>
          </p:cNvPr>
          <p:cNvSpPr/>
          <p:nvPr/>
        </p:nvSpPr>
        <p:spPr>
          <a:xfrm>
            <a:off x="5904412" y="754901"/>
            <a:ext cx="6127166" cy="5765095"/>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68D94086-6078-46D9-BBBA-03220409408E}"/>
              </a:ext>
            </a:extLst>
          </p:cNvPr>
          <p:cNvSpPr/>
          <p:nvPr/>
        </p:nvSpPr>
        <p:spPr>
          <a:xfrm>
            <a:off x="69668" y="754902"/>
            <a:ext cx="5834741" cy="5767818"/>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2491DF4E-7E60-437C-A624-0D5172FBCD02}"/>
              </a:ext>
            </a:extLst>
          </p:cNvPr>
          <p:cNvPicPr>
            <a:picLocks noChangeAspect="1"/>
          </p:cNvPicPr>
          <p:nvPr/>
        </p:nvPicPr>
        <p:blipFill>
          <a:blip r:embed="rId3"/>
          <a:stretch>
            <a:fillRect/>
          </a:stretch>
        </p:blipFill>
        <p:spPr>
          <a:xfrm>
            <a:off x="123995" y="3606806"/>
            <a:ext cx="5749081" cy="2881861"/>
          </a:xfrm>
          <a:prstGeom prst="rect">
            <a:avLst/>
          </a:prstGeom>
        </p:spPr>
      </p:pic>
      <p:pic>
        <p:nvPicPr>
          <p:cNvPr id="11" name="Picture 10">
            <a:extLst>
              <a:ext uri="{FF2B5EF4-FFF2-40B4-BE49-F238E27FC236}">
                <a16:creationId xmlns:a16="http://schemas.microsoft.com/office/drawing/2014/main" id="{0674B770-D573-4A90-90CB-956605FA9F97}"/>
              </a:ext>
            </a:extLst>
          </p:cNvPr>
          <p:cNvPicPr>
            <a:picLocks noChangeAspect="1"/>
          </p:cNvPicPr>
          <p:nvPr/>
        </p:nvPicPr>
        <p:blipFill>
          <a:blip r:embed="rId4"/>
          <a:stretch>
            <a:fillRect/>
          </a:stretch>
        </p:blipFill>
        <p:spPr>
          <a:xfrm>
            <a:off x="123995" y="797752"/>
            <a:ext cx="5749081" cy="2881861"/>
          </a:xfrm>
          <a:prstGeom prst="rect">
            <a:avLst/>
          </a:prstGeom>
        </p:spPr>
      </p:pic>
      <p:sp>
        <p:nvSpPr>
          <p:cNvPr id="2" name="Slide Number Placeholder 1">
            <a:extLst>
              <a:ext uri="{FF2B5EF4-FFF2-40B4-BE49-F238E27FC236}">
                <a16:creationId xmlns:a16="http://schemas.microsoft.com/office/drawing/2014/main" id="{8C95B645-605B-4D05-9574-73A5ECCA7453}"/>
              </a:ext>
            </a:extLst>
          </p:cNvPr>
          <p:cNvSpPr>
            <a:spLocks noGrp="1"/>
          </p:cNvSpPr>
          <p:nvPr>
            <p:ph type="sldNum" sz="quarter" idx="12"/>
          </p:nvPr>
        </p:nvSpPr>
        <p:spPr/>
        <p:txBody>
          <a:bodyPr/>
          <a:lstStyle/>
          <a:p>
            <a:pPr>
              <a:defRPr/>
            </a:pPr>
            <a:fld id="{E10F5A08-06F6-4A77-9B0E-936CAC7C569E}" type="slidenum">
              <a:rPr lang="en-GB" smtClean="0"/>
              <a:pPr>
                <a:defRPr/>
              </a:pPr>
              <a:t>14</a:t>
            </a:fld>
            <a:endParaRPr lang="en-GB"/>
          </a:p>
        </p:txBody>
      </p:sp>
    </p:spTree>
    <p:extLst>
      <p:ext uri="{BB962C8B-B14F-4D97-AF65-F5344CB8AC3E}">
        <p14:creationId xmlns:p14="http://schemas.microsoft.com/office/powerpoint/2010/main" val="332568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spcBef>
                <a:spcPts val="0"/>
              </a:spcBef>
              <a:spcAft>
                <a:spcPts val="0"/>
              </a:spcAft>
              <a:defRPr/>
            </a:pPr>
            <a:r>
              <a:rPr kumimoji="0" lang="en-GB" sz="32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GB" sz="3200" i="0" u="none" strike="noStrike" kern="1200" cap="none" spc="0" normalizeH="0" baseline="0" noProof="0" dirty="0">
                <a:ln>
                  <a:noFill/>
                </a:ln>
                <a:solidFill>
                  <a:prstClr val="white"/>
                </a:solidFill>
                <a:effectLst/>
                <a:uLnTx/>
                <a:uFillTx/>
                <a:latin typeface="Arial" panose="020B0604020202020204"/>
                <a:ea typeface="+mn-ea"/>
                <a:cs typeface="+mn-cs"/>
              </a:rPr>
              <a:t>3. VAWG</a:t>
            </a:r>
            <a:r>
              <a:rPr kumimoji="0" lang="en-GB" sz="3200" b="1" i="0" u="none" strike="noStrike" kern="1200" cap="none" spc="0" normalizeH="0" baseline="0" noProof="0" dirty="0">
                <a:ln>
                  <a:noFill/>
                </a:ln>
                <a:solidFill>
                  <a:prstClr val="white"/>
                </a:solidFill>
                <a:effectLst/>
                <a:uLnTx/>
                <a:uFillTx/>
                <a:latin typeface="Arial" panose="020B0604020202020204"/>
                <a:ea typeface="+mn-ea"/>
                <a:cs typeface="+mn-cs"/>
              </a:rPr>
              <a:t> </a:t>
            </a:r>
            <a:r>
              <a:rPr lang="en-GB" sz="3200" dirty="0">
                <a:latin typeface="Arial" panose="020B0604020202020204" pitchFamily="34" charset="0"/>
                <a:cs typeface="Arial" panose="020B0604020202020204" pitchFamily="34" charset="0"/>
              </a:rPr>
              <a:t>Repeat Victims and Offenders</a:t>
            </a:r>
          </a:p>
        </p:txBody>
      </p:sp>
      <p:sp>
        <p:nvSpPr>
          <p:cNvPr id="3" name="TextBox 2">
            <a:extLst>
              <a:ext uri="{FF2B5EF4-FFF2-40B4-BE49-F238E27FC236}">
                <a16:creationId xmlns:a16="http://schemas.microsoft.com/office/drawing/2014/main" id="{71676806-82B3-4657-BF0D-4DA54D4F262A}"/>
              </a:ext>
            </a:extLst>
          </p:cNvPr>
          <p:cNvSpPr txBox="1"/>
          <p:nvPr/>
        </p:nvSpPr>
        <p:spPr>
          <a:xfrm>
            <a:off x="7341326" y="717858"/>
            <a:ext cx="4771594" cy="6032421"/>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1" strike="noStrike" kern="1200" cap="none" spc="0" normalizeH="0" baseline="0" noProof="0" dirty="0">
                <a:ln>
                  <a:noFill/>
                </a:ln>
                <a:effectLst/>
                <a:uLnTx/>
                <a:uFillTx/>
                <a:latin typeface="+mn-lt"/>
                <a:ea typeface="+mn-ea"/>
                <a:cs typeface="+mn-cs"/>
              </a:rPr>
              <a:t>Repeat Victims and Offenders Domestic Priority Offences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1" i="0" u="sng"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effectLst/>
                <a:uLnTx/>
                <a:uFillTx/>
                <a:latin typeface="+mn-lt"/>
                <a:ea typeface="+mn-ea"/>
                <a:cs typeface="+mn-cs"/>
              </a:rPr>
              <a:t>Repeat Victims</a:t>
            </a:r>
            <a:endParaRPr lang="en-GB" sz="1200" b="1" i="1" u="none" strike="noStrike" kern="1200" cap="none" spc="0" normalizeH="0" baseline="0" noProof="0" dirty="0">
              <a:ln>
                <a:noFill/>
              </a:ln>
              <a:effectLst/>
              <a:uLnTx/>
              <a:uFillTx/>
              <a:latin typeface="+mn-lt"/>
              <a:cs typeface="Arial"/>
            </a:endParaRPr>
          </a:p>
          <a:p>
            <a:pPr algn="just" eaLnBrk="1" fontAlgn="auto" hangingPunct="1">
              <a:spcBef>
                <a:spcPts val="0"/>
              </a:spcBef>
              <a:spcAft>
                <a:spcPts val="0"/>
              </a:spcAft>
              <a:defRPr/>
            </a:pPr>
            <a:r>
              <a:rPr kumimoji="0" lang="en-GB" sz="1200" b="0" i="0" u="none" strike="noStrike" kern="1200" cap="none" spc="0" normalizeH="0" baseline="0" noProof="0" dirty="0">
                <a:ln>
                  <a:noFill/>
                </a:ln>
                <a:effectLst/>
                <a:uLnTx/>
                <a:uFillTx/>
                <a:latin typeface="+mn-lt"/>
                <a:ea typeface="+mn-ea"/>
                <a:cs typeface="+mn-cs"/>
              </a:rPr>
              <a:t>938 females have been a victim of more than one </a:t>
            </a:r>
            <a:r>
              <a:rPr kumimoji="0" lang="en-GB" sz="1200" b="0" i="0" u="none" strike="noStrike" kern="1200" cap="none" spc="0" normalizeH="0" baseline="0" noProof="0" dirty="0" err="1">
                <a:ln>
                  <a:noFill/>
                </a:ln>
                <a:effectLst/>
                <a:uLnTx/>
                <a:uFillTx/>
                <a:latin typeface="+mn-lt"/>
                <a:ea typeface="+mn-ea"/>
                <a:cs typeface="+mn-cs"/>
              </a:rPr>
              <a:t>VAWG</a:t>
            </a:r>
            <a:r>
              <a:rPr kumimoji="0" lang="en-GB" sz="1200" b="0" i="0" u="none" strike="noStrike" kern="1200" cap="none" spc="0" normalizeH="0" baseline="0" noProof="0" dirty="0">
                <a:ln>
                  <a:noFill/>
                </a:ln>
                <a:effectLst/>
                <a:uLnTx/>
                <a:uFillTx/>
                <a:latin typeface="+mn-lt"/>
                <a:ea typeface="+mn-ea"/>
                <a:cs typeface="+mn-cs"/>
              </a:rPr>
              <a:t> Domestic priority offence~ in the last 12 months to </a:t>
            </a:r>
            <a:r>
              <a:rPr lang="en-GB" sz="1200" dirty="0">
                <a:latin typeface="+mn-lt"/>
              </a:rPr>
              <a:t>end </a:t>
            </a:r>
            <a:r>
              <a:rPr kumimoji="0" lang="en-GB" sz="1200" b="0" i="0" u="none" strike="noStrike" kern="1200" cap="none" spc="0" normalizeH="0" baseline="0" noProof="0" dirty="0">
                <a:ln>
                  <a:noFill/>
                </a:ln>
                <a:effectLst/>
                <a:uLnTx/>
                <a:uFillTx/>
                <a:latin typeface="+mn-lt"/>
                <a:ea typeface="+mn-ea"/>
                <a:cs typeface="+mn-cs"/>
              </a:rPr>
              <a:t>Quarter 2 2022/23. 18 women and girls have been the victim in more than five separate offences.</a:t>
            </a:r>
            <a:r>
              <a:rPr lang="en-GB" sz="1200" dirty="0">
                <a:latin typeface="+mn-lt"/>
              </a:rPr>
              <a:t> </a:t>
            </a:r>
          </a:p>
          <a:p>
            <a:pPr eaLnBrk="1" fontAlgn="auto" hangingPunct="1">
              <a:spcBef>
                <a:spcPts val="0"/>
              </a:spcBef>
              <a:spcAft>
                <a:spcPts val="0"/>
              </a:spcAft>
              <a:defRPr/>
            </a:pPr>
            <a:endParaRPr lang="en-GB" sz="600" dirty="0">
              <a:solidFill>
                <a:srgbClr val="FF0000"/>
              </a:solidFill>
              <a:latin typeface="Arial" panose="020B0604020202020204"/>
              <a:cs typeface="Arial" panose="020B0604020202020204"/>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effectLst/>
                <a:uLnTx/>
                <a:uFillTx/>
                <a:latin typeface="+mn-lt"/>
                <a:ea typeface="+mn-ea"/>
                <a:cs typeface="+mn-cs"/>
              </a:rPr>
              <a:t>Repeat Offenders</a:t>
            </a:r>
            <a:endParaRPr lang="en-GB" sz="1200" b="1" i="1" u="none" strike="noStrike" kern="1200" cap="none" spc="0" normalizeH="0" baseline="0" noProof="0" dirty="0">
              <a:ln>
                <a:noFill/>
              </a:ln>
              <a:effectLst/>
              <a:uLnTx/>
              <a:uFillTx/>
              <a:latin typeface="+mn-lt"/>
              <a:cs typeface="Arial"/>
            </a:endParaRPr>
          </a:p>
          <a:p>
            <a:pPr algn="just" eaLnBrk="1" fontAlgn="auto" hangingPunct="1">
              <a:spcBef>
                <a:spcPts val="0"/>
              </a:spcBef>
              <a:spcAft>
                <a:spcPts val="0"/>
              </a:spcAft>
              <a:defRPr/>
            </a:pPr>
            <a:r>
              <a:rPr kumimoji="0" lang="en-GB" sz="1200" b="0" i="0" u="none" strike="noStrike" kern="1200" cap="none" spc="0" normalizeH="0" baseline="0" noProof="0" dirty="0">
                <a:ln>
                  <a:noFill/>
                </a:ln>
                <a:effectLst/>
                <a:uLnTx/>
                <a:uFillTx/>
                <a:latin typeface="+mn-lt"/>
                <a:ea typeface="+mn-ea"/>
                <a:cs typeface="+mn-cs"/>
              </a:rPr>
              <a:t>In the 12 months to end Quarter 2 2022/23, there </a:t>
            </a:r>
            <a:r>
              <a:rPr lang="en-GB" sz="1200" dirty="0">
                <a:latin typeface="+mn-lt"/>
              </a:rPr>
              <a:t>were</a:t>
            </a:r>
            <a:r>
              <a:rPr kumimoji="0" lang="en-GB" sz="1200" b="0" i="0" u="none" strike="noStrike" kern="1200" cap="none" spc="0" normalizeH="0" baseline="0" noProof="0" dirty="0">
                <a:ln>
                  <a:noFill/>
                </a:ln>
                <a:effectLst/>
                <a:uLnTx/>
                <a:uFillTx/>
                <a:latin typeface="+mn-lt"/>
                <a:ea typeface="+mn-ea"/>
                <a:cs typeface="+mn-cs"/>
              </a:rPr>
              <a:t> 376 female offenders </a:t>
            </a:r>
            <a:r>
              <a:rPr lang="en-GB" sz="1200" dirty="0">
                <a:latin typeface="+mn-lt"/>
              </a:rPr>
              <a:t>of domestic</a:t>
            </a:r>
            <a:r>
              <a:rPr kumimoji="0" lang="en-GB" sz="1200" b="0" i="0" u="none" strike="noStrike" kern="1200" cap="none" spc="0" normalizeH="0" baseline="0" noProof="0" dirty="0">
                <a:ln>
                  <a:noFill/>
                </a:ln>
                <a:effectLst/>
                <a:uLnTx/>
                <a:uFillTx/>
                <a:latin typeface="+mn-lt"/>
                <a:ea typeface="+mn-ea"/>
                <a:cs typeface="+mn-cs"/>
              </a:rPr>
              <a:t> crimes~ against females, 15.7% (n=59) of which committed more than one offence in the most recent </a:t>
            </a:r>
            <a:r>
              <a:rPr lang="en-GB" sz="1200" dirty="0">
                <a:latin typeface="+mn-lt"/>
              </a:rPr>
              <a:t>12-month</a:t>
            </a:r>
            <a:r>
              <a:rPr kumimoji="0" lang="en-GB" sz="1200" b="0" i="0" u="none" strike="noStrike" kern="1200" cap="none" spc="0" normalizeH="0" baseline="0" noProof="0" dirty="0">
                <a:ln>
                  <a:noFill/>
                </a:ln>
                <a:effectLst/>
                <a:uLnTx/>
                <a:uFillTx/>
                <a:latin typeface="+mn-lt"/>
                <a:ea typeface="+mn-ea"/>
                <a:cs typeface="+mn-cs"/>
              </a:rPr>
              <a:t> period.</a:t>
            </a:r>
            <a:endParaRPr lang="en-GB" sz="1200" b="0" i="0" u="none" strike="noStrike" kern="1200" cap="none" spc="0" normalizeH="0" baseline="0" noProof="0" dirty="0">
              <a:ln>
                <a:noFill/>
              </a:ln>
              <a:effectLst/>
              <a:uLnTx/>
              <a:uFillTx/>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0000"/>
              </a:solidFill>
              <a:effectLst/>
              <a:uLnTx/>
              <a:uFillTx/>
              <a:latin typeface="Arial" panose="020B0604020202020204"/>
              <a:ea typeface="+mn-ea"/>
              <a:cs typeface="+mn-cs"/>
            </a:endParaRPr>
          </a:p>
          <a:p>
            <a:pPr algn="just" eaLnBrk="1" fontAlgn="auto" hangingPunct="1">
              <a:spcBef>
                <a:spcPts val="0"/>
              </a:spcBef>
              <a:spcAft>
                <a:spcPts val="0"/>
              </a:spcAft>
              <a:defRPr/>
            </a:pPr>
            <a:r>
              <a:rPr kumimoji="0" lang="en-GB" sz="1200" b="0" i="0" u="none" strike="noStrike" kern="1200" cap="none" spc="0" normalizeH="0" baseline="0" noProof="0" dirty="0">
                <a:ln>
                  <a:noFill/>
                </a:ln>
                <a:effectLst/>
                <a:uLnTx/>
                <a:uFillTx/>
                <a:latin typeface="+mn-lt"/>
                <a:ea typeface="+mn-ea"/>
                <a:cs typeface="+mn-cs"/>
              </a:rPr>
              <a:t>There were 2,542 male offenders </a:t>
            </a:r>
            <a:r>
              <a:rPr lang="en-GB" sz="1200" dirty="0">
                <a:latin typeface="+mn-lt"/>
              </a:rPr>
              <a:t>of domestic </a:t>
            </a:r>
            <a:r>
              <a:rPr kumimoji="0" lang="en-GB" sz="1200" b="0" i="0" u="none" strike="noStrike" kern="1200" cap="none" spc="0" normalizeH="0" baseline="0" noProof="0" dirty="0">
                <a:ln>
                  <a:noFill/>
                </a:ln>
                <a:effectLst/>
                <a:uLnTx/>
                <a:uFillTx/>
                <a:latin typeface="+mn-lt"/>
                <a:ea typeface="+mn-ea"/>
                <a:cs typeface="+mn-cs"/>
              </a:rPr>
              <a:t>crimes~ against females, 32.5% (n=825) of which are repeats. 24 males were linked as the offender in more than five </a:t>
            </a:r>
            <a:r>
              <a:rPr kumimoji="0" lang="en-GB" sz="1200" b="0" i="0" u="none" strike="noStrike" kern="1200" cap="none" spc="0" normalizeH="0" baseline="0" noProof="0" dirty="0" err="1">
                <a:ln>
                  <a:noFill/>
                </a:ln>
                <a:effectLst/>
                <a:uLnTx/>
                <a:uFillTx/>
                <a:latin typeface="+mn-lt"/>
                <a:ea typeface="+mn-ea"/>
                <a:cs typeface="+mn-cs"/>
              </a:rPr>
              <a:t>VAWG</a:t>
            </a:r>
            <a:r>
              <a:rPr kumimoji="0" lang="en-GB" sz="1200" b="0" i="0" u="none" strike="noStrike" kern="1200" cap="none" spc="0" normalizeH="0" baseline="0" noProof="0" dirty="0">
                <a:ln>
                  <a:noFill/>
                </a:ln>
                <a:effectLst/>
                <a:uLnTx/>
                <a:uFillTx/>
                <a:latin typeface="+mn-lt"/>
                <a:ea typeface="+mn-ea"/>
                <a:cs typeface="+mn-cs"/>
              </a:rPr>
              <a:t> offences~ in the most recent 12 month period.</a:t>
            </a:r>
            <a:r>
              <a:rPr lang="en-GB" sz="1200" dirty="0">
                <a:latin typeface="+mn-lt"/>
              </a:rPr>
              <a:t> </a:t>
            </a:r>
            <a:endParaRPr lang="en-GB" sz="1200" b="0" i="0" u="none" strike="noStrike" kern="1200" cap="none" spc="0" normalizeH="0" baseline="0" noProof="0" dirty="0">
              <a:ln>
                <a:noFill/>
              </a:ln>
              <a:effectLst/>
              <a:uLnTx/>
              <a:uFillTx/>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1" strike="noStrike" kern="1200" cap="none" spc="0" normalizeH="0" baseline="0" noProof="0" dirty="0">
                <a:ln>
                  <a:noFill/>
                </a:ln>
                <a:effectLst/>
                <a:uLnTx/>
                <a:uFillTx/>
                <a:latin typeface="+mn-lt"/>
                <a:ea typeface="+mn-ea"/>
                <a:cs typeface="+mn-cs"/>
              </a:rPr>
              <a:t>Repeat Victims and Offenders Non-Domestic Priority Offences</a:t>
            </a:r>
            <a:endParaRPr lang="en-GB" sz="1400" b="1" i="1" strike="noStrike" kern="1200" cap="none" spc="0" normalizeH="0" baseline="0" noProof="0" dirty="0">
              <a:ln>
                <a:noFill/>
              </a:ln>
              <a:effectLst/>
              <a:uLnTx/>
              <a:uFillTx/>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1" i="0" u="sng"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effectLst/>
                <a:uLnTx/>
                <a:uFillTx/>
                <a:latin typeface="+mn-lt"/>
                <a:ea typeface="+mn-ea"/>
                <a:cs typeface="+mn-cs"/>
              </a:rPr>
              <a:t>Repeat Victims</a:t>
            </a:r>
            <a:endParaRPr lang="en-GB" sz="1200" b="1" i="1" u="none" strike="noStrike" kern="1200" cap="none" spc="0" normalizeH="0" baseline="0" noProof="0" dirty="0">
              <a:ln>
                <a:noFill/>
              </a:ln>
              <a:effectLst/>
              <a:uLnTx/>
              <a:uFillTx/>
              <a:latin typeface="+mn-lt"/>
              <a:cs typeface="Arial"/>
            </a:endParaRPr>
          </a:p>
          <a:p>
            <a:pPr algn="just" eaLnBrk="1" fontAlgn="auto" hangingPunct="1">
              <a:spcBef>
                <a:spcPts val="0"/>
              </a:spcBef>
              <a:spcAft>
                <a:spcPts val="0"/>
              </a:spcAft>
              <a:defRPr/>
            </a:pPr>
            <a:r>
              <a:rPr kumimoji="0" lang="en-GB" sz="1200" i="0" u="none" strike="noStrike" kern="1200" cap="none" spc="0" normalizeH="0" baseline="0" noProof="0" dirty="0">
                <a:ln>
                  <a:noFill/>
                </a:ln>
                <a:effectLst/>
                <a:uLnTx/>
                <a:uFillTx/>
                <a:latin typeface="+mn-lt"/>
                <a:ea typeface="+mn-ea"/>
                <a:cs typeface="+mn-cs"/>
              </a:rPr>
              <a:t>1,883 females have been a victim of more than one </a:t>
            </a:r>
            <a:r>
              <a:rPr kumimoji="0" lang="en-GB" sz="1200" i="0" u="none" strike="noStrike" kern="1200" cap="none" spc="0" normalizeH="0" baseline="0" noProof="0" dirty="0" err="1">
                <a:ln>
                  <a:noFill/>
                </a:ln>
                <a:effectLst/>
                <a:uLnTx/>
                <a:uFillTx/>
                <a:latin typeface="+mn-lt"/>
                <a:ea typeface="+mn-ea"/>
                <a:cs typeface="+mn-cs"/>
              </a:rPr>
              <a:t>VAWG</a:t>
            </a:r>
            <a:r>
              <a:rPr kumimoji="0" lang="en-GB" sz="1200" i="0" u="none" strike="noStrike" kern="1200" cap="none" spc="0" normalizeH="0" baseline="0" noProof="0" dirty="0">
                <a:ln>
                  <a:noFill/>
                </a:ln>
                <a:effectLst/>
                <a:uLnTx/>
                <a:uFillTx/>
                <a:latin typeface="+mn-lt"/>
                <a:ea typeface="+mn-ea"/>
                <a:cs typeface="+mn-cs"/>
              </a:rPr>
              <a:t> Non-Domestic priority offence+ in the most recent 12 months. 87 women and girls have been the victim in more than five separate offences.</a:t>
            </a:r>
            <a:r>
              <a:rPr lang="en-GB" sz="1200" dirty="0">
                <a:latin typeface="+mn-lt"/>
              </a:rPr>
              <a:t> </a:t>
            </a:r>
            <a:endParaRPr lang="en-GB" sz="1200" i="0" u="none" strike="noStrike" kern="1200" cap="none" spc="0" normalizeH="0" baseline="0" noProof="0" dirty="0">
              <a:ln>
                <a:noFill/>
              </a:ln>
              <a:effectLst/>
              <a:uLnTx/>
              <a:uFillTx/>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effectLst/>
                <a:uLnTx/>
                <a:uFillTx/>
                <a:latin typeface="+mn-lt"/>
                <a:ea typeface="+mn-ea"/>
                <a:cs typeface="+mn-cs"/>
              </a:rPr>
              <a:t>Repeat Offenders</a:t>
            </a:r>
            <a:endParaRPr lang="en-GB" sz="1200" b="1" i="1" u="none" strike="noStrike" kern="1200" cap="none" spc="0" normalizeH="0" baseline="0" noProof="0" dirty="0">
              <a:ln>
                <a:noFill/>
              </a:ln>
              <a:effectLst/>
              <a:uLnTx/>
              <a:uFillTx/>
              <a:latin typeface="+mn-lt"/>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effectLst/>
                <a:uLnTx/>
                <a:uFillTx/>
                <a:latin typeface="+mn-lt"/>
                <a:ea typeface="+mn-ea"/>
                <a:cs typeface="+mn-cs"/>
              </a:rPr>
              <a:t>In the 12 months to end Quarter 2 2022/23, there are 2,276 female offenders of non-domestic crimes+ against females, </a:t>
            </a:r>
            <a:r>
              <a:rPr lang="en-GB" sz="1200" dirty="0">
                <a:latin typeface="+mn-lt"/>
              </a:rPr>
              <a:t>31.5</a:t>
            </a:r>
            <a:r>
              <a:rPr kumimoji="0" lang="en-GB" sz="1200" i="0" u="none" strike="noStrike" kern="1200" cap="none" spc="0" normalizeH="0" baseline="0" noProof="0" dirty="0">
                <a:ln>
                  <a:noFill/>
                </a:ln>
                <a:effectLst/>
                <a:uLnTx/>
                <a:uFillTx/>
                <a:latin typeface="+mn-lt"/>
                <a:ea typeface="+mn-ea"/>
                <a:cs typeface="+mn-cs"/>
              </a:rPr>
              <a:t>% (n=716) of which committed more than one offence in the last year.</a:t>
            </a:r>
            <a:endParaRPr lang="en-GB" sz="1200" i="0" u="none" strike="noStrike" kern="1200" cap="none" spc="0" normalizeH="0" baseline="0" noProof="0" dirty="0">
              <a:ln>
                <a:noFill/>
              </a:ln>
              <a:effectLst/>
              <a:uLnTx/>
              <a:uFillTx/>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i="0"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effectLst/>
                <a:uLnTx/>
                <a:uFillTx/>
                <a:latin typeface="+mn-lt"/>
                <a:ea typeface="+mn-ea"/>
                <a:cs typeface="+mn-cs"/>
              </a:rPr>
              <a:t>There were 3,235 male offenders of non-domestic crimes+ against females, 22.6% (n=732) of which are repeats. 22 males were linked as the offender in more than five </a:t>
            </a:r>
            <a:r>
              <a:rPr kumimoji="0" lang="en-GB" sz="1200" i="0" u="none" strike="noStrike" kern="1200" cap="none" spc="0" normalizeH="0" baseline="0" noProof="0" dirty="0" err="1">
                <a:ln>
                  <a:noFill/>
                </a:ln>
                <a:effectLst/>
                <a:uLnTx/>
                <a:uFillTx/>
                <a:latin typeface="+mn-lt"/>
                <a:ea typeface="+mn-ea"/>
                <a:cs typeface="+mn-cs"/>
              </a:rPr>
              <a:t>VAWG</a:t>
            </a:r>
            <a:r>
              <a:rPr kumimoji="0" lang="en-GB" sz="1200" i="0" u="none" strike="noStrike" kern="1200" cap="none" spc="0" normalizeH="0" baseline="0" noProof="0" dirty="0">
                <a:ln>
                  <a:noFill/>
                </a:ln>
                <a:effectLst/>
                <a:uLnTx/>
                <a:uFillTx/>
                <a:latin typeface="+mn-lt"/>
                <a:ea typeface="+mn-ea"/>
                <a:cs typeface="+mn-cs"/>
              </a:rPr>
              <a:t> offences+ in the last year.</a:t>
            </a:r>
            <a:endParaRPr lang="en-GB" sz="1200" i="0" u="none" strike="noStrike" kern="1200" cap="none" spc="0" normalizeH="0" baseline="0" noProof="0" dirty="0">
              <a:ln>
                <a:noFill/>
              </a:ln>
              <a:effectLst/>
              <a:uLnTx/>
              <a:uFillTx/>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0000"/>
              </a:solidFill>
              <a:effectLst/>
              <a:uLnTx/>
              <a:uFillTx/>
              <a:latin typeface="Arial" panose="020B060402020202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effectLst/>
                <a:uLnTx/>
                <a:uFillTx/>
                <a:latin typeface="+mn-lt"/>
                <a:ea typeface="+mn-ea"/>
                <a:cs typeface="+mn-cs"/>
              </a:rPr>
              <a:t>Please note all charts do not include crimes without a linked offender.</a:t>
            </a:r>
            <a:endParaRPr lang="en-GB" sz="1200" b="0" i="1" u="none" strike="noStrike" kern="1200" cap="none" spc="0" normalizeH="0" baseline="0" noProof="0" dirty="0">
              <a:ln>
                <a:noFill/>
              </a:ln>
              <a:effectLst/>
              <a:uLnTx/>
              <a:uFillTx/>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94C2AC8F-08EB-4F6A-AEA7-CDC4E1879E6C}"/>
              </a:ext>
            </a:extLst>
          </p:cNvPr>
          <p:cNvSpPr txBox="1"/>
          <p:nvPr/>
        </p:nvSpPr>
        <p:spPr>
          <a:xfrm>
            <a:off x="214348" y="6488668"/>
            <a:ext cx="118172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0000"/>
                </a:solidFill>
                <a:effectLst/>
                <a:uLnTx/>
                <a:uFillTx/>
                <a:latin typeface="Arial" panose="020B0604020202020204"/>
                <a:ea typeface="+mn-ea"/>
                <a:cs typeface="+mn-cs"/>
              </a:rPr>
              <a:t>~Domestic Priority Areas Combined covers Homicide, Violence with Injury, Stalking and Harassment, Public Fear , Alarm or Distress, Rape, Other Sexual Offences, and Modern Slavery.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0000"/>
                </a:solidFill>
                <a:effectLst/>
                <a:uLnTx/>
                <a:uFillTx/>
                <a:latin typeface="Arial" panose="020B0604020202020204"/>
                <a:ea typeface="+mn-ea"/>
                <a:cs typeface="+mn-cs"/>
              </a:rPr>
              <a:t>+Non-Domestic Priority Areas Combined covers Homicide, Violence with Injury, Stalking and Harassment, Public Fear , Alarm or Distress, Rape, Other Sexual Offences, and Modern Slavery and Exploitation of Prostitution.</a:t>
            </a:r>
          </a:p>
        </p:txBody>
      </p:sp>
      <p:sp>
        <p:nvSpPr>
          <p:cNvPr id="9" name="Rectangle 8">
            <a:extLst>
              <a:ext uri="{FF2B5EF4-FFF2-40B4-BE49-F238E27FC236}">
                <a16:creationId xmlns:a16="http://schemas.microsoft.com/office/drawing/2014/main" id="{9FF830AC-1687-4ECD-A8A5-1BF30869B979}"/>
              </a:ext>
            </a:extLst>
          </p:cNvPr>
          <p:cNvSpPr/>
          <p:nvPr/>
        </p:nvSpPr>
        <p:spPr>
          <a:xfrm>
            <a:off x="7341326" y="693938"/>
            <a:ext cx="4771595" cy="579037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D2DE63F9-A121-45F4-8B77-3DE755FF6E22}"/>
              </a:ext>
            </a:extLst>
          </p:cNvPr>
          <p:cNvSpPr/>
          <p:nvPr/>
        </p:nvSpPr>
        <p:spPr>
          <a:xfrm>
            <a:off x="60962" y="693761"/>
            <a:ext cx="7280034" cy="579037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 name="Picture 1">
            <a:extLst>
              <a:ext uri="{FF2B5EF4-FFF2-40B4-BE49-F238E27FC236}">
                <a16:creationId xmlns:a16="http://schemas.microsoft.com/office/drawing/2014/main" id="{618BF03A-D651-4084-B9EC-974771AE837A}"/>
              </a:ext>
            </a:extLst>
          </p:cNvPr>
          <p:cNvPicPr>
            <a:picLocks noChangeAspect="1"/>
          </p:cNvPicPr>
          <p:nvPr/>
        </p:nvPicPr>
        <p:blipFill>
          <a:blip r:embed="rId3"/>
          <a:stretch>
            <a:fillRect/>
          </a:stretch>
        </p:blipFill>
        <p:spPr>
          <a:xfrm>
            <a:off x="3721252" y="717859"/>
            <a:ext cx="3597784" cy="2944090"/>
          </a:xfrm>
          <a:prstGeom prst="rect">
            <a:avLst/>
          </a:prstGeom>
        </p:spPr>
      </p:pic>
      <p:pic>
        <p:nvPicPr>
          <p:cNvPr id="5" name="Picture 4">
            <a:extLst>
              <a:ext uri="{FF2B5EF4-FFF2-40B4-BE49-F238E27FC236}">
                <a16:creationId xmlns:a16="http://schemas.microsoft.com/office/drawing/2014/main" id="{B90F680F-C741-4A27-929D-0A0ECB41E93C}"/>
              </a:ext>
            </a:extLst>
          </p:cNvPr>
          <p:cNvPicPr>
            <a:picLocks noChangeAspect="1"/>
          </p:cNvPicPr>
          <p:nvPr/>
        </p:nvPicPr>
        <p:blipFill>
          <a:blip r:embed="rId4"/>
          <a:stretch>
            <a:fillRect/>
          </a:stretch>
        </p:blipFill>
        <p:spPr>
          <a:xfrm>
            <a:off x="3689250" y="3661949"/>
            <a:ext cx="3629786" cy="2817645"/>
          </a:xfrm>
          <a:prstGeom prst="rect">
            <a:avLst/>
          </a:prstGeom>
        </p:spPr>
      </p:pic>
      <p:pic>
        <p:nvPicPr>
          <p:cNvPr id="10" name="Picture 9">
            <a:extLst>
              <a:ext uri="{FF2B5EF4-FFF2-40B4-BE49-F238E27FC236}">
                <a16:creationId xmlns:a16="http://schemas.microsoft.com/office/drawing/2014/main" id="{8234FD7D-D696-4A3C-AC8C-C2B2B6950EF9}"/>
              </a:ext>
            </a:extLst>
          </p:cNvPr>
          <p:cNvPicPr>
            <a:picLocks noChangeAspect="1"/>
          </p:cNvPicPr>
          <p:nvPr/>
        </p:nvPicPr>
        <p:blipFill>
          <a:blip r:embed="rId5"/>
          <a:stretch>
            <a:fillRect/>
          </a:stretch>
        </p:blipFill>
        <p:spPr>
          <a:xfrm>
            <a:off x="79079" y="3666309"/>
            <a:ext cx="3609841" cy="2817910"/>
          </a:xfrm>
          <a:prstGeom prst="rect">
            <a:avLst/>
          </a:prstGeom>
        </p:spPr>
      </p:pic>
      <p:pic>
        <p:nvPicPr>
          <p:cNvPr id="11" name="Picture 10">
            <a:extLst>
              <a:ext uri="{FF2B5EF4-FFF2-40B4-BE49-F238E27FC236}">
                <a16:creationId xmlns:a16="http://schemas.microsoft.com/office/drawing/2014/main" id="{16C239A4-5884-4CBE-8330-84386CA886E1}"/>
              </a:ext>
            </a:extLst>
          </p:cNvPr>
          <p:cNvPicPr>
            <a:picLocks noChangeAspect="1"/>
          </p:cNvPicPr>
          <p:nvPr/>
        </p:nvPicPr>
        <p:blipFill>
          <a:blip r:embed="rId6"/>
          <a:stretch>
            <a:fillRect/>
          </a:stretch>
        </p:blipFill>
        <p:spPr>
          <a:xfrm>
            <a:off x="79079" y="713322"/>
            <a:ext cx="3641843" cy="2952987"/>
          </a:xfrm>
          <a:prstGeom prst="rect">
            <a:avLst/>
          </a:prstGeom>
        </p:spPr>
      </p:pic>
      <p:sp>
        <p:nvSpPr>
          <p:cNvPr id="6" name="Slide Number Placeholder 5">
            <a:extLst>
              <a:ext uri="{FF2B5EF4-FFF2-40B4-BE49-F238E27FC236}">
                <a16:creationId xmlns:a16="http://schemas.microsoft.com/office/drawing/2014/main" id="{F7FBAD3E-03FE-4E50-8768-FA36ECD14A27}"/>
              </a:ext>
            </a:extLst>
          </p:cNvPr>
          <p:cNvSpPr>
            <a:spLocks noGrp="1"/>
          </p:cNvSpPr>
          <p:nvPr>
            <p:ph type="sldNum" sz="quarter" idx="12"/>
          </p:nvPr>
        </p:nvSpPr>
        <p:spPr/>
        <p:txBody>
          <a:bodyPr/>
          <a:lstStyle/>
          <a:p>
            <a:pPr>
              <a:defRPr/>
            </a:pPr>
            <a:fld id="{E10F5A08-06F6-4A77-9B0E-936CAC7C569E}" type="slidenum">
              <a:rPr lang="en-GB" smtClean="0"/>
              <a:pPr>
                <a:defRPr/>
              </a:pPr>
              <a:t>15</a:t>
            </a:fld>
            <a:endParaRPr lang="en-GB"/>
          </a:p>
        </p:txBody>
      </p:sp>
    </p:spTree>
    <p:extLst>
      <p:ext uri="{BB962C8B-B14F-4D97-AF65-F5344CB8AC3E}">
        <p14:creationId xmlns:p14="http://schemas.microsoft.com/office/powerpoint/2010/main" val="1167548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4. </a:t>
            </a:r>
            <a:r>
              <a:rPr lang="en-GB" sz="3200" dirty="0">
                <a:latin typeface="Calibri" panose="020F0502020204030204" pitchFamily="34" charset="0"/>
                <a:cs typeface="Calibri" panose="020F0502020204030204" pitchFamily="34" charset="0"/>
              </a:rPr>
              <a:t>Drug Supply &amp; Organised Crime</a:t>
            </a:r>
          </a:p>
        </p:txBody>
      </p:sp>
      <p:sp>
        <p:nvSpPr>
          <p:cNvPr id="6" name="Rectangle 5">
            <a:extLst>
              <a:ext uri="{FF2B5EF4-FFF2-40B4-BE49-F238E27FC236}">
                <a16:creationId xmlns:a16="http://schemas.microsoft.com/office/drawing/2014/main" id="{AE73C68E-27D5-4E6A-B120-0C695FFFF4FA}"/>
              </a:ext>
            </a:extLst>
          </p:cNvPr>
          <p:cNvSpPr/>
          <p:nvPr/>
        </p:nvSpPr>
        <p:spPr>
          <a:xfrm>
            <a:off x="169172" y="848700"/>
            <a:ext cx="5868000" cy="324000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6A032448-9A43-4C4B-904A-652E49D4D85D}"/>
              </a:ext>
            </a:extLst>
          </p:cNvPr>
          <p:cNvSpPr txBox="1"/>
          <p:nvPr/>
        </p:nvSpPr>
        <p:spPr>
          <a:xfrm>
            <a:off x="6163925" y="849266"/>
            <a:ext cx="5858903" cy="3170099"/>
          </a:xfrm>
          <a:prstGeom prst="rect">
            <a:avLst/>
          </a:prstGeom>
          <a:noFill/>
          <a:ln w="15875">
            <a:solidFill>
              <a:schemeClr val="accent1"/>
            </a:solidFill>
          </a:ln>
        </p:spPr>
        <p:txBody>
          <a:bodyPr wrap="square" rtlCol="0">
            <a:spAutoFit/>
          </a:bodyPr>
          <a:lstStyle/>
          <a:p>
            <a:pPr eaLnBrk="1" hangingPunct="1">
              <a:lnSpc>
                <a:spcPct val="100000"/>
              </a:lnSpc>
              <a:spcBef>
                <a:spcPct val="0"/>
              </a:spcBef>
              <a:buFontTx/>
              <a:buNone/>
            </a:pPr>
            <a:r>
              <a:rPr lang="en-GB" altLang="en-US" sz="1400" b="1" i="1" dirty="0"/>
              <a:t>Overview</a:t>
            </a:r>
          </a:p>
          <a:p>
            <a:pPr eaLnBrk="1" hangingPunct="1">
              <a:lnSpc>
                <a:spcPct val="100000"/>
              </a:lnSpc>
              <a:spcBef>
                <a:spcPct val="0"/>
              </a:spcBef>
              <a:buFontTx/>
              <a:buNone/>
            </a:pPr>
            <a:endParaRPr lang="en-GB" altLang="en-US" sz="600" i="1" dirty="0"/>
          </a:p>
          <a:p>
            <a:pPr algn="just" eaLnBrk="1" hangingPunct="1">
              <a:lnSpc>
                <a:spcPct val="100000"/>
              </a:lnSpc>
              <a:spcBef>
                <a:spcPts val="0"/>
              </a:spcBef>
              <a:buNone/>
            </a:pPr>
            <a:r>
              <a:rPr lang="en-GB" altLang="en-US" sz="1200" dirty="0">
                <a:latin typeface="Calibri"/>
                <a:cs typeface="Calibri"/>
              </a:rPr>
              <a:t>Quarter 2 2022/23 has recorded a 19.2% decrease in Drug Trafficking and Supply offences (25 fewer offences to 105) when compared to the previous quarter, and a </a:t>
            </a:r>
            <a:r>
              <a:rPr lang="en-GB" sz="1200" dirty="0">
                <a:latin typeface="Calibri"/>
                <a:cs typeface="Calibri"/>
              </a:rPr>
              <a:t>reduction of 7.9% (9 fewer offences) when compared to Quarter 2 2019/20 (Pre-Covid year).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600" b="1" u="none" strike="noStrike" kern="1200" cap="none" spc="0" normalizeH="0" baseline="0" noProof="0" dirty="0">
              <a:ln>
                <a:noFill/>
              </a:ln>
              <a:effectLst/>
              <a:uLnTx/>
              <a:uFillTx/>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u="none" strike="noStrike" kern="1200" cap="none" spc="0" normalizeH="0" baseline="0" noProof="0" dirty="0">
                <a:ln>
                  <a:noFill/>
                </a:ln>
                <a:effectLst/>
                <a:uLnTx/>
                <a:uFillTx/>
                <a:cs typeface="Calibri" panose="020F0502020204030204" pitchFamily="34" charset="0"/>
              </a:rPr>
              <a:t>1,576 Drug Supply and Dealing intelligence logs were submitted during Quarter 2 2022/23. This is an increase of 39 logs when compared to Quarter 1 2022/23, which saw 1,537 logs submitted, and a decrease of 88 logs when compared to Quarter 2 of 2021/22, </a:t>
            </a:r>
            <a:r>
              <a:rPr lang="en-GB" sz="1200" dirty="0">
                <a:cs typeface="Calibri" panose="020F0502020204030204" pitchFamily="34" charset="0"/>
              </a:rPr>
              <a:t>during which 1,664 logs were submitted (data for 2019/20 is currently unavailable).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cs typeface="Calibri" panose="020F0502020204030204" pitchFamily="34" charset="0"/>
            </a:endParaRPr>
          </a:p>
          <a:p>
            <a:pPr algn="just" eaLnBrk="1" fontAlgn="auto" hangingPunct="1">
              <a:spcBef>
                <a:spcPts val="0"/>
              </a:spcBef>
              <a:spcAft>
                <a:spcPts val="0"/>
              </a:spcAf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Two offenders were convicted of conspiracy to supply cocaine and money laundering, with one sentenced to nine years imprisonment, and the other </a:t>
            </a:r>
            <a:r>
              <a:rPr lang="en-GB" sz="1200" dirty="0">
                <a:ea typeface="Calibri" panose="020F0502020204030204" pitchFamily="34" charset="0"/>
                <a:cs typeface="Times New Roman" panose="02020603050405020304" pitchFamily="18" charset="0"/>
              </a:rPr>
              <a:t>five</a:t>
            </a:r>
            <a:r>
              <a:rPr lang="en-GB" sz="1200" dirty="0">
                <a:effectLst/>
                <a:latin typeface="Calibri" panose="020F0502020204030204" pitchFamily="34" charset="0"/>
                <a:ea typeface="Calibri" panose="020F0502020204030204" pitchFamily="34" charset="0"/>
                <a:cs typeface="Times New Roman" panose="02020603050405020304" pitchFamily="18" charset="0"/>
              </a:rPr>
              <a:t> years. Both were based in the Tredegar area and were suspected of supplying Class A drugs. They have previously been linked to unlawfully possessing imitation firearms. Both will now be the subject </a:t>
            </a:r>
            <a:r>
              <a:rPr lang="en-GB" sz="1200" dirty="0">
                <a:ea typeface="Calibri" panose="020F0502020204030204" pitchFamily="34" charset="0"/>
                <a:cs typeface="Times New Roman" panose="02020603050405020304" pitchFamily="18" charset="0"/>
              </a:rPr>
              <a:t>of</a:t>
            </a:r>
            <a:r>
              <a:rPr lang="en-GB" sz="1200" dirty="0">
                <a:effectLst/>
                <a:latin typeface="Calibri" panose="020F0502020204030204" pitchFamily="34" charset="0"/>
                <a:ea typeface="Calibri" panose="020F0502020204030204" pitchFamily="34" charset="0"/>
                <a:cs typeface="Times New Roman" panose="02020603050405020304" pitchFamily="18" charset="0"/>
              </a:rPr>
              <a:t> a Proceeds of Crime Act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POCA</a:t>
            </a:r>
            <a:r>
              <a:rPr lang="en-GB" sz="1200" dirty="0">
                <a:effectLst/>
                <a:latin typeface="Calibri" panose="020F0502020204030204" pitchFamily="34" charset="0"/>
                <a:ea typeface="Calibri" panose="020F0502020204030204" pitchFamily="34" charset="0"/>
                <a:cs typeface="Times New Roman" panose="02020603050405020304" pitchFamily="18" charset="0"/>
              </a:rPr>
              <a:t>) hearing.</a:t>
            </a:r>
          </a:p>
          <a:p>
            <a:pPr algn="just" eaLnBrk="1" fontAlgn="auto" hangingPunct="1">
              <a:spcBef>
                <a:spcPts val="0"/>
              </a:spcBef>
              <a:spcAft>
                <a:spcPts val="0"/>
              </a:spcAft>
              <a:defRP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dirty="0">
              <a:cs typeface="Calibri" panose="020F0502020204030204" pitchFamily="34" charset="0"/>
            </a:endParaRPr>
          </a:p>
        </p:txBody>
      </p:sp>
      <p:sp>
        <p:nvSpPr>
          <p:cNvPr id="7" name="TextBox 6">
            <a:extLst>
              <a:ext uri="{FF2B5EF4-FFF2-40B4-BE49-F238E27FC236}">
                <a16:creationId xmlns:a16="http://schemas.microsoft.com/office/drawing/2014/main" id="{61827C5D-48DA-49B5-9506-CD4B84B9C2A2}"/>
              </a:ext>
            </a:extLst>
          </p:cNvPr>
          <p:cNvSpPr txBox="1"/>
          <p:nvPr/>
        </p:nvSpPr>
        <p:spPr>
          <a:xfrm>
            <a:off x="160076" y="4138237"/>
            <a:ext cx="11862752" cy="2585323"/>
          </a:xfrm>
          <a:prstGeom prst="rect">
            <a:avLst/>
          </a:prstGeom>
          <a:noFill/>
          <a:ln w="15875">
            <a:solidFill>
              <a:schemeClr val="accent1"/>
            </a:solidFill>
          </a:ln>
        </p:spPr>
        <p:txBody>
          <a:bodyPr wrap="square" rtlCol="0">
            <a:spAutoFit/>
          </a:bodyPr>
          <a:lstStyle/>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Neighbourhood Enforcement Team in Torfaen have executed a number of drugs and firearms warrants, with drugs money and high value vehicles being seized.  They have also worked with community safety and social landlords to re-home potential vulnerable victims targeted by these groups.  </a:t>
            </a:r>
            <a:br>
              <a:rPr lang="en-GB" sz="600" dirty="0">
                <a:effectLst/>
                <a:latin typeface="Calibri" panose="020F0502020204030204" pitchFamily="34" charset="0"/>
                <a:ea typeface="Calibri" panose="020F0502020204030204" pitchFamily="34" charset="0"/>
                <a:cs typeface="Times New Roman" panose="02020603050405020304" pitchFamily="18" charset="0"/>
              </a:rPr>
            </a:br>
            <a:br>
              <a:rPr lang="en-GB" sz="6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The Gwent Organised Crime Unit carried out Operation Bothwell to combat the large scale supply of controlled drugs across Southern Wales.  This resulted in the seizure of 11 kilos of cocaine with a street value of in excess of £60,000.  This is the largest ever seizure of cocaine by Gwent Police.</a:t>
            </a:r>
          </a:p>
          <a:p>
            <a:pPr>
              <a:spcAft>
                <a:spcPts val="0"/>
              </a:spcAft>
            </a:pPr>
            <a:br>
              <a:rPr lang="en-GB" sz="6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Operation Merida, a </a:t>
            </a:r>
            <a:r>
              <a:rPr lang="en-GB" sz="1200" dirty="0">
                <a:ea typeface="Calibri" panose="020F0502020204030204" pitchFamily="34" charset="0"/>
                <a:cs typeface="Times New Roman" panose="02020603050405020304" pitchFamily="18" charset="0"/>
              </a:rPr>
              <a:t>j</a:t>
            </a:r>
            <a:r>
              <a:rPr lang="en-GB" sz="1200" dirty="0">
                <a:effectLst/>
                <a:latin typeface="Calibri" panose="020F0502020204030204" pitchFamily="34" charset="0"/>
                <a:ea typeface="Calibri" panose="020F0502020204030204" pitchFamily="34" charset="0"/>
                <a:cs typeface="Times New Roman" panose="02020603050405020304" pitchFamily="18" charset="0"/>
              </a:rPr>
              <a:t>oint Gwent Police and Regional Organised Crime Unit investigation saw the seizure of £100,000 in cash and 1.5 kilos of Cocaine, with two individuals charged</a:t>
            </a:r>
            <a:br>
              <a:rPr lang="en-GB" sz="600" dirty="0">
                <a:effectLst/>
                <a:latin typeface="Calibri" panose="020F0502020204030204" pitchFamily="34" charset="0"/>
                <a:ea typeface="Calibri" panose="020F0502020204030204" pitchFamily="34" charset="0"/>
                <a:cs typeface="Times New Roman" panose="02020603050405020304" pitchFamily="18" charset="0"/>
              </a:rPr>
            </a:b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Drug testing on arrest is now in place and embedded </a:t>
            </a:r>
            <a:r>
              <a:rPr lang="en-GB" sz="1200" dirty="0">
                <a:ea typeface="Calibri" panose="020F0502020204030204" pitchFamily="34" charset="0"/>
                <a:cs typeface="Times New Roman" panose="02020603050405020304" pitchFamily="18" charset="0"/>
              </a:rPr>
              <a:t>in</a:t>
            </a:r>
            <a:r>
              <a:rPr lang="en-GB" sz="1200" dirty="0">
                <a:effectLst/>
                <a:latin typeface="Calibri" panose="020F0502020204030204" pitchFamily="34" charset="0"/>
                <a:ea typeface="Calibri" panose="020F0502020204030204" pitchFamily="34" charset="0"/>
                <a:cs typeface="Times New Roman" panose="02020603050405020304" pitchFamily="18" charset="0"/>
              </a:rPr>
              <a:t> the team working with partners (Gwent Drugs and Alcohol Service), to develop referral pathways and services for cocaine use as a driver for crime.  In addition work with an app and video production agency is underway to support and educate officers in recognising and responding to crime driven by substance misuse.</a:t>
            </a:r>
          </a:p>
          <a:p>
            <a:pPr>
              <a:spcAft>
                <a:spcPts val="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In October the Drugs Focus Desk officially launched after a period of awareness and education for front line officers.  It has shown early signs of success, with officers seeking specialist support on controlled drug cases.  </a:t>
            </a:r>
            <a:r>
              <a:rPr lang="en-GB" sz="1200" dirty="0">
                <a:ea typeface="Calibri" panose="020F0502020204030204" pitchFamily="34" charset="0"/>
                <a:cs typeface="Times New Roman" panose="02020603050405020304" pitchFamily="18" charset="0"/>
              </a:rPr>
              <a:t>A</a:t>
            </a:r>
            <a:r>
              <a:rPr lang="en-GB" sz="1200" dirty="0">
                <a:effectLst/>
                <a:latin typeface="Calibri" panose="020F0502020204030204" pitchFamily="34" charset="0"/>
                <a:ea typeface="Calibri" panose="020F0502020204030204" pitchFamily="34" charset="0"/>
                <a:cs typeface="Times New Roman" panose="02020603050405020304" pitchFamily="18" charset="0"/>
              </a:rPr>
              <a:t> number of charges have already been secured and there are early signs of a reduction in people being released under investigation for drug offences.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600" dirty="0">
              <a:solidFill>
                <a:srgbClr val="FF0000"/>
              </a:solidFill>
              <a:cs typeface="Calibri" panose="020F0502020204030204" pitchFamily="34" charset="0"/>
            </a:endParaRPr>
          </a:p>
          <a:p>
            <a:pPr algn="just" eaLnBrk="1" fontAlgn="auto" hangingPunct="1">
              <a:spcBef>
                <a:spcPts val="0"/>
              </a:spcBef>
              <a:spcAft>
                <a:spcPts val="0"/>
              </a:spcAft>
              <a:defRPr/>
            </a:pPr>
            <a:r>
              <a:rPr lang="en-GB" sz="1200" dirty="0">
                <a:cs typeface="Calibri" panose="020F0502020204030204" pitchFamily="34" charset="0"/>
              </a:rPr>
              <a:t>During the past quarter, the Financial Investigation Unit issued c</a:t>
            </a:r>
            <a:r>
              <a:rPr lang="en-GB" sz="1200" dirty="0">
                <a:effectLst/>
                <a:latin typeface="Calibri" panose="020F0502020204030204" pitchFamily="34" charset="0"/>
                <a:ea typeface="Times New Roman" panose="02020603050405020304" pitchFamily="18" charset="0"/>
              </a:rPr>
              <a:t>onfiscation orders totalling £67,039, in addition to £147,266 in civil detention of assets. 274 Suspicious Activity Reports were also reviewed. </a:t>
            </a:r>
            <a:r>
              <a:rPr lang="en-GB" sz="1200" dirty="0">
                <a:effectLst/>
                <a:latin typeface="Calibri" panose="020F0502020204030204" pitchFamily="34" charset="0"/>
                <a:ea typeface="Calibri" panose="020F0502020204030204" pitchFamily="34" charset="0"/>
                <a:cs typeface="Times New Roman" panose="02020603050405020304" pitchFamily="18" charset="0"/>
              </a:rPr>
              <a:t>Gwent is currently ranked 4</a:t>
            </a:r>
            <a:r>
              <a:rPr lang="en-GB" sz="12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1200" dirty="0">
                <a:effectLst/>
                <a:latin typeface="Calibri" panose="020F0502020204030204" pitchFamily="34" charset="0"/>
                <a:ea typeface="Calibri" panose="020F0502020204030204" pitchFamily="34" charset="0"/>
                <a:cs typeface="Times New Roman" panose="02020603050405020304" pitchFamily="18" charset="0"/>
              </a:rPr>
              <a:t> in the country for asset recovery, despite the small size of the force.</a:t>
            </a:r>
            <a:endParaRPr lang="en-GB" sz="1200" dirty="0">
              <a:effectLst/>
              <a:latin typeface="Calibri" panose="020F0502020204030204" pitchFamily="34" charset="0"/>
              <a:ea typeface="Times New Roman" panose="02020603050405020304" pitchFamily="18" charset="0"/>
            </a:endParaRPr>
          </a:p>
        </p:txBody>
      </p:sp>
      <p:pic>
        <p:nvPicPr>
          <p:cNvPr id="2" name="Picture 1">
            <a:extLst>
              <a:ext uri="{FF2B5EF4-FFF2-40B4-BE49-F238E27FC236}">
                <a16:creationId xmlns:a16="http://schemas.microsoft.com/office/drawing/2014/main" id="{7394E790-5B30-4B2A-8E49-D39D172DF40B}"/>
              </a:ext>
            </a:extLst>
          </p:cNvPr>
          <p:cNvPicPr>
            <a:picLocks noChangeAspect="1"/>
          </p:cNvPicPr>
          <p:nvPr/>
        </p:nvPicPr>
        <p:blipFill>
          <a:blip r:embed="rId2"/>
          <a:stretch>
            <a:fillRect/>
          </a:stretch>
        </p:blipFill>
        <p:spPr>
          <a:xfrm>
            <a:off x="402410" y="900244"/>
            <a:ext cx="5401524" cy="2432515"/>
          </a:xfrm>
          <a:prstGeom prst="rect">
            <a:avLst/>
          </a:prstGeom>
        </p:spPr>
      </p:pic>
      <p:pic>
        <p:nvPicPr>
          <p:cNvPr id="5" name="Picture 8" descr="Table&#10;&#10;Description automatically generated">
            <a:extLst>
              <a:ext uri="{FF2B5EF4-FFF2-40B4-BE49-F238E27FC236}">
                <a16:creationId xmlns:a16="http://schemas.microsoft.com/office/drawing/2014/main" id="{2B9840BC-716F-53D3-AEAA-72DBEBD4B810}"/>
              </a:ext>
            </a:extLst>
          </p:cNvPr>
          <p:cNvPicPr>
            <a:picLocks/>
          </p:cNvPicPr>
          <p:nvPr/>
        </p:nvPicPr>
        <p:blipFill>
          <a:blip r:embed="rId3"/>
          <a:stretch>
            <a:fillRect/>
          </a:stretch>
        </p:blipFill>
        <p:spPr>
          <a:xfrm>
            <a:off x="223172" y="3451677"/>
            <a:ext cx="5760000" cy="576000"/>
          </a:xfrm>
          <a:prstGeom prst="rect">
            <a:avLst/>
          </a:prstGeom>
        </p:spPr>
      </p:pic>
      <p:sp>
        <p:nvSpPr>
          <p:cNvPr id="3" name="Slide Number Placeholder 2">
            <a:extLst>
              <a:ext uri="{FF2B5EF4-FFF2-40B4-BE49-F238E27FC236}">
                <a16:creationId xmlns:a16="http://schemas.microsoft.com/office/drawing/2014/main" id="{812134D6-9829-4E41-A8F6-34A93EF9FC89}"/>
              </a:ext>
            </a:extLst>
          </p:cNvPr>
          <p:cNvSpPr>
            <a:spLocks noGrp="1"/>
          </p:cNvSpPr>
          <p:nvPr>
            <p:ph type="sldNum" sz="quarter" idx="12"/>
          </p:nvPr>
        </p:nvSpPr>
        <p:spPr/>
        <p:txBody>
          <a:bodyPr/>
          <a:lstStyle/>
          <a:p>
            <a:pPr>
              <a:defRPr/>
            </a:pPr>
            <a:fld id="{E10F5A08-06F6-4A77-9B0E-936CAC7C569E}" type="slidenum">
              <a:rPr lang="en-GB" smtClean="0"/>
              <a:pPr>
                <a:defRPr/>
              </a:pPr>
              <a:t>16</a:t>
            </a:fld>
            <a:endParaRPr lang="en-GB"/>
          </a:p>
        </p:txBody>
      </p:sp>
    </p:spTree>
    <p:extLst>
      <p:ext uri="{BB962C8B-B14F-4D97-AF65-F5344CB8AC3E}">
        <p14:creationId xmlns:p14="http://schemas.microsoft.com/office/powerpoint/2010/main" val="2396374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Support Victims and Protect the Vulnerable</a:t>
            </a:r>
          </a:p>
        </p:txBody>
      </p:sp>
      <p:sp>
        <p:nvSpPr>
          <p:cNvPr id="3" name="TextBox 2">
            <a:extLst>
              <a:ext uri="{FF2B5EF4-FFF2-40B4-BE49-F238E27FC236}">
                <a16:creationId xmlns:a16="http://schemas.microsoft.com/office/drawing/2014/main" id="{D945F615-5C9C-43A5-A78E-B90B9AA15130}"/>
              </a:ext>
            </a:extLst>
          </p:cNvPr>
          <p:cNvSpPr txBox="1"/>
          <p:nvPr/>
        </p:nvSpPr>
        <p:spPr>
          <a:xfrm>
            <a:off x="193497" y="939175"/>
            <a:ext cx="9445453" cy="2462213"/>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Hate Crime </a:t>
            </a:r>
          </a:p>
          <a:p>
            <a:pPr marL="342900" indent="-342900" eaLnBrk="1" fontAlgn="auto" hangingPunct="1">
              <a:spcBef>
                <a:spcPts val="0"/>
              </a:spcBef>
              <a:spcAft>
                <a:spcPts val="0"/>
              </a:spcAft>
              <a:buFont typeface="+mj-lt"/>
              <a:buAutoNum type="arabicPeriod"/>
              <a:defRPr/>
            </a:pPr>
            <a:r>
              <a:rPr lang="en-GB" sz="1400" dirty="0">
                <a:latin typeface="+mn-lt"/>
              </a:rPr>
              <a:t>Rape Crime </a:t>
            </a:r>
          </a:p>
          <a:p>
            <a:pPr marL="342900" indent="-342900" eaLnBrk="1" fontAlgn="auto" hangingPunct="1">
              <a:spcBef>
                <a:spcPts val="0"/>
              </a:spcBef>
              <a:spcAft>
                <a:spcPts val="0"/>
              </a:spcAft>
              <a:buFont typeface="+mj-lt"/>
              <a:buAutoNum type="arabicPeriod"/>
              <a:defRPr/>
            </a:pPr>
            <a:r>
              <a:rPr lang="en-GB" sz="1400" dirty="0">
                <a:latin typeface="+mn-lt"/>
              </a:rPr>
              <a:t>Domestic Related Crime </a:t>
            </a:r>
          </a:p>
          <a:p>
            <a:pPr marL="342900" indent="-342900" eaLnBrk="1" fontAlgn="auto" hangingPunct="1">
              <a:spcBef>
                <a:spcPts val="0"/>
              </a:spcBef>
              <a:spcAft>
                <a:spcPts val="0"/>
              </a:spcAft>
              <a:buFont typeface="+mj-lt"/>
              <a:buAutoNum type="arabicPeriod"/>
              <a:defRPr/>
            </a:pPr>
            <a:r>
              <a:rPr lang="en-GB" sz="1400" dirty="0">
                <a:latin typeface="+mn-lt"/>
              </a:rPr>
              <a:t>Domestic Abuse Repeat Victims/Offenders</a:t>
            </a:r>
          </a:p>
          <a:p>
            <a:pPr marL="342900" indent="-342900" eaLnBrk="1" fontAlgn="auto" hangingPunct="1">
              <a:spcBef>
                <a:spcPts val="0"/>
              </a:spcBef>
              <a:spcAft>
                <a:spcPts val="0"/>
              </a:spcAft>
              <a:buFont typeface="+mj-lt"/>
              <a:buAutoNum type="arabicPeriod"/>
              <a:defRPr/>
            </a:pPr>
            <a:r>
              <a:rPr lang="en-GB" sz="1400" dirty="0">
                <a:latin typeface="+mn-lt"/>
              </a:rPr>
              <a:t>Modern Day Slavery and Human Trafficking</a:t>
            </a:r>
          </a:p>
          <a:p>
            <a:pPr marL="342900" indent="-342900" eaLnBrk="1" fontAlgn="auto" hangingPunct="1">
              <a:spcBef>
                <a:spcPts val="0"/>
              </a:spcBef>
              <a:spcAft>
                <a:spcPts val="0"/>
              </a:spcAft>
              <a:buFont typeface="+mj-lt"/>
              <a:buAutoNum type="arabicPeriod"/>
              <a:defRPr/>
            </a:pPr>
            <a:r>
              <a:rPr lang="en-GB" sz="1400" dirty="0"/>
              <a:t>Child Sexual Exploitation/Child Criminal Exploitation</a:t>
            </a:r>
            <a:endParaRPr lang="en-GB" sz="1400" dirty="0">
              <a:latin typeface="+mn-lt"/>
            </a:endParaRPr>
          </a:p>
          <a:p>
            <a:pPr marL="342900" indent="-342900" eaLnBrk="1" fontAlgn="auto" hangingPunct="1">
              <a:spcBef>
                <a:spcPts val="0"/>
              </a:spcBef>
              <a:spcAft>
                <a:spcPts val="0"/>
              </a:spcAft>
              <a:buFont typeface="+mj-lt"/>
              <a:buAutoNum type="arabicPeriod"/>
              <a:defRPr/>
            </a:pPr>
            <a:r>
              <a:rPr lang="en-GB" sz="1400" dirty="0">
                <a:latin typeface="+mn-lt"/>
              </a:rPr>
              <a:t>Cyber Fraud </a:t>
            </a:r>
          </a:p>
          <a:p>
            <a:pPr marL="342900" indent="-342900" eaLnBrk="1" fontAlgn="auto" hangingPunct="1">
              <a:spcBef>
                <a:spcPts val="0"/>
              </a:spcBef>
              <a:spcAft>
                <a:spcPts val="0"/>
              </a:spcAft>
              <a:buFont typeface="+mj-lt"/>
              <a:buAutoNum type="arabicPeriod"/>
              <a:defRPr/>
            </a:pPr>
            <a:r>
              <a:rPr lang="en-GB" sz="1400" dirty="0">
                <a:latin typeface="+mn-lt"/>
              </a:rPr>
              <a:t>Victim Support/Repeat Victims</a:t>
            </a:r>
          </a:p>
          <a:p>
            <a:pPr eaLnBrk="1" fontAlgn="auto" hangingPunct="1">
              <a:spcBef>
                <a:spcPts val="0"/>
              </a:spcBef>
              <a:spcAft>
                <a:spcPts val="0"/>
              </a:spcAft>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sz="1400"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8DCC388D-BFEA-4D6D-8AB1-61F6790104E8}"/>
              </a:ext>
            </a:extLst>
          </p:cNvPr>
          <p:cNvSpPr txBox="1"/>
          <p:nvPr/>
        </p:nvSpPr>
        <p:spPr>
          <a:xfrm>
            <a:off x="5176008" y="939175"/>
            <a:ext cx="5922627" cy="2954655"/>
          </a:xfrm>
          <a:prstGeom prst="rect">
            <a:avLst/>
          </a:prstGeom>
          <a:noFill/>
        </p:spPr>
        <p:txBody>
          <a:bodyPr wrap="square" rtlCol="0">
            <a:spAutoFit/>
          </a:bodyPr>
          <a:lstStyle/>
          <a:p>
            <a:r>
              <a:rPr lang="en-GB" sz="1400" b="1" dirty="0">
                <a:effectLst/>
                <a:latin typeface="Calibri" panose="020F0502020204030204" pitchFamily="34" charset="0"/>
                <a:ea typeface="Calibri" panose="020F0502020204030204" pitchFamily="34" charset="0"/>
              </a:rPr>
              <a:t>Key commitments</a:t>
            </a:r>
          </a:p>
          <a:p>
            <a:r>
              <a:rPr lang="en-GB" sz="1400" dirty="0">
                <a:effectLst/>
                <a:latin typeface="Calibri" panose="020F0502020204030204" pitchFamily="34" charset="0"/>
                <a:ea typeface="Calibri" panose="020F0502020204030204" pitchFamily="34" charset="0"/>
              </a:rPr>
              <a:t>• Improve victim services and ensure that the </a:t>
            </a:r>
          </a:p>
          <a:p>
            <a:r>
              <a:rPr lang="en-GB" sz="1400" dirty="0">
                <a:effectLst/>
                <a:latin typeface="Calibri" panose="020F0502020204030204" pitchFamily="34" charset="0"/>
                <a:ea typeface="Calibri" panose="020F0502020204030204" pitchFamily="34" charset="0"/>
              </a:rPr>
              <a:t>needs of victims are identified and responded to </a:t>
            </a:r>
          </a:p>
          <a:p>
            <a:r>
              <a:rPr lang="en-GB" sz="1400" dirty="0">
                <a:effectLst/>
                <a:latin typeface="Calibri" panose="020F0502020204030204" pitchFamily="34" charset="0"/>
                <a:ea typeface="Calibri" panose="020F0502020204030204" pitchFamily="34" charset="0"/>
              </a:rPr>
              <a:t>appropriately through Connect Gwent and the </a:t>
            </a:r>
          </a:p>
          <a:p>
            <a:r>
              <a:rPr lang="en-GB" sz="1400" dirty="0">
                <a:effectLst/>
                <a:latin typeface="Calibri" panose="020F0502020204030204" pitchFamily="34" charset="0"/>
                <a:ea typeface="Calibri" panose="020F0502020204030204" pitchFamily="34" charset="0"/>
              </a:rPr>
              <a:t>Victim Care Unit</a:t>
            </a:r>
          </a:p>
          <a:p>
            <a:r>
              <a:rPr lang="en-GB" sz="1400" dirty="0">
                <a:effectLst/>
                <a:latin typeface="Calibri" panose="020F0502020204030204" pitchFamily="34" charset="0"/>
                <a:ea typeface="Calibri" panose="020F0502020204030204" pitchFamily="34" charset="0"/>
              </a:rPr>
              <a:t>• Further improve our work with partners to </a:t>
            </a:r>
          </a:p>
          <a:p>
            <a:r>
              <a:rPr lang="en-GB" sz="1400" dirty="0">
                <a:effectLst/>
                <a:latin typeface="Calibri" panose="020F0502020204030204" pitchFamily="34" charset="0"/>
                <a:ea typeface="Calibri" panose="020F0502020204030204" pitchFamily="34" charset="0"/>
              </a:rPr>
              <a:t>protect those most vulnerable</a:t>
            </a:r>
          </a:p>
          <a:p>
            <a:r>
              <a:rPr lang="en-GB" sz="1400" dirty="0">
                <a:effectLst/>
                <a:latin typeface="Calibri" panose="020F0502020204030204" pitchFamily="34" charset="0"/>
                <a:ea typeface="Calibri" panose="020F0502020204030204" pitchFamily="34" charset="0"/>
              </a:rPr>
              <a:t>• Increase the timeliness of police investigation </a:t>
            </a:r>
          </a:p>
          <a:p>
            <a:r>
              <a:rPr lang="en-GB" sz="1400" dirty="0">
                <a:effectLst/>
                <a:latin typeface="Calibri" panose="020F0502020204030204" pitchFamily="34" charset="0"/>
                <a:ea typeface="Calibri" panose="020F0502020204030204" pitchFamily="34" charset="0"/>
              </a:rPr>
              <a:t>updates provided to victims</a:t>
            </a:r>
          </a:p>
          <a:p>
            <a:r>
              <a:rPr lang="en-GB" sz="1400" dirty="0">
                <a:effectLst/>
                <a:latin typeface="Calibri" panose="020F0502020204030204" pitchFamily="34" charset="0"/>
                <a:ea typeface="Calibri" panose="020F0502020204030204" pitchFamily="34" charset="0"/>
              </a:rPr>
              <a:t>• Commission and invest in specialist services to </a:t>
            </a:r>
          </a:p>
          <a:p>
            <a:r>
              <a:rPr lang="en-GB" sz="1400" dirty="0">
                <a:effectLst/>
                <a:latin typeface="Calibri" panose="020F0502020204030204" pitchFamily="34" charset="0"/>
                <a:ea typeface="Calibri" panose="020F0502020204030204" pitchFamily="34" charset="0"/>
              </a:rPr>
              <a:t>support victims throughout the criminal justice </a:t>
            </a:r>
          </a:p>
          <a:p>
            <a:r>
              <a:rPr lang="en-GB" sz="1400" dirty="0">
                <a:effectLst/>
                <a:latin typeface="Calibri" panose="020F0502020204030204" pitchFamily="34" charset="0"/>
                <a:ea typeface="Calibri" panose="020F0502020204030204" pitchFamily="34" charset="0"/>
              </a:rPr>
              <a:t>process</a:t>
            </a:r>
          </a:p>
          <a:p>
            <a:endParaRPr lang="en-GB" dirty="0"/>
          </a:p>
        </p:txBody>
      </p:sp>
      <p:sp>
        <p:nvSpPr>
          <p:cNvPr id="5" name="Slide Number Placeholder 4">
            <a:extLst>
              <a:ext uri="{FF2B5EF4-FFF2-40B4-BE49-F238E27FC236}">
                <a16:creationId xmlns:a16="http://schemas.microsoft.com/office/drawing/2014/main" id="{2241A7F6-A993-448A-A24E-F2420966C0EF}"/>
              </a:ext>
            </a:extLst>
          </p:cNvPr>
          <p:cNvSpPr>
            <a:spLocks noGrp="1"/>
          </p:cNvSpPr>
          <p:nvPr>
            <p:ph type="sldNum" sz="quarter" idx="12"/>
          </p:nvPr>
        </p:nvSpPr>
        <p:spPr/>
        <p:txBody>
          <a:bodyPr/>
          <a:lstStyle/>
          <a:p>
            <a:pPr>
              <a:defRPr/>
            </a:pPr>
            <a:fld id="{E10F5A08-06F6-4A77-9B0E-936CAC7C569E}" type="slidenum">
              <a:rPr lang="en-GB" smtClean="0"/>
              <a:pPr>
                <a:defRPr/>
              </a:pPr>
              <a:t>17</a:t>
            </a:fld>
            <a:endParaRPr lang="en-GB"/>
          </a:p>
        </p:txBody>
      </p:sp>
    </p:spTree>
    <p:extLst>
      <p:ext uri="{BB962C8B-B14F-4D97-AF65-F5344CB8AC3E}">
        <p14:creationId xmlns:p14="http://schemas.microsoft.com/office/powerpoint/2010/main" val="841530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4">
            <a:extLst>
              <a:ext uri="{FF2B5EF4-FFF2-40B4-BE49-F238E27FC236}">
                <a16:creationId xmlns:a16="http://schemas.microsoft.com/office/drawing/2014/main" id="{FB156038-1688-445B-8486-8F59D767A076}"/>
              </a:ext>
            </a:extLst>
          </p:cNvPr>
          <p:cNvSpPr txBox="1">
            <a:spLocks noChangeArrowheads="1"/>
          </p:cNvSpPr>
          <p:nvPr/>
        </p:nvSpPr>
        <p:spPr bwMode="auto">
          <a:xfrm>
            <a:off x="134938" y="846138"/>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B982C42-B5B8-42E9-BAED-06393121132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 </a:t>
            </a:r>
            <a:r>
              <a:rPr lang="en-GB" sz="3200" dirty="0">
                <a:latin typeface="Arial" panose="020B0604020202020204" pitchFamily="34" charset="0"/>
                <a:cs typeface="Arial" panose="020B0604020202020204" pitchFamily="34" charset="0"/>
              </a:rPr>
              <a:t>Hate Crime</a:t>
            </a:r>
          </a:p>
        </p:txBody>
      </p:sp>
      <p:sp>
        <p:nvSpPr>
          <p:cNvPr id="43013" name="TextBox 13">
            <a:extLst>
              <a:ext uri="{FF2B5EF4-FFF2-40B4-BE49-F238E27FC236}">
                <a16:creationId xmlns:a16="http://schemas.microsoft.com/office/drawing/2014/main" id="{8A0CD993-D865-448D-8A49-2CB83621D63B}"/>
              </a:ext>
            </a:extLst>
          </p:cNvPr>
          <p:cNvSpPr txBox="1">
            <a:spLocks noChangeArrowheads="1"/>
          </p:cNvSpPr>
          <p:nvPr/>
        </p:nvSpPr>
        <p:spPr bwMode="auto">
          <a:xfrm>
            <a:off x="134938" y="4235399"/>
            <a:ext cx="11927753" cy="224676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latin typeface="+mn-lt"/>
                <a:cs typeface="Arial"/>
              </a:rPr>
              <a:t>Overview</a:t>
            </a:r>
          </a:p>
          <a:p>
            <a:pPr eaLnBrk="1" hangingPunct="1">
              <a:lnSpc>
                <a:spcPct val="100000"/>
              </a:lnSpc>
              <a:spcBef>
                <a:spcPct val="0"/>
              </a:spcBef>
              <a:buFontTx/>
              <a:buNone/>
            </a:pPr>
            <a:endParaRPr lang="en-GB" altLang="en-US" sz="600" b="1" dirty="0">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200" dirty="0">
                <a:latin typeface="+mn-lt"/>
                <a:cs typeface="Arial"/>
              </a:rPr>
              <a:t>A downward trend in hate crime offences has been observed from Quarter 4 2021/22 to 313 crimes this quarter, a reduction of 13.5% compared to the quarter prior. </a:t>
            </a:r>
            <a:r>
              <a:rPr lang="en-GB" altLang="en-US" sz="1200" dirty="0">
                <a:latin typeface="+mn-lt"/>
                <a:cs typeface="Arial" panose="020B0604020202020204" pitchFamily="34" charset="0"/>
              </a:rPr>
              <a:t>However, when </a:t>
            </a:r>
            <a:r>
              <a:rPr lang="en-GB" altLang="en-US" sz="1200" dirty="0">
                <a:latin typeface="+mn-lt"/>
                <a:cs typeface="Arial"/>
              </a:rPr>
              <a:t>compared to Quarter 2 2019/20, hate crime increased by 22.3%.</a:t>
            </a:r>
          </a:p>
          <a:p>
            <a:pPr eaLnBrk="1" hangingPunct="1">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eaLnBrk="1" hangingPunct="1">
              <a:lnSpc>
                <a:spcPct val="100000"/>
              </a:lnSpc>
              <a:spcBef>
                <a:spcPct val="0"/>
              </a:spcBef>
              <a:buNone/>
            </a:pPr>
            <a:r>
              <a:rPr lang="en-GB" altLang="en-US" sz="1200" dirty="0">
                <a:latin typeface="+mn-lt"/>
                <a:cs typeface="Arial"/>
              </a:rPr>
              <a:t>Disability hate crime has recorded 48 crimes this quarter, a reduction on the most recent four quarters. </a:t>
            </a:r>
          </a:p>
          <a:p>
            <a:pPr eaLnBrk="1" hangingPunct="1">
              <a:lnSpc>
                <a:spcPct val="100000"/>
              </a:lnSpc>
              <a:spcBef>
                <a:spcPct val="0"/>
              </a:spcBef>
              <a:buNone/>
            </a:pPr>
            <a:r>
              <a:rPr lang="en-GB" altLang="en-US" sz="1200" dirty="0">
                <a:latin typeface="+mn-lt"/>
                <a:cs typeface="Arial"/>
              </a:rPr>
              <a:t>Homophobic hate crime saw a reduction to 71 offences this quarter compared to the raised levels seen in the previous two quarters.</a:t>
            </a:r>
          </a:p>
          <a:p>
            <a:pPr eaLnBrk="1" hangingPunct="1">
              <a:lnSpc>
                <a:spcPct val="100000"/>
              </a:lnSpc>
              <a:spcBef>
                <a:spcPct val="0"/>
              </a:spcBef>
              <a:buNone/>
            </a:pPr>
            <a:r>
              <a:rPr lang="en-GB" altLang="en-US" sz="1200" dirty="0">
                <a:latin typeface="+mn-lt"/>
                <a:cs typeface="Arial"/>
              </a:rPr>
              <a:t>Racial hate crime remained consistent with last quarter, at 188 offences.</a:t>
            </a:r>
          </a:p>
          <a:p>
            <a:pPr eaLnBrk="1" hangingPunct="1">
              <a:lnSpc>
                <a:spcPct val="100000"/>
              </a:lnSpc>
              <a:spcBef>
                <a:spcPct val="0"/>
              </a:spcBef>
              <a:buNone/>
            </a:pPr>
            <a:r>
              <a:rPr lang="en-GB" altLang="en-US" sz="1200" dirty="0">
                <a:latin typeface="+mn-lt"/>
                <a:cs typeface="Arial"/>
              </a:rPr>
              <a:t>Religious hate crime fell to four in this quarter, a reduction on the raised levels seen in the previous two quarters. </a:t>
            </a:r>
          </a:p>
          <a:p>
            <a:pPr eaLnBrk="1" hangingPunct="1">
              <a:lnSpc>
                <a:spcPct val="100000"/>
              </a:lnSpc>
              <a:spcBef>
                <a:spcPct val="0"/>
              </a:spcBef>
              <a:buNone/>
            </a:pPr>
            <a:r>
              <a:rPr lang="en-GB" altLang="en-US" sz="1200" dirty="0">
                <a:latin typeface="+mn-lt"/>
                <a:cs typeface="Arial"/>
              </a:rPr>
              <a:t>Transphobic hate crime reduced to 11, the lowest level seen since Quarter 3 2020/21.</a:t>
            </a:r>
            <a:endParaRPr lang="en-GB" altLang="en-US" sz="900" dirty="0">
              <a:latin typeface="Arial"/>
              <a:cs typeface="Arial"/>
            </a:endParaRPr>
          </a:p>
          <a:p>
            <a:pPr eaLnBrk="1" hangingPunct="1">
              <a:lnSpc>
                <a:spcPct val="100000"/>
              </a:lnSpc>
              <a:spcBef>
                <a:spcPct val="0"/>
              </a:spcBef>
              <a:buNone/>
            </a:pPr>
            <a:endParaRPr lang="en-GB" altLang="en-US" sz="600" b="1" i="1" dirty="0">
              <a:latin typeface="+mn-lt"/>
              <a:cs typeface="Arial" panose="020B0604020202020204" pitchFamily="34" charset="0"/>
            </a:endParaRPr>
          </a:p>
          <a:p>
            <a:pPr algn="just" eaLnBrk="1" hangingPunct="1">
              <a:lnSpc>
                <a:spcPct val="100000"/>
              </a:lnSpc>
              <a:spcBef>
                <a:spcPct val="0"/>
              </a:spcBef>
              <a:buNone/>
            </a:pPr>
            <a:r>
              <a:rPr lang="en-GB" altLang="en-US" sz="1200" dirty="0">
                <a:latin typeface="+mn-lt"/>
                <a:cs typeface="Arial"/>
              </a:rPr>
              <a:t>Positive outcomes rose by 3.9 percentage points to 10.5% when compared to the previous quarter. When compared to Quarter 2 2019/20 (Pre-Covid year), a reduction of 7.9 percentage points was recorded.</a:t>
            </a:r>
          </a:p>
        </p:txBody>
      </p:sp>
      <p:pic>
        <p:nvPicPr>
          <p:cNvPr id="6" name="Picture 5">
            <a:extLst>
              <a:ext uri="{FF2B5EF4-FFF2-40B4-BE49-F238E27FC236}">
                <a16:creationId xmlns:a16="http://schemas.microsoft.com/office/drawing/2014/main" id="{EACF1E58-3089-4CDD-A17C-FBAFC0176F42}"/>
              </a:ext>
            </a:extLst>
          </p:cNvPr>
          <p:cNvPicPr>
            <a:picLocks noChangeAspect="1"/>
          </p:cNvPicPr>
          <p:nvPr/>
        </p:nvPicPr>
        <p:blipFill>
          <a:blip r:embed="rId3"/>
          <a:stretch>
            <a:fillRect/>
          </a:stretch>
        </p:blipFill>
        <p:spPr>
          <a:xfrm>
            <a:off x="6204395" y="846138"/>
            <a:ext cx="5852667" cy="3240000"/>
          </a:xfrm>
          <a:prstGeom prst="rect">
            <a:avLst/>
          </a:prstGeom>
        </p:spPr>
      </p:pic>
      <p:pic>
        <p:nvPicPr>
          <p:cNvPr id="3" name="Picture 2">
            <a:extLst>
              <a:ext uri="{FF2B5EF4-FFF2-40B4-BE49-F238E27FC236}">
                <a16:creationId xmlns:a16="http://schemas.microsoft.com/office/drawing/2014/main" id="{E3E147D3-53B3-4451-A8A7-E6AD3E41A0E0}"/>
              </a:ext>
            </a:extLst>
          </p:cNvPr>
          <p:cNvPicPr>
            <a:picLocks noChangeAspect="1"/>
          </p:cNvPicPr>
          <p:nvPr/>
        </p:nvPicPr>
        <p:blipFill>
          <a:blip r:embed="rId4"/>
          <a:stretch>
            <a:fillRect/>
          </a:stretch>
        </p:blipFill>
        <p:spPr>
          <a:xfrm>
            <a:off x="350176" y="935617"/>
            <a:ext cx="5401524" cy="2432515"/>
          </a:xfrm>
          <a:prstGeom prst="rect">
            <a:avLst/>
          </a:prstGeom>
        </p:spPr>
      </p:pic>
      <p:pic>
        <p:nvPicPr>
          <p:cNvPr id="7" name="Picture 6">
            <a:extLst>
              <a:ext uri="{FF2B5EF4-FFF2-40B4-BE49-F238E27FC236}">
                <a16:creationId xmlns:a16="http://schemas.microsoft.com/office/drawing/2014/main" id="{2B71F48C-FDB5-479D-ADC3-3EAC7276D9CD}"/>
              </a:ext>
            </a:extLst>
          </p:cNvPr>
          <p:cNvPicPr>
            <a:picLocks noChangeAspect="1"/>
          </p:cNvPicPr>
          <p:nvPr/>
        </p:nvPicPr>
        <p:blipFill>
          <a:blip r:embed="rId5"/>
          <a:stretch>
            <a:fillRect/>
          </a:stretch>
        </p:blipFill>
        <p:spPr>
          <a:xfrm>
            <a:off x="6429966" y="929631"/>
            <a:ext cx="5401524" cy="2432515"/>
          </a:xfrm>
          <a:prstGeom prst="rect">
            <a:avLst/>
          </a:prstGeom>
        </p:spPr>
      </p:pic>
      <p:pic>
        <p:nvPicPr>
          <p:cNvPr id="2" name="Picture 8" descr="Table&#10;&#10;Description automatically generated">
            <a:extLst>
              <a:ext uri="{FF2B5EF4-FFF2-40B4-BE49-F238E27FC236}">
                <a16:creationId xmlns:a16="http://schemas.microsoft.com/office/drawing/2014/main" id="{489DFCAC-356B-EB88-8CD7-4D7E67E0783F}"/>
              </a:ext>
            </a:extLst>
          </p:cNvPr>
          <p:cNvPicPr>
            <a:picLocks/>
          </p:cNvPicPr>
          <p:nvPr/>
        </p:nvPicPr>
        <p:blipFill>
          <a:blip r:embed="rId6"/>
          <a:stretch>
            <a:fillRect/>
          </a:stretch>
        </p:blipFill>
        <p:spPr>
          <a:xfrm>
            <a:off x="6252772" y="3438236"/>
            <a:ext cx="5760000" cy="576000"/>
          </a:xfrm>
          <a:prstGeom prst="rect">
            <a:avLst/>
          </a:prstGeom>
        </p:spPr>
      </p:pic>
      <p:pic>
        <p:nvPicPr>
          <p:cNvPr id="9" name="Picture 9" descr="Table&#10;&#10;Description automatically generated">
            <a:extLst>
              <a:ext uri="{FF2B5EF4-FFF2-40B4-BE49-F238E27FC236}">
                <a16:creationId xmlns:a16="http://schemas.microsoft.com/office/drawing/2014/main" id="{60ECAFBF-760C-DEE5-2C5B-8D50FB5D5F9B}"/>
              </a:ext>
            </a:extLst>
          </p:cNvPr>
          <p:cNvPicPr>
            <a:picLocks/>
          </p:cNvPicPr>
          <p:nvPr/>
        </p:nvPicPr>
        <p:blipFill>
          <a:blip r:embed="rId7"/>
          <a:stretch>
            <a:fillRect/>
          </a:stretch>
        </p:blipFill>
        <p:spPr>
          <a:xfrm>
            <a:off x="170938" y="3438236"/>
            <a:ext cx="5760000" cy="576000"/>
          </a:xfrm>
          <a:prstGeom prst="rect">
            <a:avLst/>
          </a:prstGeom>
        </p:spPr>
      </p:pic>
      <p:sp>
        <p:nvSpPr>
          <p:cNvPr id="5" name="Slide Number Placeholder 4">
            <a:extLst>
              <a:ext uri="{FF2B5EF4-FFF2-40B4-BE49-F238E27FC236}">
                <a16:creationId xmlns:a16="http://schemas.microsoft.com/office/drawing/2014/main" id="{93753D60-4C28-4825-B924-D32C161D8CD9}"/>
              </a:ext>
            </a:extLst>
          </p:cNvPr>
          <p:cNvSpPr>
            <a:spLocks noGrp="1"/>
          </p:cNvSpPr>
          <p:nvPr>
            <p:ph type="sldNum" sz="quarter" idx="12"/>
          </p:nvPr>
        </p:nvSpPr>
        <p:spPr/>
        <p:txBody>
          <a:bodyPr/>
          <a:lstStyle/>
          <a:p>
            <a:pPr>
              <a:defRPr/>
            </a:pPr>
            <a:fld id="{E10F5A08-06F6-4A77-9B0E-936CAC7C569E}" type="slidenum">
              <a:rPr lang="en-GB" smtClean="0"/>
              <a:pPr>
                <a:defRPr/>
              </a:pPr>
              <a:t>18</a:t>
            </a:fld>
            <a:endParaRPr lang="en-GB"/>
          </a:p>
        </p:txBody>
      </p:sp>
    </p:spTree>
    <p:extLst>
      <p:ext uri="{BB962C8B-B14F-4D97-AF65-F5344CB8AC3E}">
        <p14:creationId xmlns:p14="http://schemas.microsoft.com/office/powerpoint/2010/main" val="4221203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E0FB56-A938-4E4A-A6F4-04C2B9536FCE}"/>
              </a:ext>
            </a:extLst>
          </p:cNvPr>
          <p:cNvPicPr>
            <a:picLocks noChangeAspect="1"/>
          </p:cNvPicPr>
          <p:nvPr/>
        </p:nvPicPr>
        <p:blipFill>
          <a:blip r:embed="rId3"/>
          <a:stretch>
            <a:fillRect/>
          </a:stretch>
        </p:blipFill>
        <p:spPr>
          <a:xfrm>
            <a:off x="6182938" y="846137"/>
            <a:ext cx="5852667" cy="3240000"/>
          </a:xfrm>
          <a:prstGeom prst="rect">
            <a:avLst/>
          </a:prstGeom>
        </p:spPr>
      </p:pic>
      <p:sp>
        <p:nvSpPr>
          <p:cNvPr id="31746" name="TextBox 14">
            <a:extLst>
              <a:ext uri="{FF2B5EF4-FFF2-40B4-BE49-F238E27FC236}">
                <a16:creationId xmlns:a16="http://schemas.microsoft.com/office/drawing/2014/main" id="{5B4835DE-5850-4D5C-A4F0-76DACCC11780}"/>
              </a:ext>
            </a:extLst>
          </p:cNvPr>
          <p:cNvSpPr txBox="1">
            <a:spLocks noChangeArrowheads="1"/>
          </p:cNvSpPr>
          <p:nvPr/>
        </p:nvSpPr>
        <p:spPr bwMode="auto">
          <a:xfrm>
            <a:off x="134938" y="846138"/>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B3BB61BA-B7E9-469C-8F9D-2951E93E64EE}"/>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2. </a:t>
            </a:r>
            <a:r>
              <a:rPr lang="en-GB" sz="3200" dirty="0">
                <a:latin typeface="Arial" panose="020B0604020202020204" pitchFamily="34" charset="0"/>
                <a:cs typeface="Arial" panose="020B0604020202020204" pitchFamily="34" charset="0"/>
              </a:rPr>
              <a:t>Rape</a:t>
            </a:r>
          </a:p>
        </p:txBody>
      </p:sp>
      <p:sp>
        <p:nvSpPr>
          <p:cNvPr id="31749" name="TextBox 13">
            <a:extLst>
              <a:ext uri="{FF2B5EF4-FFF2-40B4-BE49-F238E27FC236}">
                <a16:creationId xmlns:a16="http://schemas.microsoft.com/office/drawing/2014/main" id="{306307BF-5DF0-4247-8CDB-3315B96AD1DC}"/>
              </a:ext>
            </a:extLst>
          </p:cNvPr>
          <p:cNvSpPr txBox="1">
            <a:spLocks noChangeArrowheads="1"/>
          </p:cNvSpPr>
          <p:nvPr/>
        </p:nvSpPr>
        <p:spPr bwMode="auto">
          <a:xfrm>
            <a:off x="145978" y="4243617"/>
            <a:ext cx="11900044" cy="250837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latin typeface="+mn-lt"/>
                <a:cs typeface="Arial"/>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200" dirty="0">
                <a:latin typeface="+mn-lt"/>
                <a:cs typeface="Arial"/>
              </a:rPr>
              <a:t>During this quarter Rape offences reduced by 13.4% to 155. </a:t>
            </a:r>
            <a:r>
              <a:rPr lang="en-GB" sz="1200" dirty="0">
                <a:effectLst/>
                <a:latin typeface="+mn-lt"/>
                <a:ea typeface="Calibri" panose="020F0502020204030204" pitchFamily="34" charset="0"/>
                <a:cs typeface="Arial"/>
              </a:rPr>
              <a:t>This reduction runs counter to </a:t>
            </a:r>
            <a:r>
              <a:rPr lang="en-GB" sz="1200" dirty="0">
                <a:latin typeface="+mn-lt"/>
                <a:ea typeface="Calibri" panose="020F0502020204030204" pitchFamily="34" charset="0"/>
                <a:cs typeface="Arial"/>
              </a:rPr>
              <a:t>the</a:t>
            </a:r>
            <a:r>
              <a:rPr lang="en-GB" sz="1200" dirty="0">
                <a:effectLst/>
                <a:latin typeface="+mn-lt"/>
                <a:ea typeface="Calibri" panose="020F0502020204030204" pitchFamily="34" charset="0"/>
                <a:cs typeface="Arial"/>
              </a:rPr>
              <a:t> increased reporting required as part of the government’s Beating Crime Plan, and the local priority to actively increase reporting in this historically under-reported offence category.</a:t>
            </a:r>
            <a:r>
              <a:rPr lang="en-GB" sz="1200" dirty="0">
                <a:latin typeface="+mn-lt"/>
                <a:ea typeface="Calibri" panose="020F0502020204030204" pitchFamily="34" charset="0"/>
                <a:cs typeface="Arial"/>
              </a:rPr>
              <a:t> </a:t>
            </a:r>
            <a:r>
              <a:rPr lang="en-GB" altLang="en-US" sz="1200" dirty="0">
                <a:latin typeface="+mn-lt"/>
                <a:cs typeface="Arial"/>
              </a:rPr>
              <a:t>Rape Offences have increased by 4.7% compared to Quarter 2 2019/20 (Pre-Covid year), however.</a:t>
            </a:r>
            <a:endParaRPr lang="en-GB" sz="1200" dirty="0">
              <a:effectLst/>
              <a:latin typeface="+mn-lt"/>
              <a:ea typeface="Calibri" panose="020F0502020204030204" pitchFamily="34" charset="0"/>
              <a:cs typeface="Arial" panose="020B0604020202020204" pitchFamily="34" charset="0"/>
            </a:endParaRPr>
          </a:p>
          <a:p>
            <a:pPr eaLnBrk="1" hangingPunct="1">
              <a:lnSpc>
                <a:spcPct val="100000"/>
              </a:lnSpc>
              <a:spcBef>
                <a:spcPct val="0"/>
              </a:spcBef>
              <a:buFontTx/>
              <a:buNone/>
            </a:pPr>
            <a:endParaRPr lang="en-GB" altLang="en-US" sz="500" dirty="0">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200" dirty="0">
                <a:latin typeface="+mn-lt"/>
                <a:cs typeface="Arial"/>
              </a:rPr>
              <a:t>Rape positive outcome rates have seen an upward trend from Quarter 3 2021/22 to 5.2% this quarter, an increase of 0.7 percentage points over the quarter prior. When compared to</a:t>
            </a:r>
            <a:r>
              <a:rPr lang="en-GB" altLang="en-US" sz="1200" dirty="0">
                <a:latin typeface="+mn-lt"/>
                <a:cs typeface="Arial" panose="020B0604020202020204" pitchFamily="34" charset="0"/>
              </a:rPr>
              <a:t> </a:t>
            </a:r>
            <a:r>
              <a:rPr lang="en-GB" altLang="en-US" sz="1200" dirty="0">
                <a:latin typeface="+mn-lt"/>
                <a:cs typeface="Arial"/>
              </a:rPr>
              <a:t>Quarter 2 2019/20 a reduction of 1.6 percentage points can be observed.</a:t>
            </a:r>
            <a:endParaRPr lang="en-GB" altLang="en-US" sz="1200" dirty="0">
              <a:latin typeface="+mn-lt"/>
              <a:cs typeface="Arial" panose="020B0604020202020204" pitchFamily="34" charset="0"/>
            </a:endParaRPr>
          </a:p>
          <a:p>
            <a:pPr eaLnBrk="1" hangingPunct="1">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eaLnBrk="1" hangingPunct="1">
              <a:lnSpc>
                <a:spcPct val="100000"/>
              </a:lnSpc>
              <a:spcBef>
                <a:spcPts val="0"/>
              </a:spcBef>
              <a:spcAft>
                <a:spcPts val="0"/>
              </a:spcAft>
              <a:buNone/>
            </a:pPr>
            <a:r>
              <a:rPr lang="en-GB" altLang="en-US" sz="1200" dirty="0">
                <a:latin typeface="+mn-lt"/>
                <a:cs typeface="Arial"/>
              </a:rPr>
              <a:t>The Rape Investigation Team (RIT) commenced in September 2022 and Operation </a:t>
            </a:r>
            <a:r>
              <a:rPr lang="en-GB" altLang="en-US" sz="1200" dirty="0" err="1">
                <a:latin typeface="+mn-lt"/>
                <a:cs typeface="Arial"/>
              </a:rPr>
              <a:t>Soteria</a:t>
            </a:r>
            <a:r>
              <a:rPr lang="en-GB" altLang="en-US" sz="1200" dirty="0">
                <a:latin typeface="+mn-lt"/>
                <a:cs typeface="Arial"/>
              </a:rPr>
              <a:t> Bluestone began in October, which will improve the police response to RASSO offences. This should increase the positive outcome rate going forward. Workload reviews have been carried out within the RIT with the assistance of inspectors and sergeants from other teams, in order to streamline their allocated tasks and reduce backlogs.</a:t>
            </a:r>
          </a:p>
          <a:p>
            <a:pPr eaLnBrk="1" hangingPunct="1">
              <a:lnSpc>
                <a:spcPct val="100000"/>
              </a:lnSpc>
              <a:spcBef>
                <a:spcPts val="0"/>
              </a:spcBef>
              <a:spcAft>
                <a:spcPts val="0"/>
              </a:spcAft>
              <a:buNone/>
            </a:pPr>
            <a:br>
              <a:rPr lang="en-GB" altLang="en-US" sz="600" dirty="0">
                <a:latin typeface="+mn-lt"/>
                <a:cs typeface="Arial"/>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An offender was convicted of rape and sentenced to 12 years imprisonment. He had stupefied his victim with the drug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GHB</a:t>
            </a:r>
            <a:r>
              <a:rPr lang="en-GB" sz="1200" dirty="0">
                <a:effectLst/>
                <a:latin typeface="Calibri" panose="020F0502020204030204" pitchFamily="34" charset="0"/>
                <a:ea typeface="Calibri" panose="020F0502020204030204" pitchFamily="34" charset="0"/>
                <a:cs typeface="Times New Roman" panose="02020603050405020304" pitchFamily="18" charset="0"/>
              </a:rPr>
              <a:t> and subjected her to a number of degrading sexual assaults, which were recorded on a mobile phone. The victim was unaware of what had happened to her until she saw footage on his mobile phone. Excellent victim support and investigation skills were shown by </a:t>
            </a:r>
            <a:r>
              <a:rPr lang="en-GB" sz="1200" dirty="0">
                <a:ea typeface="Calibri" panose="020F0502020204030204" pitchFamily="34" charset="0"/>
                <a:cs typeface="Times New Roman" panose="02020603050405020304" pitchFamily="18" charset="0"/>
              </a:rPr>
              <a:t>a </a:t>
            </a:r>
            <a:r>
              <a:rPr lang="en-GB" sz="1200" dirty="0">
                <a:effectLst/>
                <a:latin typeface="Calibri" panose="020F0502020204030204" pitchFamily="34" charset="0"/>
                <a:ea typeface="Calibri" panose="020F0502020204030204" pitchFamily="34" charset="0"/>
                <a:cs typeface="Times New Roman" panose="02020603050405020304" pitchFamily="18" charset="0"/>
              </a:rPr>
              <a:t>Detective Constable to achieve a conviction and lengthy custodial sentence. </a:t>
            </a:r>
          </a:p>
        </p:txBody>
      </p:sp>
      <p:pic>
        <p:nvPicPr>
          <p:cNvPr id="2" name="Picture 1">
            <a:extLst>
              <a:ext uri="{FF2B5EF4-FFF2-40B4-BE49-F238E27FC236}">
                <a16:creationId xmlns:a16="http://schemas.microsoft.com/office/drawing/2014/main" id="{AC86CE25-1291-4526-B904-FC04C974AD04}"/>
              </a:ext>
            </a:extLst>
          </p:cNvPr>
          <p:cNvPicPr>
            <a:picLocks noChangeAspect="1"/>
          </p:cNvPicPr>
          <p:nvPr/>
        </p:nvPicPr>
        <p:blipFill>
          <a:blip r:embed="rId4"/>
          <a:stretch>
            <a:fillRect/>
          </a:stretch>
        </p:blipFill>
        <p:spPr>
          <a:xfrm>
            <a:off x="374326" y="919039"/>
            <a:ext cx="5401524" cy="2432515"/>
          </a:xfrm>
          <a:prstGeom prst="rect">
            <a:avLst/>
          </a:prstGeom>
        </p:spPr>
      </p:pic>
      <p:pic>
        <p:nvPicPr>
          <p:cNvPr id="9" name="Picture 8">
            <a:extLst>
              <a:ext uri="{FF2B5EF4-FFF2-40B4-BE49-F238E27FC236}">
                <a16:creationId xmlns:a16="http://schemas.microsoft.com/office/drawing/2014/main" id="{EC6DB245-A2E9-449D-A62B-252C1D0EDC1C}"/>
              </a:ext>
            </a:extLst>
          </p:cNvPr>
          <p:cNvPicPr>
            <a:picLocks noChangeAspect="1"/>
          </p:cNvPicPr>
          <p:nvPr/>
        </p:nvPicPr>
        <p:blipFill>
          <a:blip r:embed="rId5"/>
          <a:stretch>
            <a:fillRect/>
          </a:stretch>
        </p:blipFill>
        <p:spPr>
          <a:xfrm>
            <a:off x="6427896" y="919038"/>
            <a:ext cx="5401524" cy="2432515"/>
          </a:xfrm>
          <a:prstGeom prst="rect">
            <a:avLst/>
          </a:prstGeom>
        </p:spPr>
      </p:pic>
      <p:pic>
        <p:nvPicPr>
          <p:cNvPr id="3" name="Picture 5" descr="Table&#10;&#10;Description automatically generated">
            <a:extLst>
              <a:ext uri="{FF2B5EF4-FFF2-40B4-BE49-F238E27FC236}">
                <a16:creationId xmlns:a16="http://schemas.microsoft.com/office/drawing/2014/main" id="{A154FFFB-50E5-E861-C6E8-B92E518C8672}"/>
              </a:ext>
            </a:extLst>
          </p:cNvPr>
          <p:cNvPicPr>
            <a:picLocks/>
          </p:cNvPicPr>
          <p:nvPr/>
        </p:nvPicPr>
        <p:blipFill>
          <a:blip r:embed="rId6"/>
          <a:stretch>
            <a:fillRect/>
          </a:stretch>
        </p:blipFill>
        <p:spPr>
          <a:xfrm>
            <a:off x="170938" y="3441180"/>
            <a:ext cx="5760000" cy="576000"/>
          </a:xfrm>
          <a:prstGeom prst="rect">
            <a:avLst/>
          </a:prstGeom>
        </p:spPr>
      </p:pic>
      <p:pic>
        <p:nvPicPr>
          <p:cNvPr id="6" name="Picture 7" descr="Table&#10;&#10;Description automatically generated">
            <a:extLst>
              <a:ext uri="{FF2B5EF4-FFF2-40B4-BE49-F238E27FC236}">
                <a16:creationId xmlns:a16="http://schemas.microsoft.com/office/drawing/2014/main" id="{CB1B1F7A-D006-172E-6084-93E75AF149B9}"/>
              </a:ext>
            </a:extLst>
          </p:cNvPr>
          <p:cNvPicPr>
            <a:picLocks/>
          </p:cNvPicPr>
          <p:nvPr/>
        </p:nvPicPr>
        <p:blipFill>
          <a:blip r:embed="rId7"/>
          <a:stretch>
            <a:fillRect/>
          </a:stretch>
        </p:blipFill>
        <p:spPr>
          <a:xfrm>
            <a:off x="6229271" y="3441180"/>
            <a:ext cx="5760000" cy="576000"/>
          </a:xfrm>
          <a:prstGeom prst="rect">
            <a:avLst/>
          </a:prstGeom>
        </p:spPr>
      </p:pic>
      <p:sp>
        <p:nvSpPr>
          <p:cNvPr id="5" name="Slide Number Placeholder 4">
            <a:extLst>
              <a:ext uri="{FF2B5EF4-FFF2-40B4-BE49-F238E27FC236}">
                <a16:creationId xmlns:a16="http://schemas.microsoft.com/office/drawing/2014/main" id="{F5D054DA-3B9F-4035-BB3A-F5A497EA2342}"/>
              </a:ext>
            </a:extLst>
          </p:cNvPr>
          <p:cNvSpPr>
            <a:spLocks noGrp="1"/>
          </p:cNvSpPr>
          <p:nvPr>
            <p:ph type="sldNum" sz="quarter" idx="12"/>
          </p:nvPr>
        </p:nvSpPr>
        <p:spPr/>
        <p:txBody>
          <a:bodyPr/>
          <a:lstStyle/>
          <a:p>
            <a:pPr>
              <a:defRPr/>
            </a:pPr>
            <a:fld id="{E10F5A08-06F6-4A77-9B0E-936CAC7C569E}" type="slidenum">
              <a:rPr lang="en-GB" smtClean="0"/>
              <a:pPr>
                <a:defRPr/>
              </a:pPr>
              <a:t>19</a:t>
            </a:fld>
            <a:endParaRPr lang="en-GB"/>
          </a:p>
        </p:txBody>
      </p:sp>
    </p:spTree>
    <p:extLst>
      <p:ext uri="{BB962C8B-B14F-4D97-AF65-F5344CB8AC3E}">
        <p14:creationId xmlns:p14="http://schemas.microsoft.com/office/powerpoint/2010/main" val="158445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Keeping Neighbourhoods Safe</a:t>
            </a:r>
          </a:p>
        </p:txBody>
      </p:sp>
      <p:sp>
        <p:nvSpPr>
          <p:cNvPr id="3" name="TextBox 2">
            <a:extLst>
              <a:ext uri="{FF2B5EF4-FFF2-40B4-BE49-F238E27FC236}">
                <a16:creationId xmlns:a16="http://schemas.microsoft.com/office/drawing/2014/main" id="{D945F615-5C9C-43A5-A78E-B90B9AA15130}"/>
              </a:ext>
            </a:extLst>
          </p:cNvPr>
          <p:cNvSpPr txBox="1"/>
          <p:nvPr/>
        </p:nvSpPr>
        <p:spPr>
          <a:xfrm>
            <a:off x="193498" y="939176"/>
            <a:ext cx="5561350" cy="1938992"/>
          </a:xfrm>
          <a:prstGeom prst="rect">
            <a:avLst/>
          </a:prstGeom>
          <a:noFill/>
        </p:spPr>
        <p:txBody>
          <a:bodyPr wrap="square" numCol="2">
            <a:spAutoFit/>
          </a:bodyPr>
          <a:lstStyle/>
          <a:p>
            <a:pPr marL="342900" indent="-342900" eaLnBrk="1" fontAlgn="auto" hangingPunct="1">
              <a:spcBef>
                <a:spcPts val="0"/>
              </a:spcBef>
              <a:spcAft>
                <a:spcPts val="0"/>
              </a:spcAft>
              <a:buFont typeface="+mj-lt"/>
              <a:buAutoNum type="arabicPeriod"/>
              <a:defRPr/>
            </a:pPr>
            <a:r>
              <a:rPr lang="en-GB" sz="1400" dirty="0">
                <a:latin typeface="+mn-lt"/>
              </a:rPr>
              <a:t>All Crime </a:t>
            </a:r>
          </a:p>
          <a:p>
            <a:pPr marL="342900" indent="-342900" eaLnBrk="1" fontAlgn="auto" hangingPunct="1">
              <a:spcBef>
                <a:spcPts val="0"/>
              </a:spcBef>
              <a:spcAft>
                <a:spcPts val="0"/>
              </a:spcAft>
              <a:buFont typeface="+mj-lt"/>
              <a:buAutoNum type="arabicPeriod"/>
              <a:defRPr/>
            </a:pPr>
            <a:r>
              <a:rPr lang="en-GB" sz="1400" dirty="0">
                <a:latin typeface="+mn-lt"/>
              </a:rPr>
              <a:t>Residential Burglary</a:t>
            </a:r>
          </a:p>
          <a:p>
            <a:pPr marL="342900" indent="-342900" eaLnBrk="1" fontAlgn="auto" hangingPunct="1">
              <a:spcBef>
                <a:spcPts val="0"/>
              </a:spcBef>
              <a:spcAft>
                <a:spcPts val="0"/>
              </a:spcAft>
              <a:buFont typeface="+mj-lt"/>
              <a:buAutoNum type="arabicPeriod"/>
              <a:defRPr/>
            </a:pPr>
            <a:r>
              <a:rPr lang="en-GB" sz="1400" dirty="0">
                <a:latin typeface="+mn-lt"/>
              </a:rPr>
              <a:t>Neighbourhood Crime</a:t>
            </a:r>
          </a:p>
          <a:p>
            <a:pPr marL="342900" indent="-342900" eaLnBrk="1" fontAlgn="auto" hangingPunct="1">
              <a:spcBef>
                <a:spcPts val="0"/>
              </a:spcBef>
              <a:spcAft>
                <a:spcPts val="0"/>
              </a:spcAft>
              <a:buFont typeface="+mj-lt"/>
              <a:buAutoNum type="arabicPeriod"/>
              <a:defRPr/>
            </a:pPr>
            <a:r>
              <a:rPr lang="en-GB" sz="1400" dirty="0">
                <a:latin typeface="+mn-lt"/>
              </a:rPr>
              <a:t>Public Order </a:t>
            </a:r>
          </a:p>
          <a:p>
            <a:pPr marL="342900" indent="-342900" eaLnBrk="1" fontAlgn="auto" hangingPunct="1">
              <a:spcBef>
                <a:spcPts val="0"/>
              </a:spcBef>
              <a:spcAft>
                <a:spcPts val="0"/>
              </a:spcAft>
              <a:buFont typeface="+mj-lt"/>
              <a:buAutoNum type="arabicPeriod"/>
              <a:defRPr/>
            </a:pPr>
            <a:r>
              <a:rPr lang="en-GB" sz="1400" dirty="0">
                <a:latin typeface="+mn-lt"/>
              </a:rPr>
              <a:t>ASB </a:t>
            </a:r>
          </a:p>
          <a:p>
            <a:pPr marL="342900" indent="-342900" eaLnBrk="1" fontAlgn="auto" hangingPunct="1">
              <a:spcBef>
                <a:spcPts val="0"/>
              </a:spcBef>
              <a:spcAft>
                <a:spcPts val="0"/>
              </a:spcAft>
              <a:buFont typeface="+mj-lt"/>
              <a:buAutoNum type="arabicPeriod"/>
              <a:defRPr/>
            </a:pPr>
            <a:r>
              <a:rPr lang="en-GB" sz="1400" dirty="0">
                <a:latin typeface="+mn-lt"/>
              </a:rPr>
              <a:t>Roads Policing</a:t>
            </a:r>
          </a:p>
          <a:p>
            <a:pPr marL="342900" indent="-342900" eaLnBrk="1" fontAlgn="auto" hangingPunct="1">
              <a:spcBef>
                <a:spcPts val="0"/>
              </a:spcBef>
              <a:spcAft>
                <a:spcPts val="0"/>
              </a:spcAft>
              <a:buFont typeface="+mj-lt"/>
              <a:buAutoNum type="arabicPeriod"/>
              <a:defRPr/>
            </a:pPr>
            <a:endParaRPr lang="en-GB" dirty="0">
              <a:latin typeface="+mn-lt"/>
            </a:endParaRPr>
          </a:p>
          <a:p>
            <a:pPr marL="342900" indent="-342900" eaLnBrk="1" fontAlgn="auto" hangingPunct="1">
              <a:spcBef>
                <a:spcPts val="0"/>
              </a:spcBef>
              <a:spcAft>
                <a:spcPts val="0"/>
              </a:spcAft>
              <a:buFont typeface="+mj-lt"/>
              <a:buAutoNum type="arabicPeriod"/>
              <a:defRPr/>
            </a:pPr>
            <a:endParaRPr lang="en-GB" dirty="0">
              <a:latin typeface="+mn-lt"/>
            </a:endParaRPr>
          </a:p>
          <a:p>
            <a:pPr eaLnBrk="1" fontAlgn="auto" hangingPunct="1">
              <a:spcBef>
                <a:spcPts val="0"/>
              </a:spcBef>
              <a:spcAft>
                <a:spcPts val="0"/>
              </a:spcAft>
              <a:defRPr/>
            </a:pPr>
            <a:endParaRPr lang="en-GB" dirty="0">
              <a:latin typeface="+mn-lt"/>
            </a:endParaRPr>
          </a:p>
        </p:txBody>
      </p:sp>
      <p:sp>
        <p:nvSpPr>
          <p:cNvPr id="2" name="TextBox 1">
            <a:extLst>
              <a:ext uri="{FF2B5EF4-FFF2-40B4-BE49-F238E27FC236}">
                <a16:creationId xmlns:a16="http://schemas.microsoft.com/office/drawing/2014/main" id="{48F7BACD-7433-4878-82D5-7FCC60EFA73A}"/>
              </a:ext>
            </a:extLst>
          </p:cNvPr>
          <p:cNvSpPr txBox="1"/>
          <p:nvPr/>
        </p:nvSpPr>
        <p:spPr>
          <a:xfrm>
            <a:off x="4661482" y="862231"/>
            <a:ext cx="5805182" cy="2092881"/>
          </a:xfrm>
          <a:prstGeom prst="rect">
            <a:avLst/>
          </a:prstGeom>
          <a:noFill/>
        </p:spPr>
        <p:txBody>
          <a:bodyPr wrap="square" rtlCol="0">
            <a:spAutoFit/>
          </a:bodyPr>
          <a:lstStyle/>
          <a:p>
            <a:r>
              <a:rPr lang="en-GB" sz="1400" b="1" dirty="0">
                <a:effectLst/>
                <a:latin typeface="Calibri" panose="020F0502020204030204" pitchFamily="34" charset="0"/>
                <a:ea typeface="Calibri" panose="020F0502020204030204" pitchFamily="34" charset="0"/>
              </a:rPr>
              <a:t>Key Commitments</a:t>
            </a:r>
          </a:p>
          <a:p>
            <a:r>
              <a:rPr lang="en-GB" sz="1400" dirty="0">
                <a:effectLst/>
                <a:latin typeface="Calibri" panose="020F0502020204030204" pitchFamily="34" charset="0"/>
                <a:ea typeface="Calibri" panose="020F0502020204030204" pitchFamily="34" charset="0"/>
              </a:rPr>
              <a:t>• Reduce public order offences and anti-social </a:t>
            </a:r>
          </a:p>
          <a:p>
            <a:r>
              <a:rPr lang="en-GB" sz="1400" dirty="0">
                <a:effectLst/>
                <a:latin typeface="Calibri" panose="020F0502020204030204" pitchFamily="34" charset="0"/>
                <a:ea typeface="Calibri" panose="020F0502020204030204" pitchFamily="34" charset="0"/>
              </a:rPr>
              <a:t>behaviour, and the number of people who </a:t>
            </a:r>
          </a:p>
          <a:p>
            <a:r>
              <a:rPr lang="en-GB" sz="1400" dirty="0">
                <a:effectLst/>
                <a:latin typeface="Calibri" panose="020F0502020204030204" pitchFamily="34" charset="0"/>
                <a:ea typeface="Calibri" panose="020F0502020204030204" pitchFamily="34" charset="0"/>
              </a:rPr>
              <a:t>repeatedly carry out these acts</a:t>
            </a:r>
          </a:p>
          <a:p>
            <a:r>
              <a:rPr lang="en-GB" sz="1400" dirty="0">
                <a:effectLst/>
                <a:latin typeface="Calibri" panose="020F0502020204030204" pitchFamily="34" charset="0"/>
                <a:ea typeface="Calibri" panose="020F0502020204030204" pitchFamily="34" charset="0"/>
              </a:rPr>
              <a:t>• Reduce acquisitive crime and repeat offenders</a:t>
            </a:r>
          </a:p>
          <a:p>
            <a:r>
              <a:rPr lang="en-GB" sz="1400" dirty="0">
                <a:effectLst/>
                <a:latin typeface="Calibri" panose="020F0502020204030204" pitchFamily="34" charset="0"/>
                <a:ea typeface="Calibri" panose="020F0502020204030204" pitchFamily="34" charset="0"/>
              </a:rPr>
              <a:t>• Improve the safety of roads throughout Gwent</a:t>
            </a:r>
          </a:p>
          <a:p>
            <a:r>
              <a:rPr lang="en-GB" sz="1400" dirty="0">
                <a:effectLst/>
                <a:latin typeface="Calibri" panose="020F0502020204030204" pitchFamily="34" charset="0"/>
                <a:ea typeface="Calibri" panose="020F0502020204030204" pitchFamily="34" charset="0"/>
              </a:rPr>
              <a:t>• Commission and invest in effective crime </a:t>
            </a:r>
          </a:p>
          <a:p>
            <a:r>
              <a:rPr lang="en-GB" sz="1400" dirty="0">
                <a:effectLst/>
                <a:latin typeface="Calibri" panose="020F0502020204030204" pitchFamily="34" charset="0"/>
                <a:ea typeface="Calibri" panose="020F0502020204030204" pitchFamily="34" charset="0"/>
              </a:rPr>
              <a:t>prevention initiatives</a:t>
            </a:r>
          </a:p>
          <a:p>
            <a:endParaRPr lang="en-GB" dirty="0"/>
          </a:p>
        </p:txBody>
      </p:sp>
      <p:sp>
        <p:nvSpPr>
          <p:cNvPr id="5" name="Slide Number Placeholder 4">
            <a:extLst>
              <a:ext uri="{FF2B5EF4-FFF2-40B4-BE49-F238E27FC236}">
                <a16:creationId xmlns:a16="http://schemas.microsoft.com/office/drawing/2014/main" id="{C208D9FA-C4A3-467D-BE04-1D6AE9F9413A}"/>
              </a:ext>
            </a:extLst>
          </p:cNvPr>
          <p:cNvSpPr>
            <a:spLocks noGrp="1"/>
          </p:cNvSpPr>
          <p:nvPr>
            <p:ph type="sldNum" sz="quarter" idx="12"/>
          </p:nvPr>
        </p:nvSpPr>
        <p:spPr/>
        <p:txBody>
          <a:bodyPr/>
          <a:lstStyle/>
          <a:p>
            <a:pPr>
              <a:defRPr/>
            </a:pPr>
            <a:fld id="{E10F5A08-06F6-4A77-9B0E-936CAC7C569E}" type="slidenum">
              <a:rPr lang="en-GB" smtClean="0"/>
              <a:pPr>
                <a:defRPr/>
              </a:pPr>
              <a:t>2</a:t>
            </a:fld>
            <a:endParaRPr lang="en-GB"/>
          </a:p>
        </p:txBody>
      </p:sp>
    </p:spTree>
    <p:extLst>
      <p:ext uri="{BB962C8B-B14F-4D97-AF65-F5344CB8AC3E}">
        <p14:creationId xmlns:p14="http://schemas.microsoft.com/office/powerpoint/2010/main" val="2894039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BB61BA-B7E9-469C-8F9D-2951E93E64EE}"/>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Rape continued</a:t>
            </a:r>
          </a:p>
        </p:txBody>
      </p:sp>
      <p:sp>
        <p:nvSpPr>
          <p:cNvPr id="31749" name="TextBox 13">
            <a:extLst>
              <a:ext uri="{FF2B5EF4-FFF2-40B4-BE49-F238E27FC236}">
                <a16:creationId xmlns:a16="http://schemas.microsoft.com/office/drawing/2014/main" id="{306307BF-5DF0-4247-8CDB-3315B96AD1DC}"/>
              </a:ext>
            </a:extLst>
          </p:cNvPr>
          <p:cNvSpPr txBox="1">
            <a:spLocks noChangeArrowheads="1"/>
          </p:cNvSpPr>
          <p:nvPr/>
        </p:nvSpPr>
        <p:spPr bwMode="auto">
          <a:xfrm>
            <a:off x="145978" y="814474"/>
            <a:ext cx="11900044" cy="55399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newly formed Rape Investigation Team commenced an operation to investigate three males who were attending nightclubs late at night, preying on and raping females who were isolated and vulnerable through intoxication.  A large investigation with Criminal Investigation Department support resulted in the three being charged and remanded to court. </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DBE2DFE-D16D-4D1C-81A7-78F1EB8759BE}"/>
              </a:ext>
            </a:extLst>
          </p:cNvPr>
          <p:cNvSpPr>
            <a:spLocks noGrp="1"/>
          </p:cNvSpPr>
          <p:nvPr>
            <p:ph type="sldNum" sz="quarter" idx="12"/>
          </p:nvPr>
        </p:nvSpPr>
        <p:spPr/>
        <p:txBody>
          <a:bodyPr/>
          <a:lstStyle/>
          <a:p>
            <a:pPr>
              <a:defRPr/>
            </a:pPr>
            <a:fld id="{E10F5A08-06F6-4A77-9B0E-936CAC7C569E}" type="slidenum">
              <a:rPr lang="en-GB" smtClean="0"/>
              <a:pPr>
                <a:defRPr/>
              </a:pPr>
              <a:t>20</a:t>
            </a:fld>
            <a:endParaRPr lang="en-GB"/>
          </a:p>
        </p:txBody>
      </p:sp>
    </p:spTree>
    <p:extLst>
      <p:ext uri="{BB962C8B-B14F-4D97-AF65-F5344CB8AC3E}">
        <p14:creationId xmlns:p14="http://schemas.microsoft.com/office/powerpoint/2010/main" val="3558338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CE0154-9534-4217-8354-961DAD41D388}"/>
              </a:ext>
            </a:extLst>
          </p:cNvPr>
          <p:cNvPicPr>
            <a:picLocks noChangeAspect="1"/>
          </p:cNvPicPr>
          <p:nvPr/>
        </p:nvPicPr>
        <p:blipFill>
          <a:blip r:embed="rId3"/>
          <a:stretch>
            <a:fillRect/>
          </a:stretch>
        </p:blipFill>
        <p:spPr>
          <a:xfrm>
            <a:off x="6191307" y="917792"/>
            <a:ext cx="5846571" cy="3240000"/>
          </a:xfrm>
          <a:prstGeom prst="rect">
            <a:avLst/>
          </a:prstGeom>
        </p:spPr>
      </p:pic>
      <p:sp>
        <p:nvSpPr>
          <p:cNvPr id="35842" name="TextBox 10">
            <a:extLst>
              <a:ext uri="{FF2B5EF4-FFF2-40B4-BE49-F238E27FC236}">
                <a16:creationId xmlns:a16="http://schemas.microsoft.com/office/drawing/2014/main" id="{D6B5709F-48BC-42EE-81C5-6B206FE88B8D}"/>
              </a:ext>
            </a:extLst>
          </p:cNvPr>
          <p:cNvSpPr txBox="1">
            <a:spLocks noChangeArrowheads="1"/>
          </p:cNvSpPr>
          <p:nvPr/>
        </p:nvSpPr>
        <p:spPr bwMode="auto">
          <a:xfrm>
            <a:off x="143349" y="917792"/>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2" name="Title 1">
            <a:extLst>
              <a:ext uri="{FF2B5EF4-FFF2-40B4-BE49-F238E27FC236}">
                <a16:creationId xmlns:a16="http://schemas.microsoft.com/office/drawing/2014/main" id="{433E1D5A-27A1-4CD4-BC43-A964A564E5E9}"/>
              </a:ext>
            </a:extLst>
          </p:cNvPr>
          <p:cNvSpPr>
            <a:spLocks noGrp="1"/>
          </p:cNvSpPr>
          <p:nvPr>
            <p:ph type="title"/>
          </p:nvPr>
        </p:nvSpPr>
        <p:spPr>
          <a:xfrm>
            <a:off x="744537" y="85650"/>
            <a:ext cx="10461625" cy="584200"/>
          </a:xfrm>
        </p:spPr>
        <p:txBody>
          <a:bodyPr rtlCol="0"/>
          <a:lstStyle/>
          <a:p>
            <a:pPr eaLnBrk="1" fontAlgn="auto" hangingPunct="1">
              <a:spcAft>
                <a:spcPts val="0"/>
              </a:spcAft>
              <a:defRPr/>
            </a:pPr>
            <a:r>
              <a:rPr lang="en-GB" b="0" dirty="0"/>
              <a:t>3. Domestic Related Crime</a:t>
            </a:r>
          </a:p>
        </p:txBody>
      </p:sp>
      <p:sp>
        <p:nvSpPr>
          <p:cNvPr id="35844" name="Rectangle 5">
            <a:extLst>
              <a:ext uri="{FF2B5EF4-FFF2-40B4-BE49-F238E27FC236}">
                <a16:creationId xmlns:a16="http://schemas.microsoft.com/office/drawing/2014/main" id="{49A2ACE9-5F04-4774-9EF5-F5FCD2881C87}"/>
              </a:ext>
            </a:extLst>
          </p:cNvPr>
          <p:cNvSpPr>
            <a:spLocks noChangeArrowheads="1"/>
          </p:cNvSpPr>
          <p:nvPr/>
        </p:nvSpPr>
        <p:spPr bwMode="auto">
          <a:xfrm>
            <a:off x="5975350" y="3522663"/>
            <a:ext cx="34178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a:solidFill>
                  <a:srgbClr val="000000"/>
                </a:solidFill>
                <a:latin typeface="Times New Roman" panose="02020603050405020304" pitchFamily="18" charset="0"/>
              </a:rPr>
              <a:t> </a:t>
            </a:r>
            <a:endParaRPr lang="en-GB" altLang="en-US" sz="1800"/>
          </a:p>
        </p:txBody>
      </p:sp>
      <p:sp>
        <p:nvSpPr>
          <p:cNvPr id="35846" name="TextBox 14">
            <a:extLst>
              <a:ext uri="{FF2B5EF4-FFF2-40B4-BE49-F238E27FC236}">
                <a16:creationId xmlns:a16="http://schemas.microsoft.com/office/drawing/2014/main" id="{645B1EA9-DC4E-4DF1-8806-CF6369490289}"/>
              </a:ext>
            </a:extLst>
          </p:cNvPr>
          <p:cNvSpPr txBox="1">
            <a:spLocks noChangeArrowheads="1"/>
          </p:cNvSpPr>
          <p:nvPr/>
        </p:nvSpPr>
        <p:spPr bwMode="auto">
          <a:xfrm>
            <a:off x="105942" y="4291358"/>
            <a:ext cx="11980116" cy="207749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latin typeface="+mn-lt"/>
                <a:cs typeface="Arial"/>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eaLnBrk="1" hangingPunct="1">
              <a:lnSpc>
                <a:spcPct val="100000"/>
              </a:lnSpc>
              <a:spcBef>
                <a:spcPct val="0"/>
              </a:spcBef>
              <a:buNone/>
            </a:pPr>
            <a:r>
              <a:rPr lang="en-GB" altLang="en-US" sz="1200" dirty="0">
                <a:latin typeface="+mn-lt"/>
                <a:cs typeface="Arial"/>
              </a:rPr>
              <a:t>Domestic related offences rose by 6.1% during Quarter 2 2022/23 when compared to the quarter prior, up to 2,394.</a:t>
            </a:r>
            <a:r>
              <a:rPr lang="en-GB" altLang="en-US" sz="1200" dirty="0">
                <a:latin typeface="+mn-lt"/>
                <a:cs typeface="Arial" panose="020B0604020202020204" pitchFamily="34" charset="0"/>
              </a:rPr>
              <a:t> When </a:t>
            </a:r>
            <a:r>
              <a:rPr lang="en-GB" altLang="en-US" sz="1200" dirty="0">
                <a:latin typeface="+mn-lt"/>
                <a:cs typeface="Arial"/>
              </a:rPr>
              <a:t>compared to Quarter 2 2019/20, domestic related offences increased by 8.2%.</a:t>
            </a:r>
          </a:p>
          <a:p>
            <a:pPr eaLnBrk="1" hangingPunct="1">
              <a:lnSpc>
                <a:spcPct val="100000"/>
              </a:lnSpc>
              <a:spcBef>
                <a:spcPct val="0"/>
              </a:spcBef>
              <a:buNone/>
            </a:pPr>
            <a:endParaRPr lang="en-GB" altLang="en-US" sz="700" b="1" i="1" dirty="0">
              <a:latin typeface="Arial" panose="020B0604020202020204" pitchFamily="34" charset="0"/>
              <a:cs typeface="Arial" panose="020B0604020202020204" pitchFamily="34" charset="0"/>
            </a:endParaRPr>
          </a:p>
          <a:p>
            <a:pPr eaLnBrk="1" hangingPunct="1">
              <a:lnSpc>
                <a:spcPct val="100000"/>
              </a:lnSpc>
              <a:spcBef>
                <a:spcPct val="0"/>
              </a:spcBef>
              <a:buNone/>
            </a:pPr>
            <a:r>
              <a:rPr lang="en-GB" altLang="en-US" sz="1200" dirty="0">
                <a:latin typeface="+mn-lt"/>
                <a:cs typeface="Arial"/>
              </a:rPr>
              <a:t>Positive outcomes for domestic related crime have risen by 1.8 percentage points to 10.5% when compared to the previous quarter. When compared to Quarter 2 2019/20, a reduction of 2.6 percentage points was recorded.</a:t>
            </a:r>
            <a:br>
              <a:rPr lang="en-GB" altLang="en-US" sz="600" dirty="0">
                <a:latin typeface="+mn-lt"/>
                <a:cs typeface="Arial"/>
              </a:rPr>
            </a:br>
            <a:br>
              <a:rPr lang="en-GB" altLang="en-US" sz="600" dirty="0">
                <a:latin typeface="+mn-lt"/>
                <a:cs typeface="Arial"/>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A change in the format of the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DAC02</a:t>
            </a:r>
            <a:r>
              <a:rPr lang="en-GB" sz="1200" dirty="0">
                <a:effectLst/>
                <a:latin typeface="Calibri" panose="020F0502020204030204" pitchFamily="34" charset="0"/>
                <a:ea typeface="Calibri" panose="020F0502020204030204" pitchFamily="34" charset="0"/>
                <a:cs typeface="Times New Roman" panose="02020603050405020304" pitchFamily="18" charset="0"/>
              </a:rPr>
              <a:t> and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IQC01</a:t>
            </a:r>
            <a:r>
              <a:rPr lang="en-GB" sz="1200" dirty="0">
                <a:effectLst/>
                <a:latin typeface="Calibri" panose="020F0502020204030204" pitchFamily="34" charset="0"/>
                <a:ea typeface="Calibri" panose="020F0502020204030204" pitchFamily="34" charset="0"/>
                <a:cs typeface="Times New Roman" panose="02020603050405020304" pitchFamily="18" charset="0"/>
              </a:rPr>
              <a:t> templates have allowed Police Sergeants and Inspectors to provide rationales around Evidence Led Prosecutions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ELP</a:t>
            </a:r>
            <a:r>
              <a:rPr lang="en-GB" sz="1200" dirty="0">
                <a:effectLst/>
                <a:latin typeface="Calibri" panose="020F0502020204030204" pitchFamily="34" charset="0"/>
                <a:ea typeface="Calibri" panose="020F0502020204030204" pitchFamily="34" charset="0"/>
                <a:cs typeface="Times New Roman" panose="02020603050405020304" pitchFamily="18" charset="0"/>
              </a:rPr>
              <a:t>) and Domestic Violence Protection Notice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DVPN</a:t>
            </a:r>
            <a:r>
              <a:rPr lang="en-GB" sz="1200" dirty="0">
                <a:effectLst/>
                <a:latin typeface="Calibri" panose="020F0502020204030204" pitchFamily="34" charset="0"/>
                <a:ea typeface="Calibri" panose="020F0502020204030204" pitchFamily="34" charset="0"/>
                <a:cs typeface="Times New Roman" panose="02020603050405020304" pitchFamily="18" charset="0"/>
              </a:rPr>
              <a:t>) considerations respectively </a:t>
            </a:r>
            <a:r>
              <a:rPr lang="en-GB" sz="1200" dirty="0">
                <a:ea typeface="Calibri" panose="020F0502020204030204" pitchFamily="34" charset="0"/>
                <a:cs typeface="Times New Roman" panose="02020603050405020304" pitchFamily="18" charset="0"/>
              </a:rPr>
              <a:t>to</a:t>
            </a:r>
            <a:r>
              <a:rPr lang="en-GB" sz="1200" dirty="0">
                <a:effectLst/>
                <a:latin typeface="Calibri" panose="020F0502020204030204" pitchFamily="34" charset="0"/>
                <a:ea typeface="Calibri" panose="020F0502020204030204" pitchFamily="34" charset="0"/>
                <a:cs typeface="Times New Roman" panose="02020603050405020304" pitchFamily="18" charset="0"/>
              </a:rPr>
              <a:t> Domestic Abuse cases. This has already yielded dividends in an increase in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DVPNs</a:t>
            </a:r>
            <a:r>
              <a:rPr lang="en-GB" sz="1200" dirty="0">
                <a:effectLst/>
                <a:latin typeface="Calibri" panose="020F0502020204030204" pitchFamily="34" charset="0"/>
                <a:ea typeface="Calibri" panose="020F0502020204030204" pitchFamily="34" charset="0"/>
                <a:cs typeface="Times New Roman" panose="02020603050405020304" pitchFamily="18" charset="0"/>
              </a:rPr>
              <a:t> but most importantly has captured decision making around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ELP</a:t>
            </a:r>
            <a:r>
              <a:rPr lang="en-GB" sz="1200" dirty="0">
                <a:effectLst/>
                <a:latin typeface="Calibri" panose="020F0502020204030204" pitchFamily="34" charset="0"/>
                <a:ea typeface="Calibri" panose="020F0502020204030204" pitchFamily="34" charset="0"/>
                <a:cs typeface="Times New Roman" panose="02020603050405020304" pitchFamily="18" charset="0"/>
              </a:rPr>
              <a:t> and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DVPN</a:t>
            </a:r>
            <a:r>
              <a:rPr lang="en-GB" sz="1200" dirty="0">
                <a:effectLst/>
                <a:latin typeface="Calibri" panose="020F0502020204030204" pitchFamily="34" charset="0"/>
                <a:ea typeface="Calibri" panose="020F0502020204030204" pitchFamily="34" charset="0"/>
                <a:cs typeface="Times New Roman" panose="02020603050405020304" pitchFamily="18" charset="0"/>
              </a:rPr>
              <a:t> considerations.</a:t>
            </a:r>
          </a:p>
          <a:p>
            <a:pPr eaLnBrk="1" hangingPunct="1">
              <a:lnSpc>
                <a:spcPct val="100000"/>
              </a:lnSpc>
              <a:spcBef>
                <a:spcPct val="0"/>
              </a:spcBef>
              <a:buNone/>
            </a:pPr>
            <a:endParaRPr lang="en-GB" altLang="en-US" sz="1200" dirty="0">
              <a:latin typeface="+mn-lt"/>
              <a:cs typeface="Arial"/>
            </a:endParaRPr>
          </a:p>
        </p:txBody>
      </p:sp>
      <p:pic>
        <p:nvPicPr>
          <p:cNvPr id="3" name="Picture 2">
            <a:extLst>
              <a:ext uri="{FF2B5EF4-FFF2-40B4-BE49-F238E27FC236}">
                <a16:creationId xmlns:a16="http://schemas.microsoft.com/office/drawing/2014/main" id="{E844DFC4-BA18-44AB-9CEC-EF16A9214EC8}"/>
              </a:ext>
            </a:extLst>
          </p:cNvPr>
          <p:cNvPicPr>
            <a:picLocks noChangeAspect="1"/>
          </p:cNvPicPr>
          <p:nvPr/>
        </p:nvPicPr>
        <p:blipFill>
          <a:blip r:embed="rId4"/>
          <a:stretch>
            <a:fillRect/>
          </a:stretch>
        </p:blipFill>
        <p:spPr>
          <a:xfrm>
            <a:off x="333360" y="994305"/>
            <a:ext cx="5401524" cy="2432515"/>
          </a:xfrm>
          <a:prstGeom prst="rect">
            <a:avLst/>
          </a:prstGeom>
        </p:spPr>
      </p:pic>
      <p:pic>
        <p:nvPicPr>
          <p:cNvPr id="7" name="Picture 6">
            <a:extLst>
              <a:ext uri="{FF2B5EF4-FFF2-40B4-BE49-F238E27FC236}">
                <a16:creationId xmlns:a16="http://schemas.microsoft.com/office/drawing/2014/main" id="{E60BA6C0-173E-4EB9-AAB5-7BF54EECB709}"/>
              </a:ext>
            </a:extLst>
          </p:cNvPr>
          <p:cNvPicPr>
            <a:picLocks noChangeAspect="1"/>
          </p:cNvPicPr>
          <p:nvPr/>
        </p:nvPicPr>
        <p:blipFill>
          <a:blip r:embed="rId5"/>
          <a:stretch>
            <a:fillRect/>
          </a:stretch>
        </p:blipFill>
        <p:spPr>
          <a:xfrm>
            <a:off x="6413830" y="994305"/>
            <a:ext cx="5401524" cy="2432515"/>
          </a:xfrm>
          <a:prstGeom prst="rect">
            <a:avLst/>
          </a:prstGeom>
        </p:spPr>
      </p:pic>
      <p:pic>
        <p:nvPicPr>
          <p:cNvPr id="5" name="Picture 7" descr="Table&#10;&#10;Description automatically generated">
            <a:extLst>
              <a:ext uri="{FF2B5EF4-FFF2-40B4-BE49-F238E27FC236}">
                <a16:creationId xmlns:a16="http://schemas.microsoft.com/office/drawing/2014/main" id="{192574C8-59B6-911B-EE9D-6B7C684626AA}"/>
              </a:ext>
            </a:extLst>
          </p:cNvPr>
          <p:cNvPicPr>
            <a:picLocks/>
          </p:cNvPicPr>
          <p:nvPr/>
        </p:nvPicPr>
        <p:blipFill>
          <a:blip r:embed="rId6"/>
          <a:stretch>
            <a:fillRect/>
          </a:stretch>
        </p:blipFill>
        <p:spPr>
          <a:xfrm>
            <a:off x="173992" y="3541135"/>
            <a:ext cx="5760000" cy="576000"/>
          </a:xfrm>
          <a:prstGeom prst="rect">
            <a:avLst/>
          </a:prstGeom>
        </p:spPr>
      </p:pic>
      <p:pic>
        <p:nvPicPr>
          <p:cNvPr id="8" name="Picture 8" descr="Table&#10;&#10;Description automatically generated">
            <a:extLst>
              <a:ext uri="{FF2B5EF4-FFF2-40B4-BE49-F238E27FC236}">
                <a16:creationId xmlns:a16="http://schemas.microsoft.com/office/drawing/2014/main" id="{C8525F48-1159-37FF-E97F-38C9A1111E9F}"/>
              </a:ext>
            </a:extLst>
          </p:cNvPr>
          <p:cNvPicPr>
            <a:picLocks/>
          </p:cNvPicPr>
          <p:nvPr/>
        </p:nvPicPr>
        <p:blipFill>
          <a:blip r:embed="rId7"/>
          <a:stretch>
            <a:fillRect/>
          </a:stretch>
        </p:blipFill>
        <p:spPr>
          <a:xfrm>
            <a:off x="6240934" y="3531470"/>
            <a:ext cx="5760000" cy="576000"/>
          </a:xfrm>
          <a:prstGeom prst="rect">
            <a:avLst/>
          </a:prstGeom>
        </p:spPr>
      </p:pic>
    </p:spTree>
    <p:extLst>
      <p:ext uri="{BB962C8B-B14F-4D97-AF65-F5344CB8AC3E}">
        <p14:creationId xmlns:p14="http://schemas.microsoft.com/office/powerpoint/2010/main" val="30582780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723E1D-0637-4480-A9EB-30AA1EFB017A}"/>
              </a:ext>
            </a:extLst>
          </p:cNvPr>
          <p:cNvPicPr>
            <a:picLocks noChangeAspect="1"/>
          </p:cNvPicPr>
          <p:nvPr/>
        </p:nvPicPr>
        <p:blipFill>
          <a:blip r:embed="rId3"/>
          <a:stretch>
            <a:fillRect/>
          </a:stretch>
        </p:blipFill>
        <p:spPr>
          <a:xfrm>
            <a:off x="6179175" y="809951"/>
            <a:ext cx="5846571" cy="3240000"/>
          </a:xfrm>
          <a:prstGeom prst="rect">
            <a:avLst/>
          </a:prstGeom>
        </p:spPr>
      </p:pic>
      <p:sp>
        <p:nvSpPr>
          <p:cNvPr id="2" name="Title 1">
            <a:extLst>
              <a:ext uri="{FF2B5EF4-FFF2-40B4-BE49-F238E27FC236}">
                <a16:creationId xmlns:a16="http://schemas.microsoft.com/office/drawing/2014/main" id="{D37FC39B-0262-4EA1-AEF6-BBB8FCC58F9C}"/>
              </a:ext>
            </a:extLst>
          </p:cNvPr>
          <p:cNvSpPr>
            <a:spLocks noGrp="1"/>
          </p:cNvSpPr>
          <p:nvPr>
            <p:ph type="title"/>
          </p:nvPr>
        </p:nvSpPr>
        <p:spPr>
          <a:xfrm>
            <a:off x="777729" y="88685"/>
            <a:ext cx="10998635" cy="584200"/>
          </a:xfrm>
        </p:spPr>
        <p:txBody>
          <a:bodyPr rtlCol="0"/>
          <a:lstStyle/>
          <a:p>
            <a:pPr eaLnBrk="1" fontAlgn="auto" hangingPunct="1">
              <a:spcAft>
                <a:spcPts val="0"/>
              </a:spcAft>
              <a:defRPr/>
            </a:pPr>
            <a:r>
              <a:rPr lang="en-GB" b="0" dirty="0"/>
              <a:t>4. Domestic Abuse Repeat Victims/Offenders</a:t>
            </a:r>
          </a:p>
        </p:txBody>
      </p:sp>
      <p:sp>
        <p:nvSpPr>
          <p:cNvPr id="39939" name="TextBox 2">
            <a:extLst>
              <a:ext uri="{FF2B5EF4-FFF2-40B4-BE49-F238E27FC236}">
                <a16:creationId xmlns:a16="http://schemas.microsoft.com/office/drawing/2014/main" id="{70CE3474-ECD6-4119-859A-98C7310EAC37}"/>
              </a:ext>
            </a:extLst>
          </p:cNvPr>
          <p:cNvSpPr txBox="1">
            <a:spLocks noChangeArrowheads="1"/>
          </p:cNvSpPr>
          <p:nvPr/>
        </p:nvSpPr>
        <p:spPr bwMode="auto">
          <a:xfrm>
            <a:off x="166256" y="809951"/>
            <a:ext cx="584657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39940" name="TextBox 3">
            <a:extLst>
              <a:ext uri="{FF2B5EF4-FFF2-40B4-BE49-F238E27FC236}">
                <a16:creationId xmlns:a16="http://schemas.microsoft.com/office/drawing/2014/main" id="{D4A1909C-44AB-46FF-8FDB-5A861331DC67}"/>
              </a:ext>
            </a:extLst>
          </p:cNvPr>
          <p:cNvSpPr txBox="1">
            <a:spLocks noChangeArrowheads="1"/>
          </p:cNvSpPr>
          <p:nvPr/>
        </p:nvSpPr>
        <p:spPr bwMode="auto">
          <a:xfrm>
            <a:off x="190455" y="4184405"/>
            <a:ext cx="5832000" cy="224676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latin typeface="+mn-lt"/>
                <a:cs typeface="Arial"/>
              </a:rPr>
              <a:t>Repeat Victims Overview</a:t>
            </a:r>
          </a:p>
          <a:p>
            <a:pPr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200" dirty="0">
                <a:latin typeface="+mn-lt"/>
                <a:cs typeface="Arial"/>
              </a:rPr>
              <a:t>The amount of repeat domestic abuse victims (based on rolling 12 months) remains high this quarter with 1,841 repeat victims, the second highest in the timeframe and just three fewer than the previous quarter. </a:t>
            </a:r>
            <a:endParaRPr lang="en-GB" altLang="en-US" sz="1200" dirty="0">
              <a:latin typeface="+mn-lt"/>
              <a:cs typeface="Arial" panose="020B0604020202020204" pitchFamily="34" charset="0"/>
            </a:endParaRPr>
          </a:p>
          <a:p>
            <a:pPr eaLnBrk="1" hangingPunct="1">
              <a:lnSpc>
                <a:spcPct val="100000"/>
              </a:lnSpc>
              <a:spcBef>
                <a:spcPct val="0"/>
              </a:spcBef>
              <a:buFontTx/>
              <a:buNone/>
            </a:pPr>
            <a:endParaRPr lang="en-GB" altLang="en-US" sz="6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200" dirty="0">
                <a:latin typeface="+mn-lt"/>
                <a:cs typeface="Arial"/>
              </a:rPr>
              <a:t>Compared to Quarter 2 2019/20, there were 394 more repeat victims, an increase of 27.2%.</a:t>
            </a:r>
          </a:p>
          <a:p>
            <a:pPr eaLnBrk="1" hangingPunct="1">
              <a:lnSpc>
                <a:spcPct val="100000"/>
              </a:lnSpc>
              <a:spcBef>
                <a:spcPct val="0"/>
              </a:spcBef>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200" dirty="0">
                <a:latin typeface="+mn-lt"/>
                <a:cs typeface="Arial"/>
              </a:rPr>
              <a:t>It may be that increased scrutiny on correctly recording crime has led to an increase in repeat victims in this crime area. It may also indicate that victims are increasingly willing to report subsequent offences, implying a certain level of victim satisfaction following their initial contact with Gwent Police.</a:t>
            </a:r>
          </a:p>
        </p:txBody>
      </p:sp>
      <p:pic>
        <p:nvPicPr>
          <p:cNvPr id="3" name="Picture 5" descr="Table&#10;&#10;Description automatically generated">
            <a:extLst>
              <a:ext uri="{FF2B5EF4-FFF2-40B4-BE49-F238E27FC236}">
                <a16:creationId xmlns:a16="http://schemas.microsoft.com/office/drawing/2014/main" id="{F200B72C-846E-C5A0-C0B6-2D6C584338BC}"/>
              </a:ext>
            </a:extLst>
          </p:cNvPr>
          <p:cNvPicPr>
            <a:picLocks/>
          </p:cNvPicPr>
          <p:nvPr/>
        </p:nvPicPr>
        <p:blipFill>
          <a:blip r:embed="rId4"/>
          <a:stretch>
            <a:fillRect/>
          </a:stretch>
        </p:blipFill>
        <p:spPr>
          <a:xfrm>
            <a:off x="199737" y="3418517"/>
            <a:ext cx="5760000" cy="576000"/>
          </a:xfrm>
          <a:prstGeom prst="rect">
            <a:avLst/>
          </a:prstGeom>
        </p:spPr>
      </p:pic>
      <p:pic>
        <p:nvPicPr>
          <p:cNvPr id="6" name="Picture 8" descr="Table&#10;&#10;Description automatically generated">
            <a:extLst>
              <a:ext uri="{FF2B5EF4-FFF2-40B4-BE49-F238E27FC236}">
                <a16:creationId xmlns:a16="http://schemas.microsoft.com/office/drawing/2014/main" id="{0C4FAAF8-67B9-F129-1757-EC72FE615ACD}"/>
              </a:ext>
            </a:extLst>
          </p:cNvPr>
          <p:cNvPicPr>
            <a:picLocks/>
          </p:cNvPicPr>
          <p:nvPr/>
        </p:nvPicPr>
        <p:blipFill>
          <a:blip r:embed="rId5"/>
          <a:stretch>
            <a:fillRect/>
          </a:stretch>
        </p:blipFill>
        <p:spPr>
          <a:xfrm>
            <a:off x="6222460" y="3408434"/>
            <a:ext cx="5760000" cy="576000"/>
          </a:xfrm>
          <a:prstGeom prst="rect">
            <a:avLst/>
          </a:prstGeom>
        </p:spPr>
      </p:pic>
      <p:sp>
        <p:nvSpPr>
          <p:cNvPr id="10" name="TextBox 3">
            <a:extLst>
              <a:ext uri="{FF2B5EF4-FFF2-40B4-BE49-F238E27FC236}">
                <a16:creationId xmlns:a16="http://schemas.microsoft.com/office/drawing/2014/main" id="{4F9291B9-5D18-42B5-97C0-6990DFA25F8A}"/>
              </a:ext>
            </a:extLst>
          </p:cNvPr>
          <p:cNvSpPr txBox="1">
            <a:spLocks noChangeArrowheads="1"/>
          </p:cNvSpPr>
          <p:nvPr/>
        </p:nvSpPr>
        <p:spPr bwMode="auto">
          <a:xfrm>
            <a:off x="6179175" y="4184406"/>
            <a:ext cx="5846570" cy="2246769"/>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400" b="1" i="1" dirty="0">
                <a:latin typeface="+mn-lt"/>
                <a:cs typeface="Arial"/>
              </a:rPr>
              <a:t>Repeat Offenders Overview</a:t>
            </a:r>
          </a:p>
          <a:p>
            <a:pPr eaLnBrk="1" hangingPunct="1">
              <a:lnSpc>
                <a:spcPct val="100000"/>
              </a:lnSpc>
              <a:spcBef>
                <a:spcPct val="0"/>
              </a:spcBef>
              <a:buFontTx/>
              <a:buNone/>
            </a:pPr>
            <a:endParaRPr lang="en-GB" altLang="en-US" sz="300" dirty="0">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200" dirty="0">
                <a:latin typeface="+mn-lt"/>
                <a:cs typeface="Arial"/>
              </a:rPr>
              <a:t>The amount of repeat domestic crime offenders (based on rolling 12 months) has decreased marginally this quarter by 14 when compared to the quarter prior.</a:t>
            </a:r>
            <a:endParaRPr lang="en-GB" altLang="en-US" sz="1200" dirty="0">
              <a:latin typeface="+mn-lt"/>
              <a:cs typeface="Arial" panose="020B0604020202020204" pitchFamily="34" charset="0"/>
            </a:endParaRPr>
          </a:p>
          <a:p>
            <a:pPr eaLnBrk="1" hangingPunct="1">
              <a:lnSpc>
                <a:spcPct val="100000"/>
              </a:lnSpc>
              <a:spcBef>
                <a:spcPct val="0"/>
              </a:spcBef>
              <a:buFontTx/>
              <a:buNone/>
            </a:pPr>
            <a:endParaRPr lang="en-GB" altLang="en-US" sz="300" dirty="0">
              <a:solidFill>
                <a:srgbClr val="FF0000"/>
              </a:solidFill>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200" dirty="0">
                <a:latin typeface="+mn-lt"/>
                <a:cs typeface="Arial"/>
              </a:rPr>
              <a:t>Compared to Quarter 2 2019/20, there were 342 more repeat offenders (an increase of 22.0%).</a:t>
            </a:r>
          </a:p>
          <a:p>
            <a:pPr eaLnBrk="1" hangingPunct="1">
              <a:lnSpc>
                <a:spcPct val="100000"/>
              </a:lnSpc>
              <a:spcBef>
                <a:spcPts val="0"/>
              </a:spcBef>
              <a:spcAft>
                <a:spcPts val="0"/>
              </a:spcAft>
              <a:buNone/>
            </a:pPr>
            <a:endParaRPr lang="en-GB" altLang="en-US" sz="300" dirty="0">
              <a:latin typeface="Arial" panose="020B0604020202020204" pitchFamily="34" charset="0"/>
              <a:cs typeface="Arial" panose="020B0604020202020204" pitchFamily="34" charset="0"/>
            </a:endParaRPr>
          </a:p>
          <a:p>
            <a:pPr algn="just" eaLnBrk="1" hangingPunct="1">
              <a:lnSpc>
                <a:spcPct val="100000"/>
              </a:lnSpc>
              <a:spcBef>
                <a:spcPts val="0"/>
              </a:spcBef>
              <a:spcAft>
                <a:spcPts val="0"/>
              </a:spcAft>
              <a:buNone/>
            </a:pPr>
            <a:r>
              <a:rPr lang="en-GB" altLang="en-US" sz="1200" dirty="0">
                <a:latin typeface="+mn-lt"/>
                <a:cs typeface="Arial"/>
              </a:rPr>
              <a:t>There is a Multi-Agency Tasking and Coordination (MATAC) process in place which </a:t>
            </a:r>
            <a:r>
              <a:rPr lang="en-GB" sz="1200" dirty="0">
                <a:effectLst/>
                <a:latin typeface="+mn-lt"/>
                <a:ea typeface="Calibri" panose="020F0502020204030204" pitchFamily="34" charset="0"/>
                <a:cs typeface="Arial"/>
              </a:rPr>
              <a:t>aims to identify serial perpetrators of domestic abuse in order to reduce reoffending and safeguard victims and families. A range of interventions can be delivered via MATAC, including support, prevention, diversion, disruption and enforcement, in order to reduce harm.</a:t>
            </a:r>
            <a:r>
              <a:rPr lang="en-GB" sz="1200" dirty="0">
                <a:latin typeface="+mn-lt"/>
                <a:ea typeface="Calibri" panose="020F0502020204030204" pitchFamily="34" charset="0"/>
                <a:cs typeface="Arial"/>
              </a:rPr>
              <a:t> </a:t>
            </a:r>
          </a:p>
          <a:p>
            <a:pPr algn="just" eaLnBrk="1" hangingPunct="1">
              <a:lnSpc>
                <a:spcPct val="100000"/>
              </a:lnSpc>
              <a:spcBef>
                <a:spcPts val="0"/>
              </a:spcBef>
              <a:spcAft>
                <a:spcPts val="0"/>
              </a:spcAft>
              <a:buNone/>
            </a:pPr>
            <a:endParaRPr lang="en-GB" sz="1200" dirty="0">
              <a:effectLst/>
              <a:latin typeface="+mn-lt"/>
              <a:ea typeface="Calibri" panose="020F0502020204030204" pitchFamily="34" charset="0"/>
              <a:cs typeface="Arial" panose="020B0604020202020204" pitchFamily="34" charset="0"/>
            </a:endParaRPr>
          </a:p>
          <a:p>
            <a:pPr eaLnBrk="1" hangingPunct="1">
              <a:lnSpc>
                <a:spcPct val="100000"/>
              </a:lnSpc>
              <a:spcBef>
                <a:spcPts val="0"/>
              </a:spcBef>
              <a:spcAft>
                <a:spcPts val="0"/>
              </a:spcAft>
              <a:buFontTx/>
              <a:buNone/>
            </a:pPr>
            <a:endParaRPr lang="en-GB" altLang="en-US" sz="900" dirty="0">
              <a:solidFill>
                <a:srgbClr val="FF0000"/>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BD5C9B10-B1AD-4942-9016-3DA59654FFD0}"/>
              </a:ext>
            </a:extLst>
          </p:cNvPr>
          <p:cNvPicPr>
            <a:picLocks noChangeAspect="1"/>
          </p:cNvPicPr>
          <p:nvPr/>
        </p:nvPicPr>
        <p:blipFill>
          <a:blip r:embed="rId6"/>
          <a:stretch>
            <a:fillRect/>
          </a:stretch>
        </p:blipFill>
        <p:spPr>
          <a:xfrm>
            <a:off x="378975" y="897977"/>
            <a:ext cx="5401524" cy="2432515"/>
          </a:xfrm>
          <a:prstGeom prst="rect">
            <a:avLst/>
          </a:prstGeom>
        </p:spPr>
      </p:pic>
      <p:pic>
        <p:nvPicPr>
          <p:cNvPr id="5" name="Picture 4">
            <a:extLst>
              <a:ext uri="{FF2B5EF4-FFF2-40B4-BE49-F238E27FC236}">
                <a16:creationId xmlns:a16="http://schemas.microsoft.com/office/drawing/2014/main" id="{E3DF7CB2-D033-44E6-AE49-8BCD33B4CEA3}"/>
              </a:ext>
            </a:extLst>
          </p:cNvPr>
          <p:cNvPicPr>
            <a:picLocks noChangeAspect="1"/>
          </p:cNvPicPr>
          <p:nvPr/>
        </p:nvPicPr>
        <p:blipFill>
          <a:blip r:embed="rId7"/>
          <a:stretch>
            <a:fillRect/>
          </a:stretch>
        </p:blipFill>
        <p:spPr>
          <a:xfrm>
            <a:off x="6394413" y="904074"/>
            <a:ext cx="5401524" cy="2426418"/>
          </a:xfrm>
          <a:prstGeom prst="rect">
            <a:avLst/>
          </a:prstGeom>
        </p:spPr>
      </p:pic>
    </p:spTree>
    <p:extLst>
      <p:ext uri="{BB962C8B-B14F-4D97-AF65-F5344CB8AC3E}">
        <p14:creationId xmlns:p14="http://schemas.microsoft.com/office/powerpoint/2010/main" val="2491309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1">
            <a:extLst>
              <a:ext uri="{FF2B5EF4-FFF2-40B4-BE49-F238E27FC236}">
                <a16:creationId xmlns:a16="http://schemas.microsoft.com/office/drawing/2014/main" id="{DF5433A7-B1D4-4F57-8A59-0021E0DF0FF9}"/>
              </a:ext>
            </a:extLst>
          </p:cNvPr>
          <p:cNvSpPr txBox="1">
            <a:spLocks noChangeArrowheads="1"/>
          </p:cNvSpPr>
          <p:nvPr/>
        </p:nvSpPr>
        <p:spPr bwMode="auto">
          <a:xfrm>
            <a:off x="6209337" y="811644"/>
            <a:ext cx="5832000" cy="2062103"/>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latin typeface="+mn-lt"/>
                <a:cs typeface="Arial"/>
              </a:rPr>
              <a:t>Overview</a:t>
            </a:r>
          </a:p>
          <a:p>
            <a:pPr eaLnBrk="1" hangingPunct="1">
              <a:lnSpc>
                <a:spcPct val="100000"/>
              </a:lnSpc>
              <a:spcBef>
                <a:spcPct val="0"/>
              </a:spcBef>
              <a:buFontTx/>
              <a:buNone/>
            </a:pPr>
            <a:endParaRPr lang="en-GB" altLang="en-US" sz="600" b="1" i="1" dirty="0">
              <a:latin typeface="+mn-lt"/>
              <a:cs typeface="Arial" panose="020B0604020202020204" pitchFamily="34" charset="0"/>
            </a:endParaRPr>
          </a:p>
          <a:p>
            <a:pPr eaLnBrk="1" hangingPunct="1">
              <a:lnSpc>
                <a:spcPct val="100000"/>
              </a:lnSpc>
              <a:spcBef>
                <a:spcPct val="0"/>
              </a:spcBef>
              <a:buNone/>
            </a:pPr>
            <a:r>
              <a:rPr lang="en-GB" sz="1200" b="0" i="0" u="none" strike="noStrike" baseline="0" dirty="0">
                <a:latin typeface="+mn-lt"/>
                <a:cs typeface="Arial"/>
              </a:rPr>
              <a:t>The number of Modern Day Slavery and Human Trafficking (</a:t>
            </a:r>
            <a:r>
              <a:rPr lang="en-GB" sz="1200" b="0" i="0" u="none" strike="noStrike" baseline="0" dirty="0" err="1">
                <a:latin typeface="+mn-lt"/>
                <a:cs typeface="Arial"/>
              </a:rPr>
              <a:t>MDSHT</a:t>
            </a:r>
            <a:r>
              <a:rPr lang="en-GB" sz="1200" b="0" i="0" u="none" strike="noStrike" baseline="0" dirty="0">
                <a:latin typeface="+mn-lt"/>
                <a:cs typeface="Arial"/>
              </a:rPr>
              <a:t>) </a:t>
            </a:r>
            <a:r>
              <a:rPr lang="en-GB" altLang="en-US" sz="1200" dirty="0">
                <a:latin typeface="+mn-lt"/>
                <a:cs typeface="Arial"/>
              </a:rPr>
              <a:t>crimes reduced by one when compared to the previous quarter, to 25 offences. </a:t>
            </a:r>
            <a:endParaRPr lang="en-GB" altLang="en-US" sz="1200" dirty="0">
              <a:latin typeface="+mn-lt"/>
              <a:cs typeface="Arial" panose="020B0604020202020204" pitchFamily="34" charset="0"/>
            </a:endParaRPr>
          </a:p>
          <a:p>
            <a:pPr eaLnBrk="1" hangingPunct="1">
              <a:lnSpc>
                <a:spcPct val="100000"/>
              </a:lnSpc>
              <a:spcBef>
                <a:spcPct val="0"/>
              </a:spcBef>
              <a:buFontTx/>
              <a:buNone/>
            </a:pPr>
            <a:endParaRPr lang="en-GB" altLang="en-US" sz="600" dirty="0">
              <a:solidFill>
                <a:srgbClr val="FF0000"/>
              </a:solidFill>
              <a:latin typeface="+mn-lt"/>
              <a:cs typeface="Arial" panose="020B0604020202020204" pitchFamily="34" charset="0"/>
            </a:endParaRPr>
          </a:p>
          <a:p>
            <a:pPr eaLnBrk="1" hangingPunct="1">
              <a:lnSpc>
                <a:spcPct val="100000"/>
              </a:lnSpc>
              <a:spcBef>
                <a:spcPct val="0"/>
              </a:spcBef>
              <a:buNone/>
            </a:pPr>
            <a:r>
              <a:rPr lang="en-GB" altLang="en-US" sz="1200" dirty="0">
                <a:latin typeface="+mn-lt"/>
                <a:cs typeface="Arial"/>
              </a:rPr>
              <a:t>Compared to Quarter 2 2019/20, </a:t>
            </a:r>
            <a:r>
              <a:rPr lang="en-GB" altLang="en-US" sz="1200" dirty="0" err="1">
                <a:latin typeface="+mn-lt"/>
                <a:cs typeface="Arial"/>
              </a:rPr>
              <a:t>MDSHT</a:t>
            </a:r>
            <a:r>
              <a:rPr lang="en-GB" altLang="en-US" sz="1200" dirty="0">
                <a:latin typeface="+mn-lt"/>
                <a:cs typeface="Arial"/>
              </a:rPr>
              <a:t> crimes increased by 212.5% (an additional 17 offences).</a:t>
            </a:r>
          </a:p>
          <a:p>
            <a:pPr eaLnBrk="1" hangingPunct="1">
              <a:lnSpc>
                <a:spcPct val="100000"/>
              </a:lnSpc>
              <a:spcBef>
                <a:spcPct val="0"/>
              </a:spcBef>
              <a:buNone/>
            </a:pPr>
            <a:endParaRPr lang="en-GB" altLang="en-US" sz="600" b="1" dirty="0">
              <a:solidFill>
                <a:srgbClr val="FF0000"/>
              </a:solidFill>
              <a:latin typeface="+mn-lt"/>
              <a:cs typeface="Arial" panose="020B0604020202020204" pitchFamily="34" charset="0"/>
            </a:endParaRPr>
          </a:p>
          <a:p>
            <a:pPr eaLnBrk="1" hangingPunct="1">
              <a:lnSpc>
                <a:spcPct val="100000"/>
              </a:lnSpc>
              <a:spcBef>
                <a:spcPct val="0"/>
              </a:spcBef>
              <a:buNone/>
            </a:pPr>
            <a:r>
              <a:rPr lang="en-GB" altLang="en-US" sz="1200" dirty="0">
                <a:latin typeface="+mn-lt"/>
                <a:cs typeface="Arial"/>
              </a:rPr>
              <a:t>There has been proactive work ongoing in the </a:t>
            </a:r>
            <a:r>
              <a:rPr lang="en-GB" altLang="en-US" sz="1200" dirty="0" err="1">
                <a:latin typeface="+mn-lt"/>
                <a:cs typeface="Arial"/>
              </a:rPr>
              <a:t>MDSHT</a:t>
            </a:r>
            <a:r>
              <a:rPr lang="en-GB" altLang="en-US" sz="1200" dirty="0">
                <a:latin typeface="+mn-lt"/>
                <a:cs typeface="Arial"/>
              </a:rPr>
              <a:t> team around carwashes. Continued awareness training has also been delivered to new starters, new </a:t>
            </a:r>
            <a:r>
              <a:rPr lang="en-GB" altLang="en-US" sz="1200" dirty="0" err="1">
                <a:latin typeface="+mn-lt"/>
                <a:cs typeface="Arial"/>
              </a:rPr>
              <a:t>CSOs</a:t>
            </a:r>
            <a:r>
              <a:rPr lang="en-GB" altLang="en-US" sz="1200" dirty="0">
                <a:latin typeface="+mn-lt"/>
                <a:cs typeface="Arial"/>
              </a:rPr>
              <a:t>, and trainee detectives. The number of National Referral Mechanism referrals submitted has also increased during the last two quarters, in line with the rise in crime. </a:t>
            </a:r>
            <a:endParaRPr lang="en-GB" altLang="en-US" sz="1200" dirty="0">
              <a:latin typeface="+mn-lt"/>
              <a:cs typeface="Arial" panose="020B0604020202020204" pitchFamily="34" charset="0"/>
            </a:endParaRPr>
          </a:p>
        </p:txBody>
      </p:sp>
      <p:sp>
        <p:nvSpPr>
          <p:cNvPr id="45059" name="TextBox 7">
            <a:extLst>
              <a:ext uri="{FF2B5EF4-FFF2-40B4-BE49-F238E27FC236}">
                <a16:creationId xmlns:a16="http://schemas.microsoft.com/office/drawing/2014/main" id="{51C331F6-F108-4B8B-9127-7129F1ABD408}"/>
              </a:ext>
            </a:extLst>
          </p:cNvPr>
          <p:cNvSpPr txBox="1">
            <a:spLocks noChangeArrowheads="1"/>
          </p:cNvSpPr>
          <p:nvPr/>
        </p:nvSpPr>
        <p:spPr bwMode="auto">
          <a:xfrm>
            <a:off x="150665" y="811644"/>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2" name="Title 1">
            <a:extLst>
              <a:ext uri="{FF2B5EF4-FFF2-40B4-BE49-F238E27FC236}">
                <a16:creationId xmlns:a16="http://schemas.microsoft.com/office/drawing/2014/main" id="{767D8E46-21C9-4DFE-962E-C2FCF3F1BF3B}"/>
              </a:ext>
            </a:extLst>
          </p:cNvPr>
          <p:cNvSpPr>
            <a:spLocks noGrp="1"/>
          </p:cNvSpPr>
          <p:nvPr>
            <p:ph type="title"/>
          </p:nvPr>
        </p:nvSpPr>
        <p:spPr>
          <a:xfrm>
            <a:off x="601561" y="71437"/>
            <a:ext cx="10245404" cy="584200"/>
          </a:xfrm>
        </p:spPr>
        <p:txBody>
          <a:bodyPr rtlCol="0"/>
          <a:lstStyle/>
          <a:p>
            <a:pPr eaLnBrk="1" fontAlgn="auto" hangingPunct="1">
              <a:spcAft>
                <a:spcPts val="0"/>
              </a:spcAft>
              <a:defRPr/>
            </a:pPr>
            <a:r>
              <a:rPr lang="en-GB" b="0" dirty="0"/>
              <a:t>    5. Modern Day Slavery and Human Trafficking</a:t>
            </a:r>
          </a:p>
        </p:txBody>
      </p:sp>
      <p:pic>
        <p:nvPicPr>
          <p:cNvPr id="5" name="Picture 5" descr="Table&#10;&#10;Description automatically generated">
            <a:extLst>
              <a:ext uri="{FF2B5EF4-FFF2-40B4-BE49-F238E27FC236}">
                <a16:creationId xmlns:a16="http://schemas.microsoft.com/office/drawing/2014/main" id="{15FA07C0-4DC4-7A4D-450A-F64487BA1289}"/>
              </a:ext>
            </a:extLst>
          </p:cNvPr>
          <p:cNvPicPr>
            <a:picLocks/>
          </p:cNvPicPr>
          <p:nvPr/>
        </p:nvPicPr>
        <p:blipFill>
          <a:blip r:embed="rId3"/>
          <a:stretch>
            <a:fillRect/>
          </a:stretch>
        </p:blipFill>
        <p:spPr>
          <a:xfrm>
            <a:off x="177429" y="3427847"/>
            <a:ext cx="5760000" cy="576000"/>
          </a:xfrm>
          <a:prstGeom prst="rect">
            <a:avLst/>
          </a:prstGeom>
        </p:spPr>
      </p:pic>
      <p:pic>
        <p:nvPicPr>
          <p:cNvPr id="6" name="Picture 5">
            <a:extLst>
              <a:ext uri="{FF2B5EF4-FFF2-40B4-BE49-F238E27FC236}">
                <a16:creationId xmlns:a16="http://schemas.microsoft.com/office/drawing/2014/main" id="{24D89F8B-DE5F-49F9-9502-EC0D496CDB1E}"/>
              </a:ext>
            </a:extLst>
          </p:cNvPr>
          <p:cNvPicPr>
            <a:picLocks noChangeAspect="1"/>
          </p:cNvPicPr>
          <p:nvPr/>
        </p:nvPicPr>
        <p:blipFill>
          <a:blip r:embed="rId4"/>
          <a:stretch>
            <a:fillRect/>
          </a:stretch>
        </p:blipFill>
        <p:spPr>
          <a:xfrm>
            <a:off x="353618" y="894239"/>
            <a:ext cx="5407621" cy="2432515"/>
          </a:xfrm>
          <a:prstGeom prst="rect">
            <a:avLst/>
          </a:prstGeom>
        </p:spPr>
      </p:pic>
    </p:spTree>
    <p:extLst>
      <p:ext uri="{BB962C8B-B14F-4D97-AF65-F5344CB8AC3E}">
        <p14:creationId xmlns:p14="http://schemas.microsoft.com/office/powerpoint/2010/main" val="419712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6. Child Sexual Exploitation/Child Criminal Exploitation</a:t>
            </a:r>
          </a:p>
        </p:txBody>
      </p:sp>
      <p:sp>
        <p:nvSpPr>
          <p:cNvPr id="6" name="Rectangle 5">
            <a:extLst>
              <a:ext uri="{FF2B5EF4-FFF2-40B4-BE49-F238E27FC236}">
                <a16:creationId xmlns:a16="http://schemas.microsoft.com/office/drawing/2014/main" id="{C569D517-6E24-4285-8874-96E13B3FDDC2}"/>
              </a:ext>
            </a:extLst>
          </p:cNvPr>
          <p:cNvSpPr/>
          <p:nvPr/>
        </p:nvSpPr>
        <p:spPr>
          <a:xfrm>
            <a:off x="170577" y="818269"/>
            <a:ext cx="5832000" cy="3280897"/>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814CA35-0D7B-457E-A614-BA9108E11662}"/>
              </a:ext>
            </a:extLst>
          </p:cNvPr>
          <p:cNvSpPr txBox="1"/>
          <p:nvPr/>
        </p:nvSpPr>
        <p:spPr>
          <a:xfrm>
            <a:off x="6217815" y="818270"/>
            <a:ext cx="5803608" cy="2062103"/>
          </a:xfrm>
          <a:prstGeom prst="rect">
            <a:avLst/>
          </a:prstGeom>
          <a:noFill/>
          <a:ln w="15875">
            <a:solidFill>
              <a:schemeClr val="accent1"/>
            </a:solidFill>
          </a:ln>
        </p:spPr>
        <p:txBody>
          <a:bodyPr wrap="square" rtlCol="0">
            <a:spAutoFit/>
          </a:bodyPr>
          <a:lstStyle/>
          <a:p>
            <a:pPr algn="just"/>
            <a:r>
              <a:rPr lang="en-GB" sz="1400" b="1" i="1" dirty="0"/>
              <a:t>Overview</a:t>
            </a:r>
          </a:p>
          <a:p>
            <a:pPr algn="just"/>
            <a:endParaRPr lang="en-GB" sz="600" dirty="0"/>
          </a:p>
          <a:p>
            <a:pPr algn="just" eaLnBrk="1" hangingPunct="1">
              <a:lnSpc>
                <a:spcPct val="100000"/>
              </a:lnSpc>
              <a:spcBef>
                <a:spcPts val="0"/>
              </a:spcBef>
              <a:buNone/>
            </a:pPr>
            <a:r>
              <a:rPr lang="en-GB" altLang="en-US" sz="1200" dirty="0">
                <a:latin typeface="Calibri"/>
                <a:cs typeface="Calibri"/>
              </a:rPr>
              <a:t>Quarter 2 2022/23 has recorded a 27.7% decrease in crimes with a Child Sexual Exploitation (CSE) local qualifier when compared to the previous quarter, down to 34 offences. </a:t>
            </a:r>
            <a:r>
              <a:rPr lang="en-GB" sz="1200" dirty="0">
                <a:latin typeface="Calibri"/>
                <a:cs typeface="Calibri"/>
              </a:rPr>
              <a:t>A reduction of 19.0% has been observed when compared to Quarter 2 2019/20 (Pre-Covid year). </a:t>
            </a:r>
          </a:p>
          <a:p>
            <a:pPr algn="just">
              <a:spcAft>
                <a:spcPts val="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200" dirty="0">
                <a:latin typeface="Calibri"/>
                <a:cs typeface="Calibri"/>
              </a:rPr>
              <a:t>The offence most commonly assigned a CSE local qualifier in Quarter 2 of 2022/23 was ‘</a:t>
            </a:r>
            <a:r>
              <a:rPr lang="en-GB" sz="1200" i="1" dirty="0">
                <a:latin typeface="Calibri"/>
                <a:cs typeface="Calibri"/>
              </a:rPr>
              <a:t>Take/make indecent photographs/pseudo-photographs of children</a:t>
            </a:r>
            <a:r>
              <a:rPr lang="en-GB" sz="1200" dirty="0">
                <a:latin typeface="Calibri"/>
                <a:cs typeface="Calibri"/>
              </a:rPr>
              <a:t>’, with 4 instances. This is followed by </a:t>
            </a:r>
            <a:r>
              <a:rPr lang="en-GB" sz="1200" i="1" dirty="0">
                <a:latin typeface="Calibri"/>
                <a:cs typeface="Calibri"/>
              </a:rPr>
              <a:t>Sexual Assault on a Female</a:t>
            </a:r>
            <a:r>
              <a:rPr lang="en-GB" sz="1200" dirty="0">
                <a:latin typeface="Calibri"/>
                <a:cs typeface="Calibri"/>
              </a:rPr>
              <a:t>, and</a:t>
            </a:r>
            <a:r>
              <a:rPr lang="en-GB" sz="1200" i="1" dirty="0">
                <a:latin typeface="Calibri"/>
                <a:cs typeface="Calibri"/>
              </a:rPr>
              <a:t> Rape of a Female Child Under 13 by a Male</a:t>
            </a:r>
            <a:r>
              <a:rPr lang="en-GB" sz="1200" dirty="0">
                <a:latin typeface="Calibri"/>
                <a:cs typeface="Calibri"/>
              </a:rPr>
              <a:t>, with three instances each. </a:t>
            </a:r>
            <a:endParaRPr lang="en-GB" sz="1200" dirty="0">
              <a:cs typeface="Calibri" panose="020F0502020204030204" pitchFamily="34" charset="0"/>
            </a:endParaRPr>
          </a:p>
          <a:p>
            <a:pPr algn="just">
              <a:spcAft>
                <a:spcPts val="0"/>
              </a:spcAft>
            </a:pPr>
            <a:endParaRPr lang="en-GB" sz="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4" descr="Table&#10;&#10;Description automatically generated">
            <a:extLst>
              <a:ext uri="{FF2B5EF4-FFF2-40B4-BE49-F238E27FC236}">
                <a16:creationId xmlns:a16="http://schemas.microsoft.com/office/drawing/2014/main" id="{2703ADD9-8CE2-E19F-21BA-C8A2438BC966}"/>
              </a:ext>
            </a:extLst>
          </p:cNvPr>
          <p:cNvPicPr>
            <a:picLocks/>
          </p:cNvPicPr>
          <p:nvPr/>
        </p:nvPicPr>
        <p:blipFill>
          <a:blip r:embed="rId2"/>
          <a:stretch>
            <a:fillRect/>
          </a:stretch>
        </p:blipFill>
        <p:spPr>
          <a:xfrm>
            <a:off x="206577" y="3465944"/>
            <a:ext cx="5760000" cy="576000"/>
          </a:xfrm>
          <a:prstGeom prst="rect">
            <a:avLst/>
          </a:prstGeom>
        </p:spPr>
      </p:pic>
      <p:pic>
        <p:nvPicPr>
          <p:cNvPr id="9" name="Picture 8">
            <a:extLst>
              <a:ext uri="{FF2B5EF4-FFF2-40B4-BE49-F238E27FC236}">
                <a16:creationId xmlns:a16="http://schemas.microsoft.com/office/drawing/2014/main" id="{52E92885-F9F5-4609-A2C9-74E188314681}"/>
              </a:ext>
            </a:extLst>
          </p:cNvPr>
          <p:cNvPicPr>
            <a:picLocks noChangeAspect="1"/>
          </p:cNvPicPr>
          <p:nvPr/>
        </p:nvPicPr>
        <p:blipFill>
          <a:blip r:embed="rId3"/>
          <a:stretch>
            <a:fillRect/>
          </a:stretch>
        </p:blipFill>
        <p:spPr>
          <a:xfrm>
            <a:off x="385815" y="855839"/>
            <a:ext cx="5401524" cy="2487384"/>
          </a:xfrm>
          <a:prstGeom prst="rect">
            <a:avLst/>
          </a:prstGeom>
        </p:spPr>
      </p:pic>
      <p:sp>
        <p:nvSpPr>
          <p:cNvPr id="2" name="Slide Number Placeholder 1">
            <a:extLst>
              <a:ext uri="{FF2B5EF4-FFF2-40B4-BE49-F238E27FC236}">
                <a16:creationId xmlns:a16="http://schemas.microsoft.com/office/drawing/2014/main" id="{FD0DD2F3-436D-41F1-AD54-DBBE149CA2DD}"/>
              </a:ext>
            </a:extLst>
          </p:cNvPr>
          <p:cNvSpPr>
            <a:spLocks noGrp="1"/>
          </p:cNvSpPr>
          <p:nvPr>
            <p:ph type="sldNum" sz="quarter" idx="12"/>
          </p:nvPr>
        </p:nvSpPr>
        <p:spPr/>
        <p:txBody>
          <a:bodyPr/>
          <a:lstStyle/>
          <a:p>
            <a:pPr>
              <a:defRPr/>
            </a:pPr>
            <a:fld id="{E10F5A08-06F6-4A77-9B0E-936CAC7C569E}" type="slidenum">
              <a:rPr lang="en-GB" smtClean="0"/>
              <a:pPr>
                <a:defRPr/>
              </a:pPr>
              <a:t>24</a:t>
            </a:fld>
            <a:endParaRPr lang="en-GB"/>
          </a:p>
        </p:txBody>
      </p:sp>
    </p:spTree>
    <p:extLst>
      <p:ext uri="{BB962C8B-B14F-4D97-AF65-F5344CB8AC3E}">
        <p14:creationId xmlns:p14="http://schemas.microsoft.com/office/powerpoint/2010/main" val="1484735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7. Cyber Fraud</a:t>
            </a:r>
          </a:p>
        </p:txBody>
      </p:sp>
      <p:sp>
        <p:nvSpPr>
          <p:cNvPr id="6" name="Rectangle 5">
            <a:extLst>
              <a:ext uri="{FF2B5EF4-FFF2-40B4-BE49-F238E27FC236}">
                <a16:creationId xmlns:a16="http://schemas.microsoft.com/office/drawing/2014/main" id="{C569D517-6E24-4285-8874-96E13B3FDDC2}"/>
              </a:ext>
            </a:extLst>
          </p:cNvPr>
          <p:cNvSpPr/>
          <p:nvPr/>
        </p:nvSpPr>
        <p:spPr>
          <a:xfrm>
            <a:off x="170577" y="818269"/>
            <a:ext cx="5921721" cy="3280897"/>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814CA35-0D7B-457E-A614-BA9108E11662}"/>
              </a:ext>
            </a:extLst>
          </p:cNvPr>
          <p:cNvSpPr txBox="1"/>
          <p:nvPr/>
        </p:nvSpPr>
        <p:spPr>
          <a:xfrm>
            <a:off x="6289535" y="818270"/>
            <a:ext cx="5731888" cy="861774"/>
          </a:xfrm>
          <a:prstGeom prst="rect">
            <a:avLst/>
          </a:prstGeom>
          <a:noFill/>
          <a:ln w="15875">
            <a:solidFill>
              <a:schemeClr val="accent1"/>
            </a:solidFill>
          </a:ln>
        </p:spPr>
        <p:txBody>
          <a:bodyPr wrap="square" rtlCol="0">
            <a:spAutoFit/>
          </a:bodyPr>
          <a:lstStyle/>
          <a:p>
            <a:pPr algn="just"/>
            <a:r>
              <a:rPr lang="en-GB" sz="1400" b="1" i="1" dirty="0"/>
              <a:t>Overview</a:t>
            </a:r>
          </a:p>
          <a:p>
            <a:pPr algn="just"/>
            <a:endParaRPr lang="en-GB" sz="600" dirty="0"/>
          </a:p>
          <a:p>
            <a:pPr algn="just"/>
            <a:r>
              <a:rPr lang="en-GB" sz="1200" dirty="0"/>
              <a:t>Of the 1,117 fraud occurrences under 50/N, 40.2% (449) have a cyber-enabled local qualifier.</a:t>
            </a:r>
          </a:p>
          <a:p>
            <a:pPr algn="just"/>
            <a:endParaRPr lang="en-GB" sz="600" dirty="0">
              <a:solidFill>
                <a:srgbClr val="FF0000"/>
              </a:solidFill>
            </a:endParaRPr>
          </a:p>
        </p:txBody>
      </p:sp>
      <p:pic>
        <p:nvPicPr>
          <p:cNvPr id="9" name="Picture 8">
            <a:extLst>
              <a:ext uri="{FF2B5EF4-FFF2-40B4-BE49-F238E27FC236}">
                <a16:creationId xmlns:a16="http://schemas.microsoft.com/office/drawing/2014/main" id="{12ABF5CA-EBD1-4B75-AE01-D5F05A17739E}"/>
              </a:ext>
            </a:extLst>
          </p:cNvPr>
          <p:cNvPicPr>
            <a:picLocks/>
          </p:cNvPicPr>
          <p:nvPr/>
        </p:nvPicPr>
        <p:blipFill>
          <a:blip r:embed="rId2"/>
          <a:stretch>
            <a:fillRect/>
          </a:stretch>
        </p:blipFill>
        <p:spPr>
          <a:xfrm>
            <a:off x="431437" y="931323"/>
            <a:ext cx="5400000" cy="2433600"/>
          </a:xfrm>
          <a:prstGeom prst="rect">
            <a:avLst/>
          </a:prstGeom>
        </p:spPr>
      </p:pic>
      <p:pic>
        <p:nvPicPr>
          <p:cNvPr id="2" name="Picture 4" descr="Table&#10;&#10;Description automatically generated">
            <a:extLst>
              <a:ext uri="{FF2B5EF4-FFF2-40B4-BE49-F238E27FC236}">
                <a16:creationId xmlns:a16="http://schemas.microsoft.com/office/drawing/2014/main" id="{64DD660C-3D96-3CF2-9405-8266B13AEDB5}"/>
              </a:ext>
            </a:extLst>
          </p:cNvPr>
          <p:cNvPicPr>
            <a:picLocks/>
          </p:cNvPicPr>
          <p:nvPr/>
        </p:nvPicPr>
        <p:blipFill>
          <a:blip r:embed="rId3"/>
          <a:stretch>
            <a:fillRect/>
          </a:stretch>
        </p:blipFill>
        <p:spPr>
          <a:xfrm>
            <a:off x="251437" y="3444044"/>
            <a:ext cx="5760000" cy="576000"/>
          </a:xfrm>
          <a:prstGeom prst="rect">
            <a:avLst/>
          </a:prstGeom>
        </p:spPr>
      </p:pic>
      <p:sp>
        <p:nvSpPr>
          <p:cNvPr id="3" name="Slide Number Placeholder 2">
            <a:extLst>
              <a:ext uri="{FF2B5EF4-FFF2-40B4-BE49-F238E27FC236}">
                <a16:creationId xmlns:a16="http://schemas.microsoft.com/office/drawing/2014/main" id="{3BC3F444-87BE-4227-BA86-C6F8EB75DAD3}"/>
              </a:ext>
            </a:extLst>
          </p:cNvPr>
          <p:cNvSpPr>
            <a:spLocks noGrp="1"/>
          </p:cNvSpPr>
          <p:nvPr>
            <p:ph type="sldNum" sz="quarter" idx="12"/>
          </p:nvPr>
        </p:nvSpPr>
        <p:spPr/>
        <p:txBody>
          <a:bodyPr/>
          <a:lstStyle/>
          <a:p>
            <a:pPr>
              <a:defRPr/>
            </a:pPr>
            <a:fld id="{E10F5A08-06F6-4A77-9B0E-936CAC7C569E}" type="slidenum">
              <a:rPr lang="en-GB" smtClean="0"/>
              <a:pPr>
                <a:defRPr/>
              </a:pPr>
              <a:t>25</a:t>
            </a:fld>
            <a:endParaRPr lang="en-GB"/>
          </a:p>
        </p:txBody>
      </p:sp>
    </p:spTree>
    <p:extLst>
      <p:ext uri="{BB962C8B-B14F-4D97-AF65-F5344CB8AC3E}">
        <p14:creationId xmlns:p14="http://schemas.microsoft.com/office/powerpoint/2010/main" val="2684800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4">
            <a:extLst>
              <a:ext uri="{FF2B5EF4-FFF2-40B4-BE49-F238E27FC236}">
                <a16:creationId xmlns:a16="http://schemas.microsoft.com/office/drawing/2014/main" id="{DCFFBDD1-FDA1-47EE-BEB2-31AA4A79FC5E}"/>
              </a:ext>
            </a:extLst>
          </p:cNvPr>
          <p:cNvSpPr txBox="1">
            <a:spLocks noChangeArrowheads="1"/>
          </p:cNvSpPr>
          <p:nvPr/>
        </p:nvSpPr>
        <p:spPr bwMode="auto">
          <a:xfrm>
            <a:off x="134938" y="846138"/>
            <a:ext cx="5846412" cy="335476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F449EF1B-78A7-44CA-9E98-918664BA87E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8. </a:t>
            </a:r>
            <a:r>
              <a:rPr lang="en-GB" sz="3200" dirty="0">
                <a:latin typeface="Arial" panose="020B0604020202020204" pitchFamily="34" charset="0"/>
                <a:cs typeface="Arial" panose="020B0604020202020204" pitchFamily="34" charset="0"/>
              </a:rPr>
              <a:t>Victim Support/Repeat Victims</a:t>
            </a:r>
          </a:p>
        </p:txBody>
      </p:sp>
      <p:sp>
        <p:nvSpPr>
          <p:cNvPr id="17413" name="TextBox 13">
            <a:extLst>
              <a:ext uri="{FF2B5EF4-FFF2-40B4-BE49-F238E27FC236}">
                <a16:creationId xmlns:a16="http://schemas.microsoft.com/office/drawing/2014/main" id="{7D6BA75E-3EB1-4DFB-A44B-F89EC0B0EE89}"/>
              </a:ext>
            </a:extLst>
          </p:cNvPr>
          <p:cNvSpPr txBox="1">
            <a:spLocks noChangeArrowheads="1"/>
          </p:cNvSpPr>
          <p:nvPr/>
        </p:nvSpPr>
        <p:spPr bwMode="auto">
          <a:xfrm>
            <a:off x="6084887" y="846138"/>
            <a:ext cx="5972175" cy="335476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400" b="1" i="1" dirty="0">
                <a:latin typeface="+mn-lt"/>
                <a:cs typeface="Arial"/>
              </a:rPr>
              <a:t>Overview</a:t>
            </a:r>
          </a:p>
          <a:p>
            <a:pPr algn="just" eaLnBrk="1" hangingPunct="1">
              <a:lnSpc>
                <a:spcPct val="100000"/>
              </a:lnSpc>
              <a:spcBef>
                <a:spcPct val="0"/>
              </a:spcBef>
              <a:buFontTx/>
              <a:buNone/>
            </a:pPr>
            <a:endParaRPr lang="en-GB" altLang="en-US" sz="600" dirty="0">
              <a:solidFill>
                <a:srgbClr val="000000"/>
              </a:solidFill>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200" dirty="0">
                <a:latin typeface="+mn-lt"/>
                <a:cs typeface="Arial"/>
              </a:rPr>
              <a:t>The number of repeat crime victims (those a victim of two or more crimes in a 12 month rolling period) has increased by 7.0% during Quarter 2 2022/23, to 8,558. This is the highest level within the timeframe, indicative of the rising crime trend. An increase of of 16.9% was recorded when comparing this quarter to Quarter 2 2019/20.</a:t>
            </a:r>
          </a:p>
          <a:p>
            <a:pPr algn="just" eaLnBrk="1" hangingPunct="1">
              <a:lnSpc>
                <a:spcPct val="100000"/>
              </a:lnSpc>
              <a:spcBef>
                <a:spcPct val="0"/>
              </a:spcBef>
              <a:buFontTx/>
              <a:buNone/>
            </a:pPr>
            <a:endParaRPr lang="en-GB" altLang="en-US" sz="600" dirty="0">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200" dirty="0">
                <a:latin typeface="+mn-lt"/>
                <a:cs typeface="Arial"/>
              </a:rPr>
              <a:t>These increases may be due in part to increased confidence in reporting by these repeat victims, potentially indicating an improvement in victim satisfaction in their initial contact with Gwent Police. </a:t>
            </a:r>
          </a:p>
          <a:p>
            <a:pPr algn="just" eaLnBrk="1" hangingPunct="1">
              <a:lnSpc>
                <a:spcPct val="100000"/>
              </a:lnSpc>
              <a:spcBef>
                <a:spcPct val="0"/>
              </a:spcBef>
              <a:buNone/>
            </a:pPr>
            <a:endParaRPr lang="en-GB" sz="600" dirty="0">
              <a:solidFill>
                <a:srgbClr val="000000"/>
              </a:solidFill>
              <a:latin typeface="+mn-lt"/>
              <a:cs typeface="Arial"/>
            </a:endParaRPr>
          </a:p>
          <a:p>
            <a:pPr algn="just" eaLnBrk="1" hangingPunct="1">
              <a:lnSpc>
                <a:spcPct val="100000"/>
              </a:lnSpc>
              <a:spcBef>
                <a:spcPct val="0"/>
              </a:spcBef>
              <a:buNone/>
            </a:pPr>
            <a:r>
              <a:rPr lang="en-GB" sz="1200" dirty="0">
                <a:solidFill>
                  <a:srgbClr val="000000"/>
                </a:solidFill>
                <a:latin typeface="+mn-lt"/>
                <a:cs typeface="Arial"/>
              </a:rPr>
              <a:t>During the last quarter 14,294 victims have been referred to the Victim Care Unit.  </a:t>
            </a:r>
          </a:p>
          <a:p>
            <a:pPr algn="just" eaLnBrk="1" hangingPunct="1">
              <a:lnSpc>
                <a:spcPct val="100000"/>
              </a:lnSpc>
              <a:spcBef>
                <a:spcPct val="0"/>
              </a:spcBef>
              <a:buNone/>
            </a:pPr>
            <a:r>
              <a:rPr lang="en-GB" sz="1200" dirty="0">
                <a:solidFill>
                  <a:srgbClr val="000000"/>
                </a:solidFill>
                <a:latin typeface="+mn-lt"/>
                <a:cs typeface="Arial"/>
              </a:rPr>
              <a:t>Continuous improvements are being made to ensure victims of crime:</a:t>
            </a:r>
          </a:p>
          <a:p>
            <a:pPr algn="just" eaLnBrk="1" hangingPunct="1">
              <a:lnSpc>
                <a:spcPct val="100000"/>
              </a:lnSpc>
              <a:spcBef>
                <a:spcPct val="0"/>
              </a:spcBef>
              <a:buNone/>
            </a:pPr>
            <a:r>
              <a:rPr lang="en-GB" sz="1200" dirty="0">
                <a:solidFill>
                  <a:srgbClr val="000000"/>
                </a:solidFill>
                <a:latin typeface="+mn-lt"/>
                <a:cs typeface="Arial"/>
              </a:rPr>
              <a:t>• Are assessed/referred for specialised support – 1,459 detailed needs assessments have been completed.</a:t>
            </a:r>
          </a:p>
          <a:p>
            <a:pPr algn="just" eaLnBrk="1" hangingPunct="1">
              <a:lnSpc>
                <a:spcPct val="100000"/>
              </a:lnSpc>
              <a:spcBef>
                <a:spcPct val="0"/>
              </a:spcBef>
              <a:buNone/>
            </a:pPr>
            <a:r>
              <a:rPr lang="en-GB" sz="1200" dirty="0">
                <a:solidFill>
                  <a:srgbClr val="000000"/>
                </a:solidFill>
                <a:latin typeface="+mn-lt"/>
                <a:cs typeface="Arial"/>
              </a:rPr>
              <a:t>• Kept updated throughout the criminal justice process –  the unit is currently providing regular updates to 2,759 victims.</a:t>
            </a:r>
          </a:p>
          <a:p>
            <a:pPr algn="just" eaLnBrk="1" hangingPunct="1">
              <a:lnSpc>
                <a:spcPct val="100000"/>
              </a:lnSpc>
              <a:spcBef>
                <a:spcPct val="0"/>
              </a:spcBef>
              <a:buNone/>
            </a:pPr>
            <a:r>
              <a:rPr lang="en-GB" sz="1200" dirty="0">
                <a:solidFill>
                  <a:srgbClr val="000000"/>
                </a:solidFill>
                <a:latin typeface="+mn-lt"/>
                <a:cs typeface="Arial"/>
              </a:rPr>
              <a:t>• Receive their entitlements under the Victims Code of Practice – 7,108 victims have been informed of their rights.</a:t>
            </a:r>
          </a:p>
        </p:txBody>
      </p:sp>
      <p:sp>
        <p:nvSpPr>
          <p:cNvPr id="12" name="TextBox 13">
            <a:extLst>
              <a:ext uri="{FF2B5EF4-FFF2-40B4-BE49-F238E27FC236}">
                <a16:creationId xmlns:a16="http://schemas.microsoft.com/office/drawing/2014/main" id="{C3E8E7A8-7D46-4C17-ABE8-B73645BE6E2B}"/>
              </a:ext>
            </a:extLst>
          </p:cNvPr>
          <p:cNvSpPr txBox="1">
            <a:spLocks noChangeArrowheads="1"/>
          </p:cNvSpPr>
          <p:nvPr/>
        </p:nvSpPr>
        <p:spPr bwMode="auto">
          <a:xfrm>
            <a:off x="134938" y="4369471"/>
            <a:ext cx="11922123" cy="2308324"/>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en-GB" altLang="en-US" sz="1200" dirty="0">
                <a:solidFill>
                  <a:srgbClr val="000000"/>
                </a:solidFill>
              </a:rPr>
              <a:t>The Witness Care Unit </a:t>
            </a:r>
            <a:r>
              <a:rPr lang="en-GB" sz="1200" dirty="0">
                <a:effectLst/>
                <a:latin typeface="Calibri" panose="020F0502020204030204" pitchFamily="34" charset="0"/>
                <a:ea typeface="Calibri" panose="020F0502020204030204" pitchFamily="34" charset="0"/>
                <a:cs typeface="Times New Roman" panose="02020603050405020304" pitchFamily="18" charset="0"/>
              </a:rPr>
              <a:t>continue to guide victims and witnesses through the final part of their criminal justice journey. The unit are currently supporting 6,837 victims and witnesses, with an average attendance rate of 91% for Magistrates Court and 94% for Crown Court.</a:t>
            </a:r>
          </a:p>
          <a:p>
            <a:pPr algn="just" eaLnBrk="1" hangingPunct="1">
              <a:lnSpc>
                <a:spcPct val="100000"/>
              </a:lnSpc>
              <a:spcBef>
                <a:spcPct val="0"/>
              </a:spcBef>
              <a:buNone/>
            </a:pPr>
            <a:endParaRPr lang="en-GB" sz="1200" dirty="0">
              <a:ea typeface="Calibri" panose="020F0502020204030204" pitchFamily="34" charset="0"/>
              <a:cs typeface="Times New Roman" panose="02020603050405020304" pitchFamily="18" charset="0"/>
            </a:endParaRPr>
          </a:p>
          <a:p>
            <a:pPr algn="just" eaLnBrk="1" hangingPunct="1">
              <a:lnSpc>
                <a:spcPct val="100000"/>
              </a:lnSpc>
              <a:spcBef>
                <a:spcPct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Survivor Engagement Co-Ordinator (SEC) continues to engage with survivors of sexual and domestic offences in order to gather feedback on their experience of reporting to Gwent Police</a:t>
            </a:r>
            <a:r>
              <a:rPr lang="en-GB" sz="1200" dirty="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with themes and trends being reported through the governance structure to enable change.  Recent improvements have been made to gather feedback from cases within the Domestic Abuse (DA) and Rape and Serious Sexual Offences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RASSO</a:t>
            </a:r>
            <a:r>
              <a:rPr lang="en-GB" sz="1200" dirty="0">
                <a:effectLst/>
                <a:latin typeface="Calibri" panose="020F0502020204030204" pitchFamily="34" charset="0"/>
                <a:ea typeface="Calibri" panose="020F0502020204030204" pitchFamily="34" charset="0"/>
                <a:cs typeface="Times New Roman" panose="02020603050405020304" pitchFamily="18" charset="0"/>
              </a:rPr>
              <a:t>) Scrutiny Panels to ensure a well-rounded and victim centred approach.  Both the SEC and Victim Reference Group consulted on the DA review and the subsequent DA toolkit to ensure victims remain at the heart of all we do.  The Victim Reference Group continues to grow from strength to strength with their knowledge and input being used right across the Violence Against Women/Domestic Abuse/Sexual Violence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VAWDASV</a:t>
            </a:r>
            <a:r>
              <a:rPr lang="en-GB" sz="1200" dirty="0">
                <a:effectLst/>
                <a:latin typeface="Calibri" panose="020F0502020204030204" pitchFamily="34" charset="0"/>
                <a:ea typeface="Calibri" panose="020F0502020204030204" pitchFamily="34" charset="0"/>
                <a:cs typeface="Times New Roman" panose="02020603050405020304" pitchFamily="18" charset="0"/>
              </a:rPr>
              <a:t>) sector to ensure whole service improvement.</a:t>
            </a:r>
          </a:p>
          <a:p>
            <a:pPr algn="just" eaLnBrk="1" hangingPunct="1">
              <a:lnSpc>
                <a:spcPct val="100000"/>
              </a:lnSpc>
              <a:spcBef>
                <a:spcPct val="0"/>
              </a:spcBef>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eaLnBrk="1" hangingPunct="1">
              <a:lnSpc>
                <a:spcPct val="100000"/>
              </a:lnSpc>
              <a:spcBef>
                <a:spcPct val="0"/>
              </a:spcBef>
              <a:buNone/>
            </a:pPr>
            <a:r>
              <a:rPr lang="en-GB" sz="1200" dirty="0">
                <a:ea typeface="Calibri" panose="020F0502020204030204" pitchFamily="34" charset="0"/>
                <a:cs typeface="Times New Roman" panose="02020603050405020304" pitchFamily="18" charset="0"/>
              </a:rPr>
              <a:t>The Special Measures Advisor role is </a:t>
            </a:r>
            <a:r>
              <a:rPr lang="en-GB" sz="1200" dirty="0">
                <a:effectLst/>
                <a:latin typeface="Calibri" panose="020F0502020204030204" pitchFamily="34" charset="0"/>
                <a:ea typeface="Calibri" panose="020F0502020204030204" pitchFamily="34" charset="0"/>
                <a:cs typeface="Times New Roman" panose="02020603050405020304" pitchFamily="18" charset="0"/>
              </a:rPr>
              <a:t>now up and running and provides quality assurance for the force by running a search for DA and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RASSO</a:t>
            </a:r>
            <a:r>
              <a:rPr lang="en-GB" sz="1200" dirty="0">
                <a:effectLst/>
                <a:latin typeface="Calibri" panose="020F0502020204030204" pitchFamily="34" charset="0"/>
                <a:ea typeface="Calibri" panose="020F0502020204030204" pitchFamily="34" charset="0"/>
                <a:cs typeface="Times New Roman" panose="02020603050405020304" pitchFamily="18" charset="0"/>
              </a:rPr>
              <a:t> court cases in which a ‘not guilty’ plea is anticipated. </a:t>
            </a:r>
            <a:r>
              <a:rPr lang="en-GB" sz="1200" dirty="0">
                <a:ea typeface="Calibri" panose="020F0502020204030204" pitchFamily="34" charset="0"/>
                <a:cs typeface="Times New Roman" panose="02020603050405020304" pitchFamily="18" charset="0"/>
              </a:rPr>
              <a:t>V</a:t>
            </a:r>
            <a:r>
              <a:rPr lang="en-GB" sz="1200" dirty="0">
                <a:effectLst/>
                <a:latin typeface="Calibri" panose="020F0502020204030204" pitchFamily="34" charset="0"/>
                <a:ea typeface="Calibri" panose="020F0502020204030204" pitchFamily="34" charset="0"/>
                <a:cs typeface="Times New Roman" panose="02020603050405020304" pitchFamily="18" charset="0"/>
              </a:rPr>
              <a:t>ictims and witnesses are then contacted to complete a tailored needs assessment that helps determine if special measures are required and which are most appropriate for them.  The role is raising awareness of the Remote Evidence Site and already there has been a significant increase in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MG2s</a:t>
            </a:r>
            <a:r>
              <a:rPr lang="en-GB" sz="1200" dirty="0">
                <a:effectLst/>
                <a:latin typeface="Calibri" panose="020F0502020204030204" pitchFamily="34" charset="0"/>
                <a:ea typeface="Calibri" panose="020F0502020204030204" pitchFamily="34" charset="0"/>
                <a:cs typeface="Times New Roman" panose="02020603050405020304" pitchFamily="18" charset="0"/>
              </a:rPr>
              <a:t> requesting this being submitted.</a:t>
            </a:r>
          </a:p>
        </p:txBody>
      </p:sp>
      <p:pic>
        <p:nvPicPr>
          <p:cNvPr id="5" name="Picture 4">
            <a:extLst>
              <a:ext uri="{FF2B5EF4-FFF2-40B4-BE49-F238E27FC236}">
                <a16:creationId xmlns:a16="http://schemas.microsoft.com/office/drawing/2014/main" id="{41089CFB-C766-40CA-BA4C-ABAD4E352F35}"/>
              </a:ext>
            </a:extLst>
          </p:cNvPr>
          <p:cNvPicPr>
            <a:picLocks noChangeAspect="1"/>
          </p:cNvPicPr>
          <p:nvPr/>
        </p:nvPicPr>
        <p:blipFill>
          <a:blip r:embed="rId3"/>
          <a:stretch>
            <a:fillRect/>
          </a:stretch>
        </p:blipFill>
        <p:spPr>
          <a:xfrm>
            <a:off x="350176" y="909236"/>
            <a:ext cx="5401524" cy="2432515"/>
          </a:xfrm>
          <a:prstGeom prst="rect">
            <a:avLst/>
          </a:prstGeom>
        </p:spPr>
      </p:pic>
      <p:pic>
        <p:nvPicPr>
          <p:cNvPr id="2" name="Picture 2" descr="Table&#10;&#10;Description automatically generated">
            <a:extLst>
              <a:ext uri="{FF2B5EF4-FFF2-40B4-BE49-F238E27FC236}">
                <a16:creationId xmlns:a16="http://schemas.microsoft.com/office/drawing/2014/main" id="{9FCFB0BA-2D11-4618-3D8C-76B8890E9616}"/>
              </a:ext>
            </a:extLst>
          </p:cNvPr>
          <p:cNvPicPr>
            <a:picLocks/>
          </p:cNvPicPr>
          <p:nvPr/>
        </p:nvPicPr>
        <p:blipFill>
          <a:blip r:embed="rId4"/>
          <a:stretch>
            <a:fillRect/>
          </a:stretch>
        </p:blipFill>
        <p:spPr>
          <a:xfrm>
            <a:off x="179327" y="3577431"/>
            <a:ext cx="5760000" cy="576000"/>
          </a:xfrm>
          <a:prstGeom prst="rect">
            <a:avLst/>
          </a:prstGeom>
        </p:spPr>
      </p:pic>
      <p:sp>
        <p:nvSpPr>
          <p:cNvPr id="3" name="Slide Number Placeholder 2">
            <a:extLst>
              <a:ext uri="{FF2B5EF4-FFF2-40B4-BE49-F238E27FC236}">
                <a16:creationId xmlns:a16="http://schemas.microsoft.com/office/drawing/2014/main" id="{429C0271-8254-48A2-9CC0-A99018326AB3}"/>
              </a:ext>
            </a:extLst>
          </p:cNvPr>
          <p:cNvSpPr>
            <a:spLocks noGrp="1"/>
          </p:cNvSpPr>
          <p:nvPr>
            <p:ph type="sldNum" sz="quarter" idx="12"/>
          </p:nvPr>
        </p:nvSpPr>
        <p:spPr/>
        <p:txBody>
          <a:bodyPr/>
          <a:lstStyle/>
          <a:p>
            <a:pPr>
              <a:defRPr/>
            </a:pPr>
            <a:fld id="{E10F5A08-06F6-4A77-9B0E-936CAC7C569E}" type="slidenum">
              <a:rPr lang="en-GB" smtClean="0"/>
              <a:pPr>
                <a:defRPr/>
              </a:pPr>
              <a:t>26</a:t>
            </a:fld>
            <a:endParaRPr lang="en-GB"/>
          </a:p>
        </p:txBody>
      </p:sp>
    </p:spTree>
    <p:extLst>
      <p:ext uri="{BB962C8B-B14F-4D97-AF65-F5344CB8AC3E}">
        <p14:creationId xmlns:p14="http://schemas.microsoft.com/office/powerpoint/2010/main" val="2721094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EF1B-78A7-44CA-9E98-918664BA87E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a:t>
            </a:r>
            <a:r>
              <a:rPr lang="en-GB" sz="3200" dirty="0">
                <a:latin typeface="Arial" panose="020B0604020202020204" pitchFamily="34" charset="0"/>
                <a:cs typeface="Arial" panose="020B0604020202020204" pitchFamily="34" charset="0"/>
              </a:rPr>
              <a:t>Victim Support/Repeat Victims continued</a:t>
            </a:r>
          </a:p>
        </p:txBody>
      </p:sp>
      <p:sp>
        <p:nvSpPr>
          <p:cNvPr id="12" name="TextBox 13">
            <a:extLst>
              <a:ext uri="{FF2B5EF4-FFF2-40B4-BE49-F238E27FC236}">
                <a16:creationId xmlns:a16="http://schemas.microsoft.com/office/drawing/2014/main" id="{C3E8E7A8-7D46-4C17-ABE8-B73645BE6E2B}"/>
              </a:ext>
            </a:extLst>
          </p:cNvPr>
          <p:cNvSpPr txBox="1">
            <a:spLocks noChangeArrowheads="1"/>
          </p:cNvSpPr>
          <p:nvPr/>
        </p:nvSpPr>
        <p:spPr bwMode="auto">
          <a:xfrm>
            <a:off x="134938" y="745427"/>
            <a:ext cx="11922123" cy="1292662"/>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Public Protection Unit has been supporting victims and protecting vulnerable people within the hubs. Over the past month they have received and processed 232 referrals for the West LPA, broken down as follows: 167 child protection referrals, 57 Protection of Vulnerable Adults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POVA</a:t>
            </a:r>
            <a:r>
              <a:rPr lang="en-GB" sz="1200" dirty="0">
                <a:effectLst/>
                <a:latin typeface="Calibri" panose="020F0502020204030204" pitchFamily="34" charset="0"/>
                <a:ea typeface="Calibri" panose="020F0502020204030204" pitchFamily="34" charset="0"/>
                <a:cs typeface="Times New Roman" panose="02020603050405020304" pitchFamily="18" charset="0"/>
              </a:rPr>
              <a:t>) referrals, four Professional Strategies (allegations against professionals), and four Child Sexual Exploitation (CSE) </a:t>
            </a:r>
            <a:r>
              <a:rPr lang="en-GB" sz="1200" dirty="0">
                <a:ea typeface="Calibri" panose="020F0502020204030204" pitchFamily="34" charset="0"/>
                <a:cs typeface="Times New Roman" panose="02020603050405020304" pitchFamily="18" charset="0"/>
              </a:rPr>
              <a:t>and</a:t>
            </a:r>
            <a:r>
              <a:rPr lang="en-GB" sz="1200" dirty="0">
                <a:effectLst/>
                <a:latin typeface="Calibri" panose="020F0502020204030204" pitchFamily="34" charset="0"/>
                <a:ea typeface="Calibri" panose="020F0502020204030204" pitchFamily="34" charset="0"/>
                <a:cs typeface="Times New Roman" panose="02020603050405020304" pitchFamily="18" charset="0"/>
              </a:rPr>
              <a:t> Child Criminal Exploitation (CCE) referrals. </a:t>
            </a:r>
          </a:p>
          <a:p>
            <a:pPr algn="just" eaLnBrk="1" hangingPunct="1">
              <a:lnSpc>
                <a:spcPct val="100000"/>
              </a:lnSpc>
              <a:spcBef>
                <a:spcPct val="0"/>
              </a:spcBef>
              <a:buNone/>
            </a:pPr>
            <a:endParaRPr lang="en-GB" sz="600" dirty="0">
              <a:ea typeface="Calibri" panose="020F0502020204030204" pitchFamily="34" charset="0"/>
              <a:cs typeface="Times New Roman" panose="02020603050405020304" pitchFamily="18" charset="0"/>
            </a:endParaRPr>
          </a:p>
          <a:p>
            <a:pPr algn="just" eaLnBrk="1" hangingPunct="1">
              <a:lnSpc>
                <a:spcPct val="100000"/>
              </a:lnSpc>
              <a:spcBef>
                <a:spcPct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As a result of these meetings, 87 investigations and joint visits have been undertaken. All of these matters refer to vulnerable people that live within the west of Gwent. They have had contact with specialist officers to deal with the matters from the outset, offering support and advice along with partner agencies to assist in the safeguarding and welfare of the victims and their families. </a:t>
            </a:r>
          </a:p>
        </p:txBody>
      </p:sp>
      <p:sp>
        <p:nvSpPr>
          <p:cNvPr id="2" name="Slide Number Placeholder 1">
            <a:extLst>
              <a:ext uri="{FF2B5EF4-FFF2-40B4-BE49-F238E27FC236}">
                <a16:creationId xmlns:a16="http://schemas.microsoft.com/office/drawing/2014/main" id="{6F8966DF-B4B0-40C1-B904-8B6AF4729EA8}"/>
              </a:ext>
            </a:extLst>
          </p:cNvPr>
          <p:cNvSpPr>
            <a:spLocks noGrp="1"/>
          </p:cNvSpPr>
          <p:nvPr>
            <p:ph type="sldNum" sz="quarter" idx="12"/>
          </p:nvPr>
        </p:nvSpPr>
        <p:spPr/>
        <p:txBody>
          <a:bodyPr/>
          <a:lstStyle/>
          <a:p>
            <a:pPr>
              <a:defRPr/>
            </a:pPr>
            <a:fld id="{E10F5A08-06F6-4A77-9B0E-936CAC7C569E}" type="slidenum">
              <a:rPr lang="en-GB" smtClean="0"/>
              <a:pPr>
                <a:defRPr/>
              </a:pPr>
              <a:t>27</a:t>
            </a:fld>
            <a:endParaRPr lang="en-GB"/>
          </a:p>
        </p:txBody>
      </p:sp>
    </p:spTree>
    <p:extLst>
      <p:ext uri="{BB962C8B-B14F-4D97-AF65-F5344CB8AC3E}">
        <p14:creationId xmlns:p14="http://schemas.microsoft.com/office/powerpoint/2010/main" val="2597863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D59C6-3427-4FAD-843B-4E1470CD038A}"/>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Increase Community Confidence in Policing</a:t>
            </a:r>
          </a:p>
        </p:txBody>
      </p:sp>
      <p:sp>
        <p:nvSpPr>
          <p:cNvPr id="2" name="TextBox 1">
            <a:extLst>
              <a:ext uri="{FF2B5EF4-FFF2-40B4-BE49-F238E27FC236}">
                <a16:creationId xmlns:a16="http://schemas.microsoft.com/office/drawing/2014/main" id="{D374D7F8-BD87-4E5D-9B45-E9FB9505A929}"/>
              </a:ext>
            </a:extLst>
          </p:cNvPr>
          <p:cNvSpPr txBox="1"/>
          <p:nvPr/>
        </p:nvSpPr>
        <p:spPr>
          <a:xfrm>
            <a:off x="5301842" y="939176"/>
            <a:ext cx="4152551" cy="2893100"/>
          </a:xfrm>
          <a:prstGeom prst="rect">
            <a:avLst/>
          </a:prstGeom>
          <a:noFill/>
        </p:spPr>
        <p:txBody>
          <a:bodyPr wrap="square" rtlCol="0">
            <a:spAutoFit/>
          </a:bodyPr>
          <a:lstStyle/>
          <a:p>
            <a:r>
              <a:rPr lang="en-GB" sz="1400" b="1" dirty="0">
                <a:effectLst/>
                <a:latin typeface="Calibri" panose="020F0502020204030204" pitchFamily="34" charset="0"/>
                <a:ea typeface="Calibri" panose="020F0502020204030204" pitchFamily="34" charset="0"/>
              </a:rPr>
              <a:t>Key commitments</a:t>
            </a:r>
          </a:p>
          <a:p>
            <a:r>
              <a:rPr lang="en-GB" sz="1400" dirty="0">
                <a:effectLst/>
                <a:latin typeface="Calibri" panose="020F0502020204030204" pitchFamily="34" charset="0"/>
                <a:ea typeface="Calibri" panose="020F0502020204030204" pitchFamily="34" charset="0"/>
              </a:rPr>
              <a:t>• Increase the effectiveness of officer and staff </a:t>
            </a:r>
          </a:p>
          <a:p>
            <a:r>
              <a:rPr lang="en-GB" sz="1400" dirty="0">
                <a:effectLst/>
                <a:latin typeface="Calibri" panose="020F0502020204030204" pitchFamily="34" charset="0"/>
                <a:ea typeface="Calibri" panose="020F0502020204030204" pitchFamily="34" charset="0"/>
              </a:rPr>
              <a:t>engagement with residents in their communities, </a:t>
            </a:r>
          </a:p>
          <a:p>
            <a:r>
              <a:rPr lang="en-GB" sz="1400" dirty="0">
                <a:effectLst/>
                <a:latin typeface="Calibri" panose="020F0502020204030204" pitchFamily="34" charset="0"/>
                <a:ea typeface="Calibri" panose="020F0502020204030204" pitchFamily="34" charset="0"/>
              </a:rPr>
              <a:t>and community confidence and trust in Gwent </a:t>
            </a:r>
          </a:p>
          <a:p>
            <a:r>
              <a:rPr lang="en-GB" sz="1400" dirty="0">
                <a:effectLst/>
                <a:latin typeface="Calibri" panose="020F0502020204030204" pitchFamily="34" charset="0"/>
                <a:ea typeface="Calibri" panose="020F0502020204030204" pitchFamily="34" charset="0"/>
              </a:rPr>
              <a:t>Police</a:t>
            </a:r>
          </a:p>
          <a:p>
            <a:r>
              <a:rPr lang="en-GB" sz="1400" dirty="0">
                <a:effectLst/>
                <a:latin typeface="Calibri" panose="020F0502020204030204" pitchFamily="34" charset="0"/>
                <a:ea typeface="Calibri" panose="020F0502020204030204" pitchFamily="34" charset="0"/>
              </a:rPr>
              <a:t>• Improve the accessibility of neighbourhood </a:t>
            </a:r>
          </a:p>
          <a:p>
            <a:r>
              <a:rPr lang="en-GB" sz="1400" dirty="0">
                <a:effectLst/>
                <a:latin typeface="Calibri" panose="020F0502020204030204" pitchFamily="34" charset="0"/>
                <a:ea typeface="Calibri" panose="020F0502020204030204" pitchFamily="34" charset="0"/>
              </a:rPr>
              <a:t>police teams through a variety of contact </a:t>
            </a:r>
          </a:p>
          <a:p>
            <a:r>
              <a:rPr lang="en-GB" sz="1400" dirty="0">
                <a:effectLst/>
                <a:latin typeface="Calibri" panose="020F0502020204030204" pitchFamily="34" charset="0"/>
                <a:ea typeface="Calibri" panose="020F0502020204030204" pitchFamily="34" charset="0"/>
              </a:rPr>
              <a:t>channels that meet the needs of the public</a:t>
            </a:r>
          </a:p>
          <a:p>
            <a:r>
              <a:rPr lang="en-GB" sz="1400" dirty="0">
                <a:effectLst/>
                <a:latin typeface="Calibri" panose="020F0502020204030204" pitchFamily="34" charset="0"/>
                <a:ea typeface="Calibri" panose="020F0502020204030204" pitchFamily="34" charset="0"/>
              </a:rPr>
              <a:t>• Increase reporting of crime by communities </a:t>
            </a:r>
          </a:p>
          <a:p>
            <a:r>
              <a:rPr lang="en-GB" sz="1400" dirty="0">
                <a:effectLst/>
                <a:latin typeface="Calibri" panose="020F0502020204030204" pitchFamily="34" charset="0"/>
                <a:ea typeface="Calibri" panose="020F0502020204030204" pitchFamily="34" charset="0"/>
              </a:rPr>
              <a:t>that are less likely to engage with the police</a:t>
            </a:r>
          </a:p>
          <a:p>
            <a:r>
              <a:rPr lang="en-GB" sz="1400" dirty="0">
                <a:effectLst/>
                <a:latin typeface="Calibri" panose="020F0502020204030204" pitchFamily="34" charset="0"/>
                <a:ea typeface="Calibri" panose="020F0502020204030204" pitchFamily="34" charset="0"/>
              </a:rPr>
              <a:t>• Further increase officer and staff diversity </a:t>
            </a:r>
          </a:p>
          <a:p>
            <a:r>
              <a:rPr lang="en-GB" sz="1400" dirty="0">
                <a:effectLst/>
                <a:latin typeface="Calibri" panose="020F0502020204030204" pitchFamily="34" charset="0"/>
                <a:ea typeface="Calibri" panose="020F0502020204030204" pitchFamily="34" charset="0"/>
              </a:rPr>
              <a:t>to ensure our police service reflects the </a:t>
            </a:r>
          </a:p>
          <a:p>
            <a:r>
              <a:rPr lang="en-GB" sz="1400" dirty="0">
                <a:effectLst/>
                <a:latin typeface="Calibri" panose="020F0502020204030204" pitchFamily="34" charset="0"/>
                <a:ea typeface="Calibri" panose="020F0502020204030204" pitchFamily="34" charset="0"/>
              </a:rPr>
              <a:t>communities that we serve</a:t>
            </a:r>
          </a:p>
        </p:txBody>
      </p:sp>
      <p:sp>
        <p:nvSpPr>
          <p:cNvPr id="5" name="TextBox 4">
            <a:extLst>
              <a:ext uri="{FF2B5EF4-FFF2-40B4-BE49-F238E27FC236}">
                <a16:creationId xmlns:a16="http://schemas.microsoft.com/office/drawing/2014/main" id="{C83DA6D1-8BBB-41D7-BBB0-6A3DCC16069B}"/>
              </a:ext>
            </a:extLst>
          </p:cNvPr>
          <p:cNvSpPr txBox="1"/>
          <p:nvPr/>
        </p:nvSpPr>
        <p:spPr>
          <a:xfrm>
            <a:off x="355134" y="1000731"/>
            <a:ext cx="6274966" cy="1600438"/>
          </a:xfrm>
          <a:prstGeom prst="rect">
            <a:avLst/>
          </a:prstGeom>
          <a:noFill/>
        </p:spPr>
        <p:txBody>
          <a:bodyPr wrap="square" rtlCol="0">
            <a:spAutoFit/>
          </a:bodyPr>
          <a:lstStyle/>
          <a:p>
            <a:pPr marL="342900" indent="-342900">
              <a:buAutoNum type="arabicPeriod"/>
            </a:pPr>
            <a:r>
              <a:rPr lang="en-GB" sz="1400" dirty="0"/>
              <a:t>Perceptions Survey</a:t>
            </a:r>
          </a:p>
          <a:p>
            <a:pPr marL="342900" indent="-342900">
              <a:buAutoNum type="arabicPeriod"/>
            </a:pPr>
            <a:r>
              <a:rPr lang="en-GB" sz="1400" dirty="0"/>
              <a:t>Victim Satisfaction</a:t>
            </a:r>
          </a:p>
          <a:p>
            <a:pPr marL="342900" indent="-342900">
              <a:buAutoNum type="arabicPeriod"/>
            </a:pPr>
            <a:r>
              <a:rPr lang="en-GB" sz="1400" dirty="0"/>
              <a:t>Representative Workforce</a:t>
            </a:r>
          </a:p>
          <a:p>
            <a:pPr marL="342900" indent="-342900">
              <a:buAutoNum type="arabicPeriod"/>
            </a:pPr>
            <a:r>
              <a:rPr lang="en-GB" sz="1400" dirty="0"/>
              <a:t>999 Demand</a:t>
            </a:r>
          </a:p>
          <a:p>
            <a:pPr marL="342900" indent="-342900">
              <a:buAutoNum type="arabicPeriod"/>
            </a:pPr>
            <a:r>
              <a:rPr lang="en-GB" sz="1400" dirty="0"/>
              <a:t>101 Demand</a:t>
            </a:r>
          </a:p>
          <a:p>
            <a:pPr marL="342900" indent="-342900">
              <a:buAutoNum type="arabicPeriod"/>
            </a:pPr>
            <a:r>
              <a:rPr lang="en-GB" sz="1400" dirty="0"/>
              <a:t>Initiatives &amp; Events</a:t>
            </a:r>
          </a:p>
          <a:p>
            <a:pPr marL="342900" indent="-342900">
              <a:buAutoNum type="arabicPeriod"/>
            </a:pPr>
            <a:endParaRPr lang="en-GB" sz="1400" dirty="0"/>
          </a:p>
        </p:txBody>
      </p:sp>
      <p:sp>
        <p:nvSpPr>
          <p:cNvPr id="3" name="Slide Number Placeholder 2">
            <a:extLst>
              <a:ext uri="{FF2B5EF4-FFF2-40B4-BE49-F238E27FC236}">
                <a16:creationId xmlns:a16="http://schemas.microsoft.com/office/drawing/2014/main" id="{0D659ADD-2BF7-417A-B4F1-3620C7DFABCC}"/>
              </a:ext>
            </a:extLst>
          </p:cNvPr>
          <p:cNvSpPr>
            <a:spLocks noGrp="1"/>
          </p:cNvSpPr>
          <p:nvPr>
            <p:ph type="sldNum" sz="quarter" idx="12"/>
          </p:nvPr>
        </p:nvSpPr>
        <p:spPr/>
        <p:txBody>
          <a:bodyPr/>
          <a:lstStyle/>
          <a:p>
            <a:pPr>
              <a:defRPr/>
            </a:pPr>
            <a:fld id="{E10F5A08-06F6-4A77-9B0E-936CAC7C569E}" type="slidenum">
              <a:rPr lang="en-GB" smtClean="0"/>
              <a:pPr>
                <a:defRPr/>
              </a:pPr>
              <a:t>28</a:t>
            </a:fld>
            <a:endParaRPr lang="en-GB"/>
          </a:p>
        </p:txBody>
      </p:sp>
    </p:spTree>
    <p:extLst>
      <p:ext uri="{BB962C8B-B14F-4D97-AF65-F5344CB8AC3E}">
        <p14:creationId xmlns:p14="http://schemas.microsoft.com/office/powerpoint/2010/main" val="2917739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7CF062F5-F51E-4E7F-B6DE-E4A81D6B0AE5}"/>
              </a:ext>
            </a:extLst>
          </p:cNvPr>
          <p:cNvPicPr>
            <a:picLocks noChangeAspect="1"/>
          </p:cNvPicPr>
          <p:nvPr/>
        </p:nvPicPr>
        <p:blipFill>
          <a:blip r:embed="rId3"/>
          <a:stretch>
            <a:fillRect/>
          </a:stretch>
        </p:blipFill>
        <p:spPr>
          <a:xfrm>
            <a:off x="6235534" y="2292547"/>
            <a:ext cx="2585559" cy="1336058"/>
          </a:xfrm>
          <a:prstGeom prst="rect">
            <a:avLst/>
          </a:prstGeom>
        </p:spPr>
      </p:pic>
      <p:pic>
        <p:nvPicPr>
          <p:cNvPr id="29" name="Picture 28">
            <a:extLst>
              <a:ext uri="{FF2B5EF4-FFF2-40B4-BE49-F238E27FC236}">
                <a16:creationId xmlns:a16="http://schemas.microsoft.com/office/drawing/2014/main" id="{9C56DFF8-AEF3-4C08-A918-A97360048ABC}"/>
              </a:ext>
            </a:extLst>
          </p:cNvPr>
          <p:cNvPicPr>
            <a:picLocks noChangeAspect="1"/>
          </p:cNvPicPr>
          <p:nvPr/>
        </p:nvPicPr>
        <p:blipFill>
          <a:blip r:embed="rId4"/>
          <a:stretch>
            <a:fillRect/>
          </a:stretch>
        </p:blipFill>
        <p:spPr>
          <a:xfrm>
            <a:off x="120838" y="1146007"/>
            <a:ext cx="1435624" cy="1446338"/>
          </a:xfrm>
          <a:prstGeom prst="rect">
            <a:avLst/>
          </a:prstGeom>
        </p:spPr>
      </p:pic>
      <p:pic>
        <p:nvPicPr>
          <p:cNvPr id="5" name="Picture 4">
            <a:extLst>
              <a:ext uri="{FF2B5EF4-FFF2-40B4-BE49-F238E27FC236}">
                <a16:creationId xmlns:a16="http://schemas.microsoft.com/office/drawing/2014/main" id="{D2452EF7-517E-4655-87BE-C42E2D635473}"/>
              </a:ext>
            </a:extLst>
          </p:cNvPr>
          <p:cNvPicPr>
            <a:picLocks noChangeAspect="1"/>
          </p:cNvPicPr>
          <p:nvPr/>
        </p:nvPicPr>
        <p:blipFill>
          <a:blip r:embed="rId5"/>
          <a:stretch>
            <a:fillRect/>
          </a:stretch>
        </p:blipFill>
        <p:spPr>
          <a:xfrm>
            <a:off x="863537" y="2644897"/>
            <a:ext cx="759000" cy="442750"/>
          </a:xfrm>
          <a:prstGeom prst="rect">
            <a:avLst/>
          </a:prstGeom>
        </p:spPr>
      </p:pic>
      <p:sp>
        <p:nvSpPr>
          <p:cNvPr id="17" name="Rectangle 16">
            <a:extLst>
              <a:ext uri="{FF2B5EF4-FFF2-40B4-BE49-F238E27FC236}">
                <a16:creationId xmlns:a16="http://schemas.microsoft.com/office/drawing/2014/main" id="{0EBF04CF-5594-4843-AC5F-39F0964E3374}"/>
              </a:ext>
            </a:extLst>
          </p:cNvPr>
          <p:cNvSpPr/>
          <p:nvPr/>
        </p:nvSpPr>
        <p:spPr>
          <a:xfrm>
            <a:off x="64841" y="717372"/>
            <a:ext cx="12066138" cy="6085360"/>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673D704-B643-4EE4-802B-9263C618DA6C}"/>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Arial" panose="020B0604020202020204"/>
                <a:ea typeface="+mn-ea"/>
                <a:cs typeface="+mn-cs"/>
              </a:rPr>
              <a:t>	1. Perceptions Survey</a:t>
            </a:r>
          </a:p>
        </p:txBody>
      </p:sp>
      <p:sp>
        <p:nvSpPr>
          <p:cNvPr id="7" name="TextBox 6">
            <a:extLst>
              <a:ext uri="{FF2B5EF4-FFF2-40B4-BE49-F238E27FC236}">
                <a16:creationId xmlns:a16="http://schemas.microsoft.com/office/drawing/2014/main" id="{EFD9330C-DB9F-4A5F-8D02-C8EF506DEEFB}"/>
              </a:ext>
            </a:extLst>
          </p:cNvPr>
          <p:cNvSpPr txBox="1"/>
          <p:nvPr/>
        </p:nvSpPr>
        <p:spPr>
          <a:xfrm>
            <a:off x="6211281" y="1075520"/>
            <a:ext cx="3569008" cy="1107996"/>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i="0" u="none" strike="noStrike" kern="1200" cap="none" spc="0" normalizeH="0" baseline="0" noProof="0">
                <a:ln>
                  <a:noFill/>
                </a:ln>
                <a:effectLst/>
                <a:uLnTx/>
                <a:uFillTx/>
                <a:latin typeface="Arial" panose="020B0604020202020204"/>
                <a:ea typeface="+mn-ea"/>
                <a:cs typeface="+mn-cs"/>
              </a:rPr>
              <a:t>More than a </a:t>
            </a:r>
            <a:r>
              <a:rPr kumimoji="0" lang="en-GB" sz="1100" b="1" i="0" u="none" strike="noStrike" kern="1200" cap="none" spc="0" normalizeH="0" baseline="0" noProof="0">
                <a:ln>
                  <a:noFill/>
                </a:ln>
                <a:effectLst/>
                <a:uLnTx/>
                <a:uFillTx/>
                <a:latin typeface="Arial" panose="020B0604020202020204"/>
                <a:ea typeface="+mn-ea"/>
                <a:cs typeface="+mn-cs"/>
              </a:rPr>
              <a:t>third</a:t>
            </a:r>
            <a:r>
              <a:rPr kumimoji="0" lang="en-GB" sz="1100" i="0" u="none" strike="noStrike" kern="1200" cap="none" spc="0" normalizeH="0" baseline="0" noProof="0">
                <a:ln>
                  <a:noFill/>
                </a:ln>
                <a:effectLst/>
                <a:uLnTx/>
                <a:uFillTx/>
                <a:latin typeface="Arial" panose="020B0604020202020204"/>
                <a:ea typeface="+mn-ea"/>
                <a:cs typeface="+mn-cs"/>
              </a:rPr>
              <a:t> </a:t>
            </a:r>
            <a:r>
              <a:rPr kumimoji="0" lang="en-GB" sz="1100" b="1" i="0" u="none" strike="noStrike" kern="1200" cap="none" spc="0" normalizeH="0" baseline="0" noProof="0">
                <a:ln>
                  <a:noFill/>
                </a:ln>
                <a:effectLst/>
                <a:uLnTx/>
                <a:uFillTx/>
                <a:latin typeface="Arial" panose="020B0604020202020204"/>
                <a:ea typeface="+mn-ea"/>
                <a:cs typeface="+mn-cs"/>
              </a:rPr>
              <a:t>(35%) </a:t>
            </a:r>
            <a:r>
              <a:rPr kumimoji="0" lang="en-GB" sz="1100" b="0" i="0" u="none" strike="noStrike" kern="1200" cap="none" spc="0" normalizeH="0" baseline="0" noProof="0">
                <a:ln>
                  <a:noFill/>
                </a:ln>
                <a:effectLst/>
                <a:uLnTx/>
                <a:uFillTx/>
                <a:latin typeface="Arial" panose="020B0604020202020204"/>
                <a:ea typeface="+mn-ea"/>
                <a:cs typeface="+mn-cs"/>
              </a:rPr>
              <a:t>feel that crime and ASB are a problem in their area.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effectLst/>
                <a:uLnTx/>
                <a:uFillTx/>
                <a:latin typeface="Arial" panose="020B0604020202020204"/>
                <a:ea typeface="+mn-ea"/>
                <a:cs typeface="+mn-cs"/>
              </a:rPr>
              <a:t>From the last quarter, this is an </a:t>
            </a:r>
            <a:r>
              <a:rPr lang="en-GB" sz="1100">
                <a:latin typeface="Arial" panose="020B0604020202020204"/>
              </a:rPr>
              <a:t>increase of</a:t>
            </a:r>
            <a:r>
              <a:rPr kumimoji="0" lang="en-GB" sz="1100" b="0" i="0" u="none" strike="noStrike" kern="1200" cap="none" spc="0" normalizeH="0" baseline="0" noProof="0">
                <a:ln>
                  <a:noFill/>
                </a:ln>
                <a:effectLst/>
                <a:uLnTx/>
                <a:uFillTx/>
                <a:latin typeface="Arial" panose="020B0604020202020204"/>
                <a:ea typeface="+mn-ea"/>
                <a:cs typeface="+mn-cs"/>
              </a:rPr>
              <a:t> three percentage points. </a:t>
            </a:r>
            <a:r>
              <a:rPr kumimoji="0" lang="en-GB" sz="1100" b="1" i="0" u="none" strike="noStrike" kern="1200" cap="none" spc="0" normalizeH="0" baseline="0" noProof="0">
                <a:ln>
                  <a:noFill/>
                </a:ln>
                <a:effectLst/>
                <a:uLnTx/>
                <a:uFillTx/>
                <a:latin typeface="Arial" panose="020B0604020202020204"/>
                <a:ea typeface="+mn-ea"/>
                <a:cs typeface="+mn-cs"/>
              </a:rPr>
              <a:t>Newport (49%) </a:t>
            </a:r>
            <a:r>
              <a:rPr kumimoji="0" lang="en-GB" sz="1100" b="0" i="0" u="none" strike="noStrike" kern="1200" cap="none" spc="0" normalizeH="0" baseline="0" noProof="0">
                <a:ln>
                  <a:noFill/>
                </a:ln>
                <a:effectLst/>
                <a:uLnTx/>
                <a:uFillTx/>
                <a:latin typeface="Arial" panose="020B0604020202020204"/>
                <a:ea typeface="+mn-ea"/>
                <a:cs typeface="+mn-cs"/>
              </a:rPr>
              <a:t>is the area of highest concern whereas </a:t>
            </a:r>
            <a:r>
              <a:rPr kumimoji="0" lang="en-GB" sz="1100" b="1" i="0" u="none" strike="noStrike" kern="1200" cap="none" spc="0" normalizeH="0" baseline="0" noProof="0">
                <a:ln>
                  <a:noFill/>
                </a:ln>
                <a:effectLst/>
                <a:uLnTx/>
                <a:uFillTx/>
                <a:latin typeface="Arial" panose="020B0604020202020204"/>
                <a:ea typeface="+mn-ea"/>
                <a:cs typeface="+mn-cs"/>
              </a:rPr>
              <a:t>Monmouthshire (24%)</a:t>
            </a:r>
            <a:r>
              <a:rPr kumimoji="0" lang="en-GB" sz="1100" b="0" i="0" u="none" strike="noStrike" kern="1200" cap="none" spc="0" normalizeH="0" baseline="0" noProof="0">
                <a:ln>
                  <a:noFill/>
                </a:ln>
                <a:effectLst/>
                <a:uLnTx/>
                <a:uFillTx/>
                <a:latin typeface="Arial" panose="020B0604020202020204"/>
                <a:ea typeface="+mn-ea"/>
                <a:cs typeface="+mn-cs"/>
              </a:rPr>
              <a:t> has the lowest perceived concern.</a:t>
            </a:r>
          </a:p>
        </p:txBody>
      </p:sp>
      <p:sp>
        <p:nvSpPr>
          <p:cNvPr id="12" name="TextBox 11">
            <a:extLst>
              <a:ext uri="{FF2B5EF4-FFF2-40B4-BE49-F238E27FC236}">
                <a16:creationId xmlns:a16="http://schemas.microsoft.com/office/drawing/2014/main" id="{FE25C12E-C51F-42B9-94BC-948C3BFBC825}"/>
              </a:ext>
            </a:extLst>
          </p:cNvPr>
          <p:cNvSpPr txBox="1"/>
          <p:nvPr/>
        </p:nvSpPr>
        <p:spPr>
          <a:xfrm>
            <a:off x="6120250" y="3620277"/>
            <a:ext cx="1909325" cy="229293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effectLst/>
                <a:uLnTx/>
                <a:uFillTx/>
                <a:latin typeface="Arial" panose="020B0604020202020204"/>
                <a:ea typeface="+mn-ea"/>
                <a:cs typeface="+mn-cs"/>
              </a:rPr>
              <a:t>Three-fifths (60%) </a:t>
            </a:r>
            <a:r>
              <a:rPr kumimoji="0" lang="en-GB" sz="1100" b="0" i="0" u="none" strike="noStrike" kern="1200" cap="none" spc="0" normalizeH="0" baseline="0" noProof="0" dirty="0">
                <a:ln>
                  <a:noFill/>
                </a:ln>
                <a:effectLst/>
                <a:uLnTx/>
                <a:uFillTx/>
                <a:latin typeface="Arial" panose="020B0604020202020204"/>
                <a:ea typeface="+mn-ea"/>
                <a:cs typeface="+mn-cs"/>
              </a:rPr>
              <a:t>agree that Gwent Police are dealing with important issues in their community. This reduced by 3 percentage points from </a:t>
            </a:r>
            <a:r>
              <a:rPr kumimoji="0" lang="en-GB" sz="1100" b="0" i="0" u="none" strike="noStrike" kern="1200" cap="none" spc="0" normalizeH="0" baseline="0" noProof="0" dirty="0" err="1">
                <a:ln>
                  <a:noFill/>
                </a:ln>
                <a:effectLst/>
                <a:uLnTx/>
                <a:uFillTx/>
                <a:latin typeface="Arial" panose="020B0604020202020204"/>
                <a:ea typeface="+mn-ea"/>
                <a:cs typeface="+mn-cs"/>
              </a:rPr>
              <a:t>Q4</a:t>
            </a:r>
            <a:r>
              <a:rPr kumimoji="0" lang="en-GB" sz="1100" b="0" i="0" u="none" strike="noStrike" kern="1200" cap="none" spc="0" normalizeH="0" baseline="0" noProof="0" dirty="0">
                <a:ln>
                  <a:noFill/>
                </a:ln>
                <a:effectLst/>
                <a:uLnTx/>
                <a:uFillTx/>
                <a:latin typeface="Arial" panose="020B0604020202020204"/>
                <a:ea typeface="+mn-ea"/>
                <a:cs typeface="+mn-cs"/>
              </a:rPr>
              <a:t> 2021-22. All sectors have similar individual perceptions with the highest being </a:t>
            </a:r>
            <a:r>
              <a:rPr kumimoji="0" lang="en-GB" sz="1100" b="1" i="0" u="none" strike="noStrike" kern="1200" cap="none" spc="0" normalizeH="0" baseline="0" noProof="0" dirty="0">
                <a:ln>
                  <a:noFill/>
                </a:ln>
                <a:effectLst/>
                <a:uLnTx/>
                <a:uFillTx/>
                <a:latin typeface="Arial" panose="020B0604020202020204"/>
                <a:ea typeface="+mn-ea"/>
                <a:cs typeface="+mn-cs"/>
              </a:rPr>
              <a:t>Monmouth (65%) </a:t>
            </a:r>
            <a:r>
              <a:rPr kumimoji="0" lang="en-GB" sz="1100" b="0" i="0" u="none" strike="noStrike" kern="1200" cap="none" spc="0" normalizeH="0" baseline="0" noProof="0" dirty="0">
                <a:ln>
                  <a:noFill/>
                </a:ln>
                <a:effectLst/>
                <a:uLnTx/>
                <a:uFillTx/>
                <a:latin typeface="Arial" panose="020B0604020202020204"/>
                <a:ea typeface="+mn-ea"/>
                <a:cs typeface="+mn-cs"/>
              </a:rPr>
              <a:t>and the lowest </a:t>
            </a:r>
            <a:r>
              <a:rPr kumimoji="0" lang="en-GB" sz="1100" b="1" i="0" u="none" strike="noStrike" kern="1200" cap="none" spc="0" normalizeH="0" baseline="0" noProof="0" dirty="0">
                <a:ln>
                  <a:noFill/>
                </a:ln>
                <a:effectLst/>
                <a:uLnTx/>
                <a:uFillTx/>
                <a:latin typeface="Arial" panose="020B0604020202020204"/>
                <a:ea typeface="+mn-ea"/>
                <a:cs typeface="+mn-cs"/>
              </a:rPr>
              <a:t>Newport (56%) </a:t>
            </a:r>
            <a:r>
              <a:rPr kumimoji="0" lang="en-GB" sz="1100" b="0" i="0" u="none" strike="noStrike" kern="1200" cap="none" spc="0" normalizeH="0" baseline="0" noProof="0" dirty="0">
                <a:ln>
                  <a:noFill/>
                </a:ln>
                <a:effectLst/>
                <a:uLnTx/>
                <a:uFillTx/>
                <a:latin typeface="Arial" panose="020B0604020202020204"/>
                <a:ea typeface="+mn-ea"/>
                <a:cs typeface="+mn-cs"/>
              </a:rPr>
              <a:t>in agreement.</a:t>
            </a:r>
          </a:p>
        </p:txBody>
      </p:sp>
      <p:sp>
        <p:nvSpPr>
          <p:cNvPr id="28" name="TextBox 27">
            <a:extLst>
              <a:ext uri="{FF2B5EF4-FFF2-40B4-BE49-F238E27FC236}">
                <a16:creationId xmlns:a16="http://schemas.microsoft.com/office/drawing/2014/main" id="{AE51D9EF-5ECF-450F-8137-A887003220E4}"/>
              </a:ext>
            </a:extLst>
          </p:cNvPr>
          <p:cNvSpPr txBox="1"/>
          <p:nvPr/>
        </p:nvSpPr>
        <p:spPr>
          <a:xfrm>
            <a:off x="3559700" y="2691554"/>
            <a:ext cx="262255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effectLst/>
                <a:uLnTx/>
                <a:uFillTx/>
                <a:latin typeface="Arial" panose="020B0604020202020204"/>
                <a:ea typeface="+mn-ea"/>
                <a:cs typeface="+mn-cs"/>
              </a:rPr>
              <a:t>Eight in </a:t>
            </a:r>
            <a:r>
              <a:rPr lang="en-GB" sz="1100" b="1" dirty="0">
                <a:latin typeface="Arial" panose="020B0604020202020204"/>
              </a:rPr>
              <a:t>10</a:t>
            </a:r>
            <a:r>
              <a:rPr kumimoji="0" lang="en-GB" sz="1100" b="1" i="0" u="none" strike="noStrike" kern="1200" cap="none" spc="0" normalizeH="0" baseline="0" noProof="0" dirty="0">
                <a:ln>
                  <a:noFill/>
                </a:ln>
                <a:effectLst/>
                <a:uLnTx/>
                <a:uFillTx/>
                <a:latin typeface="Arial" panose="020B0604020202020204"/>
                <a:ea typeface="+mn-ea"/>
                <a:cs typeface="+mn-cs"/>
              </a:rPr>
              <a:t> </a:t>
            </a:r>
            <a:r>
              <a:rPr kumimoji="0" lang="en-GB" sz="1100" b="0" i="0" u="none" strike="noStrike" kern="1200" cap="none" spc="0" normalizeH="0" baseline="0" noProof="0" dirty="0">
                <a:ln>
                  <a:noFill/>
                </a:ln>
                <a:effectLst/>
                <a:uLnTx/>
                <a:uFillTx/>
                <a:latin typeface="Arial" panose="020B0604020202020204"/>
                <a:ea typeface="+mn-ea"/>
                <a:cs typeface="+mn-cs"/>
              </a:rPr>
              <a:t>residents are confident they would receive a good service from Gwent Police if they had to report a crime or incident. </a:t>
            </a:r>
          </a:p>
        </p:txBody>
      </p:sp>
      <p:sp>
        <p:nvSpPr>
          <p:cNvPr id="35" name="Rectangle 34">
            <a:extLst>
              <a:ext uri="{FF2B5EF4-FFF2-40B4-BE49-F238E27FC236}">
                <a16:creationId xmlns:a16="http://schemas.microsoft.com/office/drawing/2014/main" id="{B4048DEA-1848-4B2A-897E-F3481E0E438A}"/>
              </a:ext>
            </a:extLst>
          </p:cNvPr>
          <p:cNvSpPr/>
          <p:nvPr/>
        </p:nvSpPr>
        <p:spPr>
          <a:xfrm>
            <a:off x="9893947" y="722571"/>
            <a:ext cx="2229210" cy="6074697"/>
          </a:xfrm>
          <a:prstGeom prst="rect">
            <a:avLst/>
          </a:prstGeom>
          <a:solidFill>
            <a:srgbClr val="102B66">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FA3F73A8-D8A9-46A1-A103-382E8B708828}"/>
              </a:ext>
            </a:extLst>
          </p:cNvPr>
          <p:cNvSpPr txBox="1"/>
          <p:nvPr/>
        </p:nvSpPr>
        <p:spPr>
          <a:xfrm>
            <a:off x="1556463" y="1061374"/>
            <a:ext cx="1955538" cy="1277273"/>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a:latin typeface="Arial" panose="020B0604020202020204"/>
              </a:rPr>
              <a:t>Almost </a:t>
            </a:r>
            <a:r>
              <a:rPr kumimoji="0" lang="en-GB" sz="1100" b="1" i="0" u="none" strike="noStrike" kern="1200" cap="none" spc="0" normalizeH="0" baseline="0" noProof="0">
                <a:ln>
                  <a:noFill/>
                </a:ln>
                <a:effectLst/>
                <a:uLnTx/>
                <a:uFillTx/>
                <a:latin typeface="Arial" panose="020B0604020202020204"/>
                <a:ea typeface="+mn-ea"/>
                <a:cs typeface="+mn-cs"/>
              </a:rPr>
              <a:t>Three-quarters</a:t>
            </a:r>
            <a:r>
              <a:rPr kumimoji="0" lang="en-GB" sz="1100" i="0" u="none" strike="noStrike" kern="1200" cap="none" spc="0" normalizeH="0" baseline="0" noProof="0">
                <a:ln>
                  <a:noFill/>
                </a:ln>
                <a:effectLst/>
                <a:uLnTx/>
                <a:uFillTx/>
                <a:latin typeface="Arial" panose="020B0604020202020204"/>
                <a:ea typeface="+mn-ea"/>
                <a:cs typeface="+mn-cs"/>
              </a:rPr>
              <a:t> </a:t>
            </a:r>
            <a:r>
              <a:rPr kumimoji="0" lang="en-GB" sz="1100" b="1" i="0" u="none" strike="noStrike" kern="1200" cap="none" spc="0" normalizeH="0" baseline="0" noProof="0">
                <a:ln>
                  <a:noFill/>
                </a:ln>
                <a:effectLst/>
                <a:uLnTx/>
                <a:uFillTx/>
                <a:latin typeface="Arial" panose="020B0604020202020204"/>
                <a:ea typeface="+mn-ea"/>
                <a:cs typeface="+mn-cs"/>
              </a:rPr>
              <a:t>(73%) </a:t>
            </a:r>
            <a:r>
              <a:rPr kumimoji="0" lang="en-GB" sz="1100" b="0" i="0" u="none" strike="noStrike" kern="1200" cap="none" spc="0" normalizeH="0" baseline="0" noProof="0">
                <a:ln>
                  <a:noFill/>
                </a:ln>
                <a:effectLst/>
                <a:uLnTx/>
                <a:uFillTx/>
                <a:latin typeface="Arial" panose="020B0604020202020204"/>
                <a:ea typeface="+mn-ea"/>
                <a:cs typeface="+mn-cs"/>
              </a:rPr>
              <a:t>of people agree they have confidence in the police in their area. This is lowest in </a:t>
            </a:r>
            <a:r>
              <a:rPr kumimoji="0" lang="en-GB" sz="1100" b="1" i="0" u="none" strike="noStrike" kern="1200" cap="none" spc="0" normalizeH="0" baseline="0" noProof="0">
                <a:ln>
                  <a:noFill/>
                </a:ln>
                <a:effectLst/>
                <a:uLnTx/>
                <a:uFillTx/>
                <a:latin typeface="Arial" panose="020B0604020202020204"/>
                <a:ea typeface="+mn-ea"/>
                <a:cs typeface="+mn-cs"/>
              </a:rPr>
              <a:t>Newport (</a:t>
            </a:r>
            <a:r>
              <a:rPr lang="en-GB" sz="1100" b="1">
                <a:latin typeface="Arial" panose="020B0604020202020204"/>
              </a:rPr>
              <a:t>68</a:t>
            </a:r>
            <a:r>
              <a:rPr kumimoji="0" lang="en-GB" sz="1100" b="1" i="0" u="none" strike="noStrike" kern="1200" cap="none" spc="0" normalizeH="0" baseline="0" noProof="0">
                <a:ln>
                  <a:noFill/>
                </a:ln>
                <a:effectLst/>
                <a:uLnTx/>
                <a:uFillTx/>
                <a:latin typeface="Arial" panose="020B0604020202020204"/>
                <a:ea typeface="+mn-ea"/>
                <a:cs typeface="+mn-cs"/>
              </a:rPr>
              <a:t>%) </a:t>
            </a:r>
            <a:r>
              <a:rPr kumimoji="0" lang="en-GB" sz="1100" b="0" i="0" u="none" strike="noStrike" kern="1200" cap="none" spc="0" normalizeH="0" baseline="0" noProof="0">
                <a:ln>
                  <a:noFill/>
                </a:ln>
                <a:effectLst/>
                <a:uLnTx/>
                <a:uFillTx/>
                <a:latin typeface="Arial" panose="020B0604020202020204"/>
                <a:ea typeface="+mn-ea"/>
                <a:cs typeface="+mn-cs"/>
              </a:rPr>
              <a:t>and highest in </a:t>
            </a:r>
            <a:r>
              <a:rPr kumimoji="0" lang="en-GB" sz="1100" b="1" i="0" u="none" strike="noStrike" kern="1200" cap="none" spc="0" normalizeH="0" baseline="0" noProof="0">
                <a:ln>
                  <a:noFill/>
                </a:ln>
                <a:effectLst/>
                <a:uLnTx/>
                <a:uFillTx/>
                <a:latin typeface="Arial" panose="020B0604020202020204"/>
                <a:ea typeface="+mn-ea"/>
                <a:cs typeface="+mn-cs"/>
              </a:rPr>
              <a:t>Monmouthshire (79%).</a:t>
            </a:r>
          </a:p>
        </p:txBody>
      </p:sp>
      <p:sp>
        <p:nvSpPr>
          <p:cNvPr id="23" name="TextBox 22">
            <a:extLst>
              <a:ext uri="{FF2B5EF4-FFF2-40B4-BE49-F238E27FC236}">
                <a16:creationId xmlns:a16="http://schemas.microsoft.com/office/drawing/2014/main" id="{A3D20513-E006-4AFB-9255-6098C9079728}"/>
              </a:ext>
            </a:extLst>
          </p:cNvPr>
          <p:cNvSpPr txBox="1"/>
          <p:nvPr/>
        </p:nvSpPr>
        <p:spPr>
          <a:xfrm>
            <a:off x="6235470" y="6070414"/>
            <a:ext cx="3699068" cy="60016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00" b="1" dirty="0">
                <a:latin typeface="Arial" panose="020B0604020202020204"/>
              </a:rPr>
              <a:t>3</a:t>
            </a:r>
            <a:r>
              <a:rPr kumimoji="0" lang="en-GB" sz="1100" b="1" i="0" u="none" strike="noStrike" kern="1200" cap="none" spc="0" normalizeH="0" baseline="0" noProof="0" dirty="0">
                <a:ln>
                  <a:noFill/>
                </a:ln>
                <a:effectLst/>
                <a:uLnTx/>
                <a:uFillTx/>
                <a:latin typeface="Arial" panose="020B0604020202020204"/>
                <a:ea typeface="+mn-ea"/>
                <a:cs typeface="+mn-cs"/>
              </a:rPr>
              <a:t>.0%</a:t>
            </a:r>
            <a:r>
              <a:rPr kumimoji="0" lang="en-GB" sz="1100" b="0" i="0" u="none" strike="noStrike" kern="1200" cap="none" spc="0" normalizeH="0" baseline="0" noProof="0" dirty="0">
                <a:ln>
                  <a:noFill/>
                </a:ln>
                <a:effectLst/>
                <a:uLnTx/>
                <a:uFillTx/>
                <a:latin typeface="Arial" panose="020B0604020202020204"/>
                <a:ea typeface="+mn-ea"/>
                <a:cs typeface="+mn-cs"/>
              </a:rPr>
              <a:t> have been a victim of crime and did not report to Gwent Police. Applying this to the population of Gwent, this would equate to </a:t>
            </a:r>
            <a:r>
              <a:rPr kumimoji="0" lang="en-GB" sz="1100" b="1" i="0" u="none" strike="noStrike" kern="1200" cap="none" spc="0" normalizeH="0" baseline="0" noProof="0" dirty="0">
                <a:ln>
                  <a:noFill/>
                </a:ln>
                <a:effectLst/>
                <a:uLnTx/>
                <a:uFillTx/>
                <a:latin typeface="Arial" panose="020B0604020202020204"/>
                <a:ea typeface="+mn-ea"/>
                <a:cs typeface="+mn-cs"/>
              </a:rPr>
              <a:t>17,631</a:t>
            </a:r>
            <a:r>
              <a:rPr kumimoji="0" lang="en-GB" sz="1100" b="0" i="0" u="none" strike="noStrike" kern="1200" cap="none" spc="0" normalizeH="0" baseline="0" noProof="0" dirty="0">
                <a:ln>
                  <a:noFill/>
                </a:ln>
                <a:effectLst/>
                <a:uLnTx/>
                <a:uFillTx/>
                <a:latin typeface="Arial" panose="020B0604020202020204"/>
                <a:ea typeface="+mn-ea"/>
                <a:cs typeface="+mn-cs"/>
              </a:rPr>
              <a:t> individuals.</a:t>
            </a:r>
          </a:p>
        </p:txBody>
      </p:sp>
      <p:pic>
        <p:nvPicPr>
          <p:cNvPr id="9" name="Picture 8">
            <a:extLst>
              <a:ext uri="{FF2B5EF4-FFF2-40B4-BE49-F238E27FC236}">
                <a16:creationId xmlns:a16="http://schemas.microsoft.com/office/drawing/2014/main" id="{1B214370-C7ED-460C-8086-2C249B2AA0E1}"/>
              </a:ext>
            </a:extLst>
          </p:cNvPr>
          <p:cNvPicPr>
            <a:picLocks noChangeAspect="1"/>
          </p:cNvPicPr>
          <p:nvPr/>
        </p:nvPicPr>
        <p:blipFill>
          <a:blip r:embed="rId6"/>
          <a:stretch>
            <a:fillRect/>
          </a:stretch>
        </p:blipFill>
        <p:spPr>
          <a:xfrm>
            <a:off x="148753" y="2626145"/>
            <a:ext cx="759000" cy="452170"/>
          </a:xfrm>
          <a:prstGeom prst="rect">
            <a:avLst/>
          </a:prstGeom>
        </p:spPr>
      </p:pic>
      <p:sp>
        <p:nvSpPr>
          <p:cNvPr id="45" name="Rectangle 44">
            <a:extLst>
              <a:ext uri="{FF2B5EF4-FFF2-40B4-BE49-F238E27FC236}">
                <a16:creationId xmlns:a16="http://schemas.microsoft.com/office/drawing/2014/main" id="{81BA0001-F78C-4690-AA18-35F2C61FF8A3}"/>
              </a:ext>
            </a:extLst>
          </p:cNvPr>
          <p:cNvSpPr/>
          <p:nvPr/>
        </p:nvSpPr>
        <p:spPr>
          <a:xfrm>
            <a:off x="3512001" y="717369"/>
            <a:ext cx="2700208" cy="6085359"/>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4" name="Rectangle 53">
            <a:extLst>
              <a:ext uri="{FF2B5EF4-FFF2-40B4-BE49-F238E27FC236}">
                <a16:creationId xmlns:a16="http://schemas.microsoft.com/office/drawing/2014/main" id="{6CD8CD33-2F34-4495-BC78-30AC8DC6A68A}"/>
              </a:ext>
            </a:extLst>
          </p:cNvPr>
          <p:cNvSpPr/>
          <p:nvPr/>
        </p:nvSpPr>
        <p:spPr>
          <a:xfrm>
            <a:off x="67016" y="717370"/>
            <a:ext cx="3444984" cy="6085361"/>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464F29ED-67C4-4986-A36E-10A812620D2A}"/>
              </a:ext>
            </a:extLst>
          </p:cNvPr>
          <p:cNvPicPr>
            <a:picLocks noChangeAspect="1"/>
          </p:cNvPicPr>
          <p:nvPr/>
        </p:nvPicPr>
        <p:blipFill>
          <a:blip r:embed="rId7"/>
          <a:stretch>
            <a:fillRect/>
          </a:stretch>
        </p:blipFill>
        <p:spPr>
          <a:xfrm>
            <a:off x="2457092" y="2633050"/>
            <a:ext cx="895350" cy="1828251"/>
          </a:xfrm>
          <a:prstGeom prst="rect">
            <a:avLst/>
          </a:prstGeom>
        </p:spPr>
      </p:pic>
      <p:sp>
        <p:nvSpPr>
          <p:cNvPr id="41" name="Title 1">
            <a:extLst>
              <a:ext uri="{FF2B5EF4-FFF2-40B4-BE49-F238E27FC236}">
                <a16:creationId xmlns:a16="http://schemas.microsoft.com/office/drawing/2014/main" id="{F55EBE1F-023A-4192-82F5-72DF0D717AAA}"/>
              </a:ext>
            </a:extLst>
          </p:cNvPr>
          <p:cNvSpPr txBox="1">
            <a:spLocks/>
          </p:cNvSpPr>
          <p:nvPr/>
        </p:nvSpPr>
        <p:spPr>
          <a:xfrm>
            <a:off x="77883" y="709958"/>
            <a:ext cx="3646391" cy="362565"/>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00" u="sng">
                <a:solidFill>
                  <a:schemeClr val="tx1">
                    <a:lumMod val="65000"/>
                    <a:lumOff val="35000"/>
                  </a:schemeClr>
                </a:solidFill>
              </a:rPr>
              <a:t>Confidence in the Police</a:t>
            </a:r>
          </a:p>
        </p:txBody>
      </p:sp>
      <p:sp>
        <p:nvSpPr>
          <p:cNvPr id="43" name="TextBox 42">
            <a:extLst>
              <a:ext uri="{FF2B5EF4-FFF2-40B4-BE49-F238E27FC236}">
                <a16:creationId xmlns:a16="http://schemas.microsoft.com/office/drawing/2014/main" id="{3A29E8E0-B223-4377-AF79-BE1C5DDE070C}"/>
              </a:ext>
            </a:extLst>
          </p:cNvPr>
          <p:cNvSpPr txBox="1"/>
          <p:nvPr/>
        </p:nvSpPr>
        <p:spPr>
          <a:xfrm>
            <a:off x="133674" y="3326937"/>
            <a:ext cx="2121902" cy="938719"/>
          </a:xfrm>
          <a:prstGeom prst="rect">
            <a:avLst/>
          </a:prstGeom>
          <a:noFill/>
        </p:spPr>
        <p:txBody>
          <a:bodyPr wrap="square">
            <a:spAutoFit/>
          </a:bodyPr>
          <a:lstStyle/>
          <a:p>
            <a:r>
              <a:rPr kumimoji="0" lang="en-GB" sz="1100" i="0" u="none" strike="noStrike" kern="1200" cap="none" spc="0" normalizeH="0" baseline="0" noProof="0">
                <a:ln>
                  <a:noFill/>
                </a:ln>
                <a:effectLst/>
                <a:uLnTx/>
                <a:uFillTx/>
                <a:latin typeface="Arial" panose="020B0604020202020204"/>
                <a:ea typeface="+mn-ea"/>
                <a:cs typeface="+mn-cs"/>
              </a:rPr>
              <a:t>Ethnic minority groups </a:t>
            </a:r>
            <a:r>
              <a:rPr kumimoji="0" lang="en-GB" sz="1100" b="0" i="0" u="none" strike="noStrike" kern="1200" cap="none" spc="0" normalizeH="0" baseline="0" noProof="0">
                <a:ln>
                  <a:noFill/>
                </a:ln>
                <a:effectLst/>
                <a:uLnTx/>
                <a:uFillTx/>
                <a:latin typeface="Arial" panose="020B0604020202020204"/>
                <a:ea typeface="+mn-ea"/>
                <a:cs typeface="+mn-cs"/>
              </a:rPr>
              <a:t>have less confidence in this statement, with </a:t>
            </a:r>
            <a:r>
              <a:rPr kumimoji="0" lang="en-GB" sz="1100" b="1" i="0" u="none" strike="noStrike" kern="1200" cap="none" spc="0" normalizeH="0" baseline="0" noProof="0">
                <a:ln>
                  <a:noFill/>
                </a:ln>
                <a:effectLst/>
                <a:uLnTx/>
                <a:uFillTx/>
                <a:latin typeface="Arial" panose="020B0604020202020204"/>
                <a:ea typeface="+mn-ea"/>
                <a:cs typeface="+mn-cs"/>
              </a:rPr>
              <a:t>49%</a:t>
            </a:r>
            <a:r>
              <a:rPr kumimoji="0" lang="en-GB" sz="1100" b="0" i="0" u="none" strike="noStrike" kern="1200" cap="none" spc="0" normalizeH="0" baseline="0" noProof="0">
                <a:ln>
                  <a:noFill/>
                </a:ln>
                <a:effectLst/>
                <a:uLnTx/>
                <a:uFillTx/>
                <a:latin typeface="Arial" panose="020B0604020202020204"/>
                <a:ea typeface="+mn-ea"/>
                <a:cs typeface="+mn-cs"/>
              </a:rPr>
              <a:t> agreeing they have confidence in police in their area.</a:t>
            </a:r>
            <a:endParaRPr lang="en-GB" sz="1600"/>
          </a:p>
        </p:txBody>
      </p:sp>
      <p:sp>
        <p:nvSpPr>
          <p:cNvPr id="47" name="TextBox 46">
            <a:extLst>
              <a:ext uri="{FF2B5EF4-FFF2-40B4-BE49-F238E27FC236}">
                <a16:creationId xmlns:a16="http://schemas.microsoft.com/office/drawing/2014/main" id="{50B6A1F2-47FD-4E0E-B0BE-ED2E5723A4D6}"/>
              </a:ext>
            </a:extLst>
          </p:cNvPr>
          <p:cNvSpPr txBox="1"/>
          <p:nvPr/>
        </p:nvSpPr>
        <p:spPr>
          <a:xfrm>
            <a:off x="199854" y="4766744"/>
            <a:ext cx="3305898" cy="2123658"/>
          </a:xfrm>
          <a:prstGeom prst="rect">
            <a:avLst/>
          </a:prstGeom>
          <a:noFill/>
        </p:spPr>
        <p:txBody>
          <a:bodyPr wrap="square">
            <a:spAutoFit/>
          </a:bodyPr>
          <a:lstStyle/>
          <a:p>
            <a:pPr algn="ctr"/>
            <a:endParaRPr lang="en-GB" sz="1100" dirty="0"/>
          </a:p>
          <a:p>
            <a:pPr algn="ctr"/>
            <a:r>
              <a:rPr lang="en-GB" sz="1100" dirty="0">
                <a:effectLst/>
                <a:latin typeface="Calibri" panose="020F0502020204030204" pitchFamily="34" charset="0"/>
                <a:ea typeface="Times New Roman" panose="02020603050405020304" pitchFamily="18" charset="0"/>
              </a:rPr>
              <a:t>Overview: The neighbourhood policing teams in Caerphilly North </a:t>
            </a:r>
            <a:r>
              <a:rPr lang="en-GB" sz="1100" dirty="0">
                <a:effectLst/>
                <a:latin typeface="Calibri" panose="020F0502020204030204" pitchFamily="34" charset="0"/>
                <a:ea typeface="Calibri" panose="020F0502020204030204" pitchFamily="34" charset="0"/>
                <a:cs typeface="Times New Roman" panose="02020603050405020304" pitchFamily="18" charset="0"/>
              </a:rPr>
              <a:t>have held 23 Police Surgeries and a number for community-based engagement activities, including a MacMillan coffee morning in September which </a:t>
            </a:r>
            <a:r>
              <a:rPr lang="en-GB" sz="1100" dirty="0">
                <a:ea typeface="Calibri" panose="020F0502020204030204" pitchFamily="34" charset="0"/>
                <a:cs typeface="Times New Roman" panose="02020603050405020304" pitchFamily="18" charset="0"/>
              </a:rPr>
              <a:t>was </a:t>
            </a:r>
            <a:r>
              <a:rPr lang="en-GB" sz="1100" dirty="0">
                <a:effectLst/>
                <a:latin typeface="Calibri" panose="020F0502020204030204" pitchFamily="34" charset="0"/>
                <a:ea typeface="Calibri" panose="020F0502020204030204" pitchFamily="34" charset="0"/>
                <a:cs typeface="Times New Roman" panose="02020603050405020304" pitchFamily="18" charset="0"/>
              </a:rPr>
              <a:t>attended by over 100 members of the public and raised £450 for the charity. The event provided an opportunity to discuss community policing, provide crime prevention materials and offer community reassurance about the teams work across the section</a:t>
            </a:r>
          </a:p>
          <a:p>
            <a:pPr algn="ctr"/>
            <a:endParaRPr lang="en-GB" sz="1100" b="1" dirty="0"/>
          </a:p>
        </p:txBody>
      </p:sp>
      <p:sp>
        <p:nvSpPr>
          <p:cNvPr id="4" name="Rectangle 3">
            <a:extLst>
              <a:ext uri="{FF2B5EF4-FFF2-40B4-BE49-F238E27FC236}">
                <a16:creationId xmlns:a16="http://schemas.microsoft.com/office/drawing/2014/main" id="{66EC38E0-29C0-4CEE-B1A1-56DF39594B80}"/>
              </a:ext>
            </a:extLst>
          </p:cNvPr>
          <p:cNvSpPr/>
          <p:nvPr/>
        </p:nvSpPr>
        <p:spPr>
          <a:xfrm>
            <a:off x="2984003" y="3785933"/>
            <a:ext cx="351693" cy="164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836EBBF7-E2FD-4A47-B8F5-789F802F42B7}"/>
              </a:ext>
            </a:extLst>
          </p:cNvPr>
          <p:cNvSpPr txBox="1"/>
          <p:nvPr/>
        </p:nvSpPr>
        <p:spPr>
          <a:xfrm>
            <a:off x="2888912" y="3760514"/>
            <a:ext cx="6230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Minority</a:t>
            </a:r>
          </a:p>
        </p:txBody>
      </p:sp>
      <p:pic>
        <p:nvPicPr>
          <p:cNvPr id="34" name="Picture 33">
            <a:extLst>
              <a:ext uri="{FF2B5EF4-FFF2-40B4-BE49-F238E27FC236}">
                <a16:creationId xmlns:a16="http://schemas.microsoft.com/office/drawing/2014/main" id="{0800AA32-AE60-4783-BF14-1A9C7652F5D2}"/>
              </a:ext>
            </a:extLst>
          </p:cNvPr>
          <p:cNvPicPr>
            <a:picLocks noChangeAspect="1"/>
          </p:cNvPicPr>
          <p:nvPr/>
        </p:nvPicPr>
        <p:blipFill>
          <a:blip r:embed="rId8"/>
          <a:stretch>
            <a:fillRect/>
          </a:stretch>
        </p:blipFill>
        <p:spPr>
          <a:xfrm>
            <a:off x="3614580" y="1217743"/>
            <a:ext cx="2507232" cy="1417411"/>
          </a:xfrm>
          <a:prstGeom prst="rect">
            <a:avLst/>
          </a:prstGeom>
        </p:spPr>
      </p:pic>
      <p:pic>
        <p:nvPicPr>
          <p:cNvPr id="39" name="Picture 38">
            <a:extLst>
              <a:ext uri="{FF2B5EF4-FFF2-40B4-BE49-F238E27FC236}">
                <a16:creationId xmlns:a16="http://schemas.microsoft.com/office/drawing/2014/main" id="{941251F8-3516-40F3-89C3-E4616C5F065E}"/>
              </a:ext>
            </a:extLst>
          </p:cNvPr>
          <p:cNvPicPr>
            <a:picLocks noChangeAspect="1"/>
          </p:cNvPicPr>
          <p:nvPr/>
        </p:nvPicPr>
        <p:blipFill>
          <a:blip r:embed="rId9"/>
          <a:stretch>
            <a:fillRect/>
          </a:stretch>
        </p:blipFill>
        <p:spPr>
          <a:xfrm>
            <a:off x="4395442" y="3682813"/>
            <a:ext cx="866775" cy="2200275"/>
          </a:xfrm>
          <a:prstGeom prst="rect">
            <a:avLst/>
          </a:prstGeom>
        </p:spPr>
      </p:pic>
      <p:sp>
        <p:nvSpPr>
          <p:cNvPr id="33" name="Rectangle 32">
            <a:extLst>
              <a:ext uri="{FF2B5EF4-FFF2-40B4-BE49-F238E27FC236}">
                <a16:creationId xmlns:a16="http://schemas.microsoft.com/office/drawing/2014/main" id="{2EB69A24-48DE-493D-8FBC-E5493260812D}"/>
              </a:ext>
            </a:extLst>
          </p:cNvPr>
          <p:cNvSpPr/>
          <p:nvPr/>
        </p:nvSpPr>
        <p:spPr>
          <a:xfrm>
            <a:off x="4887426" y="5168803"/>
            <a:ext cx="351693" cy="1646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864E5C37-3DD3-4C70-A141-CC97536FB2B6}"/>
              </a:ext>
            </a:extLst>
          </p:cNvPr>
          <p:cNvSpPr txBox="1"/>
          <p:nvPr/>
        </p:nvSpPr>
        <p:spPr>
          <a:xfrm>
            <a:off x="4788600" y="5154418"/>
            <a:ext cx="55104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Minority</a:t>
            </a:r>
          </a:p>
        </p:txBody>
      </p:sp>
      <p:sp>
        <p:nvSpPr>
          <p:cNvPr id="55" name="TextBox 54">
            <a:extLst>
              <a:ext uri="{FF2B5EF4-FFF2-40B4-BE49-F238E27FC236}">
                <a16:creationId xmlns:a16="http://schemas.microsoft.com/office/drawing/2014/main" id="{C9EE4752-4C63-4F53-96E3-D0A3123A1121}"/>
              </a:ext>
            </a:extLst>
          </p:cNvPr>
          <p:cNvSpPr txBox="1"/>
          <p:nvPr/>
        </p:nvSpPr>
        <p:spPr>
          <a:xfrm>
            <a:off x="3518250" y="5918858"/>
            <a:ext cx="2710971" cy="769441"/>
          </a:xfrm>
          <a:prstGeom prst="rect">
            <a:avLst/>
          </a:prstGeom>
          <a:noFill/>
        </p:spPr>
        <p:txBody>
          <a:bodyPr wrap="square">
            <a:spAutoFit/>
          </a:bodyPr>
          <a:lstStyle/>
          <a:p>
            <a:pPr algn="ctr"/>
            <a:r>
              <a:rPr kumimoji="0" lang="en-GB" sz="1100" b="1" i="0" u="none" strike="noStrike" kern="1200" cap="none" spc="0" normalizeH="0" baseline="0" noProof="0" dirty="0">
                <a:ln>
                  <a:noFill/>
                </a:ln>
                <a:effectLst/>
                <a:uLnTx/>
                <a:uFillTx/>
                <a:latin typeface="Arial" panose="020B0604020202020204"/>
                <a:ea typeface="+mn-ea"/>
                <a:cs typeface="+mn-cs"/>
              </a:rPr>
              <a:t>32%</a:t>
            </a:r>
            <a:r>
              <a:rPr kumimoji="0" lang="en-GB" sz="1100" b="0" i="0" u="none" strike="noStrike" kern="1200" cap="none" spc="0" normalizeH="0" baseline="0" noProof="0" dirty="0">
                <a:ln>
                  <a:noFill/>
                </a:ln>
                <a:effectLst/>
                <a:uLnTx/>
                <a:uFillTx/>
                <a:latin typeface="Arial" panose="020B0604020202020204"/>
                <a:ea typeface="+mn-ea"/>
                <a:cs typeface="+mn-cs"/>
              </a:rPr>
              <a:t> of individuals in a minority ethnic group surveyed disagree with this statement, higher than white individuals at </a:t>
            </a:r>
            <a:r>
              <a:rPr kumimoji="0" lang="en-GB" sz="1100" b="1" i="0" u="none" strike="noStrike" kern="1200" cap="none" spc="0" normalizeH="0" baseline="0" noProof="0" dirty="0">
                <a:ln>
                  <a:noFill/>
                </a:ln>
                <a:effectLst/>
                <a:uLnTx/>
                <a:uFillTx/>
                <a:latin typeface="Arial" panose="020B0604020202020204"/>
                <a:ea typeface="+mn-ea"/>
                <a:cs typeface="+mn-cs"/>
              </a:rPr>
              <a:t>16%.</a:t>
            </a:r>
            <a:r>
              <a:rPr kumimoji="0" lang="en-GB" sz="1100" b="0" i="0" u="none" strike="noStrike" kern="1200" cap="none" spc="0" normalizeH="0" baseline="0" noProof="0" dirty="0">
                <a:ln>
                  <a:noFill/>
                </a:ln>
                <a:effectLst/>
                <a:uLnTx/>
                <a:uFillTx/>
                <a:latin typeface="Arial" panose="020B0604020202020204"/>
                <a:ea typeface="+mn-ea"/>
                <a:cs typeface="+mn-cs"/>
              </a:rPr>
              <a:t> </a:t>
            </a:r>
            <a:endParaRPr lang="en-GB" sz="1600" dirty="0"/>
          </a:p>
        </p:txBody>
      </p:sp>
      <p:sp>
        <p:nvSpPr>
          <p:cNvPr id="57" name="TextBox 56">
            <a:extLst>
              <a:ext uri="{FF2B5EF4-FFF2-40B4-BE49-F238E27FC236}">
                <a16:creationId xmlns:a16="http://schemas.microsoft.com/office/drawing/2014/main" id="{EA57BF53-4A64-475E-A2F7-1CBBFC293280}"/>
              </a:ext>
            </a:extLst>
          </p:cNvPr>
          <p:cNvSpPr txBox="1"/>
          <p:nvPr/>
        </p:nvSpPr>
        <p:spPr>
          <a:xfrm>
            <a:off x="3529172" y="667194"/>
            <a:ext cx="3271271"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sng"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Service Levels</a:t>
            </a:r>
          </a:p>
        </p:txBody>
      </p:sp>
      <p:sp>
        <p:nvSpPr>
          <p:cNvPr id="61" name="TextBox 60">
            <a:extLst>
              <a:ext uri="{FF2B5EF4-FFF2-40B4-BE49-F238E27FC236}">
                <a16:creationId xmlns:a16="http://schemas.microsoft.com/office/drawing/2014/main" id="{98255BF9-4FC8-43FE-B244-360C8DA78DAC}"/>
              </a:ext>
            </a:extLst>
          </p:cNvPr>
          <p:cNvSpPr txBox="1"/>
          <p:nvPr/>
        </p:nvSpPr>
        <p:spPr>
          <a:xfrm>
            <a:off x="6224995" y="687600"/>
            <a:ext cx="3271271"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sng" strike="noStrike" kern="1200" cap="none" spc="0" normalizeH="0" baseline="0" noProof="0">
                <a:ln>
                  <a:noFill/>
                </a:ln>
                <a:solidFill>
                  <a:prstClr val="black">
                    <a:lumMod val="65000"/>
                    <a:lumOff val="35000"/>
                  </a:prstClr>
                </a:solidFill>
                <a:effectLst/>
                <a:uLnTx/>
                <a:uFillTx/>
                <a:latin typeface="Arial" panose="020B0604020202020204"/>
                <a:ea typeface="+mn-ea"/>
                <a:cs typeface="+mn-cs"/>
              </a:rPr>
              <a:t>Local Concerns</a:t>
            </a:r>
          </a:p>
        </p:txBody>
      </p:sp>
      <p:sp>
        <p:nvSpPr>
          <p:cNvPr id="63" name="Speech Bubble: Rectangle 62">
            <a:extLst>
              <a:ext uri="{FF2B5EF4-FFF2-40B4-BE49-F238E27FC236}">
                <a16:creationId xmlns:a16="http://schemas.microsoft.com/office/drawing/2014/main" id="{E5F8BB5D-8F12-48D8-9B49-697C0A69CB0E}"/>
              </a:ext>
            </a:extLst>
          </p:cNvPr>
          <p:cNvSpPr/>
          <p:nvPr/>
        </p:nvSpPr>
        <p:spPr>
          <a:xfrm>
            <a:off x="9948494" y="753155"/>
            <a:ext cx="2103040" cy="2675845"/>
          </a:xfrm>
          <a:prstGeom prst="wedgeRectCallout">
            <a:avLst>
              <a:gd name="adj1" fmla="val -11889"/>
              <a:gd name="adj2" fmla="val 59154"/>
            </a:avLst>
          </a:prstGeom>
          <a:solidFill>
            <a:srgbClr val="92D050"/>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a:ln>
                  <a:noFill/>
                </a:ln>
                <a:solidFill>
                  <a:prstClr val="white"/>
                </a:solidFill>
                <a:effectLst/>
                <a:uLnTx/>
                <a:uFillTx/>
                <a:latin typeface="Calibri"/>
                <a:ea typeface="+mn-ea"/>
                <a:cs typeface="+mn-cs"/>
              </a:rPr>
              <a:t>Positive </a:t>
            </a:r>
            <a:r>
              <a:rPr lang="en-GB" kern="0">
                <a:solidFill>
                  <a:prstClr val="white"/>
                </a:solidFill>
                <a:latin typeface="Calibri"/>
              </a:rPr>
              <a:t>E</a:t>
            </a:r>
            <a:r>
              <a:rPr kumimoji="0" lang="en-GB" b="0" i="0" u="none" strike="noStrike" kern="0" cap="none" spc="0" normalizeH="0" baseline="0" noProof="0" err="1">
                <a:ln>
                  <a:noFill/>
                </a:ln>
                <a:solidFill>
                  <a:prstClr val="white"/>
                </a:solidFill>
                <a:effectLst/>
                <a:uLnTx/>
                <a:uFillTx/>
                <a:latin typeface="Calibri"/>
                <a:ea typeface="+mn-ea"/>
                <a:cs typeface="+mn-cs"/>
              </a:rPr>
              <a:t>xperiences</a:t>
            </a:r>
            <a:endParaRPr kumimoji="0" lang="en-GB"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1"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a:ln>
                  <a:noFill/>
                </a:ln>
                <a:solidFill>
                  <a:prstClr val="white"/>
                </a:solidFill>
                <a:effectLst/>
                <a:uLnTx/>
                <a:uFillTx/>
                <a:latin typeface="Calibri"/>
                <a:ea typeface="+mn-ea"/>
                <a:cs typeface="+mn-cs"/>
              </a:rPr>
              <a:t>“Just because of what happened where I live a few weeks ago and they came out and did nightly patrols - I can't fault them on that aspect.”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1"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a:ln>
                  <a:noFill/>
                </a:ln>
                <a:solidFill>
                  <a:prstClr val="white"/>
                </a:solidFill>
                <a:effectLst/>
                <a:uLnTx/>
                <a:uFillTx/>
                <a:latin typeface="Calibri"/>
                <a:ea typeface="+mn-ea"/>
                <a:cs typeface="+mn-cs"/>
              </a:rPr>
              <a:t>“Based on how they reacted when the neighbour was causing problems, I think they understand what goes on well enough.”</a:t>
            </a:r>
            <a:r>
              <a:rPr kumimoji="0" lang="en-GB" sz="1100" b="0" i="1" u="none" strike="noStrike" kern="0" cap="none" spc="0" normalizeH="0" baseline="0" noProof="0">
                <a:ln>
                  <a:noFill/>
                </a:ln>
                <a:solidFill>
                  <a:prstClr val="white"/>
                </a:solidFill>
                <a:effectLst/>
                <a:uLnTx/>
                <a:uFillTx/>
                <a:latin typeface="Calibri"/>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lang="en-GB" sz="600" i="1" kern="0">
              <a:solidFill>
                <a:prstClr val="white"/>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a:ln>
                  <a:noFill/>
                </a:ln>
                <a:solidFill>
                  <a:prstClr val="white"/>
                </a:solidFill>
                <a:effectLst/>
                <a:uLnTx/>
                <a:uFillTx/>
                <a:latin typeface="Calibri"/>
                <a:ea typeface="+mn-ea"/>
                <a:cs typeface="+mn-cs"/>
              </a:rPr>
              <a:t>“On media says what's happing and how it’s dealt with so do get some insight into how it works.”</a:t>
            </a:r>
            <a:endParaRPr kumimoji="0" lang="en-US" sz="1100" b="0" i="1"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1"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1"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1"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1" u="none" strike="noStrike" kern="0" cap="none" spc="0" normalizeH="0" baseline="0" noProof="0">
              <a:ln>
                <a:noFill/>
              </a:ln>
              <a:solidFill>
                <a:prstClr val="white"/>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A9BA7B09-E754-4361-A7B9-FBD786C45F5E}"/>
              </a:ext>
            </a:extLst>
          </p:cNvPr>
          <p:cNvSpPr/>
          <p:nvPr/>
        </p:nvSpPr>
        <p:spPr>
          <a:xfrm>
            <a:off x="6211283" y="6069547"/>
            <a:ext cx="5921400" cy="727721"/>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6" name="Picture 65">
            <a:extLst>
              <a:ext uri="{FF2B5EF4-FFF2-40B4-BE49-F238E27FC236}">
                <a16:creationId xmlns:a16="http://schemas.microsoft.com/office/drawing/2014/main" id="{AA8B6108-AF6E-4614-8452-D95563B1B1CC}"/>
              </a:ext>
            </a:extLst>
          </p:cNvPr>
          <p:cNvPicPr>
            <a:picLocks noChangeAspect="1"/>
          </p:cNvPicPr>
          <p:nvPr/>
        </p:nvPicPr>
        <p:blipFill>
          <a:blip r:embed="rId10"/>
          <a:stretch>
            <a:fillRect/>
          </a:stretch>
        </p:blipFill>
        <p:spPr>
          <a:xfrm>
            <a:off x="8021072" y="3710775"/>
            <a:ext cx="1832512" cy="1853336"/>
          </a:xfrm>
          <a:prstGeom prst="rect">
            <a:avLst/>
          </a:prstGeom>
        </p:spPr>
      </p:pic>
      <p:pic>
        <p:nvPicPr>
          <p:cNvPr id="67" name="Picture 66">
            <a:extLst>
              <a:ext uri="{FF2B5EF4-FFF2-40B4-BE49-F238E27FC236}">
                <a16:creationId xmlns:a16="http://schemas.microsoft.com/office/drawing/2014/main" id="{47EBC4F6-66F0-4727-B1D8-1118519F26E7}"/>
              </a:ext>
            </a:extLst>
          </p:cNvPr>
          <p:cNvPicPr>
            <a:picLocks noChangeAspect="1"/>
          </p:cNvPicPr>
          <p:nvPr/>
        </p:nvPicPr>
        <p:blipFill>
          <a:blip r:embed="rId5"/>
          <a:stretch>
            <a:fillRect/>
          </a:stretch>
        </p:blipFill>
        <p:spPr>
          <a:xfrm>
            <a:off x="8893112" y="5597647"/>
            <a:ext cx="759000" cy="442750"/>
          </a:xfrm>
          <a:prstGeom prst="rect">
            <a:avLst/>
          </a:prstGeom>
        </p:spPr>
      </p:pic>
      <p:pic>
        <p:nvPicPr>
          <p:cNvPr id="68" name="Picture 67">
            <a:extLst>
              <a:ext uri="{FF2B5EF4-FFF2-40B4-BE49-F238E27FC236}">
                <a16:creationId xmlns:a16="http://schemas.microsoft.com/office/drawing/2014/main" id="{D38A495C-87F9-4F46-9317-8A22F9911D41}"/>
              </a:ext>
            </a:extLst>
          </p:cNvPr>
          <p:cNvPicPr>
            <a:picLocks noChangeAspect="1"/>
          </p:cNvPicPr>
          <p:nvPr/>
        </p:nvPicPr>
        <p:blipFill>
          <a:blip r:embed="rId6"/>
          <a:stretch>
            <a:fillRect/>
          </a:stretch>
        </p:blipFill>
        <p:spPr>
          <a:xfrm>
            <a:off x="8178328" y="5578895"/>
            <a:ext cx="759000" cy="452170"/>
          </a:xfrm>
          <a:prstGeom prst="rect">
            <a:avLst/>
          </a:prstGeom>
        </p:spPr>
      </p:pic>
      <p:sp>
        <p:nvSpPr>
          <p:cNvPr id="64" name="Speech Bubble: Rectangle 63">
            <a:extLst>
              <a:ext uri="{FF2B5EF4-FFF2-40B4-BE49-F238E27FC236}">
                <a16:creationId xmlns:a16="http://schemas.microsoft.com/office/drawing/2014/main" id="{539EF522-2FF0-4B76-8336-8307AAACCC0C}"/>
              </a:ext>
            </a:extLst>
          </p:cNvPr>
          <p:cNvSpPr/>
          <p:nvPr/>
        </p:nvSpPr>
        <p:spPr>
          <a:xfrm>
            <a:off x="9948494" y="3501837"/>
            <a:ext cx="2182485" cy="2368105"/>
          </a:xfrm>
          <a:prstGeom prst="wedgeRectCallout">
            <a:avLst>
              <a:gd name="adj1" fmla="val 9060"/>
              <a:gd name="adj2" fmla="val 57945"/>
            </a:avLst>
          </a:prstGeom>
          <a:solidFill>
            <a:srgbClr val="FF7C80"/>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Calibri"/>
                <a:ea typeface="+mn-ea"/>
                <a:cs typeface="+mn-cs"/>
              </a:rPr>
              <a:t>Lack of action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a:ln>
                  <a:noFill/>
                </a:ln>
                <a:solidFill>
                  <a:prstClr val="white"/>
                </a:solidFill>
                <a:effectLst/>
                <a:uLnTx/>
                <a:uFillTx/>
                <a:latin typeface="Calibri"/>
                <a:ea typeface="+mn-ea"/>
                <a:cs typeface="+mn-cs"/>
              </a:rPr>
              <a:t>“</a:t>
            </a:r>
            <a:r>
              <a:rPr kumimoji="0" lang="en-US" sz="1100" b="0" i="1" u="none" strike="noStrike" kern="0" cap="none" spc="0" normalizeH="0" baseline="0" noProof="0">
                <a:ln>
                  <a:noFill/>
                </a:ln>
                <a:solidFill>
                  <a:prstClr val="white"/>
                </a:solidFill>
                <a:effectLst/>
                <a:uLnTx/>
                <a:uFillTx/>
                <a:latin typeface="Calibri"/>
                <a:ea typeface="+mn-ea"/>
                <a:cs typeface="+mn-cs"/>
              </a:rPr>
              <a:t>I have said this because there is a fairly high level of crime and anti-social behaviour in my local area.”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1"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a:ln>
                  <a:noFill/>
                </a:ln>
                <a:solidFill>
                  <a:prstClr val="white"/>
                </a:solidFill>
                <a:effectLst/>
                <a:uLnTx/>
                <a:uFillTx/>
                <a:latin typeface="Calibri"/>
                <a:ea typeface="+mn-ea"/>
                <a:cs typeface="+mn-cs"/>
              </a:rPr>
              <a:t>“Nothing done too many electric scooter and bike on pavement.”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600" b="0" i="1"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1" u="none" strike="noStrike" kern="0" cap="none" spc="0" normalizeH="0" baseline="0" noProof="0">
                <a:ln>
                  <a:noFill/>
                </a:ln>
                <a:solidFill>
                  <a:prstClr val="white"/>
                </a:solidFill>
                <a:effectLst/>
                <a:uLnTx/>
                <a:uFillTx/>
                <a:latin typeface="Calibri"/>
                <a:ea typeface="+mn-ea"/>
                <a:cs typeface="+mn-cs"/>
              </a:rPr>
              <a:t>“A lot of problems with children out late at night, there's drugs about too, it seems that the police are doing very little about it, but it's a constant problem.”</a:t>
            </a:r>
          </a:p>
        </p:txBody>
      </p:sp>
      <p:sp>
        <p:nvSpPr>
          <p:cNvPr id="62" name="Speech Bubble: Rectangle 61">
            <a:extLst>
              <a:ext uri="{FF2B5EF4-FFF2-40B4-BE49-F238E27FC236}">
                <a16:creationId xmlns:a16="http://schemas.microsoft.com/office/drawing/2014/main" id="{8DA1E098-5FCF-4CEE-B1C8-6D5D166AF9AE}"/>
              </a:ext>
            </a:extLst>
          </p:cNvPr>
          <p:cNvSpPr/>
          <p:nvPr/>
        </p:nvSpPr>
        <p:spPr>
          <a:xfrm>
            <a:off x="9934539" y="6200312"/>
            <a:ext cx="2177354" cy="476711"/>
          </a:xfrm>
          <a:prstGeom prst="wedgeRectCallout">
            <a:avLst>
              <a:gd name="adj1" fmla="val -11502"/>
              <a:gd name="adj2" fmla="val 67185"/>
            </a:avLst>
          </a:prstGeom>
          <a:solidFill>
            <a:srgbClr val="5AAAE6"/>
          </a:solidFill>
          <a:ln w="12700" cap="flat" cmpd="sng" algn="ctr">
            <a:no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1" u="none" strike="noStrike" kern="0" cap="none" spc="0" normalizeH="0" baseline="0" noProof="0">
                <a:ln>
                  <a:noFill/>
                </a:ln>
                <a:solidFill>
                  <a:prstClr val="white"/>
                </a:solidFill>
                <a:effectLst/>
                <a:uLnTx/>
                <a:uFillTx/>
                <a:latin typeface="Calibri"/>
                <a:ea typeface="+mn-ea"/>
                <a:cs typeface="+mn-cs"/>
              </a:rPr>
              <a:t>“</a:t>
            </a:r>
            <a:r>
              <a:rPr kumimoji="0" lang="en-US" sz="1100" b="0" i="1" u="none" strike="noStrike" kern="0" cap="none" spc="0" normalizeH="0" baseline="0" noProof="0">
                <a:ln>
                  <a:noFill/>
                </a:ln>
                <a:solidFill>
                  <a:prstClr val="white"/>
                </a:solidFill>
                <a:effectLst/>
                <a:uLnTx/>
                <a:uFillTx/>
                <a:latin typeface="Calibri"/>
                <a:ea typeface="+mn-ea"/>
                <a:cs typeface="+mn-cs"/>
              </a:rPr>
              <a:t>Didn't feel confident enough that they would help.”</a:t>
            </a:r>
            <a:endParaRPr kumimoji="0" lang="en-GB" sz="1100" b="0" i="1"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1" u="none" strike="noStrike" kern="0" cap="none" spc="0" normalizeH="0" baseline="0" noProof="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1" u="none" strike="noStrike" kern="0" cap="none" spc="0" normalizeH="0" baseline="0" noProof="0">
              <a:ln>
                <a:noFill/>
              </a:ln>
              <a:solidFill>
                <a:prstClr val="white"/>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6E120C9A-62FE-48D2-9926-3136E1242F7B}"/>
              </a:ext>
            </a:extLst>
          </p:cNvPr>
          <p:cNvSpPr>
            <a:spLocks noGrp="1"/>
          </p:cNvSpPr>
          <p:nvPr>
            <p:ph type="sldNum" sz="quarter" idx="12"/>
          </p:nvPr>
        </p:nvSpPr>
        <p:spPr/>
        <p:txBody>
          <a:bodyPr/>
          <a:lstStyle/>
          <a:p>
            <a:pPr>
              <a:defRPr/>
            </a:pPr>
            <a:fld id="{E10F5A08-06F6-4A77-9B0E-936CAC7C569E}" type="slidenum">
              <a:rPr lang="en-GB" smtClean="0"/>
              <a:pPr>
                <a:defRPr/>
              </a:pPr>
              <a:t>29</a:t>
            </a:fld>
            <a:endParaRPr lang="en-GB"/>
          </a:p>
        </p:txBody>
      </p:sp>
    </p:spTree>
    <p:extLst>
      <p:ext uri="{BB962C8B-B14F-4D97-AF65-F5344CB8AC3E}">
        <p14:creationId xmlns:p14="http://schemas.microsoft.com/office/powerpoint/2010/main" val="134004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4010B5-E9FA-491A-9276-5D9BF059B606}"/>
              </a:ext>
            </a:extLst>
          </p:cNvPr>
          <p:cNvPicPr>
            <a:picLocks/>
          </p:cNvPicPr>
          <p:nvPr/>
        </p:nvPicPr>
        <p:blipFill>
          <a:blip r:embed="rId3"/>
          <a:stretch>
            <a:fillRect/>
          </a:stretch>
        </p:blipFill>
        <p:spPr>
          <a:xfrm>
            <a:off x="6189064" y="837067"/>
            <a:ext cx="5832000" cy="3249157"/>
          </a:xfrm>
          <a:prstGeom prst="rect">
            <a:avLst/>
          </a:prstGeom>
        </p:spPr>
      </p:pic>
      <p:sp>
        <p:nvSpPr>
          <p:cNvPr id="14338" name="TextBox 14">
            <a:extLst>
              <a:ext uri="{FF2B5EF4-FFF2-40B4-BE49-F238E27FC236}">
                <a16:creationId xmlns:a16="http://schemas.microsoft.com/office/drawing/2014/main" id="{E8D799EA-7C8B-4BFF-9016-1608E5974371}"/>
              </a:ext>
            </a:extLst>
          </p:cNvPr>
          <p:cNvSpPr txBox="1">
            <a:spLocks noChangeArrowheads="1"/>
          </p:cNvSpPr>
          <p:nvPr/>
        </p:nvSpPr>
        <p:spPr bwMode="auto">
          <a:xfrm>
            <a:off x="134937" y="846138"/>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F8FEF2B-EE49-44B0-9968-9955F94E5A7C}"/>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1. </a:t>
            </a:r>
            <a:r>
              <a:rPr lang="en-GB" sz="3200" dirty="0">
                <a:latin typeface="Arial" panose="020B0604020202020204" pitchFamily="34" charset="0"/>
                <a:cs typeface="Arial" panose="020B0604020202020204" pitchFamily="34" charset="0"/>
              </a:rPr>
              <a:t>All Crime</a:t>
            </a:r>
          </a:p>
        </p:txBody>
      </p:sp>
      <p:sp>
        <p:nvSpPr>
          <p:cNvPr id="14341" name="TextBox 13">
            <a:extLst>
              <a:ext uri="{FF2B5EF4-FFF2-40B4-BE49-F238E27FC236}">
                <a16:creationId xmlns:a16="http://schemas.microsoft.com/office/drawing/2014/main" id="{7D0B5007-A382-43A3-B594-EBA6C59CFF04}"/>
              </a:ext>
            </a:extLst>
          </p:cNvPr>
          <p:cNvSpPr txBox="1">
            <a:spLocks noChangeArrowheads="1"/>
          </p:cNvSpPr>
          <p:nvPr/>
        </p:nvSpPr>
        <p:spPr bwMode="auto">
          <a:xfrm>
            <a:off x="134937" y="4244213"/>
            <a:ext cx="11932749" cy="213904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400" b="1" i="1" dirty="0">
                <a:latin typeface="+mn-lt"/>
                <a:cs typeface="Arial"/>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ts val="0"/>
              </a:spcBef>
              <a:buNone/>
            </a:pPr>
            <a:r>
              <a:rPr lang="en-GB" altLang="en-US" sz="1200" dirty="0">
                <a:latin typeface="+mn-lt"/>
                <a:cs typeface="Arial"/>
              </a:rPr>
              <a:t>Quarter 2 2022/23 has recorded a 7.6% increase in all crime (1,132 more offences to 16,093) when compared to Quarter 2 2019/20 (Pre-Covid year). </a:t>
            </a:r>
            <a:r>
              <a:rPr lang="en-GB" sz="1200" dirty="0">
                <a:latin typeface="+mn-lt"/>
                <a:cs typeface="Calibri"/>
              </a:rPr>
              <a:t>Quarter 2 2022/23 has also seen an increase of 5.1% (784 additional crimes) when compared to the previous quarter. </a:t>
            </a:r>
            <a:endParaRPr lang="en-GB" sz="1200" dirty="0">
              <a:latin typeface="+mn-lt"/>
              <a:cs typeface="Calibri" panose="020F0502020204030204" pitchFamily="34" charset="0"/>
            </a:endParaRPr>
          </a:p>
          <a:p>
            <a:pPr algn="just" eaLnBrk="1" hangingPunct="1">
              <a:lnSpc>
                <a:spcPct val="100000"/>
              </a:lnSpc>
              <a:spcBef>
                <a:spcPts val="0"/>
              </a:spcBef>
              <a:buFontTx/>
              <a:buNone/>
            </a:pPr>
            <a:endParaRPr lang="en-GB" altLang="en-US" sz="500" dirty="0">
              <a:cs typeface="Calibri" panose="020F0502020204030204" pitchFamily="34" charset="0"/>
            </a:endParaRPr>
          </a:p>
          <a:p>
            <a:pPr algn="just" eaLnBrk="1" hangingPunct="1">
              <a:lnSpc>
                <a:spcPct val="100000"/>
              </a:lnSpc>
              <a:spcBef>
                <a:spcPct val="0"/>
              </a:spcBef>
              <a:buNone/>
            </a:pPr>
            <a:r>
              <a:rPr lang="en-GB" altLang="en-US" sz="1200" dirty="0">
                <a:latin typeface="+mn-lt"/>
                <a:cs typeface="Arial"/>
              </a:rPr>
              <a:t>Although included throughout this presentation, direct comparisons with 2020/21 are not practical due to the exceptional circumstances of the Covid lockdown across the country.</a:t>
            </a:r>
          </a:p>
          <a:p>
            <a:pPr algn="just" eaLnBrk="1" hangingPunct="1">
              <a:lnSpc>
                <a:spcPct val="100000"/>
              </a:lnSpc>
              <a:spcBef>
                <a:spcPts val="0"/>
              </a:spcBef>
              <a:buFontTx/>
              <a:buNone/>
            </a:pPr>
            <a:endParaRPr lang="en-GB" altLang="en-US" sz="700" dirty="0">
              <a:latin typeface="Arial" panose="020B0604020202020204" pitchFamily="34" charset="0"/>
              <a:cs typeface="Arial" panose="020B0604020202020204" pitchFamily="34" charset="0"/>
            </a:endParaRPr>
          </a:p>
          <a:p>
            <a:pPr algn="just" eaLnBrk="1" hangingPunct="1">
              <a:lnSpc>
                <a:spcPct val="100000"/>
              </a:lnSpc>
              <a:spcBef>
                <a:spcPts val="0"/>
              </a:spcBef>
              <a:buFontTx/>
              <a:buNone/>
            </a:pPr>
            <a:r>
              <a:rPr lang="en-GB" altLang="en-US" sz="1200" dirty="0">
                <a:latin typeface="+mn-lt"/>
                <a:cs typeface="Arial"/>
              </a:rPr>
              <a:t>Compared to last quarter, positive outcomes increased by 2.6 percentage points (to 9.4%). </a:t>
            </a:r>
          </a:p>
          <a:p>
            <a:pPr algn="just" eaLnBrk="1" hangingPunct="1">
              <a:lnSpc>
                <a:spcPct val="100000"/>
              </a:lnSpc>
              <a:spcBef>
                <a:spcPts val="0"/>
              </a:spcBef>
              <a:buFontTx/>
              <a:buNone/>
            </a:pPr>
            <a:endParaRPr lang="en-GB" altLang="en-US" sz="1200" dirty="0">
              <a:latin typeface="+mn-lt"/>
              <a:cs typeface="Arial"/>
            </a:endParaRPr>
          </a:p>
          <a:p>
            <a:pPr algn="just" eaLnBrk="1" hangingPunct="1">
              <a:lnSpc>
                <a:spcPct val="100000"/>
              </a:lnSpc>
              <a:spcBef>
                <a:spcPts val="0"/>
              </a:spcBef>
              <a:buFontTx/>
              <a:buNone/>
            </a:pPr>
            <a:r>
              <a:rPr lang="en-GB" altLang="en-US" sz="1200" dirty="0">
                <a:latin typeface="+mn-lt"/>
                <a:cs typeface="Arial"/>
              </a:rPr>
              <a:t>2020/21 and to a lesser extent 2021/22 were exceptional due to Covid lockdowns; the reduced amount of crime coupled with a purge on a backlog of outcomes led to inflated levels of positive outcomes.  Therefore, it is more appropriate to compare positive outcome levels for 2022/23 against those seen in 2019/20.</a:t>
            </a:r>
            <a:endParaRPr lang="en-GB" altLang="en-US" sz="700" dirty="0">
              <a:latin typeface="Arial" panose="020B0604020202020204" pitchFamily="34" charset="0"/>
              <a:cs typeface="Arial" panose="020B0604020202020204" pitchFamily="34" charset="0"/>
            </a:endParaRPr>
          </a:p>
          <a:p>
            <a:pPr eaLnBrk="1" hangingPunct="1">
              <a:lnSpc>
                <a:spcPct val="100000"/>
              </a:lnSpc>
              <a:spcBef>
                <a:spcPts val="600"/>
              </a:spcBef>
              <a:spcAft>
                <a:spcPts val="600"/>
              </a:spcAft>
              <a:buNone/>
            </a:pPr>
            <a:r>
              <a:rPr lang="en-GB" altLang="en-US" sz="1200" dirty="0">
                <a:latin typeface="+mn-lt"/>
                <a:cs typeface="Calibri"/>
              </a:rPr>
              <a:t>It should be noted there is ongoing work to improve Gwent Police Crime Data Integrity which has influenced overall crime numbers within the past 12 months.</a:t>
            </a:r>
            <a:endParaRPr lang="en-GB" sz="600" dirty="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267115DD-E676-44CF-996E-133BBB22EFAE}"/>
              </a:ext>
            </a:extLst>
          </p:cNvPr>
          <p:cNvPicPr>
            <a:picLocks noChangeAspect="1"/>
          </p:cNvPicPr>
          <p:nvPr/>
        </p:nvPicPr>
        <p:blipFill>
          <a:blip r:embed="rId4"/>
          <a:stretch>
            <a:fillRect/>
          </a:stretch>
        </p:blipFill>
        <p:spPr>
          <a:xfrm>
            <a:off x="386174" y="906345"/>
            <a:ext cx="5401524" cy="2432515"/>
          </a:xfrm>
          <a:prstGeom prst="rect">
            <a:avLst/>
          </a:prstGeom>
        </p:spPr>
      </p:pic>
      <p:pic>
        <p:nvPicPr>
          <p:cNvPr id="2" name="Picture 1">
            <a:extLst>
              <a:ext uri="{FF2B5EF4-FFF2-40B4-BE49-F238E27FC236}">
                <a16:creationId xmlns:a16="http://schemas.microsoft.com/office/drawing/2014/main" id="{1DCD006C-84A4-47B6-8289-E7E0B4A50E24}"/>
              </a:ext>
            </a:extLst>
          </p:cNvPr>
          <p:cNvPicPr>
            <a:picLocks noChangeAspect="1"/>
          </p:cNvPicPr>
          <p:nvPr/>
        </p:nvPicPr>
        <p:blipFill>
          <a:blip r:embed="rId5"/>
          <a:stretch>
            <a:fillRect/>
          </a:stretch>
        </p:blipFill>
        <p:spPr>
          <a:xfrm>
            <a:off x="6364229" y="906345"/>
            <a:ext cx="5456393" cy="2432515"/>
          </a:xfrm>
          <a:prstGeom prst="rect">
            <a:avLst/>
          </a:prstGeom>
        </p:spPr>
      </p:pic>
      <p:pic>
        <p:nvPicPr>
          <p:cNvPr id="7" name="Picture 7" descr="Table&#10;&#10;Description automatically generated">
            <a:extLst>
              <a:ext uri="{FF2B5EF4-FFF2-40B4-BE49-F238E27FC236}">
                <a16:creationId xmlns:a16="http://schemas.microsoft.com/office/drawing/2014/main" id="{0A2B5B7A-5AAC-5767-BE70-649A9961ADA1}"/>
              </a:ext>
            </a:extLst>
          </p:cNvPr>
          <p:cNvPicPr>
            <a:picLocks/>
          </p:cNvPicPr>
          <p:nvPr/>
        </p:nvPicPr>
        <p:blipFill>
          <a:blip r:embed="rId6"/>
          <a:stretch>
            <a:fillRect/>
          </a:stretch>
        </p:blipFill>
        <p:spPr>
          <a:xfrm>
            <a:off x="170937" y="3424499"/>
            <a:ext cx="5760000" cy="576000"/>
          </a:xfrm>
          <a:prstGeom prst="rect">
            <a:avLst/>
          </a:prstGeom>
        </p:spPr>
      </p:pic>
      <p:pic>
        <p:nvPicPr>
          <p:cNvPr id="8" name="Picture 9" descr="Table&#10;&#10;Description automatically generated">
            <a:extLst>
              <a:ext uri="{FF2B5EF4-FFF2-40B4-BE49-F238E27FC236}">
                <a16:creationId xmlns:a16="http://schemas.microsoft.com/office/drawing/2014/main" id="{B06B4E92-6298-08FD-DE39-10E2C74D2633}"/>
              </a:ext>
            </a:extLst>
          </p:cNvPr>
          <p:cNvPicPr>
            <a:picLocks/>
          </p:cNvPicPr>
          <p:nvPr/>
        </p:nvPicPr>
        <p:blipFill>
          <a:blip r:embed="rId7"/>
          <a:stretch>
            <a:fillRect/>
          </a:stretch>
        </p:blipFill>
        <p:spPr>
          <a:xfrm>
            <a:off x="6225064" y="3424499"/>
            <a:ext cx="5760000" cy="576000"/>
          </a:xfrm>
          <a:prstGeom prst="rect">
            <a:avLst/>
          </a:prstGeom>
        </p:spPr>
      </p:pic>
      <p:sp>
        <p:nvSpPr>
          <p:cNvPr id="3" name="Slide Number Placeholder 2">
            <a:extLst>
              <a:ext uri="{FF2B5EF4-FFF2-40B4-BE49-F238E27FC236}">
                <a16:creationId xmlns:a16="http://schemas.microsoft.com/office/drawing/2014/main" id="{FBEFE4DC-2939-4819-8F44-CEDA4D31BF9B}"/>
              </a:ext>
            </a:extLst>
          </p:cNvPr>
          <p:cNvSpPr>
            <a:spLocks noGrp="1"/>
          </p:cNvSpPr>
          <p:nvPr>
            <p:ph type="sldNum" sz="quarter" idx="12"/>
          </p:nvPr>
        </p:nvSpPr>
        <p:spPr/>
        <p:txBody>
          <a:bodyPr/>
          <a:lstStyle/>
          <a:p>
            <a:pPr>
              <a:defRPr/>
            </a:pPr>
            <a:fld id="{E10F5A08-06F6-4A77-9B0E-936CAC7C569E}" type="slidenum">
              <a:rPr lang="en-GB" smtClean="0"/>
              <a:pPr>
                <a:defRPr/>
              </a:pPr>
              <a:t>3</a:t>
            </a:fld>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EBF04CF-5594-4843-AC5F-39F0964E3374}"/>
              </a:ext>
            </a:extLst>
          </p:cNvPr>
          <p:cNvSpPr/>
          <p:nvPr/>
        </p:nvSpPr>
        <p:spPr>
          <a:xfrm>
            <a:off x="64841" y="717371"/>
            <a:ext cx="12066138" cy="6091199"/>
          </a:xfrm>
          <a:prstGeom prst="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F673D704-B643-4EE4-802B-9263C618DA6C}"/>
              </a:ext>
            </a:extLst>
          </p:cNvPr>
          <p:cNvSpPr/>
          <p:nvPr/>
        </p:nvSpPr>
        <p:spPr>
          <a:xfrm>
            <a:off x="0" y="-3551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2. </a:t>
            </a:r>
            <a:r>
              <a:rPr lang="en-GB" sz="3200" dirty="0">
                <a:latin typeface="Arial" panose="020B0604020202020204" pitchFamily="34" charset="0"/>
                <a:cs typeface="Arial" panose="020B0604020202020204" pitchFamily="34" charset="0"/>
              </a:rPr>
              <a:t>Victim Satisfaction</a:t>
            </a:r>
          </a:p>
        </p:txBody>
      </p:sp>
      <p:graphicFrame>
        <p:nvGraphicFramePr>
          <p:cNvPr id="9" name="Table 8">
            <a:extLst>
              <a:ext uri="{FF2B5EF4-FFF2-40B4-BE49-F238E27FC236}">
                <a16:creationId xmlns:a16="http://schemas.microsoft.com/office/drawing/2014/main" id="{ED94FA1E-E5E9-475E-A999-F66329BBAE0B}"/>
              </a:ext>
            </a:extLst>
          </p:cNvPr>
          <p:cNvGraphicFramePr>
            <a:graphicFrameLocks noGrp="1"/>
          </p:cNvGraphicFramePr>
          <p:nvPr/>
        </p:nvGraphicFramePr>
        <p:xfrm>
          <a:off x="161730" y="817343"/>
          <a:ext cx="11868540" cy="2883379"/>
        </p:xfrm>
        <a:graphic>
          <a:graphicData uri="http://schemas.openxmlformats.org/drawingml/2006/table">
            <a:tbl>
              <a:tblPr firstRow="1" bandRow="1">
                <a:tableStyleId>{5C22544A-7EE6-4342-B048-85BDC9FD1C3A}</a:tableStyleId>
              </a:tblPr>
              <a:tblGrid>
                <a:gridCol w="1392004">
                  <a:extLst>
                    <a:ext uri="{9D8B030D-6E8A-4147-A177-3AD203B41FA5}">
                      <a16:colId xmlns:a16="http://schemas.microsoft.com/office/drawing/2014/main" val="985102627"/>
                    </a:ext>
                  </a:extLst>
                </a:gridCol>
                <a:gridCol w="1973237">
                  <a:extLst>
                    <a:ext uri="{9D8B030D-6E8A-4147-A177-3AD203B41FA5}">
                      <a16:colId xmlns:a16="http://schemas.microsoft.com/office/drawing/2014/main" val="3844231711"/>
                    </a:ext>
                  </a:extLst>
                </a:gridCol>
                <a:gridCol w="1807457">
                  <a:extLst>
                    <a:ext uri="{9D8B030D-6E8A-4147-A177-3AD203B41FA5}">
                      <a16:colId xmlns:a16="http://schemas.microsoft.com/office/drawing/2014/main" val="4278318358"/>
                    </a:ext>
                  </a:extLst>
                </a:gridCol>
                <a:gridCol w="1628060">
                  <a:extLst>
                    <a:ext uri="{9D8B030D-6E8A-4147-A177-3AD203B41FA5}">
                      <a16:colId xmlns:a16="http://schemas.microsoft.com/office/drawing/2014/main" val="2271739646"/>
                    </a:ext>
                  </a:extLst>
                </a:gridCol>
                <a:gridCol w="2140977">
                  <a:extLst>
                    <a:ext uri="{9D8B030D-6E8A-4147-A177-3AD203B41FA5}">
                      <a16:colId xmlns:a16="http://schemas.microsoft.com/office/drawing/2014/main" val="2435579081"/>
                    </a:ext>
                  </a:extLst>
                </a:gridCol>
                <a:gridCol w="1650109">
                  <a:extLst>
                    <a:ext uri="{9D8B030D-6E8A-4147-A177-3AD203B41FA5}">
                      <a16:colId xmlns:a16="http://schemas.microsoft.com/office/drawing/2014/main" val="585127994"/>
                    </a:ext>
                  </a:extLst>
                </a:gridCol>
                <a:gridCol w="1276696">
                  <a:extLst>
                    <a:ext uri="{9D8B030D-6E8A-4147-A177-3AD203B41FA5}">
                      <a16:colId xmlns:a16="http://schemas.microsoft.com/office/drawing/2014/main" val="4186766172"/>
                    </a:ext>
                  </a:extLst>
                </a:gridCol>
              </a:tblGrid>
              <a:tr h="314699">
                <a:tc>
                  <a:txBody>
                    <a:bodyPr/>
                    <a:lstStyle/>
                    <a:p>
                      <a:pPr algn="ctr" fontAlgn="ctr"/>
                      <a:r>
                        <a:rPr lang="en-GB" sz="1100" u="none" strike="noStrike" dirty="0">
                          <a:effectLst/>
                          <a:latin typeface="+mn-lt"/>
                        </a:rPr>
                        <a:t>Percentage</a:t>
                      </a:r>
                      <a:endParaRPr lang="en-GB" sz="1100" b="1" i="0" u="none" strike="noStrike" dirty="0">
                        <a:solidFill>
                          <a:srgbClr val="FFFFFF"/>
                        </a:solidFill>
                        <a:effectLst/>
                        <a:latin typeface="+mn-lt"/>
                      </a:endParaRPr>
                    </a:p>
                  </a:txBody>
                  <a:tcPr marL="13988" marR="13988" marT="13988" marB="0" anchor="ctr" anchorCtr="1"/>
                </a:tc>
                <a:tc gridSpan="6">
                  <a:txBody>
                    <a:bodyPr/>
                    <a:lstStyle/>
                    <a:p>
                      <a:pPr algn="ctr" fontAlgn="ctr"/>
                      <a:r>
                        <a:rPr lang="en-GB" sz="1100" u="none" strike="noStrike" dirty="0">
                          <a:effectLst/>
                          <a:latin typeface="+mn-lt"/>
                        </a:rPr>
                        <a:t>Measure</a:t>
                      </a:r>
                      <a:endParaRPr lang="en-GB" sz="1100" b="1" i="0" u="none" strike="noStrike" dirty="0">
                        <a:solidFill>
                          <a:srgbClr val="FFFFFF"/>
                        </a:solidFill>
                        <a:effectLst/>
                        <a:latin typeface="+mn-lt"/>
                      </a:endParaRPr>
                    </a:p>
                  </a:txBody>
                  <a:tcPr marL="13988" marR="13988" marT="13988" marB="0" anchor="ctr" anchorCtr="1"/>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5189993"/>
                  </a:ext>
                </a:extLst>
              </a:tr>
              <a:tr h="323534">
                <a:tc>
                  <a:txBody>
                    <a:bodyPr/>
                    <a:lstStyle/>
                    <a:p>
                      <a:pPr algn="ctr" fontAlgn="ctr"/>
                      <a:r>
                        <a:rPr lang="en-GB" sz="1100" b="1" u="none" strike="noStrike" dirty="0">
                          <a:effectLst/>
                          <a:latin typeface="+mn-lt"/>
                        </a:rPr>
                        <a:t> Survey Number</a:t>
                      </a:r>
                      <a:endParaRPr lang="en-GB" sz="1100" b="1" i="0" u="none" strike="noStrike" dirty="0">
                        <a:solidFill>
                          <a:srgbClr val="FFFFFF"/>
                        </a:solidFill>
                        <a:effectLst/>
                        <a:latin typeface="+mn-lt"/>
                      </a:endParaRPr>
                    </a:p>
                  </a:txBody>
                  <a:tcPr marL="13988" marR="13988" marT="13988" marB="0" anchor="ctr" anchorCtr="1">
                    <a:solidFill>
                      <a:schemeClr val="bg1">
                        <a:lumMod val="95000"/>
                      </a:schemeClr>
                    </a:solidFill>
                  </a:tcPr>
                </a:tc>
                <a:tc>
                  <a:txBody>
                    <a:bodyPr/>
                    <a:lstStyle/>
                    <a:p>
                      <a:pPr algn="ctr" fontAlgn="b"/>
                      <a:r>
                        <a:rPr lang="en-GB" sz="1100" b="1" u="none" strike="noStrike" dirty="0">
                          <a:effectLst/>
                          <a:latin typeface="+mn-lt"/>
                        </a:rPr>
                        <a:t>Survey One</a:t>
                      </a:r>
                      <a:endParaRPr lang="en-GB" sz="1100" b="1" i="0" u="none" strike="noStrike" dirty="0">
                        <a:solidFill>
                          <a:srgbClr val="FFFFFF"/>
                        </a:solidFill>
                        <a:effectLst/>
                        <a:latin typeface="+mn-lt"/>
                      </a:endParaRPr>
                    </a:p>
                  </a:txBody>
                  <a:tcPr marL="13988" marR="13988" marT="13988" marB="0" anchor="ctr" anchorCtr="1">
                    <a:solidFill>
                      <a:schemeClr val="accent5">
                        <a:lumMod val="20000"/>
                        <a:lumOff val="80000"/>
                      </a:schemeClr>
                    </a:solidFill>
                  </a:tcPr>
                </a:tc>
                <a:tc gridSpan="4">
                  <a:txBody>
                    <a:bodyPr/>
                    <a:lstStyle/>
                    <a:p>
                      <a:pPr algn="ctr" fontAlgn="b"/>
                      <a:r>
                        <a:rPr lang="en-GB" sz="1100" b="1" u="none" strike="noStrike" dirty="0">
                          <a:effectLst/>
                          <a:latin typeface="+mn-lt"/>
                        </a:rPr>
                        <a:t>Survey Two</a:t>
                      </a:r>
                      <a:endParaRPr lang="en-GB" sz="1100" b="1" i="0" u="none" strike="noStrike" dirty="0">
                        <a:solidFill>
                          <a:srgbClr val="FFFFFF"/>
                        </a:solidFill>
                        <a:effectLst/>
                        <a:latin typeface="+mn-lt"/>
                      </a:endParaRPr>
                    </a:p>
                  </a:txBody>
                  <a:tcPr marL="13988" marR="13988" marT="13988" marB="0" anchor="ctr" anchorCtr="1">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100" b="1" u="none" strike="noStrike" dirty="0">
                          <a:effectLst/>
                          <a:latin typeface="+mn-lt"/>
                        </a:rPr>
                        <a:t>Survey Three</a:t>
                      </a:r>
                      <a:endParaRPr lang="en-GB" sz="1100" b="1" i="0" u="none" strike="noStrike" dirty="0">
                        <a:solidFill>
                          <a:srgbClr val="FFFFFF"/>
                        </a:solidFill>
                        <a:effectLst/>
                        <a:latin typeface="+mn-lt"/>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695454849"/>
                  </a:ext>
                </a:extLst>
              </a:tr>
              <a:tr h="513184">
                <a:tc>
                  <a:txBody>
                    <a:bodyPr/>
                    <a:lstStyle/>
                    <a:p>
                      <a:pPr algn="ctr" fontAlgn="ctr"/>
                      <a:r>
                        <a:rPr lang="en-GB" sz="1100" b="1" i="0" u="none" strike="noStrike" dirty="0">
                          <a:solidFill>
                            <a:schemeClr val="tx1"/>
                          </a:solidFill>
                          <a:effectLst/>
                          <a:latin typeface="+mn-lt"/>
                        </a:rPr>
                        <a:t>Metric</a:t>
                      </a:r>
                    </a:p>
                  </a:txBody>
                  <a:tcPr marL="13988" marR="13988" marT="13988" marB="0" anchor="ctr" anchorCtr="1">
                    <a:solidFill>
                      <a:schemeClr val="bg1">
                        <a:lumMod val="95000"/>
                      </a:schemeClr>
                    </a:solidFill>
                  </a:tcPr>
                </a:tc>
                <a:tc>
                  <a:txBody>
                    <a:bodyPr/>
                    <a:lstStyle/>
                    <a:p>
                      <a:pPr algn="ctr" fontAlgn="ctr"/>
                      <a:r>
                        <a:rPr lang="en-GB" sz="1100" b="1" u="none" strike="noStrike" dirty="0">
                          <a:effectLst/>
                          <a:latin typeface="+mn-lt"/>
                        </a:rPr>
                        <a:t>Satisfied with Initial Contact</a:t>
                      </a:r>
                      <a:endParaRPr lang="en-GB" sz="1100" b="1" i="0" u="none" strike="noStrike" dirty="0">
                        <a:solidFill>
                          <a:srgbClr val="FFFFFF"/>
                        </a:solidFill>
                        <a:effectLst/>
                        <a:latin typeface="+mn-lt"/>
                      </a:endParaRPr>
                    </a:p>
                  </a:txBody>
                  <a:tcPr marL="13988" marR="13988" marT="13988" marB="0" anchor="ctr" anchorCtr="1">
                    <a:solidFill>
                      <a:schemeClr val="accent5">
                        <a:lumMod val="20000"/>
                        <a:lumOff val="80000"/>
                      </a:schemeClr>
                    </a:solidFill>
                  </a:tcPr>
                </a:tc>
                <a:tc>
                  <a:txBody>
                    <a:bodyPr/>
                    <a:lstStyle/>
                    <a:p>
                      <a:pPr algn="ctr" fontAlgn="ctr"/>
                      <a:r>
                        <a:rPr lang="en-GB" sz="1100" b="1" u="none" strike="noStrike" dirty="0">
                          <a:effectLst/>
                          <a:latin typeface="+mn-lt"/>
                        </a:rPr>
                        <a:t>Satisfied with Follow Up &amp; Investigation</a:t>
                      </a:r>
                      <a:endParaRPr lang="en-GB" sz="1100" b="1" i="0" u="none" strike="noStrike" dirty="0">
                        <a:solidFill>
                          <a:srgbClr val="FFFFFF"/>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dirty="0">
                          <a:effectLst/>
                          <a:latin typeface="+mn-lt"/>
                        </a:rPr>
                        <a:t>Satisfied with the service from the VCO</a:t>
                      </a:r>
                      <a:endParaRPr lang="en-GB" sz="1100" b="1" i="0" u="none" strike="noStrike" dirty="0">
                        <a:solidFill>
                          <a:srgbClr val="FFFFFF"/>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dirty="0">
                          <a:effectLst/>
                          <a:latin typeface="+mn-lt"/>
                        </a:rPr>
                        <a:t>Satisfied with the service from the officer dealing with your case</a:t>
                      </a:r>
                      <a:endParaRPr lang="en-GB" sz="1100" b="1" i="0" u="none" strike="noStrike" dirty="0">
                        <a:solidFill>
                          <a:srgbClr val="FFFFFF"/>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dirty="0">
                          <a:effectLst/>
                          <a:latin typeface="+mn-lt"/>
                        </a:rPr>
                        <a:t>Satisfied with being kept informed about your case</a:t>
                      </a:r>
                      <a:endParaRPr lang="en-GB" sz="1100" b="1" i="0" u="none" strike="noStrike" dirty="0">
                        <a:solidFill>
                          <a:srgbClr val="FFFFFF"/>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b="1" u="none" strike="noStrike" dirty="0">
                          <a:effectLst/>
                          <a:latin typeface="+mn-lt"/>
                        </a:rPr>
                        <a:t>Satisfied with Post Charge</a:t>
                      </a:r>
                      <a:endParaRPr lang="en-GB" sz="1100" b="1" i="0" u="none" strike="noStrike" dirty="0">
                        <a:solidFill>
                          <a:srgbClr val="FFFFFF"/>
                        </a:solidFill>
                        <a:effectLst/>
                        <a:latin typeface="+mn-lt"/>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1486976749"/>
                  </a:ext>
                </a:extLst>
              </a:tr>
              <a:tr h="377594">
                <a:tc>
                  <a:txBody>
                    <a:bodyPr/>
                    <a:lstStyle/>
                    <a:p>
                      <a:pPr algn="ctr" fontAlgn="b"/>
                      <a:r>
                        <a:rPr lang="en-GB" sz="1100" b="1" u="none" strike="noStrike" dirty="0">
                          <a:effectLst/>
                          <a:latin typeface="+mn-lt"/>
                        </a:rPr>
                        <a:t>General Crime</a:t>
                      </a:r>
                      <a:endParaRPr lang="en-GB" sz="1100" b="1" i="0" u="none" strike="noStrike" dirty="0">
                        <a:solidFill>
                          <a:srgbClr val="FFFFFF"/>
                        </a:solidFill>
                        <a:effectLst/>
                        <a:latin typeface="+mn-lt"/>
                      </a:endParaRPr>
                    </a:p>
                  </a:txBody>
                  <a:tcPr marL="13988" marR="13988" marT="13988" marB="0" anchor="ctr" anchorCtr="1">
                    <a:solidFill>
                      <a:schemeClr val="bg1">
                        <a:lumMod val="95000"/>
                      </a:schemeClr>
                    </a:solidFill>
                  </a:tcPr>
                </a:tc>
                <a:tc>
                  <a:txBody>
                    <a:bodyPr/>
                    <a:lstStyle/>
                    <a:p>
                      <a:pPr algn="ctr" fontAlgn="ctr"/>
                      <a:r>
                        <a:rPr lang="en-GB" sz="1100" u="none" strike="noStrike" dirty="0">
                          <a:effectLst/>
                          <a:latin typeface="+mn-lt"/>
                        </a:rPr>
                        <a:t>60%</a:t>
                      </a:r>
                      <a:endParaRPr lang="en-GB" sz="1100" b="0" i="0" u="none" strike="noStrike" dirty="0">
                        <a:solidFill>
                          <a:srgbClr val="000000"/>
                        </a:solidFill>
                        <a:effectLst/>
                        <a:latin typeface="+mn-lt"/>
                      </a:endParaRPr>
                    </a:p>
                  </a:txBody>
                  <a:tcPr marL="13988" marR="13988" marT="13988" marB="0" anchor="ctr" anchorCtr="1">
                    <a:solidFill>
                      <a:schemeClr val="accent5">
                        <a:lumMod val="20000"/>
                        <a:lumOff val="80000"/>
                      </a:schemeClr>
                    </a:solidFill>
                  </a:tcPr>
                </a:tc>
                <a:tc>
                  <a:txBody>
                    <a:bodyPr/>
                    <a:lstStyle/>
                    <a:p>
                      <a:pPr algn="ctr" fontAlgn="ctr"/>
                      <a:r>
                        <a:rPr lang="en-GB" sz="1100" u="none" strike="noStrike" dirty="0">
                          <a:effectLst/>
                          <a:latin typeface="+mn-lt"/>
                        </a:rPr>
                        <a:t>58%</a:t>
                      </a:r>
                      <a:endParaRPr lang="en-GB" sz="1100" b="0" i="0" u="none" strike="noStrike" dirty="0">
                        <a:solidFill>
                          <a:srgbClr val="000000"/>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mn-lt"/>
                        </a:rPr>
                        <a:t>88%</a:t>
                      </a:r>
                      <a:endParaRPr lang="en-GB" sz="1100" b="0" i="0" u="none" strike="noStrike" dirty="0">
                        <a:solidFill>
                          <a:srgbClr val="000000"/>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mn-lt"/>
                        </a:rPr>
                        <a:t>78%</a:t>
                      </a:r>
                      <a:endParaRPr lang="en-GB" sz="1100" b="0" i="0" u="none" strike="noStrike" dirty="0">
                        <a:solidFill>
                          <a:srgbClr val="000000"/>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mn-lt"/>
                        </a:rPr>
                        <a:t>83%</a:t>
                      </a:r>
                      <a:endParaRPr lang="en-GB" sz="1100" b="0" i="0" u="none" strike="noStrike" dirty="0">
                        <a:solidFill>
                          <a:srgbClr val="000000"/>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mn-lt"/>
                        </a:rPr>
                        <a:t>40%</a:t>
                      </a:r>
                      <a:endParaRPr lang="en-GB" sz="1100" b="0" i="0" u="none" strike="noStrike" dirty="0">
                        <a:solidFill>
                          <a:srgbClr val="000000"/>
                        </a:solidFill>
                        <a:effectLst/>
                        <a:latin typeface="+mn-lt"/>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3785470133"/>
                  </a:ext>
                </a:extLst>
              </a:tr>
              <a:tr h="373225">
                <a:tc>
                  <a:txBody>
                    <a:bodyPr/>
                    <a:lstStyle/>
                    <a:p>
                      <a:pPr algn="ctr" fontAlgn="b"/>
                      <a:r>
                        <a:rPr lang="en-GB" sz="1100" b="1" u="none" strike="noStrike" dirty="0">
                          <a:effectLst/>
                          <a:latin typeface="+mn-lt"/>
                        </a:rPr>
                        <a:t>Domestic Violence</a:t>
                      </a:r>
                      <a:endParaRPr lang="en-GB" sz="1100" b="1" i="0" u="none" strike="noStrike" dirty="0">
                        <a:solidFill>
                          <a:srgbClr val="FFFFFF"/>
                        </a:solidFill>
                        <a:effectLst/>
                        <a:latin typeface="+mn-lt"/>
                      </a:endParaRPr>
                    </a:p>
                  </a:txBody>
                  <a:tcPr marL="13988" marR="13988" marT="13988" marB="0" anchor="ctr" anchorCtr="1">
                    <a:solidFill>
                      <a:schemeClr val="bg1">
                        <a:lumMod val="95000"/>
                      </a:schemeClr>
                    </a:solidFill>
                  </a:tcPr>
                </a:tc>
                <a:tc>
                  <a:txBody>
                    <a:bodyPr/>
                    <a:lstStyle/>
                    <a:p>
                      <a:pPr algn="ctr" fontAlgn="ctr"/>
                      <a:r>
                        <a:rPr lang="en-GB" sz="1100" u="none" strike="noStrike" dirty="0">
                          <a:effectLst/>
                          <a:latin typeface="+mn-lt"/>
                        </a:rPr>
                        <a:t>76%</a:t>
                      </a:r>
                      <a:endParaRPr lang="en-GB" sz="1100" b="0" i="0" u="none" strike="noStrike" dirty="0">
                        <a:solidFill>
                          <a:srgbClr val="000000"/>
                        </a:solidFill>
                        <a:effectLst/>
                        <a:latin typeface="+mn-lt"/>
                      </a:endParaRPr>
                    </a:p>
                  </a:txBody>
                  <a:tcPr marL="13988" marR="13988" marT="13988" marB="0" anchor="ctr" anchorCtr="1">
                    <a:solidFill>
                      <a:schemeClr val="accent5">
                        <a:lumMod val="20000"/>
                        <a:lumOff val="80000"/>
                      </a:schemeClr>
                    </a:solidFill>
                  </a:tcPr>
                </a:tc>
                <a:tc>
                  <a:txBody>
                    <a:bodyPr/>
                    <a:lstStyle/>
                    <a:p>
                      <a:pPr algn="ctr" fontAlgn="ctr"/>
                      <a:r>
                        <a:rPr lang="en-GB" sz="1100" u="none" strike="noStrike" dirty="0">
                          <a:effectLst/>
                          <a:latin typeface="+mn-lt"/>
                        </a:rPr>
                        <a:t>88%</a:t>
                      </a:r>
                      <a:endParaRPr lang="en-GB" sz="1100" b="0" i="0" u="none" strike="noStrike" dirty="0">
                        <a:solidFill>
                          <a:srgbClr val="000000"/>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mn-lt"/>
                        </a:rPr>
                        <a:t>100%</a:t>
                      </a:r>
                      <a:endParaRPr lang="en-GB" sz="1100" b="0" i="0" u="none" strike="noStrike" dirty="0">
                        <a:solidFill>
                          <a:srgbClr val="000000"/>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mn-lt"/>
                        </a:rPr>
                        <a:t>91%</a:t>
                      </a:r>
                      <a:endParaRPr lang="en-GB" sz="1100" b="0" i="0" u="none" strike="noStrike" dirty="0">
                        <a:solidFill>
                          <a:srgbClr val="000000"/>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mn-lt"/>
                        </a:rPr>
                        <a:t>89%</a:t>
                      </a:r>
                      <a:endParaRPr lang="en-GB" sz="1100" b="0" i="0" u="none" strike="noStrike" dirty="0">
                        <a:solidFill>
                          <a:srgbClr val="000000"/>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mn-lt"/>
                        </a:rPr>
                        <a:t>100%</a:t>
                      </a:r>
                      <a:endParaRPr lang="en-GB" sz="1100" b="0" i="0" u="none" strike="noStrike" dirty="0">
                        <a:solidFill>
                          <a:srgbClr val="000000"/>
                        </a:solidFill>
                        <a:effectLst/>
                        <a:latin typeface="+mn-lt"/>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3766931693"/>
                  </a:ext>
                </a:extLst>
              </a:tr>
              <a:tr h="345233">
                <a:tc>
                  <a:txBody>
                    <a:bodyPr/>
                    <a:lstStyle/>
                    <a:p>
                      <a:pPr algn="ctr" fontAlgn="b"/>
                      <a:r>
                        <a:rPr lang="en-GB" sz="1100" b="1" u="none" strike="noStrike" dirty="0">
                          <a:effectLst/>
                          <a:latin typeface="+mn-lt"/>
                        </a:rPr>
                        <a:t>Hate Crime</a:t>
                      </a:r>
                      <a:endParaRPr lang="en-GB" sz="1100" b="1" i="0" u="none" strike="noStrike" dirty="0">
                        <a:solidFill>
                          <a:srgbClr val="FFFFFF"/>
                        </a:solidFill>
                        <a:effectLst/>
                        <a:latin typeface="+mn-lt"/>
                      </a:endParaRPr>
                    </a:p>
                  </a:txBody>
                  <a:tcPr marL="13988" marR="13988" marT="13988" marB="0" anchor="ctr" anchorCtr="1">
                    <a:solidFill>
                      <a:schemeClr val="bg1">
                        <a:lumMod val="95000"/>
                      </a:schemeClr>
                    </a:solidFill>
                  </a:tcPr>
                </a:tc>
                <a:tc>
                  <a:txBody>
                    <a:bodyPr/>
                    <a:lstStyle/>
                    <a:p>
                      <a:pPr algn="ctr" fontAlgn="ctr"/>
                      <a:r>
                        <a:rPr lang="en-GB" sz="1100" u="none" strike="noStrike" dirty="0">
                          <a:effectLst/>
                          <a:latin typeface="+mn-lt"/>
                        </a:rPr>
                        <a:t>100%</a:t>
                      </a:r>
                      <a:endParaRPr lang="en-GB" sz="1100" b="0" i="0" u="none" strike="noStrike" dirty="0">
                        <a:solidFill>
                          <a:srgbClr val="000000"/>
                        </a:solidFill>
                        <a:effectLst/>
                        <a:latin typeface="+mn-lt"/>
                      </a:endParaRPr>
                    </a:p>
                  </a:txBody>
                  <a:tcPr marL="13988" marR="13988" marT="13988" marB="0" anchor="ctr" anchorCtr="1">
                    <a:solidFill>
                      <a:schemeClr val="accent5">
                        <a:lumMod val="20000"/>
                        <a:lumOff val="80000"/>
                      </a:schemeClr>
                    </a:solidFill>
                  </a:tcPr>
                </a:tc>
                <a:tc>
                  <a:txBody>
                    <a:bodyPr/>
                    <a:lstStyle/>
                    <a:p>
                      <a:pPr algn="ctr" fontAlgn="ctr"/>
                      <a:r>
                        <a:rPr lang="en-GB" sz="1100" u="none" strike="noStrike" dirty="0">
                          <a:effectLst/>
                          <a:latin typeface="+mn-lt"/>
                        </a:rPr>
                        <a:t>67%</a:t>
                      </a:r>
                      <a:endParaRPr lang="en-GB" sz="1100" b="0" i="0" u="none" strike="noStrike" dirty="0">
                        <a:solidFill>
                          <a:srgbClr val="000000"/>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mn-lt"/>
                        </a:rPr>
                        <a:t>100%</a:t>
                      </a:r>
                      <a:endParaRPr lang="en-GB" sz="1100" b="0" i="0" u="none" strike="noStrike" dirty="0">
                        <a:solidFill>
                          <a:srgbClr val="000000"/>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mn-lt"/>
                        </a:rPr>
                        <a:t>100%</a:t>
                      </a:r>
                      <a:endParaRPr lang="en-GB" sz="1100" b="0" i="0" u="none" strike="noStrike" dirty="0">
                        <a:solidFill>
                          <a:srgbClr val="000000"/>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mn-lt"/>
                        </a:rPr>
                        <a:t>100%</a:t>
                      </a:r>
                      <a:endParaRPr lang="en-GB" sz="1100" b="0" i="0" u="none" strike="noStrike" dirty="0">
                        <a:solidFill>
                          <a:srgbClr val="000000"/>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mn-lt"/>
                        </a:rPr>
                        <a:t>No Data</a:t>
                      </a:r>
                      <a:endParaRPr lang="en-GB" sz="1100" b="0" i="0" u="none" strike="noStrike" dirty="0">
                        <a:solidFill>
                          <a:srgbClr val="000000"/>
                        </a:solidFill>
                        <a:effectLst/>
                        <a:latin typeface="+mn-lt"/>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1214358048"/>
                  </a:ext>
                </a:extLst>
              </a:tr>
              <a:tr h="383256">
                <a:tc>
                  <a:txBody>
                    <a:bodyPr/>
                    <a:lstStyle/>
                    <a:p>
                      <a:pPr algn="ctr" fontAlgn="b"/>
                      <a:r>
                        <a:rPr lang="en-GB" sz="1100" b="1" u="none" strike="noStrike" dirty="0">
                          <a:effectLst/>
                          <a:latin typeface="+mn-lt"/>
                        </a:rPr>
                        <a:t>Sexual Violence</a:t>
                      </a:r>
                      <a:endParaRPr lang="en-GB" sz="1100" b="1" i="0" u="none" strike="noStrike" dirty="0">
                        <a:solidFill>
                          <a:srgbClr val="FFFFFF"/>
                        </a:solidFill>
                        <a:effectLst/>
                        <a:latin typeface="+mn-lt"/>
                      </a:endParaRPr>
                    </a:p>
                  </a:txBody>
                  <a:tcPr marL="13988" marR="13988" marT="13988" marB="0" anchor="ctr" anchorCtr="1">
                    <a:solidFill>
                      <a:schemeClr val="bg1">
                        <a:lumMod val="95000"/>
                      </a:schemeClr>
                    </a:solidFill>
                  </a:tcPr>
                </a:tc>
                <a:tc>
                  <a:txBody>
                    <a:bodyPr/>
                    <a:lstStyle/>
                    <a:p>
                      <a:pPr algn="ctr" fontAlgn="ctr"/>
                      <a:r>
                        <a:rPr lang="en-GB" sz="1100" u="none" strike="noStrike" dirty="0">
                          <a:effectLst/>
                          <a:latin typeface="+mn-lt"/>
                        </a:rPr>
                        <a:t>100%</a:t>
                      </a:r>
                      <a:endParaRPr lang="en-GB" sz="1100" b="0" i="0" u="none" strike="noStrike" dirty="0">
                        <a:solidFill>
                          <a:srgbClr val="000000"/>
                        </a:solidFill>
                        <a:effectLst/>
                        <a:latin typeface="+mn-lt"/>
                      </a:endParaRPr>
                    </a:p>
                  </a:txBody>
                  <a:tcPr marL="13988" marR="13988" marT="13988" marB="0" anchor="ctr" anchorCtr="1">
                    <a:solidFill>
                      <a:schemeClr val="accent5">
                        <a:lumMod val="20000"/>
                        <a:lumOff val="80000"/>
                      </a:schemeClr>
                    </a:solidFill>
                  </a:tcPr>
                </a:tc>
                <a:tc>
                  <a:txBody>
                    <a:bodyPr/>
                    <a:lstStyle/>
                    <a:p>
                      <a:pPr algn="ctr" fontAlgn="ctr"/>
                      <a:r>
                        <a:rPr lang="en-GB" sz="1100" u="none" strike="noStrike" dirty="0">
                          <a:effectLst/>
                          <a:latin typeface="+mn-lt"/>
                        </a:rPr>
                        <a:t>67%</a:t>
                      </a:r>
                      <a:endParaRPr lang="en-GB" sz="1100" b="0" i="0" u="none" strike="noStrike" dirty="0">
                        <a:solidFill>
                          <a:srgbClr val="000000"/>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mn-lt"/>
                        </a:rPr>
                        <a:t>100%</a:t>
                      </a:r>
                      <a:endParaRPr lang="en-GB" sz="1100" b="0" i="0" u="none" strike="noStrike" dirty="0">
                        <a:solidFill>
                          <a:srgbClr val="000000"/>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mn-lt"/>
                        </a:rPr>
                        <a:t>67%</a:t>
                      </a:r>
                      <a:endParaRPr lang="en-GB" sz="1100" b="0" i="0" u="none" strike="noStrike" dirty="0">
                        <a:solidFill>
                          <a:srgbClr val="000000"/>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mn-lt"/>
                        </a:rPr>
                        <a:t>100%</a:t>
                      </a:r>
                      <a:endParaRPr lang="en-GB" sz="1100" b="0" i="0" u="none" strike="noStrike" dirty="0">
                        <a:solidFill>
                          <a:srgbClr val="000000"/>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ctr"/>
                      <a:r>
                        <a:rPr lang="en-GB" sz="1100" u="none" strike="noStrike" dirty="0">
                          <a:effectLst/>
                          <a:latin typeface="+mn-lt"/>
                        </a:rPr>
                        <a:t>No Data</a:t>
                      </a:r>
                      <a:endParaRPr lang="en-GB" sz="1100" b="0" i="0" u="none" strike="noStrike" dirty="0">
                        <a:solidFill>
                          <a:srgbClr val="000000"/>
                        </a:solidFill>
                        <a:effectLst/>
                        <a:latin typeface="+mn-lt"/>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1588611777"/>
                  </a:ext>
                </a:extLst>
              </a:tr>
              <a:tr h="252654">
                <a:tc>
                  <a:txBody>
                    <a:bodyPr/>
                    <a:lstStyle/>
                    <a:p>
                      <a:pPr algn="ctr" fontAlgn="b"/>
                      <a:r>
                        <a:rPr lang="en-GB" sz="1100" b="1" u="none" strike="noStrike" dirty="0">
                          <a:effectLst/>
                          <a:latin typeface="+mn-lt"/>
                        </a:rPr>
                        <a:t>Baseline</a:t>
                      </a:r>
                      <a:endParaRPr lang="en-GB" sz="1100" b="1" i="0" u="none" strike="noStrike" dirty="0">
                        <a:solidFill>
                          <a:srgbClr val="FFFFFF"/>
                        </a:solidFill>
                        <a:effectLst/>
                        <a:latin typeface="+mn-lt"/>
                      </a:endParaRPr>
                    </a:p>
                  </a:txBody>
                  <a:tcPr marL="13988" marR="13988" marT="13988" marB="0" anchor="ctr" anchorCtr="1">
                    <a:solidFill>
                      <a:schemeClr val="bg1">
                        <a:lumMod val="95000"/>
                      </a:schemeClr>
                    </a:solidFill>
                  </a:tcPr>
                </a:tc>
                <a:tc>
                  <a:txBody>
                    <a:bodyPr/>
                    <a:lstStyle/>
                    <a:p>
                      <a:pPr algn="ctr" fontAlgn="b"/>
                      <a:r>
                        <a:rPr lang="en-GB" sz="1100" b="1" i="0" u="none" strike="noStrike" dirty="0">
                          <a:solidFill>
                            <a:schemeClr val="tx1"/>
                          </a:solidFill>
                          <a:effectLst/>
                          <a:latin typeface="+mn-lt"/>
                        </a:rPr>
                        <a:t>N/A</a:t>
                      </a:r>
                    </a:p>
                  </a:txBody>
                  <a:tcPr marL="13988" marR="13988" marT="13988" marB="0" anchor="ctr" anchorCtr="1">
                    <a:solidFill>
                      <a:schemeClr val="accent5">
                        <a:lumMod val="20000"/>
                        <a:lumOff val="80000"/>
                      </a:schemeClr>
                    </a:solidFill>
                  </a:tcPr>
                </a:tc>
                <a:tc>
                  <a:txBody>
                    <a:bodyPr/>
                    <a:lstStyle/>
                    <a:p>
                      <a:pPr algn="ctr" fontAlgn="b"/>
                      <a:r>
                        <a:rPr lang="en-GB" sz="1100" b="1" i="0" u="none" strike="noStrike" dirty="0">
                          <a:solidFill>
                            <a:schemeClr val="tx1"/>
                          </a:solidFill>
                          <a:effectLst/>
                          <a:latin typeface="+mn-lt"/>
                        </a:rPr>
                        <a:t>N/A</a:t>
                      </a:r>
                    </a:p>
                  </a:txBody>
                  <a:tcPr marL="13988" marR="13988" marT="13988" marB="0" anchor="ctr" anchorCtr="1">
                    <a:solidFill>
                      <a:schemeClr val="accent2">
                        <a:lumMod val="20000"/>
                        <a:lumOff val="80000"/>
                      </a:schemeClr>
                    </a:solidFill>
                  </a:tcPr>
                </a:tc>
                <a:tc>
                  <a:txBody>
                    <a:bodyPr/>
                    <a:lstStyle/>
                    <a:p>
                      <a:pPr algn="ctr" fontAlgn="b"/>
                      <a:r>
                        <a:rPr lang="en-GB" sz="1100" b="1" u="none" strike="noStrike" dirty="0">
                          <a:solidFill>
                            <a:schemeClr val="tx1"/>
                          </a:solidFill>
                          <a:effectLst/>
                          <a:latin typeface="+mn-lt"/>
                        </a:rPr>
                        <a:t>85%</a:t>
                      </a:r>
                      <a:endParaRPr lang="en-GB" sz="1100" b="1" i="0" u="none" strike="noStrike" dirty="0">
                        <a:solidFill>
                          <a:schemeClr val="tx1"/>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b"/>
                      <a:r>
                        <a:rPr lang="en-GB" sz="1100" b="1" u="none" strike="noStrike" dirty="0">
                          <a:solidFill>
                            <a:schemeClr val="tx1"/>
                          </a:solidFill>
                          <a:effectLst/>
                          <a:latin typeface="+mn-lt"/>
                        </a:rPr>
                        <a:t>85%</a:t>
                      </a:r>
                      <a:endParaRPr lang="en-GB" sz="1100" b="1" i="0" u="none" strike="noStrike" dirty="0">
                        <a:solidFill>
                          <a:schemeClr val="tx1"/>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b"/>
                      <a:r>
                        <a:rPr lang="en-GB" sz="1100" b="1" u="none" strike="noStrike" dirty="0">
                          <a:solidFill>
                            <a:schemeClr val="tx1"/>
                          </a:solidFill>
                          <a:effectLst/>
                          <a:latin typeface="+mn-lt"/>
                        </a:rPr>
                        <a:t>74%</a:t>
                      </a:r>
                      <a:endParaRPr lang="en-GB" sz="1100" b="1" i="0" u="none" strike="noStrike" dirty="0">
                        <a:solidFill>
                          <a:schemeClr val="tx1"/>
                        </a:solidFill>
                        <a:effectLst/>
                        <a:latin typeface="+mn-lt"/>
                      </a:endParaRPr>
                    </a:p>
                  </a:txBody>
                  <a:tcPr marL="13988" marR="13988" marT="13988" marB="0" anchor="ctr" anchorCtr="1">
                    <a:solidFill>
                      <a:schemeClr val="accent2">
                        <a:lumMod val="20000"/>
                        <a:lumOff val="80000"/>
                      </a:schemeClr>
                    </a:solidFill>
                  </a:tcPr>
                </a:tc>
                <a:tc>
                  <a:txBody>
                    <a:bodyPr/>
                    <a:lstStyle/>
                    <a:p>
                      <a:pPr algn="ctr" fontAlgn="b"/>
                      <a:r>
                        <a:rPr lang="en-GB" sz="1100" b="1" i="0" u="none" strike="noStrike" dirty="0">
                          <a:solidFill>
                            <a:schemeClr val="tx1"/>
                          </a:solidFill>
                          <a:effectLst/>
                          <a:latin typeface="+mn-lt"/>
                        </a:rPr>
                        <a:t>N/A</a:t>
                      </a: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910050216"/>
                  </a:ext>
                </a:extLst>
              </a:tr>
            </a:tbl>
          </a:graphicData>
        </a:graphic>
      </p:graphicFrame>
      <p:graphicFrame>
        <p:nvGraphicFramePr>
          <p:cNvPr id="10" name="Table 9">
            <a:extLst>
              <a:ext uri="{FF2B5EF4-FFF2-40B4-BE49-F238E27FC236}">
                <a16:creationId xmlns:a16="http://schemas.microsoft.com/office/drawing/2014/main" id="{2FE3A019-4B4A-4125-8ADF-7713B721FB5E}"/>
              </a:ext>
            </a:extLst>
          </p:cNvPr>
          <p:cNvGraphicFramePr>
            <a:graphicFrameLocks noGrp="1"/>
          </p:cNvGraphicFramePr>
          <p:nvPr/>
        </p:nvGraphicFramePr>
        <p:xfrm>
          <a:off x="161730" y="3783647"/>
          <a:ext cx="11902660" cy="2884090"/>
        </p:xfrm>
        <a:graphic>
          <a:graphicData uri="http://schemas.openxmlformats.org/drawingml/2006/table">
            <a:tbl>
              <a:tblPr firstRow="1" bandRow="1">
                <a:tableStyleId>{5C22544A-7EE6-4342-B048-85BDC9FD1C3A}</a:tableStyleId>
              </a:tblPr>
              <a:tblGrid>
                <a:gridCol w="1392004">
                  <a:extLst>
                    <a:ext uri="{9D8B030D-6E8A-4147-A177-3AD203B41FA5}">
                      <a16:colId xmlns:a16="http://schemas.microsoft.com/office/drawing/2014/main" val="985102627"/>
                    </a:ext>
                  </a:extLst>
                </a:gridCol>
                <a:gridCol w="1973237">
                  <a:extLst>
                    <a:ext uri="{9D8B030D-6E8A-4147-A177-3AD203B41FA5}">
                      <a16:colId xmlns:a16="http://schemas.microsoft.com/office/drawing/2014/main" val="3844231711"/>
                    </a:ext>
                  </a:extLst>
                </a:gridCol>
                <a:gridCol w="1841576">
                  <a:extLst>
                    <a:ext uri="{9D8B030D-6E8A-4147-A177-3AD203B41FA5}">
                      <a16:colId xmlns:a16="http://schemas.microsoft.com/office/drawing/2014/main" val="4278318358"/>
                    </a:ext>
                  </a:extLst>
                </a:gridCol>
                <a:gridCol w="1628060">
                  <a:extLst>
                    <a:ext uri="{9D8B030D-6E8A-4147-A177-3AD203B41FA5}">
                      <a16:colId xmlns:a16="http://schemas.microsoft.com/office/drawing/2014/main" val="2271739646"/>
                    </a:ext>
                  </a:extLst>
                </a:gridCol>
                <a:gridCol w="2140978">
                  <a:extLst>
                    <a:ext uri="{9D8B030D-6E8A-4147-A177-3AD203B41FA5}">
                      <a16:colId xmlns:a16="http://schemas.microsoft.com/office/drawing/2014/main" val="2435579081"/>
                    </a:ext>
                  </a:extLst>
                </a:gridCol>
                <a:gridCol w="1650109">
                  <a:extLst>
                    <a:ext uri="{9D8B030D-6E8A-4147-A177-3AD203B41FA5}">
                      <a16:colId xmlns:a16="http://schemas.microsoft.com/office/drawing/2014/main" val="585127994"/>
                    </a:ext>
                  </a:extLst>
                </a:gridCol>
                <a:gridCol w="1276696">
                  <a:extLst>
                    <a:ext uri="{9D8B030D-6E8A-4147-A177-3AD203B41FA5}">
                      <a16:colId xmlns:a16="http://schemas.microsoft.com/office/drawing/2014/main" val="4186766172"/>
                    </a:ext>
                  </a:extLst>
                </a:gridCol>
              </a:tblGrid>
              <a:tr h="314699">
                <a:tc>
                  <a:txBody>
                    <a:bodyPr/>
                    <a:lstStyle/>
                    <a:p>
                      <a:pPr algn="ctr" fontAlgn="ctr"/>
                      <a:r>
                        <a:rPr lang="en-GB" sz="1100" b="1" i="0" u="none" strike="noStrike" dirty="0">
                          <a:solidFill>
                            <a:srgbClr val="FFFFFF"/>
                          </a:solidFill>
                          <a:effectLst/>
                          <a:latin typeface="+mj-lt"/>
                          <a:cs typeface="Raavi"/>
                        </a:rPr>
                        <a:t>Numeric</a:t>
                      </a:r>
                    </a:p>
                  </a:txBody>
                  <a:tcPr marL="9525" marR="9525" marT="9525" marB="0" anchor="ctr"/>
                </a:tc>
                <a:tc gridSpan="6">
                  <a:txBody>
                    <a:bodyPr/>
                    <a:lstStyle/>
                    <a:p>
                      <a:pPr algn="ctr" fontAlgn="b"/>
                      <a:r>
                        <a:rPr lang="en-GB" sz="1100" b="1" i="0" u="none" strike="noStrike" dirty="0">
                          <a:solidFill>
                            <a:srgbClr val="FFFFFF"/>
                          </a:solidFill>
                          <a:effectLst/>
                          <a:latin typeface="+mj-lt"/>
                          <a:cs typeface="Raavi"/>
                        </a:rPr>
                        <a:t>Measure</a:t>
                      </a: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75189993"/>
                  </a:ext>
                </a:extLst>
              </a:tr>
              <a:tr h="323534">
                <a:tc>
                  <a:txBody>
                    <a:bodyPr/>
                    <a:lstStyle/>
                    <a:p>
                      <a:pPr algn="ctr" fontAlgn="ctr"/>
                      <a:r>
                        <a:rPr lang="en-GB" sz="1100" b="1" u="none" strike="noStrike" dirty="0">
                          <a:effectLst/>
                          <a:latin typeface="+mn-lt"/>
                        </a:rPr>
                        <a:t> Survey Number</a:t>
                      </a:r>
                      <a:endParaRPr lang="en-GB" sz="1100" b="1" i="0" u="none" strike="noStrike" dirty="0">
                        <a:solidFill>
                          <a:srgbClr val="FFFFFF"/>
                        </a:solidFill>
                        <a:effectLst/>
                        <a:latin typeface="+mn-lt"/>
                      </a:endParaRPr>
                    </a:p>
                  </a:txBody>
                  <a:tcPr marL="13988" marR="13988" marT="13988" marB="0" anchor="ctr" anchorCtr="1">
                    <a:solidFill>
                      <a:schemeClr val="bg1">
                        <a:lumMod val="95000"/>
                      </a:schemeClr>
                    </a:solidFill>
                  </a:tcPr>
                </a:tc>
                <a:tc>
                  <a:txBody>
                    <a:bodyPr/>
                    <a:lstStyle/>
                    <a:p>
                      <a:pPr algn="ctr" fontAlgn="b"/>
                      <a:r>
                        <a:rPr lang="en-GB" sz="1100" b="1" u="none" strike="noStrike" dirty="0">
                          <a:effectLst/>
                          <a:latin typeface="+mn-lt"/>
                        </a:rPr>
                        <a:t>Survey One</a:t>
                      </a:r>
                      <a:endParaRPr lang="en-GB" sz="1100" b="1" i="0" u="none" strike="noStrike" dirty="0">
                        <a:solidFill>
                          <a:srgbClr val="FFFFFF"/>
                        </a:solidFill>
                        <a:effectLst/>
                        <a:latin typeface="+mn-lt"/>
                      </a:endParaRPr>
                    </a:p>
                  </a:txBody>
                  <a:tcPr marL="13988" marR="13988" marT="13988" marB="0" anchor="ctr" anchorCtr="1">
                    <a:solidFill>
                      <a:schemeClr val="accent5">
                        <a:lumMod val="20000"/>
                        <a:lumOff val="80000"/>
                      </a:schemeClr>
                    </a:solidFill>
                  </a:tcPr>
                </a:tc>
                <a:tc gridSpan="4">
                  <a:txBody>
                    <a:bodyPr/>
                    <a:lstStyle/>
                    <a:p>
                      <a:pPr algn="ctr" fontAlgn="b"/>
                      <a:r>
                        <a:rPr lang="en-GB" sz="1100" b="1" u="none" strike="noStrike" dirty="0">
                          <a:effectLst/>
                          <a:latin typeface="+mn-lt"/>
                        </a:rPr>
                        <a:t>Survey Two</a:t>
                      </a:r>
                      <a:endParaRPr lang="en-GB" sz="1100" b="1" i="0" u="none" strike="noStrike" dirty="0">
                        <a:solidFill>
                          <a:srgbClr val="FFFFFF"/>
                        </a:solidFill>
                        <a:effectLst/>
                        <a:latin typeface="+mn-lt"/>
                      </a:endParaRPr>
                    </a:p>
                  </a:txBody>
                  <a:tcPr marL="13988" marR="13988" marT="13988" marB="0" anchor="ctr" anchorCtr="1">
                    <a:solidFill>
                      <a:schemeClr val="accent2">
                        <a:lumMod val="20000"/>
                        <a:lumOff val="8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b"/>
                      <a:r>
                        <a:rPr lang="en-GB" sz="1100" b="1" u="none" strike="noStrike" dirty="0">
                          <a:effectLst/>
                          <a:latin typeface="+mn-lt"/>
                        </a:rPr>
                        <a:t>Survey Three</a:t>
                      </a:r>
                      <a:endParaRPr lang="en-GB" sz="1100" b="1" i="0" u="none" strike="noStrike" dirty="0">
                        <a:solidFill>
                          <a:srgbClr val="FFFFFF"/>
                        </a:solidFill>
                        <a:effectLst/>
                        <a:latin typeface="+mn-lt"/>
                      </a:endParaRPr>
                    </a:p>
                  </a:txBody>
                  <a:tcPr marL="13988" marR="13988" marT="13988" marB="0" anchor="ctr" anchorCtr="1">
                    <a:solidFill>
                      <a:schemeClr val="accent6">
                        <a:lumMod val="20000"/>
                        <a:lumOff val="80000"/>
                      </a:schemeClr>
                    </a:solidFill>
                  </a:tcPr>
                </a:tc>
                <a:extLst>
                  <a:ext uri="{0D108BD9-81ED-4DB2-BD59-A6C34878D82A}">
                    <a16:rowId xmlns:a16="http://schemas.microsoft.com/office/drawing/2014/main" val="695454849"/>
                  </a:ext>
                </a:extLst>
              </a:tr>
              <a:tr h="513184">
                <a:tc>
                  <a:txBody>
                    <a:bodyPr/>
                    <a:lstStyle/>
                    <a:p>
                      <a:pPr algn="ctr" fontAlgn="ctr"/>
                      <a:r>
                        <a:rPr lang="en-GB" sz="1100" b="1" i="0" u="none" strike="noStrike" dirty="0">
                          <a:solidFill>
                            <a:schemeClr val="tx1"/>
                          </a:solidFill>
                          <a:effectLst/>
                          <a:latin typeface="Calibri"/>
                        </a:rPr>
                        <a:t>Metric</a:t>
                      </a:r>
                    </a:p>
                  </a:txBody>
                  <a:tcPr marL="9525" marR="9525" marT="9525" marB="0" anchor="ctr" anchorCtr="1">
                    <a:solidFill>
                      <a:schemeClr val="bg1">
                        <a:lumMod val="95000"/>
                      </a:schemeClr>
                    </a:solidFill>
                  </a:tcPr>
                </a:tc>
                <a:tc>
                  <a:txBody>
                    <a:bodyPr/>
                    <a:lstStyle/>
                    <a:p>
                      <a:pPr algn="ctr" fontAlgn="ctr"/>
                      <a:r>
                        <a:rPr lang="en-GB" sz="1100" b="1" i="0" u="none" strike="noStrike" dirty="0">
                          <a:solidFill>
                            <a:schemeClr val="tx1"/>
                          </a:solidFill>
                          <a:effectLst/>
                          <a:latin typeface="Calibri"/>
                        </a:rPr>
                        <a:t>Satisfied with Initial Contact</a:t>
                      </a:r>
                    </a:p>
                  </a:txBody>
                  <a:tcPr marL="9525" marR="9525" marT="9525" marB="0" anchor="ctr" anchorCtr="1">
                    <a:solidFill>
                      <a:schemeClr val="accent5">
                        <a:lumMod val="20000"/>
                        <a:lumOff val="80000"/>
                      </a:schemeClr>
                    </a:solidFill>
                  </a:tcPr>
                </a:tc>
                <a:tc>
                  <a:txBody>
                    <a:bodyPr/>
                    <a:lstStyle/>
                    <a:p>
                      <a:pPr algn="ctr" fontAlgn="ctr"/>
                      <a:r>
                        <a:rPr lang="en-GB" sz="1100" b="1" i="0" u="none" strike="noStrike" dirty="0">
                          <a:solidFill>
                            <a:schemeClr val="tx1"/>
                          </a:solidFill>
                          <a:effectLst/>
                          <a:latin typeface="Calibri"/>
                        </a:rPr>
                        <a:t>Satisfied with Follow Up &amp; Investigation</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chemeClr val="tx1"/>
                          </a:solidFill>
                          <a:effectLst/>
                          <a:latin typeface="Calibri"/>
                        </a:rPr>
                        <a:t>Satisfied with the service from the VCO</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chemeClr val="tx1"/>
                          </a:solidFill>
                          <a:effectLst/>
                          <a:latin typeface="Calibri"/>
                        </a:rPr>
                        <a:t>Satisfied with the service from the officer dealing with your case</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chemeClr val="tx1"/>
                          </a:solidFill>
                          <a:effectLst/>
                          <a:latin typeface="Calibri"/>
                        </a:rPr>
                        <a:t>Satisfied with being kept informed about your case</a:t>
                      </a: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chemeClr val="tx1"/>
                          </a:solidFill>
                          <a:effectLst/>
                          <a:latin typeface="Calibri"/>
                        </a:rPr>
                        <a:t>Satisfied with Post Charge</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1486976749"/>
                  </a:ext>
                </a:extLst>
              </a:tr>
              <a:tr h="377594">
                <a:tc>
                  <a:txBody>
                    <a:bodyPr/>
                    <a:lstStyle/>
                    <a:p>
                      <a:pPr algn="ctr" fontAlgn="b"/>
                      <a:r>
                        <a:rPr lang="en-GB" sz="1100" b="1" i="0" u="none" strike="noStrike" dirty="0">
                          <a:solidFill>
                            <a:schemeClr val="tx1"/>
                          </a:solidFill>
                          <a:effectLst/>
                          <a:latin typeface="Calibri"/>
                        </a:rPr>
                        <a:t>General Crime</a:t>
                      </a:r>
                    </a:p>
                  </a:txBody>
                  <a:tcPr marL="9525" marR="9525" marT="9525" marB="0" anchor="ctr" anchorCtr="1">
                    <a:solidFill>
                      <a:schemeClr val="bg1">
                        <a:lumMod val="95000"/>
                      </a:schemeClr>
                    </a:solidFill>
                  </a:tcPr>
                </a:tc>
                <a:tc>
                  <a:txBody>
                    <a:bodyPr/>
                    <a:lstStyle/>
                    <a:p>
                      <a:pPr algn="ctr" fontAlgn="ctr"/>
                      <a:r>
                        <a:rPr lang="en-GB" sz="1100" b="0" i="0" u="none" strike="noStrike" dirty="0">
                          <a:solidFill>
                            <a:srgbClr val="000000"/>
                          </a:solidFill>
                          <a:effectLst/>
                          <a:latin typeface="Calibri"/>
                        </a:rPr>
                        <a:t>287/477</a:t>
                      </a:r>
                    </a:p>
                  </a:txBody>
                  <a:tcPr marL="9525" marR="9525" marT="9525" marB="0" anchor="ctr" anchorCtr="1">
                    <a:solidFill>
                      <a:schemeClr val="accent5">
                        <a:lumMod val="20000"/>
                        <a:lumOff val="80000"/>
                      </a:schemeClr>
                    </a:solidFill>
                  </a:tcPr>
                </a:tc>
                <a:tc>
                  <a:txBody>
                    <a:bodyPr/>
                    <a:lstStyle/>
                    <a:p>
                      <a:pPr algn="ctr" fontAlgn="ctr"/>
                      <a:r>
                        <a:rPr lang="en-GB" sz="1100" b="0" i="0" u="none" strike="noStrike" dirty="0">
                          <a:solidFill>
                            <a:srgbClr val="000000"/>
                          </a:solidFill>
                          <a:effectLst/>
                          <a:latin typeface="Calibri"/>
                        </a:rPr>
                        <a:t>33/57</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a:rPr>
                        <a:t>30/34</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a:rPr>
                        <a:t>25/32</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a:rPr>
                        <a:t>24/29</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a:rPr>
                        <a:t>2/5</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3785470133"/>
                  </a:ext>
                </a:extLst>
              </a:tr>
              <a:tr h="373225">
                <a:tc>
                  <a:txBody>
                    <a:bodyPr/>
                    <a:lstStyle/>
                    <a:p>
                      <a:pPr algn="ctr" fontAlgn="b"/>
                      <a:r>
                        <a:rPr lang="en-GB" sz="1100" b="1" i="0" u="none" strike="noStrike" dirty="0">
                          <a:solidFill>
                            <a:schemeClr val="tx1"/>
                          </a:solidFill>
                          <a:effectLst/>
                          <a:latin typeface="Calibri"/>
                        </a:rPr>
                        <a:t>Domestic Violence</a:t>
                      </a:r>
                    </a:p>
                  </a:txBody>
                  <a:tcPr marL="9525" marR="9525" marT="9525" marB="0" anchor="ctr" anchorCtr="1">
                    <a:solidFill>
                      <a:schemeClr val="bg1">
                        <a:lumMod val="95000"/>
                      </a:schemeClr>
                    </a:solidFill>
                  </a:tcPr>
                </a:tc>
                <a:tc>
                  <a:txBody>
                    <a:bodyPr/>
                    <a:lstStyle/>
                    <a:p>
                      <a:pPr algn="ctr" fontAlgn="ctr"/>
                      <a:r>
                        <a:rPr lang="en-GB" sz="1100" b="0" i="0" u="none" strike="noStrike" dirty="0">
                          <a:solidFill>
                            <a:srgbClr val="000000"/>
                          </a:solidFill>
                          <a:effectLst/>
                          <a:latin typeface="Calibri"/>
                        </a:rPr>
                        <a:t>39/51</a:t>
                      </a:r>
                    </a:p>
                  </a:txBody>
                  <a:tcPr marL="9525" marR="9525" marT="9525" marB="0" anchor="ctr" anchorCtr="1">
                    <a:solidFill>
                      <a:schemeClr val="accent5">
                        <a:lumMod val="20000"/>
                        <a:lumOff val="80000"/>
                      </a:schemeClr>
                    </a:solidFill>
                  </a:tcPr>
                </a:tc>
                <a:tc>
                  <a:txBody>
                    <a:bodyPr/>
                    <a:lstStyle/>
                    <a:p>
                      <a:pPr algn="ctr" fontAlgn="ctr"/>
                      <a:r>
                        <a:rPr lang="en-GB" sz="1100" b="0" i="0" u="none" strike="noStrike" dirty="0">
                          <a:solidFill>
                            <a:srgbClr val="000000"/>
                          </a:solidFill>
                          <a:effectLst/>
                          <a:latin typeface="Calibri"/>
                        </a:rPr>
                        <a:t>22/25</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a:rPr>
                        <a:t>23/23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a:rPr>
                        <a:t>20/22</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a:rPr>
                        <a:t>16/18</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a:rPr>
                        <a:t>5/5</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3766931693"/>
                  </a:ext>
                </a:extLst>
              </a:tr>
              <a:tr h="345233">
                <a:tc>
                  <a:txBody>
                    <a:bodyPr/>
                    <a:lstStyle/>
                    <a:p>
                      <a:pPr algn="ctr" fontAlgn="b"/>
                      <a:r>
                        <a:rPr lang="en-GB" sz="1100" b="1" i="0" u="none" strike="noStrike" dirty="0">
                          <a:solidFill>
                            <a:schemeClr val="tx1"/>
                          </a:solidFill>
                          <a:effectLst/>
                          <a:latin typeface="Calibri"/>
                        </a:rPr>
                        <a:t>Hate Crime</a:t>
                      </a:r>
                    </a:p>
                  </a:txBody>
                  <a:tcPr marL="9525" marR="9525" marT="9525" marB="0" anchor="ctr" anchorCtr="1">
                    <a:solidFill>
                      <a:schemeClr val="bg1">
                        <a:lumMod val="95000"/>
                      </a:schemeClr>
                    </a:solidFill>
                  </a:tcPr>
                </a:tc>
                <a:tc>
                  <a:txBody>
                    <a:bodyPr/>
                    <a:lstStyle/>
                    <a:p>
                      <a:pPr algn="ctr" fontAlgn="ctr"/>
                      <a:r>
                        <a:rPr lang="en-GB" sz="1100" b="0" i="0" u="none" strike="noStrike" dirty="0">
                          <a:solidFill>
                            <a:srgbClr val="000000"/>
                          </a:solidFill>
                          <a:effectLst/>
                          <a:latin typeface="Calibri"/>
                        </a:rPr>
                        <a:t>10/10</a:t>
                      </a:r>
                    </a:p>
                  </a:txBody>
                  <a:tcPr marL="9525" marR="9525" marT="9525" marB="0" anchor="ctr" anchorCtr="1">
                    <a:solidFill>
                      <a:schemeClr val="accent5">
                        <a:lumMod val="20000"/>
                        <a:lumOff val="80000"/>
                      </a:schemeClr>
                    </a:solidFill>
                  </a:tcPr>
                </a:tc>
                <a:tc>
                  <a:txBody>
                    <a:bodyPr/>
                    <a:lstStyle/>
                    <a:p>
                      <a:pPr algn="ctr" fontAlgn="ctr"/>
                      <a:r>
                        <a:rPr lang="en-GB" sz="1100" b="0" i="0" u="none" strike="noStrike" dirty="0">
                          <a:solidFill>
                            <a:srgbClr val="000000"/>
                          </a:solidFill>
                          <a:effectLst/>
                          <a:latin typeface="Calibri"/>
                        </a:rPr>
                        <a:t>2/3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a:rPr>
                        <a:t>3/3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a:rPr>
                        <a:t>3/3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a:rPr>
                        <a:t>3/3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a:rPr>
                        <a:t>No Data</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1214358048"/>
                  </a:ext>
                </a:extLst>
              </a:tr>
              <a:tr h="383256">
                <a:tc>
                  <a:txBody>
                    <a:bodyPr/>
                    <a:lstStyle/>
                    <a:p>
                      <a:pPr algn="ctr" fontAlgn="b"/>
                      <a:r>
                        <a:rPr lang="en-GB" sz="1100" b="1" i="0" u="none" strike="noStrike" dirty="0">
                          <a:solidFill>
                            <a:schemeClr val="tx1"/>
                          </a:solidFill>
                          <a:effectLst/>
                          <a:latin typeface="Calibri"/>
                        </a:rPr>
                        <a:t>Sexual Violence</a:t>
                      </a:r>
                    </a:p>
                  </a:txBody>
                  <a:tcPr marL="9525" marR="9525" marT="9525" marB="0" anchor="ctr" anchorCtr="1">
                    <a:solidFill>
                      <a:schemeClr val="bg1">
                        <a:lumMod val="95000"/>
                      </a:schemeClr>
                    </a:solidFill>
                  </a:tcPr>
                </a:tc>
                <a:tc>
                  <a:txBody>
                    <a:bodyPr/>
                    <a:lstStyle/>
                    <a:p>
                      <a:pPr algn="ctr" fontAlgn="ctr"/>
                      <a:r>
                        <a:rPr lang="en-GB" sz="1100" b="0" i="0" u="none" strike="noStrike" dirty="0">
                          <a:solidFill>
                            <a:srgbClr val="000000"/>
                          </a:solidFill>
                          <a:effectLst/>
                          <a:latin typeface="Calibri"/>
                        </a:rPr>
                        <a:t>9/9</a:t>
                      </a:r>
                    </a:p>
                  </a:txBody>
                  <a:tcPr marL="9525" marR="9525" marT="9525" marB="0" anchor="ctr" anchorCtr="1">
                    <a:solidFill>
                      <a:schemeClr val="accent5">
                        <a:lumMod val="20000"/>
                        <a:lumOff val="80000"/>
                      </a:schemeClr>
                    </a:solidFill>
                  </a:tcPr>
                </a:tc>
                <a:tc>
                  <a:txBody>
                    <a:bodyPr/>
                    <a:lstStyle/>
                    <a:p>
                      <a:pPr algn="ctr" fontAlgn="ctr"/>
                      <a:r>
                        <a:rPr lang="en-GB" sz="1100" b="0" i="0" u="none" strike="noStrike" dirty="0">
                          <a:solidFill>
                            <a:srgbClr val="000000"/>
                          </a:solidFill>
                          <a:effectLst/>
                          <a:latin typeface="Calibri"/>
                        </a:rPr>
                        <a:t>2/3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a:rPr>
                        <a:t>3/3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a:rPr>
                        <a:t>2/3</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a:rPr>
                        <a:t>2/2</a:t>
                      </a:r>
                    </a:p>
                  </a:txBody>
                  <a:tcPr marL="9525" marR="9525" marT="9525" marB="0" anchor="ctr" anchorCtr="1">
                    <a:solidFill>
                      <a:schemeClr val="accent2">
                        <a:lumMod val="20000"/>
                        <a:lumOff val="80000"/>
                      </a:schemeClr>
                    </a:solidFill>
                  </a:tcPr>
                </a:tc>
                <a:tc>
                  <a:txBody>
                    <a:bodyPr/>
                    <a:lstStyle/>
                    <a:p>
                      <a:pPr algn="ctr" fontAlgn="ctr"/>
                      <a:r>
                        <a:rPr lang="en-GB" sz="1100" b="0" i="0" u="none" strike="noStrike" dirty="0">
                          <a:solidFill>
                            <a:srgbClr val="000000"/>
                          </a:solidFill>
                          <a:effectLst/>
                          <a:latin typeface="Calibri"/>
                        </a:rPr>
                        <a:t>No Data</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1588611777"/>
                  </a:ext>
                </a:extLst>
              </a:tr>
              <a:tr h="0">
                <a:tc>
                  <a:txBody>
                    <a:bodyPr/>
                    <a:lstStyle/>
                    <a:p>
                      <a:pPr algn="ctr" fontAlgn="b"/>
                      <a:r>
                        <a:rPr lang="en-GB" sz="1100" b="1" i="0" u="none" strike="noStrike" dirty="0">
                          <a:solidFill>
                            <a:schemeClr val="tx1"/>
                          </a:solidFill>
                          <a:effectLst/>
                          <a:latin typeface="Calibri"/>
                        </a:rPr>
                        <a:t>Sample Size</a:t>
                      </a:r>
                    </a:p>
                  </a:txBody>
                  <a:tcPr marL="9525" marR="9525" marT="9525" marB="0" anchor="ctr" anchorCtr="1">
                    <a:solidFill>
                      <a:schemeClr val="bg1">
                        <a:lumMod val="95000"/>
                      </a:schemeClr>
                    </a:solidFill>
                  </a:tcPr>
                </a:tc>
                <a:tc>
                  <a:txBody>
                    <a:bodyPr/>
                    <a:lstStyle/>
                    <a:p>
                      <a:pPr algn="ctr" fontAlgn="ctr"/>
                      <a:r>
                        <a:rPr lang="en-GB" sz="1100" b="1" i="0" u="none" strike="noStrike" dirty="0">
                          <a:solidFill>
                            <a:srgbClr val="000000"/>
                          </a:solidFill>
                          <a:effectLst/>
                          <a:latin typeface="Calibri"/>
                        </a:rPr>
                        <a:t>547</a:t>
                      </a:r>
                    </a:p>
                  </a:txBody>
                  <a:tcPr marL="9525" marR="9525" marT="9525" marB="0" anchor="ctr" anchorCtr="1">
                    <a:solidFill>
                      <a:schemeClr val="accent5">
                        <a:lumMod val="20000"/>
                        <a:lumOff val="80000"/>
                      </a:schemeClr>
                    </a:solidFill>
                  </a:tcPr>
                </a:tc>
                <a:tc>
                  <a:txBody>
                    <a:bodyPr/>
                    <a:lstStyle/>
                    <a:p>
                      <a:pPr algn="ctr" fontAlgn="ctr"/>
                      <a:r>
                        <a:rPr lang="en-GB" sz="1100" b="1" i="0" u="none" strike="noStrike" dirty="0">
                          <a:solidFill>
                            <a:srgbClr val="000000"/>
                          </a:solidFill>
                          <a:effectLst/>
                          <a:latin typeface="Calibri"/>
                        </a:rPr>
                        <a:t>88</a:t>
                      </a:r>
                    </a:p>
                  </a:txBody>
                  <a:tcPr marL="9525" marR="9525" marT="9525" marB="0" anchor="ctr" anchorCtr="1">
                    <a:solidFill>
                      <a:schemeClr val="accent2">
                        <a:lumMod val="20000"/>
                        <a:lumOff val="80000"/>
                      </a:schemeClr>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dirty="0">
                          <a:solidFill>
                            <a:srgbClr val="000000"/>
                          </a:solidFill>
                          <a:effectLst/>
                          <a:latin typeface="Calibri"/>
                        </a:rPr>
                        <a:t>The above questions can be answered with ‘N/A’. These responses have been removed from both the percentage and numeric calculations. As a result, the sample size will differ from that for ‘</a:t>
                      </a:r>
                      <a:r>
                        <a:rPr lang="en-GB" sz="800" b="0" i="0" u="none" strike="noStrike" dirty="0">
                          <a:solidFill>
                            <a:schemeClr val="tx1"/>
                          </a:solidFill>
                          <a:effectLst/>
                          <a:latin typeface="Calibri"/>
                        </a:rPr>
                        <a:t>Satisfied with Follow Up &amp; Investigation’.</a:t>
                      </a:r>
                    </a:p>
                  </a:txBody>
                  <a:tcPr marL="9525" marR="9525" marT="9525" marB="0" anchor="ctr" anchorCtr="1">
                    <a:solidFill>
                      <a:schemeClr val="accent2">
                        <a:lumMod val="20000"/>
                        <a:lumOff val="80000"/>
                      </a:schemeClr>
                    </a:solidFill>
                  </a:tcPr>
                </a:tc>
                <a:tc hMerge="1">
                  <a:txBody>
                    <a:bodyPr/>
                    <a:lstStyle/>
                    <a:p>
                      <a:pPr algn="ctr" fontAlgn="ctr"/>
                      <a:endParaRPr lang="en-GB" sz="1100" b="0" i="0" u="none" strike="noStrike">
                        <a:solidFill>
                          <a:srgbClr val="000000"/>
                        </a:solidFill>
                        <a:effectLst/>
                        <a:latin typeface="Calibri" panose="020F0502020204030204" pitchFamily="34" charset="0"/>
                      </a:endParaRPr>
                    </a:p>
                  </a:txBody>
                  <a:tcPr marL="9525" marR="9525" marT="9525" marB="0" anchor="ctr" anchorCtr="1">
                    <a:solidFill>
                      <a:schemeClr val="accent2">
                        <a:lumMod val="20000"/>
                        <a:lumOff val="80000"/>
                      </a:schemeClr>
                    </a:solidFill>
                  </a:tcPr>
                </a:tc>
                <a:tc hMerge="1">
                  <a:txBody>
                    <a:bodyPr/>
                    <a:lstStyle/>
                    <a:p>
                      <a:pPr algn="ctr" fontAlgn="ctr"/>
                      <a:endParaRPr lang="en-GB" sz="1100" b="0" i="0" u="none" strike="noStrike">
                        <a:solidFill>
                          <a:srgbClr val="000000"/>
                        </a:solidFill>
                        <a:effectLst/>
                        <a:latin typeface="Calibri" panose="020F0502020204030204" pitchFamily="34" charset="0"/>
                      </a:endParaRPr>
                    </a:p>
                  </a:txBody>
                  <a:tcPr marL="9525" marR="9525" marT="9525" marB="0" anchor="ctr" anchorCtr="1">
                    <a:solidFill>
                      <a:schemeClr val="accent2">
                        <a:lumMod val="20000"/>
                        <a:lumOff val="80000"/>
                      </a:schemeClr>
                    </a:solidFill>
                  </a:tcPr>
                </a:tc>
                <a:tc>
                  <a:txBody>
                    <a:bodyPr/>
                    <a:lstStyle/>
                    <a:p>
                      <a:pPr algn="ctr" fontAlgn="ctr"/>
                      <a:r>
                        <a:rPr lang="en-GB" sz="1100" b="1" i="0" u="none" strike="noStrike" dirty="0">
                          <a:solidFill>
                            <a:srgbClr val="000000"/>
                          </a:solidFill>
                          <a:effectLst/>
                          <a:latin typeface="Calibri"/>
                        </a:rPr>
                        <a:t>10</a:t>
                      </a:r>
                    </a:p>
                  </a:txBody>
                  <a:tcPr marL="9525" marR="9525" marT="9525" marB="0" anchor="ctr" anchorCtr="1">
                    <a:solidFill>
                      <a:schemeClr val="accent6">
                        <a:lumMod val="20000"/>
                        <a:lumOff val="80000"/>
                      </a:schemeClr>
                    </a:solidFill>
                  </a:tcPr>
                </a:tc>
                <a:extLst>
                  <a:ext uri="{0D108BD9-81ED-4DB2-BD59-A6C34878D82A}">
                    <a16:rowId xmlns:a16="http://schemas.microsoft.com/office/drawing/2014/main" val="910050216"/>
                  </a:ext>
                </a:extLst>
              </a:tr>
            </a:tbl>
          </a:graphicData>
        </a:graphic>
      </p:graphicFrame>
      <p:sp>
        <p:nvSpPr>
          <p:cNvPr id="2" name="Slide Number Placeholder 1">
            <a:extLst>
              <a:ext uri="{FF2B5EF4-FFF2-40B4-BE49-F238E27FC236}">
                <a16:creationId xmlns:a16="http://schemas.microsoft.com/office/drawing/2014/main" id="{12F0F002-9B89-4F58-B684-8E2DA3138B12}"/>
              </a:ext>
            </a:extLst>
          </p:cNvPr>
          <p:cNvSpPr>
            <a:spLocks noGrp="1"/>
          </p:cNvSpPr>
          <p:nvPr>
            <p:ph type="sldNum" sz="quarter" idx="12"/>
          </p:nvPr>
        </p:nvSpPr>
        <p:spPr/>
        <p:txBody>
          <a:bodyPr/>
          <a:lstStyle/>
          <a:p>
            <a:pPr>
              <a:defRPr/>
            </a:pPr>
            <a:fld id="{E10F5A08-06F6-4A77-9B0E-936CAC7C569E}" type="slidenum">
              <a:rPr lang="en-GB" smtClean="0"/>
              <a:pPr>
                <a:defRPr/>
              </a:pPr>
              <a:t>30</a:t>
            </a:fld>
            <a:endParaRPr lang="en-GB"/>
          </a:p>
        </p:txBody>
      </p:sp>
    </p:spTree>
    <p:extLst>
      <p:ext uri="{BB962C8B-B14F-4D97-AF65-F5344CB8AC3E}">
        <p14:creationId xmlns:p14="http://schemas.microsoft.com/office/powerpoint/2010/main" val="3047850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243476-0023-42A2-B732-B84CD43AA48B}"/>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3. </a:t>
            </a:r>
            <a:r>
              <a:rPr lang="en-GB" sz="3200" dirty="0">
                <a:latin typeface="Arial" panose="020B0604020202020204" pitchFamily="34" charset="0"/>
                <a:cs typeface="Arial" panose="020B0604020202020204" pitchFamily="34" charset="0"/>
              </a:rPr>
              <a:t>Representative workforce</a:t>
            </a:r>
          </a:p>
        </p:txBody>
      </p:sp>
      <p:sp>
        <p:nvSpPr>
          <p:cNvPr id="53251" name="TextBox 5">
            <a:extLst>
              <a:ext uri="{FF2B5EF4-FFF2-40B4-BE49-F238E27FC236}">
                <a16:creationId xmlns:a16="http://schemas.microsoft.com/office/drawing/2014/main" id="{B54294B1-756E-4A8B-892F-C8D7502C1EBD}"/>
              </a:ext>
            </a:extLst>
          </p:cNvPr>
          <p:cNvSpPr txBox="1">
            <a:spLocks noChangeArrowheads="1"/>
          </p:cNvSpPr>
          <p:nvPr/>
        </p:nvSpPr>
        <p:spPr bwMode="auto">
          <a:xfrm>
            <a:off x="152401" y="3229447"/>
            <a:ext cx="11885802" cy="353943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400" b="1" i="1" dirty="0">
                <a:latin typeface="+mn-lt"/>
                <a:cs typeface="Arial" panose="020B0604020202020204" pitchFamily="34" charset="0"/>
              </a:rPr>
              <a:t>Overview</a:t>
            </a:r>
          </a:p>
          <a:p>
            <a:pPr algn="just" eaLnBrk="1" hangingPunct="1">
              <a:lnSpc>
                <a:spcPct val="100000"/>
              </a:lnSpc>
              <a:spcBef>
                <a:spcPct val="0"/>
              </a:spcBef>
              <a:buFontTx/>
              <a:buNone/>
            </a:pPr>
            <a:endParaRPr lang="en-GB" altLang="en-US" sz="600" b="1" i="1" dirty="0">
              <a:latin typeface="+mn-lt"/>
              <a:cs typeface="Arial" panose="020B0604020202020204" pitchFamily="34" charset="0"/>
            </a:endParaRPr>
          </a:p>
          <a:p>
            <a:pPr eaLnBrk="1" hangingPunct="1">
              <a:lnSpc>
                <a:spcPct val="100000"/>
              </a:lnSpc>
              <a:spcBef>
                <a:spcPct val="0"/>
              </a:spcBef>
              <a:buFontTx/>
              <a:buNone/>
            </a:pPr>
            <a:r>
              <a:rPr lang="en-GB" altLang="en-US" sz="1200" dirty="0">
                <a:latin typeface="+mn-lt"/>
                <a:cs typeface="Arial" panose="020B0604020202020204" pitchFamily="34" charset="0"/>
              </a:rPr>
              <a:t>There is a gender disparity evident in the workforce for both officers and staff.  For officers, females are underrepresented by approximately 16 percentage points (current census data reveals that females make up 51% of the population in Gwent). However, females are overrepresented in the staff workstream area (by approximately 16 percentage points).</a:t>
            </a:r>
            <a:endParaRPr lang="en-GB" altLang="en-US" sz="600" dirty="0">
              <a:solidFill>
                <a:srgbClr val="FF0000"/>
              </a:solidFill>
              <a:latin typeface="+mn-lt"/>
              <a:cs typeface="Arial" panose="020B0604020202020204" pitchFamily="34" charset="0"/>
            </a:endParaRPr>
          </a:p>
          <a:p>
            <a:pPr eaLnBrk="1" hangingPunct="1">
              <a:lnSpc>
                <a:spcPct val="100000"/>
              </a:lnSpc>
              <a:spcBef>
                <a:spcPct val="0"/>
              </a:spcBef>
              <a:buFontTx/>
              <a:buNone/>
            </a:pPr>
            <a:r>
              <a:rPr lang="en-GB" altLang="en-US" sz="1200" dirty="0">
                <a:latin typeface="+mn-lt"/>
                <a:cs typeface="Arial" panose="020B0604020202020204" pitchFamily="34" charset="0"/>
              </a:rPr>
              <a:t>There is also disparity in the minority ethnic representation within the workforce.  For police officers, currently 3.4% are persons from an ethnic minority (3.9% 2011 Census, 4.9% </a:t>
            </a:r>
            <a:r>
              <a:rPr lang="en-GB" altLang="en-US" sz="1200" dirty="0" err="1">
                <a:latin typeface="+mn-lt"/>
                <a:cs typeface="Arial" panose="020B0604020202020204" pitchFamily="34" charset="0"/>
              </a:rPr>
              <a:t>StatsWales</a:t>
            </a:r>
            <a:r>
              <a:rPr lang="en-GB" altLang="en-US" sz="1200" dirty="0">
                <a:latin typeface="+mn-lt"/>
                <a:cs typeface="Arial" panose="020B0604020202020204" pitchFamily="34" charset="0"/>
              </a:rPr>
              <a:t>). Ethnic minority representation in staff is even lower at 2.1%.</a:t>
            </a:r>
            <a:br>
              <a:rPr lang="en-GB" altLang="en-US" sz="600" dirty="0">
                <a:latin typeface="+mn-lt"/>
                <a:cs typeface="Arial" panose="020B0604020202020204" pitchFamily="34" charset="0"/>
              </a:rPr>
            </a:br>
            <a:br>
              <a:rPr lang="en-GB" altLang="en-US" sz="600" dirty="0">
                <a:latin typeface="+mn-lt"/>
                <a:cs typeface="Arial" panose="020B0604020202020204" pitchFamily="34"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The Professional Standards Department (PSD) continues to proactively promote the importance of professional standards and ethical culture within the organisation. The PSD provides detailed inputs to all new starters within the organisation including updated content on Abuse of Position for a Sexual Purpose. The PSD has recently presented to departmental leads a Financial Vulnerability Awareness session focusing attention on the key indicators and support available for staff. The PSD will continue to work alongside Corporate Communications to produce the next edition of the PSD Times, with November’s edition focussing on counter corruption and vetting. The July edition of PSD Times was one of the most popular internal articles by volume viewed and received positive feedback across all ranks and staff grades. </a:t>
            </a:r>
          </a:p>
          <a:p>
            <a:pPr eaLnBrk="1" hangingPunct="1">
              <a:lnSpc>
                <a:spcPct val="100000"/>
              </a:lnSpc>
              <a:spcBef>
                <a:spcPct val="0"/>
              </a:spcBef>
              <a:buFontTx/>
              <a:buNone/>
            </a:pPr>
            <a:br>
              <a:rPr lang="en-GB" sz="600" dirty="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People Services network leads will have one protected day each month, during which they will be allocated to one of the executive boards in order to support them with the aims of the network. Monthly meetings have also been set up with the </a:t>
            </a:r>
            <a:r>
              <a:rPr lang="en-GB" sz="1200" dirty="0">
                <a:ea typeface="Calibri" panose="020F0502020204030204" pitchFamily="34" charset="0"/>
                <a:cs typeface="Times New Roman" panose="02020603050405020304" pitchFamily="18" charset="0"/>
              </a:rPr>
              <a:t>PSD </a:t>
            </a:r>
            <a:r>
              <a:rPr lang="en-GB" sz="1200" dirty="0">
                <a:effectLst/>
                <a:latin typeface="Calibri" panose="020F0502020204030204" pitchFamily="34" charset="0"/>
                <a:ea typeface="Calibri" panose="020F0502020204030204" pitchFamily="34" charset="0"/>
                <a:cs typeface="Times New Roman" panose="02020603050405020304" pitchFamily="18" charset="0"/>
              </a:rPr>
              <a:t>to review feedback from exit interviews and fairness at work. </a:t>
            </a:r>
          </a:p>
          <a:p>
            <a:pPr eaLnBrk="1" hangingPunct="1">
              <a:lnSpc>
                <a:spcPct val="100000"/>
              </a:lnSpc>
              <a:spcBef>
                <a:spcPct val="0"/>
              </a:spcBef>
              <a:buFontTx/>
              <a:buNone/>
            </a:pPr>
            <a:endParaRPr lang="en-GB" sz="600" dirty="0">
              <a:ea typeface="Calibri" panose="020F0502020204030204" pitchFamily="34" charset="0"/>
              <a:cs typeface="Times New Roman" panose="02020603050405020304" pitchFamily="18" charset="0"/>
            </a:endParaRPr>
          </a:p>
          <a:p>
            <a:pPr eaLnBrk="1" hangingPunct="1">
              <a:lnSpc>
                <a:spcPct val="100000"/>
              </a:lnSpc>
              <a:spcBef>
                <a:spcPct val="0"/>
              </a:spcBef>
              <a:buFontTx/>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Retention procedure has been drafted and submitted for consultation, which includes retention discussions and exit interviews. A review of the attrition of student officers has been undertaken, along with supportive actions.</a:t>
            </a:r>
          </a:p>
          <a:p>
            <a:pPr eaLnBrk="1" hangingPunct="1">
              <a:lnSpc>
                <a:spcPct val="100000"/>
              </a:lnSpc>
              <a:spcBef>
                <a:spcPct val="0"/>
              </a:spcBef>
              <a:buFontTx/>
              <a:buNone/>
            </a:pPr>
            <a:endParaRPr lang="en-GB" sz="600" dirty="0">
              <a:ea typeface="Calibri" panose="020F0502020204030204" pitchFamily="34" charset="0"/>
              <a:cs typeface="Times New Roman" panose="02020603050405020304" pitchFamily="18" charset="0"/>
            </a:endParaRPr>
          </a:p>
          <a:p>
            <a:pPr eaLnBrk="1" hangingPunct="1">
              <a:lnSpc>
                <a:spcPct val="100000"/>
              </a:lnSpc>
              <a:spcBef>
                <a:spcPct val="0"/>
              </a:spcBef>
              <a:buFontTx/>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Gwent Police are on target to achieve operational uplift. 59 probationers joined on the 26th of September (the largest cohort to date), and 22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CSOs</a:t>
            </a:r>
            <a:r>
              <a:rPr lang="en-GB" sz="1200" dirty="0">
                <a:effectLst/>
                <a:latin typeface="Calibri" panose="020F0502020204030204" pitchFamily="34" charset="0"/>
                <a:ea typeface="Calibri" panose="020F0502020204030204" pitchFamily="34" charset="0"/>
                <a:cs typeface="Times New Roman" panose="02020603050405020304" pitchFamily="18" charset="0"/>
              </a:rPr>
              <a:t> started on the 24th of October to bring the force in line with our Welsh Government funded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CSOs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252" name="TextBox 10">
            <a:extLst>
              <a:ext uri="{FF2B5EF4-FFF2-40B4-BE49-F238E27FC236}">
                <a16:creationId xmlns:a16="http://schemas.microsoft.com/office/drawing/2014/main" id="{CC7B30AE-B85B-47EC-A928-41F61486DAEF}"/>
              </a:ext>
            </a:extLst>
          </p:cNvPr>
          <p:cNvSpPr txBox="1">
            <a:spLocks noChangeArrowheads="1"/>
          </p:cNvSpPr>
          <p:nvPr/>
        </p:nvSpPr>
        <p:spPr bwMode="auto">
          <a:xfrm>
            <a:off x="152401" y="669925"/>
            <a:ext cx="609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None/>
            </a:pPr>
            <a:r>
              <a:rPr lang="en-GB" altLang="en-US" sz="1400" b="1" dirty="0">
                <a:solidFill>
                  <a:srgbClr val="000000"/>
                </a:solidFill>
                <a:latin typeface="Arial"/>
                <a:cs typeface="Arial"/>
              </a:rPr>
              <a:t>The following table is correct as of 31 September 2022</a:t>
            </a:r>
            <a:r>
              <a:rPr lang="en-GB" altLang="en-US" sz="1400" dirty="0">
                <a:latin typeface="Arial"/>
                <a:cs typeface="Arial"/>
              </a:rPr>
              <a:t> </a:t>
            </a:r>
            <a:endParaRPr lang="en-GB" altLang="en-US" sz="1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0E02573-7FFD-4835-AA73-99907A17C2A0}"/>
              </a:ext>
            </a:extLst>
          </p:cNvPr>
          <p:cNvPicPr>
            <a:picLocks noChangeAspect="1"/>
          </p:cNvPicPr>
          <p:nvPr/>
        </p:nvPicPr>
        <p:blipFill>
          <a:blip r:embed="rId2"/>
          <a:stretch>
            <a:fillRect/>
          </a:stretch>
        </p:blipFill>
        <p:spPr>
          <a:xfrm>
            <a:off x="228695" y="977702"/>
            <a:ext cx="11733213" cy="2209800"/>
          </a:xfrm>
          <a:prstGeom prst="rect">
            <a:avLst/>
          </a:prstGeom>
        </p:spPr>
      </p:pic>
      <p:sp>
        <p:nvSpPr>
          <p:cNvPr id="3" name="Slide Number Placeholder 2">
            <a:extLst>
              <a:ext uri="{FF2B5EF4-FFF2-40B4-BE49-F238E27FC236}">
                <a16:creationId xmlns:a16="http://schemas.microsoft.com/office/drawing/2014/main" id="{0AF9A3BA-49BD-4BBF-A2A9-81A2D1631D73}"/>
              </a:ext>
            </a:extLst>
          </p:cNvPr>
          <p:cNvSpPr>
            <a:spLocks noGrp="1"/>
          </p:cNvSpPr>
          <p:nvPr>
            <p:ph type="sldNum" sz="quarter" idx="12"/>
          </p:nvPr>
        </p:nvSpPr>
        <p:spPr/>
        <p:txBody>
          <a:bodyPr/>
          <a:lstStyle/>
          <a:p>
            <a:pPr>
              <a:defRPr/>
            </a:pPr>
            <a:fld id="{E10F5A08-06F6-4A77-9B0E-936CAC7C569E}" type="slidenum">
              <a:rPr lang="en-GB" smtClean="0"/>
              <a:pPr>
                <a:defRPr/>
              </a:pPr>
              <a:t>31</a:t>
            </a:fld>
            <a:endParaRPr lang="en-GB"/>
          </a:p>
        </p:txBody>
      </p:sp>
    </p:spTree>
    <p:extLst>
      <p:ext uri="{BB962C8B-B14F-4D97-AF65-F5344CB8AC3E}">
        <p14:creationId xmlns:p14="http://schemas.microsoft.com/office/powerpoint/2010/main" val="4249264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74243D3-02D0-43D6-97D4-4FC72E6507DF}"/>
              </a:ext>
            </a:extLst>
          </p:cNvPr>
          <p:cNvSpPr txBox="1"/>
          <p:nvPr/>
        </p:nvSpPr>
        <p:spPr>
          <a:xfrm>
            <a:off x="124323" y="781005"/>
            <a:ext cx="5832000" cy="3240000"/>
          </a:xfrm>
          <a:prstGeom prst="rect">
            <a:avLst/>
          </a:prstGeom>
          <a:noFill/>
          <a:ln w="15875">
            <a:solidFill>
              <a:schemeClr val="accent1"/>
            </a:solidFill>
          </a:ln>
        </p:spPr>
        <p:txBody>
          <a:bodyPr wrap="square" rtlCol="0">
            <a:spAutoFit/>
          </a:bodyPr>
          <a:lstStyle/>
          <a:p>
            <a:endParaRPr lang="en-GB"/>
          </a:p>
        </p:txBody>
      </p:sp>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4. </a:t>
            </a:r>
            <a:r>
              <a:rPr lang="en-GB" sz="3200" dirty="0">
                <a:latin typeface="Arial" panose="020B0604020202020204" pitchFamily="34" charset="0"/>
                <a:cs typeface="Arial" panose="020B0604020202020204" pitchFamily="34" charset="0"/>
              </a:rPr>
              <a:t>999 Demand</a:t>
            </a:r>
          </a:p>
        </p:txBody>
      </p:sp>
      <p:sp>
        <p:nvSpPr>
          <p:cNvPr id="14" name="TextBox 13">
            <a:extLst>
              <a:ext uri="{FF2B5EF4-FFF2-40B4-BE49-F238E27FC236}">
                <a16:creationId xmlns:a16="http://schemas.microsoft.com/office/drawing/2014/main" id="{1D3748CB-C00D-4859-B34A-36D9E4FC2DEA}"/>
              </a:ext>
            </a:extLst>
          </p:cNvPr>
          <p:cNvSpPr txBox="1"/>
          <p:nvPr/>
        </p:nvSpPr>
        <p:spPr>
          <a:xfrm>
            <a:off x="124323" y="4105515"/>
            <a:ext cx="11938368" cy="2616101"/>
          </a:xfrm>
          <a:prstGeom prst="rect">
            <a:avLst/>
          </a:prstGeom>
          <a:noFill/>
          <a:ln w="15875">
            <a:solidFill>
              <a:schemeClr val="accent1"/>
            </a:solidFill>
          </a:ln>
        </p:spPr>
        <p:txBody>
          <a:bodyPr wrap="square" lIns="91440" tIns="45720" rIns="91440" bIns="45720" rtlCol="0" anchor="t">
            <a:spAutoFit/>
          </a:bodyPr>
          <a:lstStyle/>
          <a:p>
            <a:pPr algn="just"/>
            <a:r>
              <a:rPr lang="en-GB" sz="1400" b="1" i="1" dirty="0">
                <a:latin typeface="+mn-lt"/>
                <a:cs typeface="Arial"/>
              </a:rPr>
              <a:t>Overview</a:t>
            </a:r>
          </a:p>
          <a:p>
            <a:pPr algn="just"/>
            <a:endParaRPr lang="en-GB" sz="600" dirty="0">
              <a:latin typeface="+mn-lt"/>
              <a:cs typeface="Arial" panose="020B0604020202020204" pitchFamily="34" charset="0"/>
            </a:endParaRPr>
          </a:p>
          <a:p>
            <a:pPr algn="just"/>
            <a:r>
              <a:rPr lang="en-GB" sz="1200" dirty="0">
                <a:latin typeface="+mn-lt"/>
                <a:cs typeface="Arial"/>
              </a:rPr>
              <a:t>999 demand has risen by 20.4% (4,837 calls) when compared to the previous quarter, and currently stands at 28,557. This is the highest level seen within the timeframe. 999 demand has also increased in comparison to Quarter 2 2019/20 (by 28.0%, or 6,247 additional calls). </a:t>
            </a:r>
          </a:p>
          <a:p>
            <a:pPr algn="just"/>
            <a:endParaRPr lang="en-GB" sz="600" dirty="0">
              <a:latin typeface="+mn-lt"/>
              <a:cs typeface="Arial" panose="020B0604020202020204" pitchFamily="34" charset="0"/>
            </a:endParaRPr>
          </a:p>
          <a:p>
            <a:pPr algn="just"/>
            <a:r>
              <a:rPr lang="en-GB" sz="1200" dirty="0">
                <a:latin typeface="+mn-lt"/>
                <a:cs typeface="Arial"/>
              </a:rPr>
              <a:t>During this quarter there has been a notable increase in 999 demand nationwide, with high volumes of calls being recorded across the country. In addition to this, the rise seen in Gwent could be linked in part to the increase in 101 abandonment rate, with callers from that service potentially becoming frustrated with lengthy wait times and instead electing to call 999.</a:t>
            </a:r>
            <a:endParaRPr lang="en-GB" sz="1100" dirty="0">
              <a:latin typeface="+mn-lt"/>
              <a:cs typeface="Arial"/>
            </a:endParaRPr>
          </a:p>
          <a:p>
            <a:pPr algn="just"/>
            <a:endParaRPr lang="en-GB" sz="600" dirty="0">
              <a:latin typeface="+mn-lt"/>
              <a:cs typeface="Arial" panose="020B0604020202020204" pitchFamily="34" charset="0"/>
            </a:endParaRPr>
          </a:p>
          <a:p>
            <a:pPr algn="just"/>
            <a:r>
              <a:rPr lang="en-GB" sz="1200" dirty="0">
                <a:latin typeface="+mn-lt"/>
                <a:cs typeface="Arial"/>
              </a:rPr>
              <a:t>The percentage of 999 calls answered within 10 seconds has deteriorated when compared to the previous quarter (by 2.5 percentage points to 84.3%), remaining below the national benchmark of 90%. This represents a continuation of the downward trend which began following Quarter 4 2020/21.</a:t>
            </a:r>
          </a:p>
          <a:p>
            <a:pPr algn="just"/>
            <a:endParaRPr lang="en-GB" sz="600" dirty="0">
              <a:latin typeface="+mn-lt"/>
              <a:cs typeface="Arial" panose="020B0604020202020204" pitchFamily="34" charset="0"/>
            </a:endParaRPr>
          </a:p>
          <a:p>
            <a:pPr algn="just"/>
            <a:r>
              <a:rPr lang="en-GB" sz="1200" dirty="0">
                <a:latin typeface="+mn-lt"/>
                <a:cs typeface="Arial"/>
              </a:rPr>
              <a:t>The average speed of answer has fallen to 12 seconds during the most recent quarter, but remains above the 10 second national benchmark. This improvement disrupts the upward trend observed following Quarter 4 2020/21, despite the continued decline of 999 service level during this time.</a:t>
            </a:r>
            <a:endParaRPr lang="en-GB" sz="1200" dirty="0">
              <a:latin typeface="+mn-lt"/>
              <a:cs typeface="Arial" panose="020B0604020202020204" pitchFamily="34" charset="0"/>
            </a:endParaRPr>
          </a:p>
          <a:p>
            <a:pPr algn="just"/>
            <a:endParaRPr lang="en-GB" sz="600" dirty="0">
              <a:latin typeface="+mn-lt"/>
              <a:cs typeface="Arial" panose="020B0604020202020204" pitchFamily="34" charset="0"/>
            </a:endParaRPr>
          </a:p>
          <a:p>
            <a:pPr algn="just"/>
            <a:r>
              <a:rPr lang="en-GB" sz="1200" dirty="0">
                <a:latin typeface="+mn-lt"/>
                <a:cs typeface="Arial"/>
              </a:rPr>
              <a:t>Unlike 101 calls, there does not appear to be a strong correlation between 999 demand and 999 service level or answer speed during the previous six quarters. This indicates that factors beyond call volume may be contributing to these trends.</a:t>
            </a:r>
          </a:p>
        </p:txBody>
      </p:sp>
      <p:pic>
        <p:nvPicPr>
          <p:cNvPr id="6" name="Picture 5">
            <a:extLst>
              <a:ext uri="{FF2B5EF4-FFF2-40B4-BE49-F238E27FC236}">
                <a16:creationId xmlns:a16="http://schemas.microsoft.com/office/drawing/2014/main" id="{6213F507-CC30-4341-924A-1B5BA65874D7}"/>
              </a:ext>
            </a:extLst>
          </p:cNvPr>
          <p:cNvPicPr>
            <a:picLocks noChangeAspect="1"/>
          </p:cNvPicPr>
          <p:nvPr/>
        </p:nvPicPr>
        <p:blipFill>
          <a:blip r:embed="rId2"/>
          <a:stretch>
            <a:fillRect/>
          </a:stretch>
        </p:blipFill>
        <p:spPr>
          <a:xfrm>
            <a:off x="6210024" y="770183"/>
            <a:ext cx="5852667" cy="3261643"/>
          </a:xfrm>
          <a:prstGeom prst="rect">
            <a:avLst/>
          </a:prstGeom>
        </p:spPr>
      </p:pic>
      <p:pic>
        <p:nvPicPr>
          <p:cNvPr id="3" name="Picture 2">
            <a:extLst>
              <a:ext uri="{FF2B5EF4-FFF2-40B4-BE49-F238E27FC236}">
                <a16:creationId xmlns:a16="http://schemas.microsoft.com/office/drawing/2014/main" id="{1047EB9D-E5A5-459D-B696-E44697D275E3}"/>
              </a:ext>
            </a:extLst>
          </p:cNvPr>
          <p:cNvPicPr>
            <a:picLocks noChangeAspect="1"/>
          </p:cNvPicPr>
          <p:nvPr/>
        </p:nvPicPr>
        <p:blipFill>
          <a:blip r:embed="rId3"/>
          <a:stretch>
            <a:fillRect/>
          </a:stretch>
        </p:blipFill>
        <p:spPr>
          <a:xfrm>
            <a:off x="6435595" y="865515"/>
            <a:ext cx="5401524" cy="2432515"/>
          </a:xfrm>
          <a:prstGeom prst="rect">
            <a:avLst/>
          </a:prstGeom>
        </p:spPr>
      </p:pic>
      <p:pic>
        <p:nvPicPr>
          <p:cNvPr id="9" name="Picture 8">
            <a:extLst>
              <a:ext uri="{FF2B5EF4-FFF2-40B4-BE49-F238E27FC236}">
                <a16:creationId xmlns:a16="http://schemas.microsoft.com/office/drawing/2014/main" id="{37862972-C183-4225-81FA-3C3BD99656B9}"/>
              </a:ext>
            </a:extLst>
          </p:cNvPr>
          <p:cNvPicPr>
            <a:picLocks noChangeAspect="1"/>
          </p:cNvPicPr>
          <p:nvPr/>
        </p:nvPicPr>
        <p:blipFill>
          <a:blip r:embed="rId4"/>
          <a:stretch>
            <a:fillRect/>
          </a:stretch>
        </p:blipFill>
        <p:spPr>
          <a:xfrm>
            <a:off x="339561" y="865514"/>
            <a:ext cx="5401524" cy="2432515"/>
          </a:xfrm>
          <a:prstGeom prst="rect">
            <a:avLst/>
          </a:prstGeom>
        </p:spPr>
      </p:pic>
      <p:pic>
        <p:nvPicPr>
          <p:cNvPr id="2" name="Picture 6" descr="Table&#10;&#10;Description automatically generated">
            <a:extLst>
              <a:ext uri="{FF2B5EF4-FFF2-40B4-BE49-F238E27FC236}">
                <a16:creationId xmlns:a16="http://schemas.microsoft.com/office/drawing/2014/main" id="{3DDC1F3B-0943-0681-372E-D6EE1EF74792}"/>
              </a:ext>
            </a:extLst>
          </p:cNvPr>
          <p:cNvPicPr>
            <a:picLocks/>
          </p:cNvPicPr>
          <p:nvPr/>
        </p:nvPicPr>
        <p:blipFill>
          <a:blip r:embed="rId5"/>
          <a:stretch>
            <a:fillRect/>
          </a:stretch>
        </p:blipFill>
        <p:spPr>
          <a:xfrm>
            <a:off x="160323" y="3379906"/>
            <a:ext cx="5760000" cy="576000"/>
          </a:xfrm>
          <a:prstGeom prst="rect">
            <a:avLst/>
          </a:prstGeom>
        </p:spPr>
      </p:pic>
      <p:pic>
        <p:nvPicPr>
          <p:cNvPr id="7" name="Picture 7" descr="Table&#10;&#10;Description automatically generated">
            <a:extLst>
              <a:ext uri="{FF2B5EF4-FFF2-40B4-BE49-F238E27FC236}">
                <a16:creationId xmlns:a16="http://schemas.microsoft.com/office/drawing/2014/main" id="{85C18C0B-2E9D-CF48-80A7-F0093A38E67F}"/>
              </a:ext>
            </a:extLst>
          </p:cNvPr>
          <p:cNvPicPr>
            <a:picLocks/>
          </p:cNvPicPr>
          <p:nvPr/>
        </p:nvPicPr>
        <p:blipFill>
          <a:blip r:embed="rId6"/>
          <a:stretch>
            <a:fillRect/>
          </a:stretch>
        </p:blipFill>
        <p:spPr>
          <a:xfrm>
            <a:off x="6256357" y="3379906"/>
            <a:ext cx="5760000" cy="576000"/>
          </a:xfrm>
          <a:prstGeom prst="rect">
            <a:avLst/>
          </a:prstGeom>
        </p:spPr>
      </p:pic>
      <p:sp>
        <p:nvSpPr>
          <p:cNvPr id="5" name="Slide Number Placeholder 4">
            <a:extLst>
              <a:ext uri="{FF2B5EF4-FFF2-40B4-BE49-F238E27FC236}">
                <a16:creationId xmlns:a16="http://schemas.microsoft.com/office/drawing/2014/main" id="{C69E41C2-8F50-4ED9-84EA-5457F6ED866B}"/>
              </a:ext>
            </a:extLst>
          </p:cNvPr>
          <p:cNvSpPr>
            <a:spLocks noGrp="1"/>
          </p:cNvSpPr>
          <p:nvPr>
            <p:ph type="sldNum" sz="quarter" idx="12"/>
          </p:nvPr>
        </p:nvSpPr>
        <p:spPr/>
        <p:txBody>
          <a:bodyPr/>
          <a:lstStyle/>
          <a:p>
            <a:pPr>
              <a:defRPr/>
            </a:pPr>
            <a:fld id="{E10F5A08-06F6-4A77-9B0E-936CAC7C569E}" type="slidenum">
              <a:rPr lang="en-GB" smtClean="0"/>
              <a:pPr>
                <a:defRPr/>
              </a:pPr>
              <a:t>32</a:t>
            </a:fld>
            <a:endParaRPr lang="en-GB"/>
          </a:p>
        </p:txBody>
      </p:sp>
    </p:spTree>
    <p:extLst>
      <p:ext uri="{BB962C8B-B14F-4D97-AF65-F5344CB8AC3E}">
        <p14:creationId xmlns:p14="http://schemas.microsoft.com/office/powerpoint/2010/main" val="2248128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E0C8B3-874D-44BD-9EFA-C40D8B247E5C}"/>
              </a:ext>
            </a:extLst>
          </p:cNvPr>
          <p:cNvPicPr>
            <a:picLocks noChangeAspect="1"/>
          </p:cNvPicPr>
          <p:nvPr/>
        </p:nvPicPr>
        <p:blipFill>
          <a:blip r:embed="rId2"/>
          <a:stretch>
            <a:fillRect/>
          </a:stretch>
        </p:blipFill>
        <p:spPr>
          <a:xfrm>
            <a:off x="6206836" y="822377"/>
            <a:ext cx="5869857" cy="3271223"/>
          </a:xfrm>
          <a:prstGeom prst="rect">
            <a:avLst/>
          </a:prstGeom>
        </p:spPr>
      </p:pic>
      <p:sp>
        <p:nvSpPr>
          <p:cNvPr id="15" name="TextBox 14">
            <a:extLst>
              <a:ext uri="{FF2B5EF4-FFF2-40B4-BE49-F238E27FC236}">
                <a16:creationId xmlns:a16="http://schemas.microsoft.com/office/drawing/2014/main" id="{474243D3-02D0-43D6-97D4-4FC72E6507DF}"/>
              </a:ext>
            </a:extLst>
          </p:cNvPr>
          <p:cNvSpPr txBox="1"/>
          <p:nvPr/>
        </p:nvSpPr>
        <p:spPr>
          <a:xfrm>
            <a:off x="149046" y="844020"/>
            <a:ext cx="5832000" cy="3240000"/>
          </a:xfrm>
          <a:prstGeom prst="rect">
            <a:avLst/>
          </a:prstGeom>
          <a:noFill/>
          <a:ln w="15875">
            <a:solidFill>
              <a:schemeClr val="accent1"/>
            </a:solidFill>
          </a:ln>
        </p:spPr>
        <p:txBody>
          <a:bodyPr wrap="square" rtlCol="0">
            <a:spAutoFit/>
          </a:bodyPr>
          <a:lstStyle/>
          <a:p>
            <a:endParaRPr lang="en-GB"/>
          </a:p>
        </p:txBody>
      </p:sp>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5. </a:t>
            </a:r>
            <a:r>
              <a:rPr lang="en-GB" sz="3200" dirty="0">
                <a:latin typeface="Arial" panose="020B0604020202020204" pitchFamily="34" charset="0"/>
                <a:cs typeface="Arial" panose="020B0604020202020204" pitchFamily="34" charset="0"/>
              </a:rPr>
              <a:t>101 Demand</a:t>
            </a:r>
          </a:p>
        </p:txBody>
      </p:sp>
      <p:sp>
        <p:nvSpPr>
          <p:cNvPr id="14" name="TextBox 13">
            <a:extLst>
              <a:ext uri="{FF2B5EF4-FFF2-40B4-BE49-F238E27FC236}">
                <a16:creationId xmlns:a16="http://schemas.microsoft.com/office/drawing/2014/main" id="{1D3748CB-C00D-4859-B34A-36D9E4FC2DEA}"/>
              </a:ext>
            </a:extLst>
          </p:cNvPr>
          <p:cNvSpPr txBox="1"/>
          <p:nvPr/>
        </p:nvSpPr>
        <p:spPr>
          <a:xfrm>
            <a:off x="132176" y="4856905"/>
            <a:ext cx="11944516" cy="1954381"/>
          </a:xfrm>
          <a:prstGeom prst="rect">
            <a:avLst/>
          </a:prstGeom>
          <a:noFill/>
          <a:ln w="15875">
            <a:solidFill>
              <a:schemeClr val="accent1"/>
            </a:solidFill>
          </a:ln>
        </p:spPr>
        <p:txBody>
          <a:bodyPr wrap="square" lIns="91440" tIns="45720" rIns="91440" bIns="45720" rtlCol="0" anchor="t">
            <a:spAutoFit/>
          </a:bodyPr>
          <a:lstStyle/>
          <a:p>
            <a:pPr algn="just"/>
            <a:r>
              <a:rPr lang="en-GB" sz="1400" b="1" i="1" dirty="0">
                <a:latin typeface="+mn-lt"/>
                <a:cs typeface="Arial"/>
              </a:rPr>
              <a:t>Overview</a:t>
            </a:r>
          </a:p>
          <a:p>
            <a:pPr algn="just"/>
            <a:endParaRPr lang="en-GB" sz="500" b="1" i="1" dirty="0">
              <a:latin typeface="+mn-lt"/>
              <a:cs typeface="Arial" panose="020B0604020202020204" pitchFamily="34" charset="0"/>
            </a:endParaRPr>
          </a:p>
          <a:p>
            <a:pPr algn="just"/>
            <a:r>
              <a:rPr lang="en-GB" sz="1200" dirty="0">
                <a:latin typeface="+mn-lt"/>
                <a:cs typeface="Arial"/>
              </a:rPr>
              <a:t>101 demand (all connections) has increased when compared to the previous quarter by 5.1% (2,874 additional calls) to 59,760. Demand has also increased when compared to Quarter 2 2019/20 (up 4.1%, 2,378 additional calls).</a:t>
            </a:r>
          </a:p>
          <a:p>
            <a:pPr algn="just"/>
            <a:endParaRPr lang="en-GB" sz="600" dirty="0">
              <a:latin typeface="+mn-lt"/>
              <a:cs typeface="Arial" panose="020B0604020202020204" pitchFamily="34" charset="0"/>
            </a:endParaRPr>
          </a:p>
          <a:p>
            <a:pPr algn="just"/>
            <a:r>
              <a:rPr lang="en-GB" sz="1200" dirty="0">
                <a:latin typeface="+mn-lt"/>
                <a:cs typeface="Arial"/>
              </a:rPr>
              <a:t>When looking at the past three financial years, 101 demand appears to be greater during quarter one and quarter two of a given year than in subsequent quarters (with Quarter 4 2019/20 standing as an exception). As such, the rise in 101 demand observed during this quarter does not appear to be anomalous and conforms to seasonal trends.</a:t>
            </a:r>
          </a:p>
          <a:p>
            <a:pPr algn="just"/>
            <a:endParaRPr lang="en-GB" sz="600" b="1" i="1" dirty="0">
              <a:solidFill>
                <a:srgbClr val="FF0000"/>
              </a:solidFill>
              <a:latin typeface="+mn-lt"/>
              <a:cs typeface="Arial" panose="020B0604020202020204" pitchFamily="34" charset="0"/>
            </a:endParaRPr>
          </a:p>
          <a:p>
            <a:pPr algn="just"/>
            <a:r>
              <a:rPr lang="en-GB" sz="1200" dirty="0">
                <a:latin typeface="+mn-lt"/>
                <a:cs typeface="Arial"/>
              </a:rPr>
              <a:t>The 101 abandonment rate has increased by 2.3 percentage points when compared to the previous quarter, and now stands at 42.5%. This marks the continuation of an upward trend which began in Quarter 4 2020/21, and represents the highest value within the timeframe. Abandonment rate has also increased when compared to Quarter 2 2019/20 (by 32.3 percentage points).</a:t>
            </a:r>
            <a:endParaRPr lang="en-GB" sz="1200" dirty="0">
              <a:latin typeface="+mn-lt"/>
              <a:cs typeface="Arial" panose="020B0604020202020204" pitchFamily="34" charset="0"/>
            </a:endParaRPr>
          </a:p>
          <a:p>
            <a:pPr algn="just"/>
            <a:endParaRPr lang="en-GB" sz="600" b="1" i="1" dirty="0">
              <a:latin typeface="+mn-lt"/>
              <a:cs typeface="Arial" panose="020B0604020202020204" pitchFamily="34" charset="0"/>
            </a:endParaRPr>
          </a:p>
          <a:p>
            <a:pPr algn="just"/>
            <a:r>
              <a:rPr lang="en-GB" sz="1200" dirty="0">
                <a:latin typeface="+mn-lt"/>
                <a:cs typeface="Arial"/>
              </a:rPr>
              <a:t>The average answer speed for 101 calls has increased by fifty-two seconds (12.6%) when compared to the previous quarter, and now stands at seven minutes and forty-five seconds.</a:t>
            </a:r>
          </a:p>
        </p:txBody>
      </p:sp>
      <p:sp>
        <p:nvSpPr>
          <p:cNvPr id="18" name="Rectangle 17">
            <a:extLst>
              <a:ext uri="{FF2B5EF4-FFF2-40B4-BE49-F238E27FC236}">
                <a16:creationId xmlns:a16="http://schemas.microsoft.com/office/drawing/2014/main" id="{5AC0832F-9475-44BB-B73C-DE56C60D40D1}"/>
              </a:ext>
            </a:extLst>
          </p:cNvPr>
          <p:cNvSpPr/>
          <p:nvPr/>
        </p:nvSpPr>
        <p:spPr>
          <a:xfrm>
            <a:off x="145199" y="4140612"/>
            <a:ext cx="11931493" cy="655200"/>
          </a:xfrm>
          <a:prstGeom prst="rect">
            <a:avLst/>
          </a:prstGeom>
          <a:noFill/>
          <a:ln w="15875">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DD0C1047-9605-439F-ADCD-79E31C37638A}"/>
              </a:ext>
            </a:extLst>
          </p:cNvPr>
          <p:cNvPicPr>
            <a:picLocks noChangeAspect="1"/>
          </p:cNvPicPr>
          <p:nvPr/>
        </p:nvPicPr>
        <p:blipFill>
          <a:blip r:embed="rId3"/>
          <a:stretch>
            <a:fillRect/>
          </a:stretch>
        </p:blipFill>
        <p:spPr>
          <a:xfrm>
            <a:off x="1105339" y="4314804"/>
            <a:ext cx="3700593" cy="377985"/>
          </a:xfrm>
          <a:prstGeom prst="rect">
            <a:avLst/>
          </a:prstGeom>
        </p:spPr>
      </p:pic>
      <p:pic>
        <p:nvPicPr>
          <p:cNvPr id="8" name="Picture 7">
            <a:extLst>
              <a:ext uri="{FF2B5EF4-FFF2-40B4-BE49-F238E27FC236}">
                <a16:creationId xmlns:a16="http://schemas.microsoft.com/office/drawing/2014/main" id="{04DA3506-3728-4840-95B7-B014F4755D6F}"/>
              </a:ext>
            </a:extLst>
          </p:cNvPr>
          <p:cNvPicPr>
            <a:picLocks noChangeAspect="1"/>
          </p:cNvPicPr>
          <p:nvPr/>
        </p:nvPicPr>
        <p:blipFill>
          <a:blip r:embed="rId4"/>
          <a:stretch>
            <a:fillRect/>
          </a:stretch>
        </p:blipFill>
        <p:spPr>
          <a:xfrm>
            <a:off x="367332" y="932906"/>
            <a:ext cx="5395428" cy="2432515"/>
          </a:xfrm>
          <a:prstGeom prst="rect">
            <a:avLst/>
          </a:prstGeom>
        </p:spPr>
      </p:pic>
      <p:pic>
        <p:nvPicPr>
          <p:cNvPr id="10" name="Picture 9">
            <a:extLst>
              <a:ext uri="{FF2B5EF4-FFF2-40B4-BE49-F238E27FC236}">
                <a16:creationId xmlns:a16="http://schemas.microsoft.com/office/drawing/2014/main" id="{7816E2E9-755C-4B11-80FD-6AFF231AB949}"/>
              </a:ext>
            </a:extLst>
          </p:cNvPr>
          <p:cNvPicPr>
            <a:picLocks noChangeAspect="1"/>
          </p:cNvPicPr>
          <p:nvPr/>
        </p:nvPicPr>
        <p:blipFill>
          <a:blip r:embed="rId5"/>
          <a:stretch>
            <a:fillRect/>
          </a:stretch>
        </p:blipFill>
        <p:spPr>
          <a:xfrm>
            <a:off x="6486320" y="918009"/>
            <a:ext cx="5395428" cy="2432515"/>
          </a:xfrm>
          <a:prstGeom prst="rect">
            <a:avLst/>
          </a:prstGeom>
        </p:spPr>
      </p:pic>
      <p:pic>
        <p:nvPicPr>
          <p:cNvPr id="2" name="Picture 2" descr="Table&#10;&#10;Description automatically generated">
            <a:extLst>
              <a:ext uri="{FF2B5EF4-FFF2-40B4-BE49-F238E27FC236}">
                <a16:creationId xmlns:a16="http://schemas.microsoft.com/office/drawing/2014/main" id="{214A503B-6736-898B-10F8-48B97BF1F8FD}"/>
              </a:ext>
            </a:extLst>
          </p:cNvPr>
          <p:cNvPicPr>
            <a:picLocks/>
          </p:cNvPicPr>
          <p:nvPr/>
        </p:nvPicPr>
        <p:blipFill>
          <a:blip r:embed="rId6"/>
          <a:stretch>
            <a:fillRect/>
          </a:stretch>
        </p:blipFill>
        <p:spPr>
          <a:xfrm>
            <a:off x="191829" y="3458972"/>
            <a:ext cx="5760000" cy="576000"/>
          </a:xfrm>
          <a:prstGeom prst="rect">
            <a:avLst/>
          </a:prstGeom>
        </p:spPr>
      </p:pic>
      <p:pic>
        <p:nvPicPr>
          <p:cNvPr id="3" name="Picture 5" descr="Table&#10;&#10;Description automatically generated">
            <a:extLst>
              <a:ext uri="{FF2B5EF4-FFF2-40B4-BE49-F238E27FC236}">
                <a16:creationId xmlns:a16="http://schemas.microsoft.com/office/drawing/2014/main" id="{E902281A-C503-C058-5D43-BD1525654249}"/>
              </a:ext>
            </a:extLst>
          </p:cNvPr>
          <p:cNvPicPr>
            <a:picLocks/>
          </p:cNvPicPr>
          <p:nvPr/>
        </p:nvPicPr>
        <p:blipFill>
          <a:blip r:embed="rId7"/>
          <a:stretch>
            <a:fillRect/>
          </a:stretch>
        </p:blipFill>
        <p:spPr>
          <a:xfrm>
            <a:off x="6261764" y="3445791"/>
            <a:ext cx="5760000" cy="576000"/>
          </a:xfrm>
          <a:prstGeom prst="rect">
            <a:avLst/>
          </a:prstGeom>
        </p:spPr>
      </p:pic>
      <p:pic>
        <p:nvPicPr>
          <p:cNvPr id="6" name="Picture 10" descr="Table&#10;&#10;Description automatically generated">
            <a:extLst>
              <a:ext uri="{FF2B5EF4-FFF2-40B4-BE49-F238E27FC236}">
                <a16:creationId xmlns:a16="http://schemas.microsoft.com/office/drawing/2014/main" id="{1DFC17CB-9C26-C4CD-13CC-7ED7827EFA77}"/>
              </a:ext>
            </a:extLst>
          </p:cNvPr>
          <p:cNvPicPr>
            <a:picLocks/>
          </p:cNvPicPr>
          <p:nvPr/>
        </p:nvPicPr>
        <p:blipFill>
          <a:blip r:embed="rId8"/>
          <a:stretch>
            <a:fillRect/>
          </a:stretch>
        </p:blipFill>
        <p:spPr>
          <a:xfrm>
            <a:off x="3424034" y="4175830"/>
            <a:ext cx="5760000" cy="576000"/>
          </a:xfrm>
          <a:prstGeom prst="rect">
            <a:avLst/>
          </a:prstGeom>
        </p:spPr>
      </p:pic>
      <p:sp>
        <p:nvSpPr>
          <p:cNvPr id="5" name="Slide Number Placeholder 4">
            <a:extLst>
              <a:ext uri="{FF2B5EF4-FFF2-40B4-BE49-F238E27FC236}">
                <a16:creationId xmlns:a16="http://schemas.microsoft.com/office/drawing/2014/main" id="{B85F44C4-DEE4-416F-AC3A-42DC3669066C}"/>
              </a:ext>
            </a:extLst>
          </p:cNvPr>
          <p:cNvSpPr>
            <a:spLocks noGrp="1"/>
          </p:cNvSpPr>
          <p:nvPr>
            <p:ph type="sldNum" sz="quarter" idx="12"/>
          </p:nvPr>
        </p:nvSpPr>
        <p:spPr/>
        <p:txBody>
          <a:bodyPr/>
          <a:lstStyle/>
          <a:p>
            <a:pPr>
              <a:defRPr/>
            </a:pPr>
            <a:fld id="{E10F5A08-06F6-4A77-9B0E-936CAC7C569E}" type="slidenum">
              <a:rPr lang="en-GB" smtClean="0"/>
              <a:pPr>
                <a:defRPr/>
              </a:pPr>
              <a:t>33</a:t>
            </a:fld>
            <a:endParaRPr lang="en-GB"/>
          </a:p>
        </p:txBody>
      </p:sp>
    </p:spTree>
    <p:extLst>
      <p:ext uri="{BB962C8B-B14F-4D97-AF65-F5344CB8AC3E}">
        <p14:creationId xmlns:p14="http://schemas.microsoft.com/office/powerpoint/2010/main" val="1620179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49EF1B-78A7-44CA-9E98-918664BA87E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a:t>	6. Initiatives &amp; Events</a:t>
            </a:r>
          </a:p>
        </p:txBody>
      </p:sp>
      <p:sp>
        <p:nvSpPr>
          <p:cNvPr id="8" name="TextBox 13">
            <a:extLst>
              <a:ext uri="{FF2B5EF4-FFF2-40B4-BE49-F238E27FC236}">
                <a16:creationId xmlns:a16="http://schemas.microsoft.com/office/drawing/2014/main" id="{74193B7E-9673-4D97-9724-5EAF1A53D70E}"/>
              </a:ext>
            </a:extLst>
          </p:cNvPr>
          <p:cNvSpPr txBox="1">
            <a:spLocks noChangeArrowheads="1"/>
          </p:cNvSpPr>
          <p:nvPr/>
        </p:nvSpPr>
        <p:spPr bwMode="auto">
          <a:xfrm>
            <a:off x="137668" y="715237"/>
            <a:ext cx="11916664" cy="3400931"/>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en-GB" altLang="en-US" sz="1400" b="1" i="1" dirty="0"/>
              <a:t>Overview</a:t>
            </a:r>
            <a:endParaRPr lang="en-GB" sz="600" dirty="0">
              <a:ea typeface="Calibri" panose="020F0502020204030204" pitchFamily="34" charset="0"/>
              <a:cs typeface="Times New Roman" panose="02020603050405020304" pitchFamily="18" charset="0"/>
            </a:endParaRPr>
          </a:p>
          <a:p>
            <a:pPr>
              <a:lnSpc>
                <a:spcPct val="100000"/>
              </a:lnSpc>
              <a:spcBef>
                <a:spcPts val="600"/>
              </a:spcBef>
              <a:spcAft>
                <a:spcPts val="6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Gwent Police supported the national policing operation for the funeral of HRH Her Majesty Queen Elizabeth.  This significant mutual aid operation involved deploying 143 police officers to events in Cardiff and London.  The Force Planning Department carefully planned this operation, working long and unsociable hours to ensure the force fully contributed to the national operation whilst maintaining local business continuity.  This was the largest mutual aid deployment the force has experienced. </a:t>
            </a:r>
          </a:p>
          <a:p>
            <a:pPr>
              <a:lnSpc>
                <a:spcPct val="100000"/>
              </a:lnSpc>
              <a:spcBef>
                <a:spcPts val="600"/>
              </a:spcBef>
              <a:spcAft>
                <a:spcPts val="6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Over the past three months the Corporate Communications team has secured positive coverage for our roads policing operations including drink/drug driving and roads operations. They have also shared court outcomes on the successful prosecution of organised crime drug dealers and perpetrators of sexual offences against adults and children.</a:t>
            </a:r>
          </a:p>
          <a:p>
            <a:pPr>
              <a:lnSpc>
                <a:spcPct val="100000"/>
              </a:lnSpc>
              <a:spcBef>
                <a:spcPts val="600"/>
              </a:spcBef>
              <a:spcAft>
                <a:spcPts val="6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team secured a positive piece on Modern Day Slavery in partnership with the Office of the Police and Crime Commissioner comms team.  The journalist spent a day visiting premises with officers, which resulted in a positive feature piece.  </a:t>
            </a:r>
          </a:p>
          <a:p>
            <a:pPr>
              <a:lnSpc>
                <a:spcPct val="100000"/>
              </a:lnSpc>
              <a:spcBef>
                <a:spcPts val="600"/>
              </a:spcBef>
              <a:spcAft>
                <a:spcPts val="6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Recruitment for Operation Uplift has been a major tranche of work and the Corporate Communications team’s digital campaign has supported our recruitment team to meet the uplift numbers.  They have also welcomed new cohorts of officers and PCSOs to the force including the first cohort pledging allegiance to His Majesty King Charles.  The team managed the public and internal communications around the death of Queen Elizabeth in line with protocol to ensure an appropriate and dignified response.</a:t>
            </a:r>
          </a:p>
          <a:p>
            <a:pPr>
              <a:lnSpc>
                <a:spcPct val="100000"/>
              </a:lnSpc>
              <a:spcBef>
                <a:spcPts val="600"/>
              </a:spcBef>
              <a:spcAft>
                <a:spcPts val="6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team launched the most recent funding round from Safer Streets focussing on theft, burglary and anti-social behaviour.  Internally they saw the successful sharing of the Ethics Conference, and the launch of the Gwent Babies support network.  They </a:t>
            </a:r>
            <a:r>
              <a:rPr lang="en-GB" sz="1200" dirty="0">
                <a:ea typeface="Calibri" panose="020F0502020204030204" pitchFamily="34" charset="0"/>
                <a:cs typeface="Times New Roman" panose="02020603050405020304" pitchFamily="18" charset="0"/>
              </a:rPr>
              <a:t>have also </a:t>
            </a:r>
            <a:r>
              <a:rPr lang="en-GB" sz="1200" dirty="0">
                <a:effectLst/>
                <a:latin typeface="Calibri" panose="020F0502020204030204" pitchFamily="34" charset="0"/>
                <a:ea typeface="Calibri" panose="020F0502020204030204" pitchFamily="34" charset="0"/>
                <a:cs typeface="Times New Roman" panose="02020603050405020304" pitchFamily="18" charset="0"/>
              </a:rPr>
              <a:t>worked with the project team to ensure the successful implementation of Kay’s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Law,which</a:t>
            </a:r>
            <a:r>
              <a:rPr lang="en-GB" sz="1200" dirty="0">
                <a:effectLst/>
                <a:latin typeface="Calibri" panose="020F0502020204030204" pitchFamily="34" charset="0"/>
                <a:ea typeface="Calibri" panose="020F0502020204030204" pitchFamily="34" charset="0"/>
                <a:cs typeface="Times New Roman" panose="02020603050405020304" pitchFamily="18" charset="0"/>
              </a:rPr>
              <a:t> sees changes to pre-charge bail putting victims at the heart of decision-making.</a:t>
            </a:r>
            <a:endParaRPr lang="en-GB" altLang="en-US" sz="1400" b="1" i="1" dirty="0"/>
          </a:p>
        </p:txBody>
      </p:sp>
      <p:sp>
        <p:nvSpPr>
          <p:cNvPr id="2" name="Slide Number Placeholder 1">
            <a:extLst>
              <a:ext uri="{FF2B5EF4-FFF2-40B4-BE49-F238E27FC236}">
                <a16:creationId xmlns:a16="http://schemas.microsoft.com/office/drawing/2014/main" id="{4FF7F68B-C852-4F03-8563-23A272B20D06}"/>
              </a:ext>
            </a:extLst>
          </p:cNvPr>
          <p:cNvSpPr>
            <a:spLocks noGrp="1"/>
          </p:cNvSpPr>
          <p:nvPr>
            <p:ph type="sldNum" sz="quarter" idx="12"/>
          </p:nvPr>
        </p:nvSpPr>
        <p:spPr/>
        <p:txBody>
          <a:bodyPr/>
          <a:lstStyle/>
          <a:p>
            <a:pPr>
              <a:defRPr/>
            </a:pPr>
            <a:fld id="{E10F5A08-06F6-4A77-9B0E-936CAC7C569E}" type="slidenum">
              <a:rPr lang="en-GB" smtClean="0"/>
              <a:pPr>
                <a:defRPr/>
              </a:pPr>
              <a:t>34</a:t>
            </a:fld>
            <a:endParaRPr lang="en-GB"/>
          </a:p>
        </p:txBody>
      </p:sp>
    </p:spTree>
    <p:extLst>
      <p:ext uri="{BB962C8B-B14F-4D97-AF65-F5344CB8AC3E}">
        <p14:creationId xmlns:p14="http://schemas.microsoft.com/office/powerpoint/2010/main" val="2136417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4">
            <a:extLst>
              <a:ext uri="{FF2B5EF4-FFF2-40B4-BE49-F238E27FC236}">
                <a16:creationId xmlns:a16="http://schemas.microsoft.com/office/drawing/2014/main" id="{D74A14BB-8171-4C3F-8B6F-161D4DAD1FA5}"/>
              </a:ext>
            </a:extLst>
          </p:cNvPr>
          <p:cNvSpPr txBox="1">
            <a:spLocks noChangeArrowheads="1"/>
          </p:cNvSpPr>
          <p:nvPr/>
        </p:nvSpPr>
        <p:spPr bwMode="auto">
          <a:xfrm>
            <a:off x="160622" y="832935"/>
            <a:ext cx="5843937" cy="323614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CDDE52E2-1F00-4DBF-87D1-DF055993A59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2. Residential Burglary</a:t>
            </a:r>
          </a:p>
        </p:txBody>
      </p:sp>
      <p:sp>
        <p:nvSpPr>
          <p:cNvPr id="18437" name="TextBox 13">
            <a:extLst>
              <a:ext uri="{FF2B5EF4-FFF2-40B4-BE49-F238E27FC236}">
                <a16:creationId xmlns:a16="http://schemas.microsoft.com/office/drawing/2014/main" id="{BC44C1ED-D8E1-4875-8FF2-BB26CE96C9E7}"/>
              </a:ext>
            </a:extLst>
          </p:cNvPr>
          <p:cNvSpPr txBox="1">
            <a:spLocks noChangeArrowheads="1"/>
          </p:cNvSpPr>
          <p:nvPr/>
        </p:nvSpPr>
        <p:spPr bwMode="auto">
          <a:xfrm>
            <a:off x="132000" y="4149612"/>
            <a:ext cx="11863377" cy="264687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400" b="1" i="1" dirty="0">
                <a:latin typeface="+mn-lt"/>
                <a:cs typeface="Arial"/>
              </a:rPr>
              <a:t>Overview</a:t>
            </a:r>
          </a:p>
          <a:p>
            <a:pPr algn="just" eaLnBrk="1" hangingPunct="1">
              <a:lnSpc>
                <a:spcPct val="100000"/>
              </a:lnSpc>
              <a:spcBef>
                <a:spcPct val="0"/>
              </a:spcBef>
              <a:buFontTx/>
              <a:buNone/>
            </a:pPr>
            <a:endParaRPr lang="en-GB" altLang="en-US" sz="400" b="1" i="1" dirty="0">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200" dirty="0">
                <a:latin typeface="+mn-lt"/>
              </a:rPr>
              <a:t>When compared to the previous quarter, Residential Burglary offences have risen to 492, an increase of 6.5%. </a:t>
            </a:r>
            <a:r>
              <a:rPr lang="en-GB" altLang="en-US" sz="1200" dirty="0">
                <a:latin typeface="+mn-lt"/>
                <a:cs typeface="Arial"/>
              </a:rPr>
              <a:t>When comparing Quarter 2 2022/23 to Quarter 2 2019/20, a reduction in offence volume of 18.5% can be observed.</a:t>
            </a:r>
          </a:p>
          <a:p>
            <a:pPr eaLnBrk="1" hangingPunct="1">
              <a:lnSpc>
                <a:spcPct val="100000"/>
              </a:lnSpc>
              <a:spcBef>
                <a:spcPct val="0"/>
              </a:spcBef>
              <a:buNone/>
            </a:pPr>
            <a:endParaRPr lang="en-GB" altLang="en-US" sz="400" dirty="0">
              <a:latin typeface="Arial" panose="020B0604020202020204" pitchFamily="34" charset="0"/>
              <a:cs typeface="Arial" panose="020B0604020202020204" pitchFamily="34" charset="0"/>
            </a:endParaRPr>
          </a:p>
          <a:p>
            <a:pPr algn="just" eaLnBrk="1" hangingPunct="1">
              <a:lnSpc>
                <a:spcPct val="100000"/>
              </a:lnSpc>
              <a:spcBef>
                <a:spcPct val="0"/>
              </a:spcBef>
              <a:buFontTx/>
              <a:buNone/>
            </a:pPr>
            <a:r>
              <a:rPr lang="en-GB" altLang="en-US" sz="1200" dirty="0">
                <a:latin typeface="+mn-lt"/>
                <a:cs typeface="Arial"/>
              </a:rPr>
              <a:t>The rise in Residential Burglary offences recorded this quarter is not unexpected, as it conforms with the trend seen during this period of the past two financial years. Despite the higher volume of offences, the quarterly increase this year is less pronounced than that seen during 2021/22 (6.5% as opposed to 15.6%), and crime volume remains well below levels seen during the pre-Covid year (2019/20). This may indicate the efficacy of the deterrence strategies employed as part of the ‘We Don’t Buy Crime’ initiative, such as the distribution of </a:t>
            </a:r>
            <a:r>
              <a:rPr lang="en-GB" altLang="en-US" sz="1200" dirty="0" err="1">
                <a:latin typeface="+mn-lt"/>
                <a:cs typeface="Arial"/>
              </a:rPr>
              <a:t>SmartWater</a:t>
            </a:r>
            <a:r>
              <a:rPr lang="en-GB" altLang="en-US" sz="1200" dirty="0">
                <a:latin typeface="+mn-lt"/>
                <a:cs typeface="Arial"/>
              </a:rPr>
              <a:t>. </a:t>
            </a:r>
            <a:endParaRPr lang="en-GB" altLang="en-US" sz="600" dirty="0">
              <a:latin typeface="Arial"/>
              <a:cs typeface="Arial"/>
            </a:endParaRPr>
          </a:p>
          <a:p>
            <a:pPr eaLnBrk="1" hangingPunct="1">
              <a:lnSpc>
                <a:spcPct val="100000"/>
              </a:lnSpc>
              <a:spcBef>
                <a:spcPct val="0"/>
              </a:spcBef>
              <a:buFontTx/>
              <a:buNone/>
            </a:pPr>
            <a:endParaRPr lang="en-GB" altLang="en-US" sz="400" dirty="0">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200" dirty="0">
                <a:latin typeface="+mn-lt"/>
                <a:cs typeface="Arial"/>
              </a:rPr>
              <a:t>Compared to the previous quarter, positive outcomes for Residential Burglary fell by 1.0 percentage point to 3.3%. The decline in solved rate observed during this quarter may be influenced by the rise in the overall crime trend, and its effect on officer’s workloads. When compared to Quarter 2 2019/20, a reduction of 0.5 percentage points was recorded. </a:t>
            </a:r>
          </a:p>
          <a:p>
            <a:pPr>
              <a:lnSpc>
                <a:spcPct val="100000"/>
              </a:lnSpc>
              <a:spcBef>
                <a:spcPct val="0"/>
              </a:spcBef>
              <a:buNone/>
            </a:pPr>
            <a:endParaRPr lang="en-GB" altLang="en-US" sz="400" dirty="0">
              <a:latin typeface="Arial" panose="020B0604020202020204" pitchFamily="34" charset="0"/>
              <a:cs typeface="Arial" panose="020B0604020202020204" pitchFamily="34" charset="0"/>
            </a:endParaRPr>
          </a:p>
          <a:p>
            <a:pPr algn="just">
              <a:lnSpc>
                <a:spcPct val="100000"/>
              </a:lnSpc>
              <a:spcBef>
                <a:spcPct val="0"/>
              </a:spcBef>
              <a:buNone/>
            </a:pPr>
            <a:r>
              <a:rPr lang="en-GB" altLang="en-US" sz="1200" dirty="0">
                <a:latin typeface="+mn-lt"/>
                <a:cs typeface="Arial"/>
              </a:rPr>
              <a:t>August marked the commencement of the Burglary Response Improvement Pilot, which represents an effort to increase the Residential Burglary solved rate via actions such as the </a:t>
            </a:r>
            <a:r>
              <a:rPr lang="en-GB" sz="1200" dirty="0">
                <a:latin typeface="+mn-lt"/>
                <a:cs typeface="Arial"/>
              </a:rPr>
              <a:t>consistent allocation of Crime Scene Investigators, as well as a focus on golden hour enquiries. If successful, this should result in an increased solved rate during the following quarters.</a:t>
            </a:r>
          </a:p>
          <a:p>
            <a:pPr algn="just">
              <a:lnSpc>
                <a:spcPct val="100000"/>
              </a:lnSpc>
              <a:spcBef>
                <a:spcPct val="0"/>
              </a:spcBef>
              <a:buNone/>
            </a:pPr>
            <a:endParaRPr lang="en-GB" sz="400" dirty="0">
              <a:latin typeface="+mn-lt"/>
              <a:cs typeface="Arial"/>
            </a:endParaRPr>
          </a:p>
          <a:p>
            <a:pPr algn="just">
              <a:lnSpc>
                <a:spcPct val="100000"/>
              </a:lnSpc>
              <a:spcBef>
                <a:spcPct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Following a spike in both Commercial and Residential Burglaries in September a suspect was identified and arrested. A local male from Rhymney was charged with 10 burglary offences and remanded to prison for sentencing. </a:t>
            </a:r>
          </a:p>
        </p:txBody>
      </p:sp>
      <p:pic>
        <p:nvPicPr>
          <p:cNvPr id="7" name="Picture 6">
            <a:extLst>
              <a:ext uri="{FF2B5EF4-FFF2-40B4-BE49-F238E27FC236}">
                <a16:creationId xmlns:a16="http://schemas.microsoft.com/office/drawing/2014/main" id="{ECA796B9-6C25-453E-96E3-376DE35F6BD1}"/>
              </a:ext>
            </a:extLst>
          </p:cNvPr>
          <p:cNvPicPr>
            <a:picLocks/>
          </p:cNvPicPr>
          <p:nvPr/>
        </p:nvPicPr>
        <p:blipFill>
          <a:blip r:embed="rId2"/>
          <a:stretch>
            <a:fillRect/>
          </a:stretch>
        </p:blipFill>
        <p:spPr>
          <a:xfrm>
            <a:off x="6199377" y="828001"/>
            <a:ext cx="5832000" cy="3240000"/>
          </a:xfrm>
          <a:prstGeom prst="rect">
            <a:avLst/>
          </a:prstGeom>
        </p:spPr>
      </p:pic>
      <p:pic>
        <p:nvPicPr>
          <p:cNvPr id="11" name="Picture 10">
            <a:extLst>
              <a:ext uri="{FF2B5EF4-FFF2-40B4-BE49-F238E27FC236}">
                <a16:creationId xmlns:a16="http://schemas.microsoft.com/office/drawing/2014/main" id="{B88BD631-26B3-4908-AF08-30A39617C183}"/>
              </a:ext>
            </a:extLst>
          </p:cNvPr>
          <p:cNvPicPr>
            <a:picLocks noChangeAspect="1"/>
          </p:cNvPicPr>
          <p:nvPr/>
        </p:nvPicPr>
        <p:blipFill>
          <a:blip r:embed="rId3"/>
          <a:stretch>
            <a:fillRect/>
          </a:stretch>
        </p:blipFill>
        <p:spPr>
          <a:xfrm>
            <a:off x="455116" y="902255"/>
            <a:ext cx="5401524" cy="2432515"/>
          </a:xfrm>
          <a:prstGeom prst="rect">
            <a:avLst/>
          </a:prstGeom>
        </p:spPr>
      </p:pic>
      <p:pic>
        <p:nvPicPr>
          <p:cNvPr id="14" name="Picture 13">
            <a:extLst>
              <a:ext uri="{FF2B5EF4-FFF2-40B4-BE49-F238E27FC236}">
                <a16:creationId xmlns:a16="http://schemas.microsoft.com/office/drawing/2014/main" id="{5A2436D7-C47C-4C08-96BD-ADB19EB530A7}"/>
              </a:ext>
            </a:extLst>
          </p:cNvPr>
          <p:cNvPicPr>
            <a:picLocks noChangeAspect="1"/>
          </p:cNvPicPr>
          <p:nvPr/>
        </p:nvPicPr>
        <p:blipFill>
          <a:blip r:embed="rId4"/>
          <a:stretch>
            <a:fillRect/>
          </a:stretch>
        </p:blipFill>
        <p:spPr>
          <a:xfrm>
            <a:off x="6458478" y="911586"/>
            <a:ext cx="5371042" cy="2432515"/>
          </a:xfrm>
          <a:prstGeom prst="rect">
            <a:avLst/>
          </a:prstGeom>
        </p:spPr>
      </p:pic>
      <p:pic>
        <p:nvPicPr>
          <p:cNvPr id="5" name="Picture 5" descr="Table&#10;&#10;Description automatically generated">
            <a:extLst>
              <a:ext uri="{FF2B5EF4-FFF2-40B4-BE49-F238E27FC236}">
                <a16:creationId xmlns:a16="http://schemas.microsoft.com/office/drawing/2014/main" id="{E5560F9A-89C8-2B5E-1C7B-64C22E58AD86}"/>
              </a:ext>
            </a:extLst>
          </p:cNvPr>
          <p:cNvPicPr>
            <a:picLocks/>
          </p:cNvPicPr>
          <p:nvPr/>
        </p:nvPicPr>
        <p:blipFill>
          <a:blip r:embed="rId5"/>
          <a:stretch>
            <a:fillRect/>
          </a:stretch>
        </p:blipFill>
        <p:spPr>
          <a:xfrm>
            <a:off x="6235377" y="3429000"/>
            <a:ext cx="5760000" cy="576000"/>
          </a:xfrm>
          <a:prstGeom prst="rect">
            <a:avLst/>
          </a:prstGeom>
        </p:spPr>
      </p:pic>
      <p:pic>
        <p:nvPicPr>
          <p:cNvPr id="6" name="Picture 5">
            <a:extLst>
              <a:ext uri="{FF2B5EF4-FFF2-40B4-BE49-F238E27FC236}">
                <a16:creationId xmlns:a16="http://schemas.microsoft.com/office/drawing/2014/main" id="{0CBBFD1E-E1F4-4AC1-8EA5-C8D749B31BC4}"/>
              </a:ext>
            </a:extLst>
          </p:cNvPr>
          <p:cNvPicPr>
            <a:picLocks noChangeAspect="1"/>
          </p:cNvPicPr>
          <p:nvPr/>
        </p:nvPicPr>
        <p:blipFill>
          <a:blip r:embed="rId6"/>
          <a:stretch>
            <a:fillRect/>
          </a:stretch>
        </p:blipFill>
        <p:spPr>
          <a:xfrm>
            <a:off x="206761" y="3465945"/>
            <a:ext cx="5760000" cy="573451"/>
          </a:xfrm>
          <a:prstGeom prst="rect">
            <a:avLst/>
          </a:prstGeom>
        </p:spPr>
      </p:pic>
      <p:sp>
        <p:nvSpPr>
          <p:cNvPr id="2" name="Slide Number Placeholder 1">
            <a:extLst>
              <a:ext uri="{FF2B5EF4-FFF2-40B4-BE49-F238E27FC236}">
                <a16:creationId xmlns:a16="http://schemas.microsoft.com/office/drawing/2014/main" id="{F64BF51F-B16A-4D2D-A667-9FD143129705}"/>
              </a:ext>
            </a:extLst>
          </p:cNvPr>
          <p:cNvSpPr>
            <a:spLocks noGrp="1"/>
          </p:cNvSpPr>
          <p:nvPr>
            <p:ph type="sldNum" sz="quarter" idx="12"/>
          </p:nvPr>
        </p:nvSpPr>
        <p:spPr/>
        <p:txBody>
          <a:bodyPr/>
          <a:lstStyle/>
          <a:p>
            <a:pPr>
              <a:defRPr/>
            </a:pPr>
            <a:fld id="{E10F5A08-06F6-4A77-9B0E-936CAC7C569E}" type="slidenum">
              <a:rPr lang="en-GB" smtClean="0"/>
              <a:pPr>
                <a:defRPr/>
              </a:pPr>
              <a:t>4</a:t>
            </a:fld>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DE52E2-1F00-4DBF-87D1-DF055993A593}"/>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Residential Burglary continued</a:t>
            </a:r>
          </a:p>
        </p:txBody>
      </p:sp>
      <p:sp>
        <p:nvSpPr>
          <p:cNvPr id="18437" name="TextBox 13">
            <a:extLst>
              <a:ext uri="{FF2B5EF4-FFF2-40B4-BE49-F238E27FC236}">
                <a16:creationId xmlns:a16="http://schemas.microsoft.com/office/drawing/2014/main" id="{BC44C1ED-D8E1-4875-8FF2-BB26CE96C9E7}"/>
              </a:ext>
            </a:extLst>
          </p:cNvPr>
          <p:cNvSpPr txBox="1">
            <a:spLocks noChangeArrowheads="1"/>
          </p:cNvSpPr>
          <p:nvPr/>
        </p:nvSpPr>
        <p:spPr bwMode="auto">
          <a:xfrm>
            <a:off x="164311" y="782122"/>
            <a:ext cx="11863377" cy="1754326"/>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Burglary operations have been undertaken across Torfaen which resulted in a number of arrests and remands.  The teams have also deployed covert assets to catch offenders, utilising smart grease that captures DNA and assists with tracking property.</a:t>
            </a:r>
          </a:p>
          <a:p>
            <a:pPr algn="just" eaLnBrk="1" hangingPunct="1">
              <a:lnSpc>
                <a:spcPct val="100000"/>
              </a:lnSpc>
              <a:spcBef>
                <a:spcPct val="0"/>
              </a:spcBef>
              <a:buNone/>
            </a:pPr>
            <a:endParaRPr lang="en-GB" sz="600" dirty="0">
              <a:ea typeface="Calibri" panose="020F0502020204030204" pitchFamily="34" charset="0"/>
              <a:cs typeface="Times New Roman" panose="02020603050405020304" pitchFamily="18" charset="0"/>
            </a:endParaRPr>
          </a:p>
          <a:p>
            <a:pPr eaLnBrk="1" hangingPunct="1">
              <a:lnSpc>
                <a:spcPct val="100000"/>
              </a:lnSpc>
              <a:spcBef>
                <a:spcPct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Within the Newport LPA a repeat offender was identified who had committed more than 25 dwelling burglaries.  The offender had previously utilised the Section 45 slavery defence and this had resulted in the Crown Prosecution Service (CPS) declining charge, which was identified through tasking mechanisms.  As a result, experts from the Modern Day Slavery team, a specialist </a:t>
            </a:r>
            <a:r>
              <a:rPr lang="en-GB" sz="1200" dirty="0">
                <a:ea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ier 5 interview advisor, local investigators and the neighbourhood team were brought together to problem solve the issue, which included tactical advice from the National Crime Agency.  This has resulted in the </a:t>
            </a:r>
            <a:r>
              <a:rPr lang="en-GB" sz="1200" dirty="0">
                <a:ea typeface="Calibri" panose="020F0502020204030204" pitchFamily="34" charset="0"/>
                <a:cs typeface="Times New Roman" panose="02020603050405020304" pitchFamily="18" charset="0"/>
              </a:rPr>
              <a:t>offender being charged </a:t>
            </a:r>
            <a:r>
              <a:rPr lang="en-GB" sz="1200" dirty="0">
                <a:effectLst/>
                <a:latin typeface="Calibri" panose="020F0502020204030204" pitchFamily="34" charset="0"/>
                <a:ea typeface="Calibri" panose="020F0502020204030204" pitchFamily="34" charset="0"/>
                <a:cs typeface="Times New Roman" panose="02020603050405020304" pitchFamily="18" charset="0"/>
              </a:rPr>
              <a:t>with multiple burglary offences, resulting in strong victim satisfaction.</a:t>
            </a:r>
          </a:p>
          <a:p>
            <a:pPr eaLnBrk="1" hangingPunct="1">
              <a:lnSpc>
                <a:spcPct val="100000"/>
              </a:lnSpc>
              <a:spcBef>
                <a:spcPct val="0"/>
              </a:spcBef>
              <a:buNone/>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lnSpc>
                <a:spcPct val="100000"/>
              </a:lnSpc>
              <a:spcBef>
                <a:spcPct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Thanks to the Digital Services Division, members of the public and businesses can now register their CCTV for a direct link to NICE investigate. This removes the necessity to collect CCTV in person as well as building a registry of available CCTV locations (both </a:t>
            </a:r>
            <a:r>
              <a:rPr lang="en-GB" sz="1200" dirty="0">
                <a:ea typeface="Calibri" panose="020F0502020204030204" pitchFamily="34" charset="0"/>
                <a:cs typeface="Times New Roman" panose="02020603050405020304" pitchFamily="18" charset="0"/>
              </a:rPr>
              <a:t>l</a:t>
            </a:r>
            <a:r>
              <a:rPr lang="en-GB" sz="1200" dirty="0">
                <a:effectLst/>
                <a:latin typeface="Calibri" panose="020F0502020204030204" pitchFamily="34" charset="0"/>
                <a:ea typeface="Calibri" panose="020F0502020204030204" pitchFamily="34" charset="0"/>
                <a:cs typeface="Times New Roman" panose="02020603050405020304" pitchFamily="18" charset="0"/>
              </a:rPr>
              <a:t>ocal authority owned and private). </a:t>
            </a:r>
            <a:endParaRPr lang="en-GB" altLang="en-US" sz="1200" dirty="0">
              <a:latin typeface="+mn-lt"/>
              <a:cs typeface="Calibri"/>
            </a:endParaRPr>
          </a:p>
        </p:txBody>
      </p:sp>
      <p:sp>
        <p:nvSpPr>
          <p:cNvPr id="2" name="Slide Number Placeholder 1">
            <a:extLst>
              <a:ext uri="{FF2B5EF4-FFF2-40B4-BE49-F238E27FC236}">
                <a16:creationId xmlns:a16="http://schemas.microsoft.com/office/drawing/2014/main" id="{9BB8D335-FF5B-4005-BEF0-712CDF6F2949}"/>
              </a:ext>
            </a:extLst>
          </p:cNvPr>
          <p:cNvSpPr>
            <a:spLocks noGrp="1"/>
          </p:cNvSpPr>
          <p:nvPr>
            <p:ph type="sldNum" sz="quarter" idx="12"/>
          </p:nvPr>
        </p:nvSpPr>
        <p:spPr/>
        <p:txBody>
          <a:bodyPr/>
          <a:lstStyle/>
          <a:p>
            <a:pPr>
              <a:defRPr/>
            </a:pPr>
            <a:fld id="{E10F5A08-06F6-4A77-9B0E-936CAC7C569E}" type="slidenum">
              <a:rPr lang="en-GB" smtClean="0"/>
              <a:pPr>
                <a:defRPr/>
              </a:pPr>
              <a:t>5</a:t>
            </a:fld>
            <a:endParaRPr lang="en-GB"/>
          </a:p>
        </p:txBody>
      </p:sp>
    </p:spTree>
    <p:extLst>
      <p:ext uri="{BB962C8B-B14F-4D97-AF65-F5344CB8AC3E}">
        <p14:creationId xmlns:p14="http://schemas.microsoft.com/office/powerpoint/2010/main" val="121811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73B875-206B-4AD2-AAF1-B093DD5292DE}"/>
              </a:ext>
            </a:extLst>
          </p:cNvPr>
          <p:cNvPicPr>
            <a:picLocks noChangeAspect="1"/>
          </p:cNvPicPr>
          <p:nvPr/>
        </p:nvPicPr>
        <p:blipFill>
          <a:blip r:embed="rId3"/>
          <a:stretch>
            <a:fillRect/>
          </a:stretch>
        </p:blipFill>
        <p:spPr>
          <a:xfrm>
            <a:off x="6218570" y="813743"/>
            <a:ext cx="5852667" cy="3261643"/>
          </a:xfrm>
          <a:prstGeom prst="rect">
            <a:avLst/>
          </a:prstGeom>
        </p:spPr>
      </p:pic>
      <p:sp>
        <p:nvSpPr>
          <p:cNvPr id="20482" name="TextBox 14">
            <a:extLst>
              <a:ext uri="{FF2B5EF4-FFF2-40B4-BE49-F238E27FC236}">
                <a16:creationId xmlns:a16="http://schemas.microsoft.com/office/drawing/2014/main" id="{41A83D9D-659D-4FBF-B312-88A81BBA0A47}"/>
              </a:ext>
            </a:extLst>
          </p:cNvPr>
          <p:cNvSpPr txBox="1">
            <a:spLocks noChangeArrowheads="1"/>
          </p:cNvSpPr>
          <p:nvPr/>
        </p:nvSpPr>
        <p:spPr bwMode="auto">
          <a:xfrm>
            <a:off x="120763" y="835386"/>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DFC3DB34-C929-4E15-94F8-301598B5BFC5}"/>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t>	3. </a:t>
            </a:r>
            <a:r>
              <a:rPr lang="en-GB" sz="3200" dirty="0">
                <a:latin typeface="Arial" panose="020B0604020202020204" pitchFamily="34" charset="0"/>
                <a:cs typeface="Arial" panose="020B0604020202020204" pitchFamily="34" charset="0"/>
              </a:rPr>
              <a:t>Neighbourhood Crime</a:t>
            </a:r>
          </a:p>
        </p:txBody>
      </p:sp>
      <p:sp>
        <p:nvSpPr>
          <p:cNvPr id="20485" name="TextBox 13">
            <a:extLst>
              <a:ext uri="{FF2B5EF4-FFF2-40B4-BE49-F238E27FC236}">
                <a16:creationId xmlns:a16="http://schemas.microsoft.com/office/drawing/2014/main" id="{9766F35D-4D87-499D-A1D0-C0A322861A2C}"/>
              </a:ext>
            </a:extLst>
          </p:cNvPr>
          <p:cNvSpPr txBox="1">
            <a:spLocks noChangeArrowheads="1"/>
          </p:cNvSpPr>
          <p:nvPr/>
        </p:nvSpPr>
        <p:spPr bwMode="auto">
          <a:xfrm>
            <a:off x="120763" y="4166404"/>
            <a:ext cx="11969637" cy="2646878"/>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400" b="1" i="1" dirty="0">
                <a:latin typeface="+mn-lt"/>
                <a:cs typeface="Arial"/>
              </a:rPr>
              <a:t>Overview</a:t>
            </a:r>
          </a:p>
          <a:p>
            <a:pPr eaLnBrk="1" hangingPunct="1">
              <a:lnSpc>
                <a:spcPct val="100000"/>
              </a:lnSpc>
              <a:spcBef>
                <a:spcPct val="0"/>
              </a:spcBef>
              <a:buFontTx/>
              <a:buNone/>
            </a:pPr>
            <a:endParaRPr lang="en-GB" altLang="en-US" sz="400" dirty="0">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200" dirty="0">
                <a:latin typeface="+mn-lt"/>
                <a:cs typeface="Arial"/>
              </a:rPr>
              <a:t>Neighbourhood Crime has seen a 2.2% increase when compared to the previous quarter (26 additional crimes). </a:t>
            </a:r>
            <a:r>
              <a:rPr lang="en-GB" sz="1200" dirty="0">
                <a:latin typeface="+mn-lt"/>
                <a:cs typeface="Arial"/>
              </a:rPr>
              <a:t>Conversely, w</a:t>
            </a:r>
            <a:r>
              <a:rPr lang="en-GB" altLang="en-US" sz="1200" dirty="0">
                <a:latin typeface="+mn-lt"/>
                <a:cs typeface="Arial"/>
              </a:rPr>
              <a:t>hen comparing the current quarter to Quarter 2 2019/2020 a reduction of 26.1% (433 fewer offences) can be observed.</a:t>
            </a:r>
          </a:p>
          <a:p>
            <a:pPr algn="just" eaLnBrk="1" hangingPunct="1">
              <a:lnSpc>
                <a:spcPct val="100000"/>
              </a:lnSpc>
              <a:spcBef>
                <a:spcPct val="0"/>
              </a:spcBef>
              <a:buNone/>
            </a:pPr>
            <a:endParaRPr lang="en-GB" altLang="en-US" sz="400" dirty="0">
              <a:latin typeface="+mn-lt"/>
              <a:cs typeface="Arial"/>
            </a:endParaRPr>
          </a:p>
          <a:p>
            <a:pPr algn="just" eaLnBrk="1" hangingPunct="1">
              <a:lnSpc>
                <a:spcPct val="100000"/>
              </a:lnSpc>
              <a:spcBef>
                <a:spcPct val="0"/>
              </a:spcBef>
              <a:buNone/>
            </a:pPr>
            <a:r>
              <a:rPr lang="en-GB" altLang="en-US" sz="1200" dirty="0">
                <a:latin typeface="+mn-lt"/>
                <a:cs typeface="Arial"/>
              </a:rPr>
              <a:t>When compared to the previous quarter, positive outcomes for Neighbourhood Crime increased by 0.6 percentage points to 4.0%. This continues the trend seen since Quarter 2 2020/21 of alternating peaks and troughs, albeit to a much lesser degree than previously. When compared to Quarter 2 2019/20, a reduction of 0.5 percentage points can be observed.</a:t>
            </a:r>
          </a:p>
          <a:p>
            <a:pPr eaLnBrk="1" hangingPunct="1">
              <a:lnSpc>
                <a:spcPct val="100000"/>
              </a:lnSpc>
              <a:spcBef>
                <a:spcPct val="0"/>
              </a:spcBef>
              <a:buFontTx/>
              <a:buNone/>
            </a:pPr>
            <a:endParaRPr lang="en-GB" altLang="en-US" sz="400" b="1" i="1" dirty="0">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As part of the Safer Streets initiative, preparations are now underway to deliver target hardening materials to residents and businesses in the areas of Brynmawr and Tredegar which will reduce the opportunity for acquisitive crimes to </a:t>
            </a:r>
            <a:r>
              <a:rPr lang="en-GB" sz="1200" dirty="0">
                <a:ea typeface="Calibri" panose="020F0502020204030204" pitchFamily="34" charset="0"/>
                <a:cs typeface="Times New Roman" panose="02020603050405020304" pitchFamily="18" charset="0"/>
              </a:rPr>
              <a:t>be </a:t>
            </a:r>
            <a:r>
              <a:rPr lang="en-GB" sz="1200" dirty="0">
                <a:effectLst/>
                <a:latin typeface="Calibri" panose="020F0502020204030204" pitchFamily="34" charset="0"/>
                <a:ea typeface="Calibri" panose="020F0502020204030204" pitchFamily="34" charset="0"/>
                <a:cs typeface="Times New Roman" panose="02020603050405020304" pitchFamily="18" charset="0"/>
              </a:rPr>
              <a:t>committed.  Furthermore, a youth shelter will be erected in the Brynmawr area which will benefit the younger community as they will have a safe space in which to socialise.  This space will also allow Youth Services to engage with and signpost younger persons to other associations/educational </a:t>
            </a:r>
            <a:r>
              <a:rPr lang="en-GB" sz="1200" dirty="0">
                <a:ea typeface="Calibri" panose="020F0502020204030204" pitchFamily="34" charset="0"/>
                <a:cs typeface="Times New Roman" panose="02020603050405020304" pitchFamily="18" charset="0"/>
              </a:rPr>
              <a:t>departments.</a:t>
            </a:r>
          </a:p>
          <a:p>
            <a:pPr algn="just" eaLnBrk="1" hangingPunct="1">
              <a:lnSpc>
                <a:spcPct val="100000"/>
              </a:lnSpc>
              <a:spcBef>
                <a:spcPct val="0"/>
              </a:spcBef>
              <a:buNone/>
            </a:pPr>
            <a:endParaRPr lang="en-GB" sz="400" dirty="0">
              <a:ea typeface="Calibri" panose="020F0502020204030204" pitchFamily="34" charset="0"/>
              <a:cs typeface="Times New Roman" panose="02020603050405020304" pitchFamily="18" charset="0"/>
            </a:endParaRPr>
          </a:p>
          <a:p>
            <a:pPr eaLnBrk="1" hangingPunct="1">
              <a:lnSpc>
                <a:spcPct val="100000"/>
              </a:lnSpc>
              <a:spcBef>
                <a:spcPct val="0"/>
              </a:spcBef>
              <a:buNone/>
            </a:pPr>
            <a:r>
              <a:rPr lang="en-GB" sz="1200" dirty="0">
                <a:ea typeface="Calibri" panose="020F0502020204030204" pitchFamily="34" charset="0"/>
                <a:cs typeface="Times New Roman" panose="02020603050405020304" pitchFamily="18" charset="0"/>
              </a:rPr>
              <a:t>Facial</a:t>
            </a:r>
            <a:r>
              <a:rPr lang="en-GB" sz="800" dirty="0">
                <a:ea typeface="Calibri" panose="020F0502020204030204" pitchFamily="34" charset="0"/>
                <a:cs typeface="Times New Roman" panose="02020603050405020304" pitchFamily="18" charset="0"/>
              </a:rPr>
              <a:t> </a:t>
            </a:r>
            <a:r>
              <a:rPr lang="en-GB" sz="1200" dirty="0">
                <a:ea typeface="Calibri" panose="020F0502020204030204" pitchFamily="34" charset="0"/>
                <a:cs typeface="Times New Roman" panose="02020603050405020304" pitchFamily="18" charset="0"/>
              </a:rPr>
              <a:t>r</a:t>
            </a:r>
            <a:r>
              <a:rPr lang="en-GB" sz="1200" dirty="0">
                <a:effectLst/>
                <a:latin typeface="Calibri" panose="020F0502020204030204" pitchFamily="34" charset="0"/>
                <a:ea typeface="Calibri" panose="020F0502020204030204" pitchFamily="34" charset="0"/>
                <a:cs typeface="Times New Roman" panose="02020603050405020304" pitchFamily="18" charset="0"/>
              </a:rPr>
              <a:t>ecognition and the Police National Database have been used as an investigative tool. </a:t>
            </a:r>
            <a:r>
              <a:rPr lang="en-GB" sz="1200" dirty="0">
                <a:ea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hrough the use of facial recognition technology, a previously prolific offender was convicted of a Robbery in which the victim was tied up.</a:t>
            </a:r>
          </a:p>
          <a:p>
            <a:pPr eaLnBrk="1" hangingPunct="1">
              <a:lnSpc>
                <a:spcPct val="100000"/>
              </a:lnSpc>
              <a:spcBef>
                <a:spcPct val="0"/>
              </a:spcBef>
              <a:buNone/>
            </a:pPr>
            <a:br>
              <a:rPr lang="en-GB" sz="400" dirty="0">
                <a:effectLst/>
                <a:latin typeface="Calibri" panose="020F0502020204030204" pitchFamily="34" charset="0"/>
                <a:ea typeface="Calibri" panose="020F0502020204030204" pitchFamily="34" charset="0"/>
                <a:cs typeface="Times New Roman" panose="02020603050405020304" pitchFamily="18" charset="0"/>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Neighbourhood Police Sergeants and Community Support Officers in Torfaen are undergoing driver training that will allow them to deploy the mobile police station – this will be available at their surgeries.</a:t>
            </a:r>
          </a:p>
        </p:txBody>
      </p:sp>
      <p:pic>
        <p:nvPicPr>
          <p:cNvPr id="5" name="Picture 4">
            <a:extLst>
              <a:ext uri="{FF2B5EF4-FFF2-40B4-BE49-F238E27FC236}">
                <a16:creationId xmlns:a16="http://schemas.microsoft.com/office/drawing/2014/main" id="{28120238-9B93-4C72-925C-E5C8736F91DB}"/>
              </a:ext>
            </a:extLst>
          </p:cNvPr>
          <p:cNvPicPr>
            <a:picLocks noChangeAspect="1"/>
          </p:cNvPicPr>
          <p:nvPr/>
        </p:nvPicPr>
        <p:blipFill>
          <a:blip r:embed="rId4"/>
          <a:stretch>
            <a:fillRect/>
          </a:stretch>
        </p:blipFill>
        <p:spPr>
          <a:xfrm>
            <a:off x="297563" y="904761"/>
            <a:ext cx="5401524" cy="2432515"/>
          </a:xfrm>
          <a:prstGeom prst="rect">
            <a:avLst/>
          </a:prstGeom>
        </p:spPr>
      </p:pic>
      <p:pic>
        <p:nvPicPr>
          <p:cNvPr id="9" name="Picture 8">
            <a:extLst>
              <a:ext uri="{FF2B5EF4-FFF2-40B4-BE49-F238E27FC236}">
                <a16:creationId xmlns:a16="http://schemas.microsoft.com/office/drawing/2014/main" id="{EF2F441D-EF27-41A8-BBEC-829326EE87A1}"/>
              </a:ext>
            </a:extLst>
          </p:cNvPr>
          <p:cNvPicPr>
            <a:picLocks noChangeAspect="1"/>
          </p:cNvPicPr>
          <p:nvPr/>
        </p:nvPicPr>
        <p:blipFill>
          <a:blip r:embed="rId5"/>
          <a:stretch>
            <a:fillRect/>
          </a:stretch>
        </p:blipFill>
        <p:spPr>
          <a:xfrm>
            <a:off x="6445012" y="904761"/>
            <a:ext cx="5438103" cy="2432515"/>
          </a:xfrm>
          <a:prstGeom prst="rect">
            <a:avLst/>
          </a:prstGeom>
        </p:spPr>
      </p:pic>
      <p:pic>
        <p:nvPicPr>
          <p:cNvPr id="2" name="Picture 5" descr="Table&#10;&#10;Description automatically generated">
            <a:extLst>
              <a:ext uri="{FF2B5EF4-FFF2-40B4-BE49-F238E27FC236}">
                <a16:creationId xmlns:a16="http://schemas.microsoft.com/office/drawing/2014/main" id="{E16CA78B-712D-B1BE-A3DC-B3A6CC343528}"/>
              </a:ext>
            </a:extLst>
          </p:cNvPr>
          <p:cNvPicPr>
            <a:picLocks/>
          </p:cNvPicPr>
          <p:nvPr/>
        </p:nvPicPr>
        <p:blipFill>
          <a:blip r:embed="rId6"/>
          <a:stretch>
            <a:fillRect/>
          </a:stretch>
        </p:blipFill>
        <p:spPr>
          <a:xfrm>
            <a:off x="156763" y="3428294"/>
            <a:ext cx="5760000" cy="576000"/>
          </a:xfrm>
          <a:prstGeom prst="rect">
            <a:avLst/>
          </a:prstGeom>
        </p:spPr>
      </p:pic>
      <p:pic>
        <p:nvPicPr>
          <p:cNvPr id="6" name="Picture 9" descr="Table&#10;&#10;Description automatically generated">
            <a:extLst>
              <a:ext uri="{FF2B5EF4-FFF2-40B4-BE49-F238E27FC236}">
                <a16:creationId xmlns:a16="http://schemas.microsoft.com/office/drawing/2014/main" id="{47CE8DE0-D0FF-DE8C-A566-0B86308D0BA3}"/>
              </a:ext>
            </a:extLst>
          </p:cNvPr>
          <p:cNvPicPr>
            <a:picLocks/>
          </p:cNvPicPr>
          <p:nvPr/>
        </p:nvPicPr>
        <p:blipFill>
          <a:blip r:embed="rId7"/>
          <a:stretch>
            <a:fillRect/>
          </a:stretch>
        </p:blipFill>
        <p:spPr>
          <a:xfrm>
            <a:off x="6264903" y="3428294"/>
            <a:ext cx="5760000" cy="576000"/>
          </a:xfrm>
          <a:prstGeom prst="rect">
            <a:avLst/>
          </a:prstGeom>
        </p:spPr>
      </p:pic>
      <p:sp>
        <p:nvSpPr>
          <p:cNvPr id="3" name="Slide Number Placeholder 2">
            <a:extLst>
              <a:ext uri="{FF2B5EF4-FFF2-40B4-BE49-F238E27FC236}">
                <a16:creationId xmlns:a16="http://schemas.microsoft.com/office/drawing/2014/main" id="{2D768856-525A-4805-9B8B-113A847CB5E3}"/>
              </a:ext>
            </a:extLst>
          </p:cNvPr>
          <p:cNvSpPr>
            <a:spLocks noGrp="1"/>
          </p:cNvSpPr>
          <p:nvPr>
            <p:ph type="sldNum" sz="quarter" idx="12"/>
          </p:nvPr>
        </p:nvSpPr>
        <p:spPr/>
        <p:txBody>
          <a:bodyPr/>
          <a:lstStyle/>
          <a:p>
            <a:pPr>
              <a:defRPr/>
            </a:pPr>
            <a:fld id="{E10F5A08-06F6-4A77-9B0E-936CAC7C569E}" type="slidenum">
              <a:rPr lang="en-GB" smtClean="0"/>
              <a:pPr>
                <a:defRPr/>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0C96AF-7852-48F1-8FE4-B34F569954C8}"/>
              </a:ext>
            </a:extLst>
          </p:cNvPr>
          <p:cNvPicPr>
            <a:picLocks noChangeAspect="1"/>
          </p:cNvPicPr>
          <p:nvPr/>
        </p:nvPicPr>
        <p:blipFill>
          <a:blip r:embed="rId2"/>
          <a:stretch>
            <a:fillRect/>
          </a:stretch>
        </p:blipFill>
        <p:spPr>
          <a:xfrm>
            <a:off x="6235395" y="846138"/>
            <a:ext cx="5832000" cy="3244050"/>
          </a:xfrm>
          <a:prstGeom prst="rect">
            <a:avLst/>
          </a:prstGeom>
        </p:spPr>
      </p:pic>
      <p:sp>
        <p:nvSpPr>
          <p:cNvPr id="23554" name="TextBox 14">
            <a:extLst>
              <a:ext uri="{FF2B5EF4-FFF2-40B4-BE49-F238E27FC236}">
                <a16:creationId xmlns:a16="http://schemas.microsoft.com/office/drawing/2014/main" id="{91386ED5-AF10-4C29-AFD0-FE921724A226}"/>
              </a:ext>
            </a:extLst>
          </p:cNvPr>
          <p:cNvSpPr txBox="1">
            <a:spLocks noChangeArrowheads="1"/>
          </p:cNvSpPr>
          <p:nvPr/>
        </p:nvSpPr>
        <p:spPr bwMode="auto">
          <a:xfrm>
            <a:off x="134938" y="846138"/>
            <a:ext cx="5832000" cy="324000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p>
        </p:txBody>
      </p:sp>
      <p:sp>
        <p:nvSpPr>
          <p:cNvPr id="4" name="Rectangle 3">
            <a:extLst>
              <a:ext uri="{FF2B5EF4-FFF2-40B4-BE49-F238E27FC236}">
                <a16:creationId xmlns:a16="http://schemas.microsoft.com/office/drawing/2014/main" id="{06F257DC-55F0-437D-BF86-EA4F8380FB5D}"/>
              </a:ext>
            </a:extLst>
          </p:cNvPr>
          <p:cNvSpPr/>
          <p:nvPr/>
        </p:nvSpPr>
        <p:spPr>
          <a:xfrm>
            <a:off x="0" y="0"/>
            <a:ext cx="12192000" cy="669925"/>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sz="3200" dirty="0">
                <a:latin typeface="Arial" panose="020B0604020202020204" pitchFamily="34" charset="0"/>
                <a:cs typeface="Arial" panose="020B0604020202020204" pitchFamily="34" charset="0"/>
              </a:rPr>
              <a:t>	4. Public Order</a:t>
            </a:r>
          </a:p>
        </p:txBody>
      </p:sp>
      <p:sp>
        <p:nvSpPr>
          <p:cNvPr id="23557" name="TextBox 13">
            <a:extLst>
              <a:ext uri="{FF2B5EF4-FFF2-40B4-BE49-F238E27FC236}">
                <a16:creationId xmlns:a16="http://schemas.microsoft.com/office/drawing/2014/main" id="{0040C8F8-3DB1-4812-9AF5-8BA437028209}"/>
              </a:ext>
            </a:extLst>
          </p:cNvPr>
          <p:cNvSpPr txBox="1">
            <a:spLocks noChangeArrowheads="1"/>
          </p:cNvSpPr>
          <p:nvPr/>
        </p:nvSpPr>
        <p:spPr bwMode="auto">
          <a:xfrm>
            <a:off x="134938" y="4277896"/>
            <a:ext cx="11932457" cy="1508105"/>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GB" altLang="en-US" sz="1400" b="1" i="1" dirty="0">
                <a:latin typeface="+mn-lt"/>
                <a:cs typeface="Arial"/>
              </a:rPr>
              <a:t>Overview</a:t>
            </a: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200" dirty="0">
                <a:latin typeface="+mn-lt"/>
                <a:cs typeface="Arial"/>
              </a:rPr>
              <a:t>Quarter 2 2022/23 has recorded the highest number of Public Order Offences in the timeframe, increasing by 11.8% when compared to the previous quarter, and by 31.2% when compared to Quarter 2 2019/20. </a:t>
            </a:r>
            <a:endParaRPr lang="en-GB" altLang="en-US" sz="1200" dirty="0">
              <a:latin typeface="+mn-lt"/>
              <a:cs typeface="Arial" panose="020B0604020202020204" pitchFamily="34" charset="0"/>
            </a:endParaRPr>
          </a:p>
          <a:p>
            <a:pPr eaLnBrk="1" hangingPunct="1">
              <a:lnSpc>
                <a:spcPct val="100000"/>
              </a:lnSpc>
              <a:spcBef>
                <a:spcPct val="0"/>
              </a:spcBef>
              <a:buFontTx/>
              <a:buNone/>
            </a:pPr>
            <a:endParaRPr lang="en-GB" altLang="en-US" sz="600" b="1" i="1" dirty="0">
              <a:latin typeface="Arial" panose="020B0604020202020204" pitchFamily="34" charset="0"/>
              <a:cs typeface="Arial" panose="020B0604020202020204" pitchFamily="34" charset="0"/>
            </a:endParaRPr>
          </a:p>
          <a:p>
            <a:pPr algn="just" eaLnBrk="1" hangingPunct="1">
              <a:lnSpc>
                <a:spcPct val="100000"/>
              </a:lnSpc>
              <a:spcBef>
                <a:spcPct val="0"/>
              </a:spcBef>
              <a:buNone/>
            </a:pPr>
            <a:r>
              <a:rPr lang="en-GB" altLang="en-US" sz="1200" dirty="0">
                <a:latin typeface="+mn-lt"/>
                <a:cs typeface="Arial"/>
              </a:rPr>
              <a:t>During Quarter 2 2022/23 positive outcomes for Public Order Offences increased by two percentage points to 7.5% when compared to the previous quarter. </a:t>
            </a:r>
            <a:r>
              <a:rPr lang="en-GB" altLang="en-US" sz="1200" dirty="0">
                <a:latin typeface="+mn-lt"/>
                <a:cs typeface="Arial" panose="020B0604020202020204" pitchFamily="34" charset="0"/>
              </a:rPr>
              <a:t> </a:t>
            </a:r>
            <a:r>
              <a:rPr lang="en-GB" altLang="en-US" sz="1200" dirty="0">
                <a:latin typeface="+mn-lt"/>
                <a:cs typeface="Arial"/>
              </a:rPr>
              <a:t>When compared to Quarter 2 2019/20 positive outcomes decreased by 1.4 percentage points. </a:t>
            </a:r>
          </a:p>
          <a:p>
            <a:pPr algn="just" eaLnBrk="1" hangingPunct="1">
              <a:lnSpc>
                <a:spcPct val="100000"/>
              </a:lnSpc>
              <a:spcBef>
                <a:spcPct val="0"/>
              </a:spcBef>
              <a:buNone/>
            </a:pPr>
            <a:endParaRPr lang="en-GB" altLang="en-US" sz="600" dirty="0">
              <a:latin typeface="+mn-lt"/>
              <a:cs typeface="Arial"/>
            </a:endParaRPr>
          </a:p>
          <a:p>
            <a:pPr algn="just" eaLnBrk="1" hangingPunct="1">
              <a:lnSpc>
                <a:spcPct val="100000"/>
              </a:lnSpc>
              <a:spcBef>
                <a:spcPct val="0"/>
              </a:spcBef>
              <a:buNone/>
            </a:pPr>
            <a:r>
              <a:rPr lang="en-GB" altLang="en-US" sz="1200" dirty="0">
                <a:latin typeface="+mn-lt"/>
                <a:cs typeface="Arial"/>
              </a:rPr>
              <a:t>The volume of Public Order Offences resolved via community resolutions saw a sharp decline in Quarter 1 2022/23, but this figure has increased during Quarter 2 2022/23. </a:t>
            </a:r>
            <a:endParaRPr lang="en-GB" sz="1200" dirty="0">
              <a:latin typeface="+mn-lt"/>
              <a:cs typeface="Arial" panose="020B0604020202020204" pitchFamily="34" charset="0"/>
            </a:endParaRPr>
          </a:p>
        </p:txBody>
      </p:sp>
      <p:pic>
        <p:nvPicPr>
          <p:cNvPr id="2" name="Picture 1">
            <a:extLst>
              <a:ext uri="{FF2B5EF4-FFF2-40B4-BE49-F238E27FC236}">
                <a16:creationId xmlns:a16="http://schemas.microsoft.com/office/drawing/2014/main" id="{C957999A-2FB0-4A4D-9F6A-072A088CC5AF}"/>
              </a:ext>
            </a:extLst>
          </p:cNvPr>
          <p:cNvPicPr>
            <a:picLocks noChangeAspect="1"/>
          </p:cNvPicPr>
          <p:nvPr/>
        </p:nvPicPr>
        <p:blipFill>
          <a:blip r:embed="rId3"/>
          <a:stretch>
            <a:fillRect/>
          </a:stretch>
        </p:blipFill>
        <p:spPr>
          <a:xfrm>
            <a:off x="350176" y="907294"/>
            <a:ext cx="5401524" cy="2432515"/>
          </a:xfrm>
          <a:prstGeom prst="rect">
            <a:avLst/>
          </a:prstGeom>
        </p:spPr>
      </p:pic>
      <p:pic>
        <p:nvPicPr>
          <p:cNvPr id="10" name="Picture 9">
            <a:extLst>
              <a:ext uri="{FF2B5EF4-FFF2-40B4-BE49-F238E27FC236}">
                <a16:creationId xmlns:a16="http://schemas.microsoft.com/office/drawing/2014/main" id="{06544BBE-253F-4A98-A0F8-97F6FA5D958E}"/>
              </a:ext>
            </a:extLst>
          </p:cNvPr>
          <p:cNvPicPr>
            <a:picLocks noChangeAspect="1"/>
          </p:cNvPicPr>
          <p:nvPr/>
        </p:nvPicPr>
        <p:blipFill>
          <a:blip r:embed="rId4"/>
          <a:stretch>
            <a:fillRect/>
          </a:stretch>
        </p:blipFill>
        <p:spPr>
          <a:xfrm>
            <a:off x="6459263" y="907294"/>
            <a:ext cx="5401524" cy="2432515"/>
          </a:xfrm>
          <a:prstGeom prst="rect">
            <a:avLst/>
          </a:prstGeom>
        </p:spPr>
      </p:pic>
      <p:pic>
        <p:nvPicPr>
          <p:cNvPr id="5" name="Picture 6" descr="Table&#10;&#10;Description automatically generated">
            <a:extLst>
              <a:ext uri="{FF2B5EF4-FFF2-40B4-BE49-F238E27FC236}">
                <a16:creationId xmlns:a16="http://schemas.microsoft.com/office/drawing/2014/main" id="{87D38CD6-3CA0-107F-D03E-3BF67B63BD3E}"/>
              </a:ext>
            </a:extLst>
          </p:cNvPr>
          <p:cNvPicPr>
            <a:picLocks/>
          </p:cNvPicPr>
          <p:nvPr/>
        </p:nvPicPr>
        <p:blipFill>
          <a:blip r:embed="rId5"/>
          <a:stretch>
            <a:fillRect/>
          </a:stretch>
        </p:blipFill>
        <p:spPr>
          <a:xfrm>
            <a:off x="170939" y="3437878"/>
            <a:ext cx="5760000" cy="576000"/>
          </a:xfrm>
          <a:prstGeom prst="rect">
            <a:avLst/>
          </a:prstGeom>
        </p:spPr>
      </p:pic>
      <p:pic>
        <p:nvPicPr>
          <p:cNvPr id="7" name="Picture 7" descr="Table&#10;&#10;Description automatically generated">
            <a:extLst>
              <a:ext uri="{FF2B5EF4-FFF2-40B4-BE49-F238E27FC236}">
                <a16:creationId xmlns:a16="http://schemas.microsoft.com/office/drawing/2014/main" id="{60BE896A-478B-4028-B46E-459F5DDF76BF}"/>
              </a:ext>
            </a:extLst>
          </p:cNvPr>
          <p:cNvPicPr>
            <a:picLocks/>
          </p:cNvPicPr>
          <p:nvPr/>
        </p:nvPicPr>
        <p:blipFill>
          <a:blip r:embed="rId6"/>
          <a:stretch>
            <a:fillRect/>
          </a:stretch>
        </p:blipFill>
        <p:spPr>
          <a:xfrm>
            <a:off x="6269939" y="3455634"/>
            <a:ext cx="5760000" cy="576000"/>
          </a:xfrm>
          <a:prstGeom prst="rect">
            <a:avLst/>
          </a:prstGeom>
        </p:spPr>
      </p:pic>
      <p:sp>
        <p:nvSpPr>
          <p:cNvPr id="3" name="Slide Number Placeholder 2">
            <a:extLst>
              <a:ext uri="{FF2B5EF4-FFF2-40B4-BE49-F238E27FC236}">
                <a16:creationId xmlns:a16="http://schemas.microsoft.com/office/drawing/2014/main" id="{1D11AB58-9467-4538-B543-C0AC216B8D24}"/>
              </a:ext>
            </a:extLst>
          </p:cNvPr>
          <p:cNvSpPr>
            <a:spLocks noGrp="1"/>
          </p:cNvSpPr>
          <p:nvPr>
            <p:ph type="sldNum" sz="quarter" idx="12"/>
          </p:nvPr>
        </p:nvSpPr>
        <p:spPr/>
        <p:txBody>
          <a:bodyPr/>
          <a:lstStyle/>
          <a:p>
            <a:pPr>
              <a:defRPr/>
            </a:pPr>
            <a:fld id="{E10F5A08-06F6-4A77-9B0E-936CAC7C569E}" type="slidenum">
              <a:rPr lang="en-GB" smtClean="0"/>
              <a:pPr>
                <a:defRPr/>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74243D3-02D0-43D6-97D4-4FC72E6507DF}"/>
              </a:ext>
            </a:extLst>
          </p:cNvPr>
          <p:cNvSpPr txBox="1"/>
          <p:nvPr/>
        </p:nvSpPr>
        <p:spPr>
          <a:xfrm>
            <a:off x="134344" y="845654"/>
            <a:ext cx="5832000" cy="3240000"/>
          </a:xfrm>
          <a:prstGeom prst="rect">
            <a:avLst/>
          </a:prstGeom>
          <a:noFill/>
          <a:ln w="15875">
            <a:solidFill>
              <a:schemeClr val="accent1"/>
            </a:solidFill>
          </a:ln>
        </p:spPr>
        <p:txBody>
          <a:bodyPr wrap="square" rtlCol="0">
            <a:spAutoFit/>
          </a:bodyPr>
          <a:lstStyle/>
          <a:p>
            <a:endParaRPr lang="en-GB"/>
          </a:p>
        </p:txBody>
      </p:sp>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latin typeface="Arial" panose="020B0604020202020204" pitchFamily="34" charset="0"/>
                <a:cs typeface="Arial" panose="020B0604020202020204" pitchFamily="34" charset="0"/>
              </a:rPr>
              <a:t>	5. ASB</a:t>
            </a:r>
          </a:p>
        </p:txBody>
      </p:sp>
      <p:sp>
        <p:nvSpPr>
          <p:cNvPr id="14" name="TextBox 13">
            <a:extLst>
              <a:ext uri="{FF2B5EF4-FFF2-40B4-BE49-F238E27FC236}">
                <a16:creationId xmlns:a16="http://schemas.microsoft.com/office/drawing/2014/main" id="{1D3748CB-C00D-4859-B34A-36D9E4FC2DEA}"/>
              </a:ext>
            </a:extLst>
          </p:cNvPr>
          <p:cNvSpPr txBox="1"/>
          <p:nvPr/>
        </p:nvSpPr>
        <p:spPr>
          <a:xfrm>
            <a:off x="6174494" y="845654"/>
            <a:ext cx="5847162" cy="3354765"/>
          </a:xfrm>
          <a:prstGeom prst="rect">
            <a:avLst/>
          </a:prstGeom>
          <a:noFill/>
          <a:ln w="15875">
            <a:solidFill>
              <a:schemeClr val="accent1"/>
            </a:solidFill>
          </a:ln>
        </p:spPr>
        <p:txBody>
          <a:bodyPr wrap="square" lIns="91440" tIns="45720" rIns="91440" bIns="45720" rtlCol="0" anchor="t">
            <a:spAutoFit/>
          </a:bodyPr>
          <a:lstStyle/>
          <a:p>
            <a:pPr algn="just"/>
            <a:r>
              <a:rPr lang="en-GB" sz="1400" b="1" i="1" dirty="0">
                <a:latin typeface="+mn-lt"/>
                <a:cs typeface="Arial"/>
              </a:rPr>
              <a:t>Overview</a:t>
            </a:r>
          </a:p>
          <a:p>
            <a:pPr algn="just"/>
            <a:endParaRPr lang="en-GB" sz="600" b="1" i="1" dirty="0">
              <a:latin typeface="Arial" panose="020B0604020202020204" pitchFamily="34" charset="0"/>
              <a:cs typeface="Arial" panose="020B0604020202020204" pitchFamily="34" charset="0"/>
            </a:endParaRPr>
          </a:p>
          <a:p>
            <a:pPr algn="just"/>
            <a:r>
              <a:rPr lang="en-GB" sz="1200" dirty="0">
                <a:latin typeface="+mn-lt"/>
                <a:cs typeface="Arial"/>
              </a:rPr>
              <a:t>Levels of anti-social behaviour in Gwent have decreased when compared to the previous quarter, by 2.7% (80 fewer incidents).</a:t>
            </a:r>
            <a:r>
              <a:rPr lang="en-GB" sz="1200" dirty="0">
                <a:latin typeface="+mn-lt"/>
                <a:cs typeface="Arial" panose="020B0604020202020204" pitchFamily="34" charset="0"/>
              </a:rPr>
              <a:t> </a:t>
            </a:r>
            <a:r>
              <a:rPr lang="en-GB" sz="1200" dirty="0">
                <a:latin typeface="+mn-lt"/>
                <a:cs typeface="Arial"/>
              </a:rPr>
              <a:t>When compared to Quarter 2 2019/20, ASB fell by 3.8%.</a:t>
            </a:r>
          </a:p>
          <a:p>
            <a:pPr algn="just"/>
            <a:endParaRPr lang="en-GB" sz="600" dirty="0">
              <a:latin typeface="Arial" panose="020B0604020202020204" pitchFamily="34" charset="0"/>
              <a:cs typeface="Arial" panose="020B0604020202020204" pitchFamily="34" charset="0"/>
            </a:endParaRPr>
          </a:p>
          <a:p>
            <a:pPr algn="just"/>
            <a:r>
              <a:rPr lang="en-GB" sz="1200" dirty="0">
                <a:latin typeface="+mn-lt"/>
                <a:cs typeface="Arial"/>
              </a:rPr>
              <a:t>The reduction seen during this quarter may speak to the efficacy of several initiatives put in place to curb ASB levels, such as Operation Ashton, which aims to prevent re-offending via intervention courses. It may also indicate the impact of the £750,000 granted by the Home Office as a result of the force’s successful Safer Streets bid. A portion of this funding is being used to deter ASB through a range of diversionary tactics, such as educational youth outreach programmes delivered from new or refurbished youth shelters.</a:t>
            </a:r>
          </a:p>
          <a:p>
            <a:pPr algn="just"/>
            <a:br>
              <a:rPr lang="en-GB" sz="600" dirty="0">
                <a:latin typeface="+mn-lt"/>
                <a:cs typeface="Arial"/>
              </a:rPr>
            </a:br>
            <a:r>
              <a:rPr lang="en-GB" sz="1200" dirty="0">
                <a:effectLst/>
                <a:latin typeface="Calibri" panose="020F0502020204030204" pitchFamily="34" charset="0"/>
                <a:ea typeface="Calibri" panose="020F0502020204030204" pitchFamily="34" charset="0"/>
                <a:cs typeface="Times New Roman" panose="02020603050405020304" pitchFamily="18" charset="0"/>
              </a:rPr>
              <a:t>Anti-social </a:t>
            </a:r>
            <a:r>
              <a:rPr lang="en-GB" sz="1200" dirty="0">
                <a:ea typeface="Calibri" panose="020F0502020204030204" pitchFamily="34" charset="0"/>
                <a:cs typeface="Times New Roman" panose="02020603050405020304" pitchFamily="18" charset="0"/>
              </a:rPr>
              <a:t>d</a:t>
            </a:r>
            <a:r>
              <a:rPr lang="en-GB" sz="1200" dirty="0">
                <a:effectLst/>
                <a:latin typeface="Calibri" panose="020F0502020204030204" pitchFamily="34" charset="0"/>
                <a:ea typeface="Calibri" panose="020F0502020204030204" pitchFamily="34" charset="0"/>
                <a:cs typeface="Times New Roman" panose="02020603050405020304" pitchFamily="18" charset="0"/>
              </a:rPr>
              <a:t>riving and motoring offences have been raised consistently across police surgeries in Caerphilly North.  To tackle this issue the team have led local operations in September and October, achieving the following results to date: Five </a:t>
            </a:r>
            <a:r>
              <a:rPr lang="en-GB" sz="1200" dirty="0">
                <a:ea typeface="Calibri" panose="020F0502020204030204" pitchFamily="34" charset="0"/>
                <a:cs typeface="Times New Roman" panose="02020603050405020304" pitchFamily="18" charset="0"/>
              </a:rPr>
              <a:t>o</a:t>
            </a:r>
            <a:r>
              <a:rPr lang="en-GB" sz="1200" dirty="0">
                <a:effectLst/>
                <a:latin typeface="Calibri" panose="020F0502020204030204" pitchFamily="34" charset="0"/>
                <a:ea typeface="Calibri" panose="020F0502020204030204" pitchFamily="34" charset="0"/>
                <a:cs typeface="Times New Roman" panose="02020603050405020304" pitchFamily="18" charset="0"/>
              </a:rPr>
              <a:t>ff road bikes seized for Anti-social driving, three stolen vehicles recovered (including suspect arrests and with live investigations ongoing), and two persons arrested for drug driving, with their vehicles seized for Road Traffic Offences.</a:t>
            </a:r>
          </a:p>
        </p:txBody>
      </p:sp>
      <p:pic>
        <p:nvPicPr>
          <p:cNvPr id="5" name="Picture 4">
            <a:extLst>
              <a:ext uri="{FF2B5EF4-FFF2-40B4-BE49-F238E27FC236}">
                <a16:creationId xmlns:a16="http://schemas.microsoft.com/office/drawing/2014/main" id="{5107B7EA-142A-4128-930E-31F3F63FDB73}"/>
              </a:ext>
            </a:extLst>
          </p:cNvPr>
          <p:cNvPicPr>
            <a:picLocks noChangeAspect="1"/>
          </p:cNvPicPr>
          <p:nvPr/>
        </p:nvPicPr>
        <p:blipFill>
          <a:blip r:embed="rId2"/>
          <a:stretch>
            <a:fillRect/>
          </a:stretch>
        </p:blipFill>
        <p:spPr>
          <a:xfrm>
            <a:off x="378494" y="898078"/>
            <a:ext cx="5401524" cy="2432515"/>
          </a:xfrm>
          <a:prstGeom prst="rect">
            <a:avLst/>
          </a:prstGeom>
        </p:spPr>
      </p:pic>
      <p:pic>
        <p:nvPicPr>
          <p:cNvPr id="2" name="Picture 5" descr="Table&#10;&#10;Description automatically generated">
            <a:extLst>
              <a:ext uri="{FF2B5EF4-FFF2-40B4-BE49-F238E27FC236}">
                <a16:creationId xmlns:a16="http://schemas.microsoft.com/office/drawing/2014/main" id="{92ADF15C-DD30-11ED-3F64-57B2F3CAC08A}"/>
              </a:ext>
            </a:extLst>
          </p:cNvPr>
          <p:cNvPicPr>
            <a:picLocks/>
          </p:cNvPicPr>
          <p:nvPr/>
        </p:nvPicPr>
        <p:blipFill>
          <a:blip r:embed="rId3"/>
          <a:stretch>
            <a:fillRect/>
          </a:stretch>
        </p:blipFill>
        <p:spPr>
          <a:xfrm>
            <a:off x="170344" y="3447635"/>
            <a:ext cx="5760000" cy="576000"/>
          </a:xfrm>
          <a:prstGeom prst="rect">
            <a:avLst/>
          </a:prstGeom>
        </p:spPr>
      </p:pic>
      <p:sp>
        <p:nvSpPr>
          <p:cNvPr id="3" name="Slide Number Placeholder 2">
            <a:extLst>
              <a:ext uri="{FF2B5EF4-FFF2-40B4-BE49-F238E27FC236}">
                <a16:creationId xmlns:a16="http://schemas.microsoft.com/office/drawing/2014/main" id="{6BF097B8-234E-4EF7-9E71-A8AC3B681BF6}"/>
              </a:ext>
            </a:extLst>
          </p:cNvPr>
          <p:cNvSpPr>
            <a:spLocks noGrp="1"/>
          </p:cNvSpPr>
          <p:nvPr>
            <p:ph type="sldNum" sz="quarter" idx="12"/>
          </p:nvPr>
        </p:nvSpPr>
        <p:spPr/>
        <p:txBody>
          <a:bodyPr/>
          <a:lstStyle/>
          <a:p>
            <a:pPr>
              <a:defRPr/>
            </a:pPr>
            <a:fld id="{E10F5A08-06F6-4A77-9B0E-936CAC7C569E}" type="slidenum">
              <a:rPr lang="en-GB" smtClean="0"/>
              <a:pPr>
                <a:defRPr/>
              </a:pPr>
              <a:t>8</a:t>
            </a:fld>
            <a:endParaRPr lang="en-GB"/>
          </a:p>
        </p:txBody>
      </p:sp>
    </p:spTree>
    <p:extLst>
      <p:ext uri="{BB962C8B-B14F-4D97-AF65-F5344CB8AC3E}">
        <p14:creationId xmlns:p14="http://schemas.microsoft.com/office/powerpoint/2010/main" val="719526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24F204-845A-4758-8D1C-B2EF2B8ED6C5}"/>
              </a:ext>
            </a:extLst>
          </p:cNvPr>
          <p:cNvSpPr/>
          <p:nvPr/>
        </p:nvSpPr>
        <p:spPr>
          <a:xfrm>
            <a:off x="0" y="0"/>
            <a:ext cx="12192000" cy="669956"/>
          </a:xfrm>
          <a:prstGeom prst="rect">
            <a:avLst/>
          </a:prstGeom>
          <a:solidFill>
            <a:srgbClr val="E623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t>	6. </a:t>
            </a:r>
            <a:r>
              <a:rPr lang="en-GB" sz="3200" dirty="0">
                <a:latin typeface="Arial" panose="020B0604020202020204" pitchFamily="34" charset="0"/>
                <a:cs typeface="Arial" panose="020B0604020202020204" pitchFamily="34" charset="0"/>
              </a:rPr>
              <a:t>Roads Policing</a:t>
            </a:r>
          </a:p>
        </p:txBody>
      </p:sp>
      <p:sp>
        <p:nvSpPr>
          <p:cNvPr id="6" name="Rectangle 5">
            <a:extLst>
              <a:ext uri="{FF2B5EF4-FFF2-40B4-BE49-F238E27FC236}">
                <a16:creationId xmlns:a16="http://schemas.microsoft.com/office/drawing/2014/main" id="{85CF6022-8F5F-41F6-8E79-333FDF60FEB4}"/>
              </a:ext>
            </a:extLst>
          </p:cNvPr>
          <p:cNvSpPr/>
          <p:nvPr/>
        </p:nvSpPr>
        <p:spPr>
          <a:xfrm>
            <a:off x="158128" y="808395"/>
            <a:ext cx="5903510" cy="3240000"/>
          </a:xfrm>
          <a:prstGeom prst="rect">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E521C68-B1CD-4BC3-BBFF-E879414F6F63}"/>
              </a:ext>
            </a:extLst>
          </p:cNvPr>
          <p:cNvSpPr txBox="1"/>
          <p:nvPr/>
        </p:nvSpPr>
        <p:spPr>
          <a:xfrm>
            <a:off x="6229993" y="808395"/>
            <a:ext cx="5803879" cy="3240000"/>
          </a:xfrm>
          <a:prstGeom prst="rect">
            <a:avLst/>
          </a:prstGeom>
          <a:noFill/>
          <a:ln w="15875">
            <a:solidFill>
              <a:schemeClr val="accent1"/>
            </a:solidFill>
          </a:ln>
        </p:spPr>
        <p:txBody>
          <a:bodyPr wrap="square" rtlCol="0">
            <a:spAutoFit/>
          </a:bodyPr>
          <a:lstStyle/>
          <a:p>
            <a:r>
              <a:rPr lang="en-GB" sz="1400" b="1" i="1" dirty="0"/>
              <a:t>Overview</a:t>
            </a:r>
          </a:p>
          <a:p>
            <a:pPr algn="just"/>
            <a:endParaRPr lang="en-GB" sz="600" b="1" i="1" dirty="0"/>
          </a:p>
          <a:p>
            <a:pPr algn="just"/>
            <a:r>
              <a:rPr lang="en-GB" sz="1200" dirty="0"/>
              <a:t>During Quarter 2 2022/23, 103 Road Traffic Collisions (</a:t>
            </a:r>
            <a:r>
              <a:rPr lang="en-GB" sz="1200" dirty="0" err="1"/>
              <a:t>RTCs</a:t>
            </a:r>
            <a:r>
              <a:rPr lang="en-GB" sz="1200" dirty="0"/>
              <a:t>) were reported via </a:t>
            </a:r>
            <a:r>
              <a:rPr lang="en-GB" sz="1200" dirty="0" err="1"/>
              <a:t>RTC</a:t>
            </a:r>
            <a:r>
              <a:rPr lang="en-GB" sz="1200" dirty="0"/>
              <a:t> booklets. This represents a reduction of 12.0%, or 14 fewer incidents, when compared to the previous quarter.</a:t>
            </a:r>
          </a:p>
          <a:p>
            <a:pPr algn="just"/>
            <a:endParaRPr lang="en-GB" sz="600" dirty="0"/>
          </a:p>
          <a:p>
            <a:pPr algn="just"/>
            <a:r>
              <a:rPr lang="en-GB" sz="1200" dirty="0"/>
              <a:t>A total of 347 persons were reported for one of the ‘Fatal Five’* factors during Quarter 2 2022/23, 30 more than during Quarter 1 2022/23. The most commonly reported factor during both quarters was drink/drug driving, with 154 instances reported during Quarter 1 2022/23 (48.6%), and 159 instances reported during Quarter 2 2022/23 (45.8%).</a:t>
            </a:r>
            <a:br>
              <a:rPr lang="en-GB" sz="600" dirty="0"/>
            </a:br>
            <a:br>
              <a:rPr lang="en-GB" sz="600" dirty="0"/>
            </a:br>
            <a:r>
              <a:rPr lang="en-GB" sz="1200" dirty="0">
                <a:effectLst/>
                <a:latin typeface="Calibri" panose="020F0502020204030204" pitchFamily="34" charset="0"/>
                <a:ea typeface="Calibri" panose="020F0502020204030204" pitchFamily="34" charset="0"/>
                <a:cs typeface="Times New Roman" panose="02020603050405020304" pitchFamily="18" charset="0"/>
              </a:rPr>
              <a:t>Work has been carried out with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DSD</a:t>
            </a:r>
            <a:r>
              <a:rPr lang="en-GB" sz="1200" dirty="0">
                <a:effectLst/>
                <a:latin typeface="Calibri" panose="020F0502020204030204" pitchFamily="34" charset="0"/>
                <a:ea typeface="Calibri" panose="020F0502020204030204" pitchFamily="34" charset="0"/>
                <a:cs typeface="Times New Roman" panose="02020603050405020304" pitchFamily="18" charset="0"/>
              </a:rPr>
              <a:t> e-Services over recent months, with digital </a:t>
            </a:r>
            <a:r>
              <a:rPr lang="en-GB" sz="1200" dirty="0">
                <a:ea typeface="Calibri" panose="020F0502020204030204" pitchFamily="34" charset="0"/>
                <a:cs typeface="Times New Roman" panose="02020603050405020304" pitchFamily="18" charset="0"/>
              </a:rPr>
              <a:t>t</a:t>
            </a:r>
            <a:r>
              <a:rPr lang="en-GB" sz="1200" dirty="0">
                <a:effectLst/>
                <a:latin typeface="Calibri" panose="020F0502020204030204" pitchFamily="34" charset="0"/>
                <a:ea typeface="Calibri" panose="020F0502020204030204" pitchFamily="34" charset="0"/>
                <a:cs typeface="Times New Roman" panose="02020603050405020304" pitchFamily="18" charset="0"/>
              </a:rPr>
              <a:t>raffic offence </a:t>
            </a:r>
            <a:r>
              <a:rPr lang="en-GB" sz="1200" dirty="0">
                <a:ea typeface="Calibri" panose="020F0502020204030204" pitchFamily="34" charset="0"/>
                <a:cs typeface="Times New Roman" panose="02020603050405020304" pitchFamily="18" charset="0"/>
              </a:rPr>
              <a:t>r</a:t>
            </a:r>
            <a:r>
              <a:rPr lang="en-GB" sz="1200" dirty="0">
                <a:effectLst/>
                <a:latin typeface="Calibri" panose="020F0502020204030204" pitchFamily="34" charset="0"/>
                <a:ea typeface="Calibri" panose="020F0502020204030204" pitchFamily="34" charset="0"/>
                <a:cs typeface="Times New Roman" panose="02020603050405020304" pitchFamily="18" charset="0"/>
              </a:rPr>
              <a:t>eporting being introduced as a result. </a:t>
            </a:r>
            <a:r>
              <a:rPr lang="en-GB" sz="1200" dirty="0">
                <a:ea typeface="Calibri" panose="020F0502020204030204" pitchFamily="34" charset="0"/>
                <a:cs typeface="Times New Roman" panose="02020603050405020304" pitchFamily="18" charset="0"/>
              </a:rPr>
              <a:t>O</a:t>
            </a:r>
            <a:r>
              <a:rPr lang="en-GB" sz="1200" dirty="0">
                <a:effectLst/>
                <a:latin typeface="Calibri" panose="020F0502020204030204" pitchFamily="34" charset="0"/>
                <a:ea typeface="Calibri" panose="020F0502020204030204" pitchFamily="34" charset="0"/>
                <a:cs typeface="Times New Roman" panose="02020603050405020304" pitchFamily="18" charset="0"/>
              </a:rPr>
              <a:t>fficers can now complete and submit Traffic Offence Reports (TOR) through their Samsung device which eliminates the need for books of tickets and hard copy documents.  </a:t>
            </a:r>
            <a:endParaRPr lang="en-GB" sz="1200" dirty="0"/>
          </a:p>
          <a:p>
            <a:pPr algn="just"/>
            <a:endParaRPr lang="en-GB" sz="600" dirty="0"/>
          </a:p>
          <a:p>
            <a:pPr algn="just"/>
            <a:r>
              <a:rPr lang="en-GB" sz="1200" i="1" dirty="0"/>
              <a:t>*’The Fatal Five’ refer to the five main causes of serious injury and death in </a:t>
            </a:r>
            <a:r>
              <a:rPr lang="en-GB" sz="1200" i="1" dirty="0" err="1"/>
              <a:t>RTCs</a:t>
            </a:r>
            <a:r>
              <a:rPr lang="en-GB" sz="1200" i="1" dirty="0"/>
              <a:t>. They are: careless driving, drink/drug driving, not wearing a seatbelt, using a mobile phone, and excessive speed.</a:t>
            </a:r>
          </a:p>
        </p:txBody>
      </p:sp>
      <p:sp>
        <p:nvSpPr>
          <p:cNvPr id="9" name="TextBox 8">
            <a:extLst>
              <a:ext uri="{FF2B5EF4-FFF2-40B4-BE49-F238E27FC236}">
                <a16:creationId xmlns:a16="http://schemas.microsoft.com/office/drawing/2014/main" id="{86C77A70-5AE5-42C5-9246-F56FCA81D7E7}"/>
              </a:ext>
            </a:extLst>
          </p:cNvPr>
          <p:cNvSpPr txBox="1"/>
          <p:nvPr/>
        </p:nvSpPr>
        <p:spPr>
          <a:xfrm>
            <a:off x="147244" y="4131851"/>
            <a:ext cx="11897510" cy="2554545"/>
          </a:xfrm>
          <a:prstGeom prst="rect">
            <a:avLst/>
          </a:prstGeom>
          <a:noFill/>
          <a:ln w="15875">
            <a:solidFill>
              <a:schemeClr val="accent1"/>
            </a:solidFill>
          </a:ln>
        </p:spPr>
        <p:txBody>
          <a:bodyPr wrap="square" rtlCol="0">
            <a:spAutoFit/>
          </a:bodyPr>
          <a:lstStyle/>
          <a:p>
            <a:pPr algn="just">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electronic submission of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TORs</a:t>
            </a:r>
            <a:r>
              <a:rPr lang="en-GB" sz="1200" dirty="0">
                <a:effectLst/>
                <a:latin typeface="Calibri" panose="020F0502020204030204" pitchFamily="34" charset="0"/>
                <a:ea typeface="Calibri" panose="020F0502020204030204" pitchFamily="34" charset="0"/>
                <a:cs typeface="Times New Roman" panose="02020603050405020304" pitchFamily="18" charset="0"/>
              </a:rPr>
              <a:t> eliminates the need for hard copy documentation to be produced and transferred around the </a:t>
            </a:r>
            <a:r>
              <a:rPr lang="en-GB" sz="1200" dirty="0">
                <a:ea typeface="Calibri" panose="020F0502020204030204" pitchFamily="34" charset="0"/>
                <a:cs typeface="Times New Roman" panose="02020603050405020304" pitchFamily="18" charset="0"/>
              </a:rPr>
              <a:t>F</a:t>
            </a:r>
            <a:r>
              <a:rPr lang="en-GB" sz="1200" dirty="0">
                <a:effectLst/>
                <a:latin typeface="Calibri" panose="020F0502020204030204" pitchFamily="34" charset="0"/>
                <a:ea typeface="Calibri" panose="020F0502020204030204" pitchFamily="34" charset="0"/>
                <a:cs typeface="Times New Roman" panose="02020603050405020304" pitchFamily="18" charset="0"/>
              </a:rPr>
              <a:t>orce to the Central Ticket Office.  This reduces the possibility of data breaches that may result from the loss of hard copy documents ‘in transit’.  Electronic submission of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TORs</a:t>
            </a:r>
            <a:r>
              <a:rPr lang="en-GB" sz="1200" dirty="0">
                <a:effectLst/>
                <a:latin typeface="Calibri" panose="020F0502020204030204" pitchFamily="34" charset="0"/>
                <a:ea typeface="Calibri" panose="020F0502020204030204" pitchFamily="34" charset="0"/>
                <a:cs typeface="Times New Roman" panose="02020603050405020304" pitchFamily="18" charset="0"/>
              </a:rPr>
              <a:t> minimises delays in information reaching the Central Ticket Office and so reduces the end-to-end time cycle of the process, from issuing of the notice to successful outcomes through driver rehabilitation or court disposals.  Swifter access to driver rehabilitation training will reduce the risk to road users within the Force area, as well as the number of court outcomes.</a:t>
            </a:r>
          </a:p>
          <a:p>
            <a:pPr algn="just">
              <a:spcAft>
                <a:spcPts val="0"/>
              </a:spcAft>
            </a:pP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creation of electronic </a:t>
            </a:r>
            <a:r>
              <a:rPr lang="en-GB" sz="1200" dirty="0" err="1">
                <a:effectLst/>
                <a:latin typeface="Calibri" panose="020F0502020204030204" pitchFamily="34" charset="0"/>
                <a:ea typeface="Calibri" panose="020F0502020204030204" pitchFamily="34" charset="0"/>
                <a:cs typeface="Times New Roman" panose="02020603050405020304" pitchFamily="18" charset="0"/>
              </a:rPr>
              <a:t>TORs</a:t>
            </a:r>
            <a:r>
              <a:rPr lang="en-GB" sz="1200" dirty="0">
                <a:effectLst/>
                <a:latin typeface="Calibri" panose="020F0502020204030204" pitchFamily="34" charset="0"/>
                <a:ea typeface="Calibri" panose="020F0502020204030204" pitchFamily="34" charset="0"/>
                <a:cs typeface="Times New Roman" panose="02020603050405020304" pitchFamily="18" charset="0"/>
              </a:rPr>
              <a:t> removes the need for hard copy printed booklets which amount to around £6,000 per year.  As the TOR submission is electronic and accessible via handheld devices carried by officers they are always available to be ‘issued’ which eliminates the need for stocks of booklets to be kept in reserve, as well as the logistic element of these booklets being conveyed to areas within the Force where they are requested or by officers travelling into the Central Ticket Office to collect them.  The implementation of the electronic solution also eliminates the cost element in respect of the hard copy notices being collated, collected and transferred to the Central Ticket </a:t>
            </a:r>
            <a:r>
              <a:rPr lang="en-GB" sz="1200" dirty="0">
                <a:ea typeface="Calibri" panose="020F0502020204030204" pitchFamily="34" charset="0"/>
                <a:cs typeface="Times New Roman" panose="02020603050405020304" pitchFamily="18" charset="0"/>
              </a:rPr>
              <a:t>O</a:t>
            </a:r>
            <a:r>
              <a:rPr lang="en-GB" sz="1200" dirty="0">
                <a:effectLst/>
                <a:latin typeface="Calibri" panose="020F0502020204030204" pitchFamily="34" charset="0"/>
                <a:ea typeface="Calibri" panose="020F0502020204030204" pitchFamily="34" charset="0"/>
                <a:cs typeface="Times New Roman" panose="02020603050405020304" pitchFamily="18" charset="0"/>
              </a:rPr>
              <a:t>ffice.</a:t>
            </a:r>
          </a:p>
          <a:p>
            <a:pPr algn="just">
              <a:spcAft>
                <a:spcPts val="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Gwent Police took part in the national summer Drink/Drug drive campaign between 22/08/2022 and 28/08/2022.  The campaign was supported by a victim of a drink driver which featured as a lead story on the BBC Drink driving: My husband of 54 years was killed by drink-driver. During the weeklong operation, the force conducted over 300 breath alcohol tests and approximately 150 drug wipe tests.  Over 60 drivers were arrested as a result of failing tests.</a:t>
            </a:r>
          </a:p>
          <a:p>
            <a:pPr algn="just">
              <a:spcAft>
                <a:spcPts val="0"/>
              </a:spcAft>
            </a:pP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200" dirty="0">
                <a:ea typeface="Calibri" panose="020F0502020204030204" pitchFamily="34" charset="0"/>
                <a:cs typeface="Times New Roman" panose="02020603050405020304" pitchFamily="18" charset="0"/>
              </a:rPr>
              <a:t>In addition to this, a j</a:t>
            </a:r>
            <a:r>
              <a:rPr lang="en-GB" sz="1200" dirty="0">
                <a:effectLst/>
                <a:latin typeface="Calibri" panose="020F0502020204030204" pitchFamily="34" charset="0"/>
                <a:ea typeface="Calibri" panose="020F0502020204030204" pitchFamily="34" charset="0"/>
                <a:cs typeface="Times New Roman" panose="02020603050405020304" pitchFamily="18" charset="0"/>
              </a:rPr>
              <a:t>oint Seat Belt campaign was held with South Wales Fire and Rescue Service on 11/08/2022.</a:t>
            </a:r>
          </a:p>
        </p:txBody>
      </p:sp>
      <p:pic>
        <p:nvPicPr>
          <p:cNvPr id="5" name="Picture 4">
            <a:extLst>
              <a:ext uri="{FF2B5EF4-FFF2-40B4-BE49-F238E27FC236}">
                <a16:creationId xmlns:a16="http://schemas.microsoft.com/office/drawing/2014/main" id="{16FC7C8F-4A3C-4FB6-90C7-2408621AFAAD}"/>
              </a:ext>
            </a:extLst>
          </p:cNvPr>
          <p:cNvPicPr>
            <a:picLocks noChangeAspect="1"/>
          </p:cNvPicPr>
          <p:nvPr/>
        </p:nvPicPr>
        <p:blipFill>
          <a:blip r:embed="rId2"/>
          <a:stretch>
            <a:fillRect/>
          </a:stretch>
        </p:blipFill>
        <p:spPr>
          <a:xfrm>
            <a:off x="409121" y="891851"/>
            <a:ext cx="5401524" cy="2432515"/>
          </a:xfrm>
          <a:prstGeom prst="rect">
            <a:avLst/>
          </a:prstGeom>
        </p:spPr>
      </p:pic>
      <p:pic>
        <p:nvPicPr>
          <p:cNvPr id="2" name="Picture 2" descr="Table&#10;&#10;Description automatically generated">
            <a:extLst>
              <a:ext uri="{FF2B5EF4-FFF2-40B4-BE49-F238E27FC236}">
                <a16:creationId xmlns:a16="http://schemas.microsoft.com/office/drawing/2014/main" id="{8614083C-DED5-8968-9B43-FF1BCABE9B73}"/>
              </a:ext>
            </a:extLst>
          </p:cNvPr>
          <p:cNvPicPr>
            <a:picLocks/>
          </p:cNvPicPr>
          <p:nvPr/>
        </p:nvPicPr>
        <p:blipFill>
          <a:blip r:embed="rId3"/>
          <a:stretch>
            <a:fillRect/>
          </a:stretch>
        </p:blipFill>
        <p:spPr>
          <a:xfrm>
            <a:off x="229883" y="3398380"/>
            <a:ext cx="5760000" cy="576000"/>
          </a:xfrm>
          <a:prstGeom prst="rect">
            <a:avLst/>
          </a:prstGeom>
        </p:spPr>
      </p:pic>
      <p:sp>
        <p:nvSpPr>
          <p:cNvPr id="3" name="Slide Number Placeholder 2">
            <a:extLst>
              <a:ext uri="{FF2B5EF4-FFF2-40B4-BE49-F238E27FC236}">
                <a16:creationId xmlns:a16="http://schemas.microsoft.com/office/drawing/2014/main" id="{8927F0CE-9B29-4E20-98D2-966C093C7579}"/>
              </a:ext>
            </a:extLst>
          </p:cNvPr>
          <p:cNvSpPr>
            <a:spLocks noGrp="1"/>
          </p:cNvSpPr>
          <p:nvPr>
            <p:ph type="sldNum" sz="quarter" idx="12"/>
          </p:nvPr>
        </p:nvSpPr>
        <p:spPr/>
        <p:txBody>
          <a:bodyPr/>
          <a:lstStyle/>
          <a:p>
            <a:pPr>
              <a:defRPr/>
            </a:pPr>
            <a:fld id="{E10F5A08-06F6-4A77-9B0E-936CAC7C569E}" type="slidenum">
              <a:rPr lang="en-GB" smtClean="0"/>
              <a:pPr>
                <a:defRPr/>
              </a:pPr>
              <a:t>9</a:t>
            </a:fld>
            <a:endParaRPr lang="en-GB"/>
          </a:p>
        </p:txBody>
      </p:sp>
    </p:spTree>
    <p:extLst>
      <p:ext uri="{BB962C8B-B14F-4D97-AF65-F5344CB8AC3E}">
        <p14:creationId xmlns:p14="http://schemas.microsoft.com/office/powerpoint/2010/main" val="522907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B08385A9F90D41A570F819283EAC77" ma:contentTypeVersion="6" ma:contentTypeDescription="Create a new document." ma:contentTypeScope="" ma:versionID="8a09578069ee39861b49dee5cf3674ce">
  <xsd:schema xmlns:xsd="http://www.w3.org/2001/XMLSchema" xmlns:xs="http://www.w3.org/2001/XMLSchema" xmlns:p="http://schemas.microsoft.com/office/2006/metadata/properties" xmlns:ns2="837a6baa-a36e-4325-bf43-40a64c6202b9" xmlns:ns3="9792b062-e826-42d1-982a-ae453fb5ac48" targetNamespace="http://schemas.microsoft.com/office/2006/metadata/properties" ma:root="true" ma:fieldsID="58d00415ab9596a356caf05aa34e0b6c" ns2:_="" ns3:_="">
    <xsd:import namespace="837a6baa-a36e-4325-bf43-40a64c6202b9"/>
    <xsd:import namespace="9792b062-e826-42d1-982a-ae453fb5ac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a6baa-a36e-4325-bf43-40a64c620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92b062-e826-42d1-982a-ae453fb5ac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E84388-9B40-4739-83A1-007F56BE5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a6baa-a36e-4325-bf43-40a64c6202b9"/>
    <ds:schemaRef ds:uri="9792b062-e826-42d1-982a-ae453fb5ac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2E8BA4-C310-4435-B3DA-DF6A81158158}">
  <ds:schemaRefs>
    <ds:schemaRef ds:uri="http://schemas.microsoft.com/sharepoint/v3/contenttype/forms"/>
  </ds:schemaRefs>
</ds:datastoreItem>
</file>

<file path=customXml/itemProps3.xml><?xml version="1.0" encoding="utf-8"?>
<ds:datastoreItem xmlns:ds="http://schemas.openxmlformats.org/officeDocument/2006/customXml" ds:itemID="{920749D9-5E5D-400A-83A6-D5CEFE0D318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1616</TotalTime>
  <Words>8202</Words>
  <Application>Microsoft Office PowerPoint</Application>
  <PresentationFormat>Widescreen</PresentationFormat>
  <Paragraphs>551</Paragraphs>
  <Slides>34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Strategy Performance Board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Domestic Related Crime</vt:lpstr>
      <vt:lpstr>4. Domestic Abuse Repeat Victims/Offenders</vt:lpstr>
      <vt:lpstr>    5. Modern Day Slavery and Human Trafficking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Scrutiny Executive Board</dc:title>
  <dc:creator>Povall, Neil</dc:creator>
  <cp:lastModifiedBy>Hale, Beth</cp:lastModifiedBy>
  <cp:revision>153</cp:revision>
  <dcterms:created xsi:type="dcterms:W3CDTF">2021-10-20T09:37:25Z</dcterms:created>
  <dcterms:modified xsi:type="dcterms:W3CDTF">2022-11-14T13:58:10Z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etDate">
    <vt:lpwstr>2021-10-20T10:12:24Z</vt:lpwstr>
  </property>
  <property fmtid="{D5CDD505-2E9C-101B-9397-08002B2CF9AE}" pid="4" name="MSIP_Label_f2acd28b-79a3-4a0f-b0ff-4b75658b1549_Method">
    <vt:lpwstr>Standard</vt:lpwstr>
  </property>
  <property fmtid="{D5CDD505-2E9C-101B-9397-08002B2CF9AE}" pid="5" name="MSIP_Label_f2acd28b-79a3-4a0f-b0ff-4b75658b1549_Name">
    <vt:lpwstr>OFFICIAL</vt:lpwstr>
  </property>
  <property fmtid="{D5CDD505-2E9C-101B-9397-08002B2CF9AE}" pid="6" name="MSIP_Label_f2acd28b-79a3-4a0f-b0ff-4b75658b1549_SiteId">
    <vt:lpwstr>e46c8472-ef5d-4b63-bc74-4a60db42c371</vt:lpwstr>
  </property>
  <property fmtid="{D5CDD505-2E9C-101B-9397-08002B2CF9AE}" pid="7" name="MSIP_Label_f2acd28b-79a3-4a0f-b0ff-4b75658b1549_ActionId">
    <vt:lpwstr>22e4b85c-da91-4914-8fda-5fad48441e75</vt:lpwstr>
  </property>
  <property fmtid="{D5CDD505-2E9C-101B-9397-08002B2CF9AE}" pid="8" name="MSIP_Label_f2acd28b-79a3-4a0f-b0ff-4b75658b1549_ContentBits">
    <vt:lpwstr>0</vt:lpwstr>
  </property>
  <property fmtid="{D5CDD505-2E9C-101B-9397-08002B2CF9AE}" pid="9" name="ContentTypeId">
    <vt:lpwstr>0x0101007CB08385A9F90D41A570F819283EAC77</vt:lpwstr>
  </property>
</Properties>
</file>